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D_DA0D589D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E_E68F07C3.xml" ContentType="application/vnd.ms-powerpoint.comments+xml"/>
  <Override PartName="/ppt/notesSlides/notesSlide5.xml" ContentType="application/vnd.openxmlformats-officedocument.presentationml.notesSlide+xml"/>
  <Override PartName="/ppt/comments/modernComment_124_D8BD2199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2B_BDACF43A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2D_91D9DF0B.xml" ContentType="application/vnd.ms-powerpoint.comments+xml"/>
  <Override PartName="/ppt/comments/modernComment_115_D16CF89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10" r:id="rId2"/>
    <p:sldMasterId id="2147483850" r:id="rId3"/>
    <p:sldMasterId id="2147483826" r:id="rId4"/>
    <p:sldMasterId id="2147483834" r:id="rId5"/>
    <p:sldMasterId id="2147483842" r:id="rId6"/>
  </p:sldMasterIdLst>
  <p:notesMasterIdLst>
    <p:notesMasterId r:id="rId21"/>
  </p:notesMasterIdLst>
  <p:sldIdLst>
    <p:sldId id="267" r:id="rId7"/>
    <p:sldId id="268" r:id="rId8"/>
    <p:sldId id="269" r:id="rId9"/>
    <p:sldId id="293" r:id="rId10"/>
    <p:sldId id="270" r:id="rId11"/>
    <p:sldId id="292" r:id="rId12"/>
    <p:sldId id="296" r:id="rId13"/>
    <p:sldId id="298" r:id="rId14"/>
    <p:sldId id="290" r:id="rId15"/>
    <p:sldId id="299" r:id="rId16"/>
    <p:sldId id="297" r:id="rId17"/>
    <p:sldId id="301" r:id="rId18"/>
    <p:sldId id="277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16EFB7-7AD7-C4F1-E167-5772DA09E911}" name="Chung-Ting Tsai" initials="CTT" userId="S::chungtit@andrew.cmu.edu::fa8a1538-e54a-44d5-b6cb-3ac7c56b0c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F4D74D-970A-4209-83CC-948E77D3E2B7}" v="815" dt="2026-05-03T15:29:03.204"/>
    <p1510:client id="{EC64F7B6-8B93-4D1D-A72A-E9B8F899BC12}" v="19" dt="2026-05-03T15:55:47.394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07"/>
    <p:restoredTop sz="94614"/>
  </p:normalViewPr>
  <p:slideViewPr>
    <p:cSldViewPr>
      <p:cViewPr varScale="1">
        <p:scale>
          <a:sx n="112" d="100"/>
          <a:sy n="112" d="100"/>
        </p:scale>
        <p:origin x="22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0D_DA0D58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81C81C-0915-9842-8999-9B375AD39900}" authorId="{EB16EFB7-7AD7-C4F1-E167-5772DA09E911}" status="resolved" created="2026-03-17T18:55:33.270" complete="100000">
    <pc:sldMkLst xmlns:pc="http://schemas.microsoft.com/office/powerpoint/2013/main/command">
      <pc:docMk/>
      <pc:sldMk cId="3658307741" sldId="269"/>
    </pc:sldMkLst>
    <p188:txBody>
      <a:bodyPr/>
      <a:lstStyle/>
      <a:p>
        <a:r>
          <a:rPr lang="en-TW"/>
          <a:t>insect bioreactor for biowaste
digital twin introduction </a:t>
        </a:r>
      </a:p>
    </p188:txBody>
  </p188:cm>
</p188:cmLst>
</file>

<file path=ppt/comments/modernComment_10E_E68F07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8C6155-4426-B946-A86A-FE24A0E639ED}" authorId="{EB16EFB7-7AD7-C4F1-E167-5772DA09E911}" created="2026-03-17T18:56:02.040">
    <pc:sldMkLst xmlns:pc="http://schemas.microsoft.com/office/powerpoint/2013/main/command">
      <pc:docMk/>
      <pc:sldMk cId="3868133315" sldId="270"/>
    </pc:sldMkLst>
    <p188:txBody>
      <a:bodyPr/>
      <a:lstStyle/>
      <a:p>
        <a:r>
          <a:rPr lang="en-TW"/>
          <a:t>compare to human, animal, insect data are less</a:t>
        </a:r>
      </a:p>
    </p188:txBody>
  </p188:cm>
</p188:cmLst>
</file>

<file path=ppt/comments/modernComment_115_D16CF8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22A0FC-5A01-BF42-BA25-E44316F9AF4E}" authorId="{EB16EFB7-7AD7-C4F1-E167-5772DA09E911}" created="2026-03-17T18:58:17.589">
    <pc:sldMkLst xmlns:pc="http://schemas.microsoft.com/office/powerpoint/2013/main/command">
      <pc:docMk/>
      <pc:sldMk cId="3513579664" sldId="277"/>
    </pc:sldMkLst>
    <p188:txBody>
      <a:bodyPr/>
      <a:lstStyle/>
      <a:p>
        <a:r>
          <a:rPr lang="en-TW"/>
          <a:t>again with the intro plot, but with further content in this presentation</a:t>
        </a:r>
      </a:p>
    </p188:txBody>
  </p188:cm>
</p188:cmLst>
</file>

<file path=ppt/comments/modernComment_124_D8BD21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94181B-E8A0-4040-B98C-C8C5B2F13C14}" authorId="{EB16EFB7-7AD7-C4F1-E167-5772DA09E911}" created="2026-03-17T18:56:26.098">
    <pc:sldMkLst xmlns:pc="http://schemas.microsoft.com/office/powerpoint/2013/main/command">
      <pc:docMk/>
      <pc:sldMk cId="2064155205" sldId="278"/>
    </pc:sldMkLst>
    <p188:txBody>
      <a:bodyPr/>
      <a:lstStyle/>
      <a:p>
        <a:r>
          <a:rPr lang="en-TW"/>
          <a:t>a diagram for these three work, with paper year</a:t>
        </a:r>
      </a:p>
    </p188:txBody>
  </p188:cm>
</p188:cmLst>
</file>

<file path=ppt/comments/modernComment_12B_BDACF4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F0DC38-74DF-4243-AA97-0B319A17A683}" authorId="{EB16EFB7-7AD7-C4F1-E167-5772DA09E911}" created="2026-03-17T18:56:26.098">
    <pc:sldMkLst xmlns:pc="http://schemas.microsoft.com/office/powerpoint/2013/main/command">
      <pc:docMk/>
      <pc:sldMk cId="2064155205" sldId="278"/>
    </pc:sldMkLst>
    <p188:txBody>
      <a:bodyPr/>
      <a:lstStyle/>
      <a:p>
        <a:r>
          <a:rPr lang="en-TW"/>
          <a:t>a diagram for these three work, with paper year</a:t>
        </a:r>
      </a:p>
    </p188:txBody>
  </p188:cm>
</p188:cmLst>
</file>

<file path=ppt/comments/modernComment_12D_91D9DF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0E19CD-BAA9-9843-870C-F051EA4313B3}" authorId="{EB16EFB7-7AD7-C4F1-E167-5772DA09E911}" created="2026-03-17T18:56:26.098">
    <pc:sldMkLst xmlns:pc="http://schemas.microsoft.com/office/powerpoint/2013/main/command">
      <pc:docMk/>
      <pc:sldMk cId="2064155205" sldId="278"/>
    </pc:sldMkLst>
    <p188:txBody>
      <a:bodyPr/>
      <a:lstStyle/>
      <a:p>
        <a:r>
          <a:rPr lang="en-TW"/>
          <a:t>a diagram for these three work, with paper year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7098BE-B0EF-5642-95F0-6B9457496B7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177A460-C073-254F-9655-AE504C9A5F51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Intro</a:t>
          </a:r>
        </a:p>
      </dgm:t>
    </dgm:pt>
    <dgm:pt modelId="{1174D491-FDE4-2048-ABCA-02A1289CCA3F}" type="par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21B086-8E12-4A44-B65E-C41C97A23260}" type="sib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AD8FC0-3FE9-9848-B22A-CCC9A02EE8E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Result</a:t>
          </a:r>
        </a:p>
      </dgm:t>
    </dgm:pt>
    <dgm:pt modelId="{2E2C7F54-B601-1C41-9181-C423B7ADF079}" type="par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50248A-4B33-794C-9D29-69E547399EA1}" type="sib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8574D-CB2B-514D-95DD-AD7B7546A2D6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Method</a:t>
          </a:r>
        </a:p>
      </dgm:t>
    </dgm:pt>
    <dgm:pt modelId="{1C4E4717-AE09-1049-B803-8E700822C887}" type="par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1A5CF6-DCE4-3847-B814-A9BFF7B3E74A}" type="sib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C6A625-EB20-D741-B7A0-202A8DC4ADC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Next Step</a:t>
          </a:r>
        </a:p>
      </dgm:t>
    </dgm:pt>
    <dgm:pt modelId="{C60B2D43-6296-6442-A3BF-F16784E1B292}" type="par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08B414-4566-8848-89ED-B93867916FC9}" type="sib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9FBDA-3D25-884F-940B-B3D0DFBAA17A}" type="pres">
      <dgm:prSet presAssocID="{FA7098BE-B0EF-5642-95F0-6B9457496B7D}" presName="Name0" presStyleCnt="0">
        <dgm:presLayoutVars>
          <dgm:dir/>
          <dgm:resizeHandles val="exact"/>
        </dgm:presLayoutVars>
      </dgm:prSet>
      <dgm:spPr/>
    </dgm:pt>
    <dgm:pt modelId="{F104D6E4-3444-7142-B9ED-D5BB15083CAD}" type="pres">
      <dgm:prSet presAssocID="{3177A460-C073-254F-9655-AE504C9A5F51}" presName="parTxOnly" presStyleLbl="node1" presStyleIdx="0" presStyleCnt="4" custLinFactNeighborX="-498">
        <dgm:presLayoutVars>
          <dgm:bulletEnabled val="1"/>
        </dgm:presLayoutVars>
      </dgm:prSet>
      <dgm:spPr/>
    </dgm:pt>
    <dgm:pt modelId="{7EE48904-095D-9843-8D0C-79E05728DF38}" type="pres">
      <dgm:prSet presAssocID="{9A21B086-8E12-4A44-B65E-C41C97A23260}" presName="parSpace" presStyleCnt="0"/>
      <dgm:spPr/>
    </dgm:pt>
    <dgm:pt modelId="{7CBE61AE-87BD-0148-B59F-89950BED9317}" type="pres">
      <dgm:prSet presAssocID="{2BE8574D-CB2B-514D-95DD-AD7B7546A2D6}" presName="parTxOnly" presStyleLbl="node1" presStyleIdx="1" presStyleCnt="4">
        <dgm:presLayoutVars>
          <dgm:bulletEnabled val="1"/>
        </dgm:presLayoutVars>
      </dgm:prSet>
      <dgm:spPr/>
    </dgm:pt>
    <dgm:pt modelId="{2B9A7F04-F610-264B-A74C-5BDA6A8F53B5}" type="pres">
      <dgm:prSet presAssocID="{FF1A5CF6-DCE4-3847-B814-A9BFF7B3E74A}" presName="parSpace" presStyleCnt="0"/>
      <dgm:spPr/>
    </dgm:pt>
    <dgm:pt modelId="{C53192B7-AB1B-1A4C-989C-A6F036BFF823}" type="pres">
      <dgm:prSet presAssocID="{A7AD8FC0-3FE9-9848-B22A-CCC9A02EE8E1}" presName="parTxOnly" presStyleLbl="node1" presStyleIdx="2" presStyleCnt="4">
        <dgm:presLayoutVars>
          <dgm:bulletEnabled val="1"/>
        </dgm:presLayoutVars>
      </dgm:prSet>
      <dgm:spPr/>
    </dgm:pt>
    <dgm:pt modelId="{D7593F63-9EDE-5948-9D2C-411C47DA9133}" type="pres">
      <dgm:prSet presAssocID="{D250248A-4B33-794C-9D29-69E547399EA1}" presName="parSpace" presStyleCnt="0"/>
      <dgm:spPr/>
    </dgm:pt>
    <dgm:pt modelId="{10B2D096-E840-F245-A91B-2779FBEAA8C0}" type="pres">
      <dgm:prSet presAssocID="{88C6A625-EB20-D741-B7A0-202A8DC4ADCF}" presName="parTxOnly" presStyleLbl="node1" presStyleIdx="3" presStyleCnt="4" custLinFactNeighborX="2625" custLinFactNeighborY="73000">
        <dgm:presLayoutVars>
          <dgm:bulletEnabled val="1"/>
        </dgm:presLayoutVars>
      </dgm:prSet>
      <dgm:spPr/>
    </dgm:pt>
  </dgm:ptLst>
  <dgm:cxnLst>
    <dgm:cxn modelId="{A2CA1825-4658-774B-A228-12209F371F70}" type="presOf" srcId="{FA7098BE-B0EF-5642-95F0-6B9457496B7D}" destId="{6B09FBDA-3D25-884F-940B-B3D0DFBAA17A}" srcOrd="0" destOrd="0" presId="urn:microsoft.com/office/officeart/2005/8/layout/hChevron3"/>
    <dgm:cxn modelId="{914A0F3C-6F3D-E34B-80E5-D7C54796A86B}" srcId="{FA7098BE-B0EF-5642-95F0-6B9457496B7D}" destId="{A7AD8FC0-3FE9-9848-B22A-CCC9A02EE8E1}" srcOrd="2" destOrd="0" parTransId="{2E2C7F54-B601-1C41-9181-C423B7ADF079}" sibTransId="{D250248A-4B33-794C-9D29-69E547399EA1}"/>
    <dgm:cxn modelId="{A24DEE61-879A-9F48-9796-BE7EBDD6ACB9}" type="presOf" srcId="{3177A460-C073-254F-9655-AE504C9A5F51}" destId="{F104D6E4-3444-7142-B9ED-D5BB15083CAD}" srcOrd="0" destOrd="0" presId="urn:microsoft.com/office/officeart/2005/8/layout/hChevron3"/>
    <dgm:cxn modelId="{4A65EC66-2259-7446-98B8-1479774AE52F}" srcId="{FA7098BE-B0EF-5642-95F0-6B9457496B7D}" destId="{88C6A625-EB20-D741-B7A0-202A8DC4ADCF}" srcOrd="3" destOrd="0" parTransId="{C60B2D43-6296-6442-A3BF-F16784E1B292}" sibTransId="{0808B414-4566-8848-89ED-B93867916FC9}"/>
    <dgm:cxn modelId="{471CF950-FCF0-9943-AB20-593C344D37A8}" type="presOf" srcId="{A7AD8FC0-3FE9-9848-B22A-CCC9A02EE8E1}" destId="{C53192B7-AB1B-1A4C-989C-A6F036BFF823}" srcOrd="0" destOrd="0" presId="urn:microsoft.com/office/officeart/2005/8/layout/hChevron3"/>
    <dgm:cxn modelId="{3C0D29B4-4912-AD43-AC64-895A2B71209D}" srcId="{FA7098BE-B0EF-5642-95F0-6B9457496B7D}" destId="{3177A460-C073-254F-9655-AE504C9A5F51}" srcOrd="0" destOrd="0" parTransId="{1174D491-FDE4-2048-ABCA-02A1289CCA3F}" sibTransId="{9A21B086-8E12-4A44-B65E-C41C97A23260}"/>
    <dgm:cxn modelId="{B7B1A5B7-62CD-ED4B-86A6-337988F213BD}" srcId="{FA7098BE-B0EF-5642-95F0-6B9457496B7D}" destId="{2BE8574D-CB2B-514D-95DD-AD7B7546A2D6}" srcOrd="1" destOrd="0" parTransId="{1C4E4717-AE09-1049-B803-8E700822C887}" sibTransId="{FF1A5CF6-DCE4-3847-B814-A9BFF7B3E74A}"/>
    <dgm:cxn modelId="{0D6DE5D0-0073-9B47-A481-89DEC6AF085E}" type="presOf" srcId="{88C6A625-EB20-D741-B7A0-202A8DC4ADCF}" destId="{10B2D096-E840-F245-A91B-2779FBEAA8C0}" srcOrd="0" destOrd="0" presId="urn:microsoft.com/office/officeart/2005/8/layout/hChevron3"/>
    <dgm:cxn modelId="{71C303ED-0EA1-B14F-9506-5D35DA8B9BBD}" type="presOf" srcId="{2BE8574D-CB2B-514D-95DD-AD7B7546A2D6}" destId="{7CBE61AE-87BD-0148-B59F-89950BED9317}" srcOrd="0" destOrd="0" presId="urn:microsoft.com/office/officeart/2005/8/layout/hChevron3"/>
    <dgm:cxn modelId="{13401241-DCD3-6E48-B263-1F9662DDEC5B}" type="presParOf" srcId="{6B09FBDA-3D25-884F-940B-B3D0DFBAA17A}" destId="{F104D6E4-3444-7142-B9ED-D5BB15083CAD}" srcOrd="0" destOrd="0" presId="urn:microsoft.com/office/officeart/2005/8/layout/hChevron3"/>
    <dgm:cxn modelId="{40A55E62-7003-0945-8A16-4F1CCB39EE51}" type="presParOf" srcId="{6B09FBDA-3D25-884F-940B-B3D0DFBAA17A}" destId="{7EE48904-095D-9843-8D0C-79E05728DF38}" srcOrd="1" destOrd="0" presId="urn:microsoft.com/office/officeart/2005/8/layout/hChevron3"/>
    <dgm:cxn modelId="{A6EA1CBD-F4B2-A544-B620-C0D1D3C483E2}" type="presParOf" srcId="{6B09FBDA-3D25-884F-940B-B3D0DFBAA17A}" destId="{7CBE61AE-87BD-0148-B59F-89950BED9317}" srcOrd="2" destOrd="0" presId="urn:microsoft.com/office/officeart/2005/8/layout/hChevron3"/>
    <dgm:cxn modelId="{06285CDA-E649-124E-B4C5-6C361A55730C}" type="presParOf" srcId="{6B09FBDA-3D25-884F-940B-B3D0DFBAA17A}" destId="{2B9A7F04-F610-264B-A74C-5BDA6A8F53B5}" srcOrd="3" destOrd="0" presId="urn:microsoft.com/office/officeart/2005/8/layout/hChevron3"/>
    <dgm:cxn modelId="{A3C64D2D-0A3F-7346-8274-175F1613E98A}" type="presParOf" srcId="{6B09FBDA-3D25-884F-940B-B3D0DFBAA17A}" destId="{C53192B7-AB1B-1A4C-989C-A6F036BFF823}" srcOrd="4" destOrd="0" presId="urn:microsoft.com/office/officeart/2005/8/layout/hChevron3"/>
    <dgm:cxn modelId="{D7AD92D8-6877-9043-B61C-4E85ABD2BB7C}" type="presParOf" srcId="{6B09FBDA-3D25-884F-940B-B3D0DFBAA17A}" destId="{D7593F63-9EDE-5948-9D2C-411C47DA9133}" srcOrd="5" destOrd="0" presId="urn:microsoft.com/office/officeart/2005/8/layout/hChevron3"/>
    <dgm:cxn modelId="{76B8CF65-EAB2-E044-BFFE-867BA5EE7E59}" type="presParOf" srcId="{6B09FBDA-3D25-884F-940B-B3D0DFBAA17A}" destId="{10B2D096-E840-F245-A91B-2779FBEAA8C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7098BE-B0EF-5642-95F0-6B9457496B7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177A460-C073-254F-9655-AE504C9A5F5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Intro</a:t>
          </a:r>
        </a:p>
      </dgm:t>
    </dgm:pt>
    <dgm:pt modelId="{1174D491-FDE4-2048-ABCA-02A1289CCA3F}" type="par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21B086-8E12-4A44-B65E-C41C97A23260}" type="sib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AD8FC0-3FE9-9848-B22A-CCC9A02EE8E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Result</a:t>
          </a:r>
        </a:p>
      </dgm:t>
    </dgm:pt>
    <dgm:pt modelId="{2E2C7F54-B601-1C41-9181-C423B7ADF079}" type="par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50248A-4B33-794C-9D29-69E547399EA1}" type="sib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8574D-CB2B-514D-95DD-AD7B7546A2D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Method</a:t>
          </a:r>
        </a:p>
      </dgm:t>
    </dgm:pt>
    <dgm:pt modelId="{1C4E4717-AE09-1049-B803-8E700822C887}" type="par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1A5CF6-DCE4-3847-B814-A9BFF7B3E74A}" type="sib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C6A625-EB20-D741-B7A0-202A8DC4ADC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Next Step</a:t>
          </a:r>
        </a:p>
      </dgm:t>
    </dgm:pt>
    <dgm:pt modelId="{C60B2D43-6296-6442-A3BF-F16784E1B292}" type="par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08B414-4566-8848-89ED-B93867916FC9}" type="sib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9FBDA-3D25-884F-940B-B3D0DFBAA17A}" type="pres">
      <dgm:prSet presAssocID="{FA7098BE-B0EF-5642-95F0-6B9457496B7D}" presName="Name0" presStyleCnt="0">
        <dgm:presLayoutVars>
          <dgm:dir/>
          <dgm:resizeHandles val="exact"/>
        </dgm:presLayoutVars>
      </dgm:prSet>
      <dgm:spPr/>
    </dgm:pt>
    <dgm:pt modelId="{F104D6E4-3444-7142-B9ED-D5BB15083CAD}" type="pres">
      <dgm:prSet presAssocID="{3177A460-C073-254F-9655-AE504C9A5F51}" presName="parTxOnly" presStyleLbl="node1" presStyleIdx="0" presStyleCnt="4" custLinFactNeighborX="-498">
        <dgm:presLayoutVars>
          <dgm:bulletEnabled val="1"/>
        </dgm:presLayoutVars>
      </dgm:prSet>
      <dgm:spPr/>
    </dgm:pt>
    <dgm:pt modelId="{7EE48904-095D-9843-8D0C-79E05728DF38}" type="pres">
      <dgm:prSet presAssocID="{9A21B086-8E12-4A44-B65E-C41C97A23260}" presName="parSpace" presStyleCnt="0"/>
      <dgm:spPr/>
    </dgm:pt>
    <dgm:pt modelId="{7CBE61AE-87BD-0148-B59F-89950BED9317}" type="pres">
      <dgm:prSet presAssocID="{2BE8574D-CB2B-514D-95DD-AD7B7546A2D6}" presName="parTxOnly" presStyleLbl="node1" presStyleIdx="1" presStyleCnt="4">
        <dgm:presLayoutVars>
          <dgm:bulletEnabled val="1"/>
        </dgm:presLayoutVars>
      </dgm:prSet>
      <dgm:spPr/>
    </dgm:pt>
    <dgm:pt modelId="{2B9A7F04-F610-264B-A74C-5BDA6A8F53B5}" type="pres">
      <dgm:prSet presAssocID="{FF1A5CF6-DCE4-3847-B814-A9BFF7B3E74A}" presName="parSpace" presStyleCnt="0"/>
      <dgm:spPr/>
    </dgm:pt>
    <dgm:pt modelId="{C53192B7-AB1B-1A4C-989C-A6F036BFF823}" type="pres">
      <dgm:prSet presAssocID="{A7AD8FC0-3FE9-9848-B22A-CCC9A02EE8E1}" presName="parTxOnly" presStyleLbl="node1" presStyleIdx="2" presStyleCnt="4">
        <dgm:presLayoutVars>
          <dgm:bulletEnabled val="1"/>
        </dgm:presLayoutVars>
      </dgm:prSet>
      <dgm:spPr/>
    </dgm:pt>
    <dgm:pt modelId="{D7593F63-9EDE-5948-9D2C-411C47DA9133}" type="pres">
      <dgm:prSet presAssocID="{D250248A-4B33-794C-9D29-69E547399EA1}" presName="parSpace" presStyleCnt="0"/>
      <dgm:spPr/>
    </dgm:pt>
    <dgm:pt modelId="{10B2D096-E840-F245-A91B-2779FBEAA8C0}" type="pres">
      <dgm:prSet presAssocID="{88C6A625-EB20-D741-B7A0-202A8DC4ADCF}" presName="parTxOnly" presStyleLbl="node1" presStyleIdx="3" presStyleCnt="4" custLinFactNeighborX="2625" custLinFactNeighborY="73000">
        <dgm:presLayoutVars>
          <dgm:bulletEnabled val="1"/>
        </dgm:presLayoutVars>
      </dgm:prSet>
      <dgm:spPr/>
    </dgm:pt>
  </dgm:ptLst>
  <dgm:cxnLst>
    <dgm:cxn modelId="{A2CA1825-4658-774B-A228-12209F371F70}" type="presOf" srcId="{FA7098BE-B0EF-5642-95F0-6B9457496B7D}" destId="{6B09FBDA-3D25-884F-940B-B3D0DFBAA17A}" srcOrd="0" destOrd="0" presId="urn:microsoft.com/office/officeart/2005/8/layout/hChevron3"/>
    <dgm:cxn modelId="{914A0F3C-6F3D-E34B-80E5-D7C54796A86B}" srcId="{FA7098BE-B0EF-5642-95F0-6B9457496B7D}" destId="{A7AD8FC0-3FE9-9848-B22A-CCC9A02EE8E1}" srcOrd="2" destOrd="0" parTransId="{2E2C7F54-B601-1C41-9181-C423B7ADF079}" sibTransId="{D250248A-4B33-794C-9D29-69E547399EA1}"/>
    <dgm:cxn modelId="{A24DEE61-879A-9F48-9796-BE7EBDD6ACB9}" type="presOf" srcId="{3177A460-C073-254F-9655-AE504C9A5F51}" destId="{F104D6E4-3444-7142-B9ED-D5BB15083CAD}" srcOrd="0" destOrd="0" presId="urn:microsoft.com/office/officeart/2005/8/layout/hChevron3"/>
    <dgm:cxn modelId="{4A65EC66-2259-7446-98B8-1479774AE52F}" srcId="{FA7098BE-B0EF-5642-95F0-6B9457496B7D}" destId="{88C6A625-EB20-D741-B7A0-202A8DC4ADCF}" srcOrd="3" destOrd="0" parTransId="{C60B2D43-6296-6442-A3BF-F16784E1B292}" sibTransId="{0808B414-4566-8848-89ED-B93867916FC9}"/>
    <dgm:cxn modelId="{471CF950-FCF0-9943-AB20-593C344D37A8}" type="presOf" srcId="{A7AD8FC0-3FE9-9848-B22A-CCC9A02EE8E1}" destId="{C53192B7-AB1B-1A4C-989C-A6F036BFF823}" srcOrd="0" destOrd="0" presId="urn:microsoft.com/office/officeart/2005/8/layout/hChevron3"/>
    <dgm:cxn modelId="{3C0D29B4-4912-AD43-AC64-895A2B71209D}" srcId="{FA7098BE-B0EF-5642-95F0-6B9457496B7D}" destId="{3177A460-C073-254F-9655-AE504C9A5F51}" srcOrd="0" destOrd="0" parTransId="{1174D491-FDE4-2048-ABCA-02A1289CCA3F}" sibTransId="{9A21B086-8E12-4A44-B65E-C41C97A23260}"/>
    <dgm:cxn modelId="{B7B1A5B7-62CD-ED4B-86A6-337988F213BD}" srcId="{FA7098BE-B0EF-5642-95F0-6B9457496B7D}" destId="{2BE8574D-CB2B-514D-95DD-AD7B7546A2D6}" srcOrd="1" destOrd="0" parTransId="{1C4E4717-AE09-1049-B803-8E700822C887}" sibTransId="{FF1A5CF6-DCE4-3847-B814-A9BFF7B3E74A}"/>
    <dgm:cxn modelId="{0D6DE5D0-0073-9B47-A481-89DEC6AF085E}" type="presOf" srcId="{88C6A625-EB20-D741-B7A0-202A8DC4ADCF}" destId="{10B2D096-E840-F245-A91B-2779FBEAA8C0}" srcOrd="0" destOrd="0" presId="urn:microsoft.com/office/officeart/2005/8/layout/hChevron3"/>
    <dgm:cxn modelId="{71C303ED-0EA1-B14F-9506-5D35DA8B9BBD}" type="presOf" srcId="{2BE8574D-CB2B-514D-95DD-AD7B7546A2D6}" destId="{7CBE61AE-87BD-0148-B59F-89950BED9317}" srcOrd="0" destOrd="0" presId="urn:microsoft.com/office/officeart/2005/8/layout/hChevron3"/>
    <dgm:cxn modelId="{13401241-DCD3-6E48-B263-1F9662DDEC5B}" type="presParOf" srcId="{6B09FBDA-3D25-884F-940B-B3D0DFBAA17A}" destId="{F104D6E4-3444-7142-B9ED-D5BB15083CAD}" srcOrd="0" destOrd="0" presId="urn:microsoft.com/office/officeart/2005/8/layout/hChevron3"/>
    <dgm:cxn modelId="{40A55E62-7003-0945-8A16-4F1CCB39EE51}" type="presParOf" srcId="{6B09FBDA-3D25-884F-940B-B3D0DFBAA17A}" destId="{7EE48904-095D-9843-8D0C-79E05728DF38}" srcOrd="1" destOrd="0" presId="urn:microsoft.com/office/officeart/2005/8/layout/hChevron3"/>
    <dgm:cxn modelId="{A6EA1CBD-F4B2-A544-B620-C0D1D3C483E2}" type="presParOf" srcId="{6B09FBDA-3D25-884F-940B-B3D0DFBAA17A}" destId="{7CBE61AE-87BD-0148-B59F-89950BED9317}" srcOrd="2" destOrd="0" presId="urn:microsoft.com/office/officeart/2005/8/layout/hChevron3"/>
    <dgm:cxn modelId="{06285CDA-E649-124E-B4C5-6C361A55730C}" type="presParOf" srcId="{6B09FBDA-3D25-884F-940B-B3D0DFBAA17A}" destId="{2B9A7F04-F610-264B-A74C-5BDA6A8F53B5}" srcOrd="3" destOrd="0" presId="urn:microsoft.com/office/officeart/2005/8/layout/hChevron3"/>
    <dgm:cxn modelId="{A3C64D2D-0A3F-7346-8274-175F1613E98A}" type="presParOf" srcId="{6B09FBDA-3D25-884F-940B-B3D0DFBAA17A}" destId="{C53192B7-AB1B-1A4C-989C-A6F036BFF823}" srcOrd="4" destOrd="0" presId="urn:microsoft.com/office/officeart/2005/8/layout/hChevron3"/>
    <dgm:cxn modelId="{D7AD92D8-6877-9043-B61C-4E85ABD2BB7C}" type="presParOf" srcId="{6B09FBDA-3D25-884F-940B-B3D0DFBAA17A}" destId="{D7593F63-9EDE-5948-9D2C-411C47DA9133}" srcOrd="5" destOrd="0" presId="urn:microsoft.com/office/officeart/2005/8/layout/hChevron3"/>
    <dgm:cxn modelId="{76B8CF65-EAB2-E044-BFFE-867BA5EE7E59}" type="presParOf" srcId="{6B09FBDA-3D25-884F-940B-B3D0DFBAA17A}" destId="{10B2D096-E840-F245-A91B-2779FBEAA8C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7098BE-B0EF-5642-95F0-6B9457496B7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177A460-C073-254F-9655-AE504C9A5F5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Intro</a:t>
          </a:r>
        </a:p>
      </dgm:t>
    </dgm:pt>
    <dgm:pt modelId="{1174D491-FDE4-2048-ABCA-02A1289CCA3F}" type="par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21B086-8E12-4A44-B65E-C41C97A23260}" type="sib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AD8FC0-3FE9-9848-B22A-CCC9A02EE8E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Result</a:t>
          </a:r>
        </a:p>
      </dgm:t>
    </dgm:pt>
    <dgm:pt modelId="{2E2C7F54-B601-1C41-9181-C423B7ADF079}" type="par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50248A-4B33-794C-9D29-69E547399EA1}" type="sib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8574D-CB2B-514D-95DD-AD7B7546A2D6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Method</a:t>
          </a:r>
        </a:p>
      </dgm:t>
    </dgm:pt>
    <dgm:pt modelId="{1C4E4717-AE09-1049-B803-8E700822C887}" type="par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1A5CF6-DCE4-3847-B814-A9BFF7B3E74A}" type="sib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C6A625-EB20-D741-B7A0-202A8DC4ADC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Next Step</a:t>
          </a:r>
        </a:p>
      </dgm:t>
    </dgm:pt>
    <dgm:pt modelId="{C60B2D43-6296-6442-A3BF-F16784E1B292}" type="par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08B414-4566-8848-89ED-B93867916FC9}" type="sib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9FBDA-3D25-884F-940B-B3D0DFBAA17A}" type="pres">
      <dgm:prSet presAssocID="{FA7098BE-B0EF-5642-95F0-6B9457496B7D}" presName="Name0" presStyleCnt="0">
        <dgm:presLayoutVars>
          <dgm:dir/>
          <dgm:resizeHandles val="exact"/>
        </dgm:presLayoutVars>
      </dgm:prSet>
      <dgm:spPr/>
    </dgm:pt>
    <dgm:pt modelId="{F104D6E4-3444-7142-B9ED-D5BB15083CAD}" type="pres">
      <dgm:prSet presAssocID="{3177A460-C073-254F-9655-AE504C9A5F51}" presName="parTxOnly" presStyleLbl="node1" presStyleIdx="0" presStyleCnt="4" custLinFactNeighborX="-498">
        <dgm:presLayoutVars>
          <dgm:bulletEnabled val="1"/>
        </dgm:presLayoutVars>
      </dgm:prSet>
      <dgm:spPr/>
    </dgm:pt>
    <dgm:pt modelId="{7EE48904-095D-9843-8D0C-79E05728DF38}" type="pres">
      <dgm:prSet presAssocID="{9A21B086-8E12-4A44-B65E-C41C97A23260}" presName="parSpace" presStyleCnt="0"/>
      <dgm:spPr/>
    </dgm:pt>
    <dgm:pt modelId="{7CBE61AE-87BD-0148-B59F-89950BED9317}" type="pres">
      <dgm:prSet presAssocID="{2BE8574D-CB2B-514D-95DD-AD7B7546A2D6}" presName="parTxOnly" presStyleLbl="node1" presStyleIdx="1" presStyleCnt="4">
        <dgm:presLayoutVars>
          <dgm:bulletEnabled val="1"/>
        </dgm:presLayoutVars>
      </dgm:prSet>
      <dgm:spPr/>
    </dgm:pt>
    <dgm:pt modelId="{2B9A7F04-F610-264B-A74C-5BDA6A8F53B5}" type="pres">
      <dgm:prSet presAssocID="{FF1A5CF6-DCE4-3847-B814-A9BFF7B3E74A}" presName="parSpace" presStyleCnt="0"/>
      <dgm:spPr/>
    </dgm:pt>
    <dgm:pt modelId="{C53192B7-AB1B-1A4C-989C-A6F036BFF823}" type="pres">
      <dgm:prSet presAssocID="{A7AD8FC0-3FE9-9848-B22A-CCC9A02EE8E1}" presName="parTxOnly" presStyleLbl="node1" presStyleIdx="2" presStyleCnt="4">
        <dgm:presLayoutVars>
          <dgm:bulletEnabled val="1"/>
        </dgm:presLayoutVars>
      </dgm:prSet>
      <dgm:spPr/>
    </dgm:pt>
    <dgm:pt modelId="{D7593F63-9EDE-5948-9D2C-411C47DA9133}" type="pres">
      <dgm:prSet presAssocID="{D250248A-4B33-794C-9D29-69E547399EA1}" presName="parSpace" presStyleCnt="0"/>
      <dgm:spPr/>
    </dgm:pt>
    <dgm:pt modelId="{10B2D096-E840-F245-A91B-2779FBEAA8C0}" type="pres">
      <dgm:prSet presAssocID="{88C6A625-EB20-D741-B7A0-202A8DC4ADCF}" presName="parTxOnly" presStyleLbl="node1" presStyleIdx="3" presStyleCnt="4" custLinFactNeighborX="2625" custLinFactNeighborY="73000">
        <dgm:presLayoutVars>
          <dgm:bulletEnabled val="1"/>
        </dgm:presLayoutVars>
      </dgm:prSet>
      <dgm:spPr/>
    </dgm:pt>
  </dgm:ptLst>
  <dgm:cxnLst>
    <dgm:cxn modelId="{A2CA1825-4658-774B-A228-12209F371F70}" type="presOf" srcId="{FA7098BE-B0EF-5642-95F0-6B9457496B7D}" destId="{6B09FBDA-3D25-884F-940B-B3D0DFBAA17A}" srcOrd="0" destOrd="0" presId="urn:microsoft.com/office/officeart/2005/8/layout/hChevron3"/>
    <dgm:cxn modelId="{914A0F3C-6F3D-E34B-80E5-D7C54796A86B}" srcId="{FA7098BE-B0EF-5642-95F0-6B9457496B7D}" destId="{A7AD8FC0-3FE9-9848-B22A-CCC9A02EE8E1}" srcOrd="2" destOrd="0" parTransId="{2E2C7F54-B601-1C41-9181-C423B7ADF079}" sibTransId="{D250248A-4B33-794C-9D29-69E547399EA1}"/>
    <dgm:cxn modelId="{A24DEE61-879A-9F48-9796-BE7EBDD6ACB9}" type="presOf" srcId="{3177A460-C073-254F-9655-AE504C9A5F51}" destId="{F104D6E4-3444-7142-B9ED-D5BB15083CAD}" srcOrd="0" destOrd="0" presId="urn:microsoft.com/office/officeart/2005/8/layout/hChevron3"/>
    <dgm:cxn modelId="{4A65EC66-2259-7446-98B8-1479774AE52F}" srcId="{FA7098BE-B0EF-5642-95F0-6B9457496B7D}" destId="{88C6A625-EB20-D741-B7A0-202A8DC4ADCF}" srcOrd="3" destOrd="0" parTransId="{C60B2D43-6296-6442-A3BF-F16784E1B292}" sibTransId="{0808B414-4566-8848-89ED-B93867916FC9}"/>
    <dgm:cxn modelId="{471CF950-FCF0-9943-AB20-593C344D37A8}" type="presOf" srcId="{A7AD8FC0-3FE9-9848-B22A-CCC9A02EE8E1}" destId="{C53192B7-AB1B-1A4C-989C-A6F036BFF823}" srcOrd="0" destOrd="0" presId="urn:microsoft.com/office/officeart/2005/8/layout/hChevron3"/>
    <dgm:cxn modelId="{3C0D29B4-4912-AD43-AC64-895A2B71209D}" srcId="{FA7098BE-B0EF-5642-95F0-6B9457496B7D}" destId="{3177A460-C073-254F-9655-AE504C9A5F51}" srcOrd="0" destOrd="0" parTransId="{1174D491-FDE4-2048-ABCA-02A1289CCA3F}" sibTransId="{9A21B086-8E12-4A44-B65E-C41C97A23260}"/>
    <dgm:cxn modelId="{B7B1A5B7-62CD-ED4B-86A6-337988F213BD}" srcId="{FA7098BE-B0EF-5642-95F0-6B9457496B7D}" destId="{2BE8574D-CB2B-514D-95DD-AD7B7546A2D6}" srcOrd="1" destOrd="0" parTransId="{1C4E4717-AE09-1049-B803-8E700822C887}" sibTransId="{FF1A5CF6-DCE4-3847-B814-A9BFF7B3E74A}"/>
    <dgm:cxn modelId="{0D6DE5D0-0073-9B47-A481-89DEC6AF085E}" type="presOf" srcId="{88C6A625-EB20-D741-B7A0-202A8DC4ADCF}" destId="{10B2D096-E840-F245-A91B-2779FBEAA8C0}" srcOrd="0" destOrd="0" presId="urn:microsoft.com/office/officeart/2005/8/layout/hChevron3"/>
    <dgm:cxn modelId="{71C303ED-0EA1-B14F-9506-5D35DA8B9BBD}" type="presOf" srcId="{2BE8574D-CB2B-514D-95DD-AD7B7546A2D6}" destId="{7CBE61AE-87BD-0148-B59F-89950BED9317}" srcOrd="0" destOrd="0" presId="urn:microsoft.com/office/officeart/2005/8/layout/hChevron3"/>
    <dgm:cxn modelId="{13401241-DCD3-6E48-B263-1F9662DDEC5B}" type="presParOf" srcId="{6B09FBDA-3D25-884F-940B-B3D0DFBAA17A}" destId="{F104D6E4-3444-7142-B9ED-D5BB15083CAD}" srcOrd="0" destOrd="0" presId="urn:microsoft.com/office/officeart/2005/8/layout/hChevron3"/>
    <dgm:cxn modelId="{40A55E62-7003-0945-8A16-4F1CCB39EE51}" type="presParOf" srcId="{6B09FBDA-3D25-884F-940B-B3D0DFBAA17A}" destId="{7EE48904-095D-9843-8D0C-79E05728DF38}" srcOrd="1" destOrd="0" presId="urn:microsoft.com/office/officeart/2005/8/layout/hChevron3"/>
    <dgm:cxn modelId="{A6EA1CBD-F4B2-A544-B620-C0D1D3C483E2}" type="presParOf" srcId="{6B09FBDA-3D25-884F-940B-B3D0DFBAA17A}" destId="{7CBE61AE-87BD-0148-B59F-89950BED9317}" srcOrd="2" destOrd="0" presId="urn:microsoft.com/office/officeart/2005/8/layout/hChevron3"/>
    <dgm:cxn modelId="{06285CDA-E649-124E-B4C5-6C361A55730C}" type="presParOf" srcId="{6B09FBDA-3D25-884F-940B-B3D0DFBAA17A}" destId="{2B9A7F04-F610-264B-A74C-5BDA6A8F53B5}" srcOrd="3" destOrd="0" presId="urn:microsoft.com/office/officeart/2005/8/layout/hChevron3"/>
    <dgm:cxn modelId="{A3C64D2D-0A3F-7346-8274-175F1613E98A}" type="presParOf" srcId="{6B09FBDA-3D25-884F-940B-B3D0DFBAA17A}" destId="{C53192B7-AB1B-1A4C-989C-A6F036BFF823}" srcOrd="4" destOrd="0" presId="urn:microsoft.com/office/officeart/2005/8/layout/hChevron3"/>
    <dgm:cxn modelId="{D7AD92D8-6877-9043-B61C-4E85ABD2BB7C}" type="presParOf" srcId="{6B09FBDA-3D25-884F-940B-B3D0DFBAA17A}" destId="{D7593F63-9EDE-5948-9D2C-411C47DA9133}" srcOrd="5" destOrd="0" presId="urn:microsoft.com/office/officeart/2005/8/layout/hChevron3"/>
    <dgm:cxn modelId="{76B8CF65-EAB2-E044-BFFE-867BA5EE7E59}" type="presParOf" srcId="{6B09FBDA-3D25-884F-940B-B3D0DFBAA17A}" destId="{10B2D096-E840-F245-A91B-2779FBEAA8C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7098BE-B0EF-5642-95F0-6B9457496B7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177A460-C073-254F-9655-AE504C9A5F5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Intro</a:t>
          </a:r>
        </a:p>
      </dgm:t>
    </dgm:pt>
    <dgm:pt modelId="{1174D491-FDE4-2048-ABCA-02A1289CCA3F}" type="par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21B086-8E12-4A44-B65E-C41C97A23260}" type="sib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AD8FC0-3FE9-9848-B22A-CCC9A02EE8E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Result</a:t>
          </a:r>
        </a:p>
      </dgm:t>
    </dgm:pt>
    <dgm:pt modelId="{2E2C7F54-B601-1C41-9181-C423B7ADF079}" type="par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50248A-4B33-794C-9D29-69E547399EA1}" type="sib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8574D-CB2B-514D-95DD-AD7B7546A2D6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Method</a:t>
          </a:r>
        </a:p>
      </dgm:t>
    </dgm:pt>
    <dgm:pt modelId="{1C4E4717-AE09-1049-B803-8E700822C887}" type="par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1A5CF6-DCE4-3847-B814-A9BFF7B3E74A}" type="sib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C6A625-EB20-D741-B7A0-202A8DC4ADCF}">
      <dgm:prSet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Next Step</a:t>
          </a:r>
        </a:p>
      </dgm:t>
    </dgm:pt>
    <dgm:pt modelId="{C60B2D43-6296-6442-A3BF-F16784E1B292}" type="par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08B414-4566-8848-89ED-B93867916FC9}" type="sib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9FBDA-3D25-884F-940B-B3D0DFBAA17A}" type="pres">
      <dgm:prSet presAssocID="{FA7098BE-B0EF-5642-95F0-6B9457496B7D}" presName="Name0" presStyleCnt="0">
        <dgm:presLayoutVars>
          <dgm:dir/>
          <dgm:resizeHandles val="exact"/>
        </dgm:presLayoutVars>
      </dgm:prSet>
      <dgm:spPr/>
    </dgm:pt>
    <dgm:pt modelId="{F104D6E4-3444-7142-B9ED-D5BB15083CAD}" type="pres">
      <dgm:prSet presAssocID="{3177A460-C073-254F-9655-AE504C9A5F51}" presName="parTxOnly" presStyleLbl="node1" presStyleIdx="0" presStyleCnt="4" custLinFactNeighborX="-498">
        <dgm:presLayoutVars>
          <dgm:bulletEnabled val="1"/>
        </dgm:presLayoutVars>
      </dgm:prSet>
      <dgm:spPr/>
    </dgm:pt>
    <dgm:pt modelId="{7EE48904-095D-9843-8D0C-79E05728DF38}" type="pres">
      <dgm:prSet presAssocID="{9A21B086-8E12-4A44-B65E-C41C97A23260}" presName="parSpace" presStyleCnt="0"/>
      <dgm:spPr/>
    </dgm:pt>
    <dgm:pt modelId="{7CBE61AE-87BD-0148-B59F-89950BED9317}" type="pres">
      <dgm:prSet presAssocID="{2BE8574D-CB2B-514D-95DD-AD7B7546A2D6}" presName="parTxOnly" presStyleLbl="node1" presStyleIdx="1" presStyleCnt="4">
        <dgm:presLayoutVars>
          <dgm:bulletEnabled val="1"/>
        </dgm:presLayoutVars>
      </dgm:prSet>
      <dgm:spPr/>
    </dgm:pt>
    <dgm:pt modelId="{2B9A7F04-F610-264B-A74C-5BDA6A8F53B5}" type="pres">
      <dgm:prSet presAssocID="{FF1A5CF6-DCE4-3847-B814-A9BFF7B3E74A}" presName="parSpace" presStyleCnt="0"/>
      <dgm:spPr/>
    </dgm:pt>
    <dgm:pt modelId="{C53192B7-AB1B-1A4C-989C-A6F036BFF823}" type="pres">
      <dgm:prSet presAssocID="{A7AD8FC0-3FE9-9848-B22A-CCC9A02EE8E1}" presName="parTxOnly" presStyleLbl="node1" presStyleIdx="2" presStyleCnt="4">
        <dgm:presLayoutVars>
          <dgm:bulletEnabled val="1"/>
        </dgm:presLayoutVars>
      </dgm:prSet>
      <dgm:spPr/>
    </dgm:pt>
    <dgm:pt modelId="{D7593F63-9EDE-5948-9D2C-411C47DA9133}" type="pres">
      <dgm:prSet presAssocID="{D250248A-4B33-794C-9D29-69E547399EA1}" presName="parSpace" presStyleCnt="0"/>
      <dgm:spPr/>
    </dgm:pt>
    <dgm:pt modelId="{10B2D096-E840-F245-A91B-2779FBEAA8C0}" type="pres">
      <dgm:prSet presAssocID="{88C6A625-EB20-D741-B7A0-202A8DC4ADCF}" presName="parTxOnly" presStyleLbl="node1" presStyleIdx="3" presStyleCnt="4" custLinFactNeighborX="2625" custLinFactNeighborY="73000">
        <dgm:presLayoutVars>
          <dgm:bulletEnabled val="1"/>
        </dgm:presLayoutVars>
      </dgm:prSet>
      <dgm:spPr/>
    </dgm:pt>
  </dgm:ptLst>
  <dgm:cxnLst>
    <dgm:cxn modelId="{A2CA1825-4658-774B-A228-12209F371F70}" type="presOf" srcId="{FA7098BE-B0EF-5642-95F0-6B9457496B7D}" destId="{6B09FBDA-3D25-884F-940B-B3D0DFBAA17A}" srcOrd="0" destOrd="0" presId="urn:microsoft.com/office/officeart/2005/8/layout/hChevron3"/>
    <dgm:cxn modelId="{914A0F3C-6F3D-E34B-80E5-D7C54796A86B}" srcId="{FA7098BE-B0EF-5642-95F0-6B9457496B7D}" destId="{A7AD8FC0-3FE9-9848-B22A-CCC9A02EE8E1}" srcOrd="2" destOrd="0" parTransId="{2E2C7F54-B601-1C41-9181-C423B7ADF079}" sibTransId="{D250248A-4B33-794C-9D29-69E547399EA1}"/>
    <dgm:cxn modelId="{A24DEE61-879A-9F48-9796-BE7EBDD6ACB9}" type="presOf" srcId="{3177A460-C073-254F-9655-AE504C9A5F51}" destId="{F104D6E4-3444-7142-B9ED-D5BB15083CAD}" srcOrd="0" destOrd="0" presId="urn:microsoft.com/office/officeart/2005/8/layout/hChevron3"/>
    <dgm:cxn modelId="{4A65EC66-2259-7446-98B8-1479774AE52F}" srcId="{FA7098BE-B0EF-5642-95F0-6B9457496B7D}" destId="{88C6A625-EB20-D741-B7A0-202A8DC4ADCF}" srcOrd="3" destOrd="0" parTransId="{C60B2D43-6296-6442-A3BF-F16784E1B292}" sibTransId="{0808B414-4566-8848-89ED-B93867916FC9}"/>
    <dgm:cxn modelId="{471CF950-FCF0-9943-AB20-593C344D37A8}" type="presOf" srcId="{A7AD8FC0-3FE9-9848-B22A-CCC9A02EE8E1}" destId="{C53192B7-AB1B-1A4C-989C-A6F036BFF823}" srcOrd="0" destOrd="0" presId="urn:microsoft.com/office/officeart/2005/8/layout/hChevron3"/>
    <dgm:cxn modelId="{3C0D29B4-4912-AD43-AC64-895A2B71209D}" srcId="{FA7098BE-B0EF-5642-95F0-6B9457496B7D}" destId="{3177A460-C073-254F-9655-AE504C9A5F51}" srcOrd="0" destOrd="0" parTransId="{1174D491-FDE4-2048-ABCA-02A1289CCA3F}" sibTransId="{9A21B086-8E12-4A44-B65E-C41C97A23260}"/>
    <dgm:cxn modelId="{B7B1A5B7-62CD-ED4B-86A6-337988F213BD}" srcId="{FA7098BE-B0EF-5642-95F0-6B9457496B7D}" destId="{2BE8574D-CB2B-514D-95DD-AD7B7546A2D6}" srcOrd="1" destOrd="0" parTransId="{1C4E4717-AE09-1049-B803-8E700822C887}" sibTransId="{FF1A5CF6-DCE4-3847-B814-A9BFF7B3E74A}"/>
    <dgm:cxn modelId="{0D6DE5D0-0073-9B47-A481-89DEC6AF085E}" type="presOf" srcId="{88C6A625-EB20-D741-B7A0-202A8DC4ADCF}" destId="{10B2D096-E840-F245-A91B-2779FBEAA8C0}" srcOrd="0" destOrd="0" presId="urn:microsoft.com/office/officeart/2005/8/layout/hChevron3"/>
    <dgm:cxn modelId="{71C303ED-0EA1-B14F-9506-5D35DA8B9BBD}" type="presOf" srcId="{2BE8574D-CB2B-514D-95DD-AD7B7546A2D6}" destId="{7CBE61AE-87BD-0148-B59F-89950BED9317}" srcOrd="0" destOrd="0" presId="urn:microsoft.com/office/officeart/2005/8/layout/hChevron3"/>
    <dgm:cxn modelId="{13401241-DCD3-6E48-B263-1F9662DDEC5B}" type="presParOf" srcId="{6B09FBDA-3D25-884F-940B-B3D0DFBAA17A}" destId="{F104D6E4-3444-7142-B9ED-D5BB15083CAD}" srcOrd="0" destOrd="0" presId="urn:microsoft.com/office/officeart/2005/8/layout/hChevron3"/>
    <dgm:cxn modelId="{40A55E62-7003-0945-8A16-4F1CCB39EE51}" type="presParOf" srcId="{6B09FBDA-3D25-884F-940B-B3D0DFBAA17A}" destId="{7EE48904-095D-9843-8D0C-79E05728DF38}" srcOrd="1" destOrd="0" presId="urn:microsoft.com/office/officeart/2005/8/layout/hChevron3"/>
    <dgm:cxn modelId="{A6EA1CBD-F4B2-A544-B620-C0D1D3C483E2}" type="presParOf" srcId="{6B09FBDA-3D25-884F-940B-B3D0DFBAA17A}" destId="{7CBE61AE-87BD-0148-B59F-89950BED9317}" srcOrd="2" destOrd="0" presId="urn:microsoft.com/office/officeart/2005/8/layout/hChevron3"/>
    <dgm:cxn modelId="{06285CDA-E649-124E-B4C5-6C361A55730C}" type="presParOf" srcId="{6B09FBDA-3D25-884F-940B-B3D0DFBAA17A}" destId="{2B9A7F04-F610-264B-A74C-5BDA6A8F53B5}" srcOrd="3" destOrd="0" presId="urn:microsoft.com/office/officeart/2005/8/layout/hChevron3"/>
    <dgm:cxn modelId="{A3C64D2D-0A3F-7346-8274-175F1613E98A}" type="presParOf" srcId="{6B09FBDA-3D25-884F-940B-B3D0DFBAA17A}" destId="{C53192B7-AB1B-1A4C-989C-A6F036BFF823}" srcOrd="4" destOrd="0" presId="urn:microsoft.com/office/officeart/2005/8/layout/hChevron3"/>
    <dgm:cxn modelId="{D7AD92D8-6877-9043-B61C-4E85ABD2BB7C}" type="presParOf" srcId="{6B09FBDA-3D25-884F-940B-B3D0DFBAA17A}" destId="{D7593F63-9EDE-5948-9D2C-411C47DA9133}" srcOrd="5" destOrd="0" presId="urn:microsoft.com/office/officeart/2005/8/layout/hChevron3"/>
    <dgm:cxn modelId="{76B8CF65-EAB2-E044-BFFE-867BA5EE7E59}" type="presParOf" srcId="{6B09FBDA-3D25-884F-940B-B3D0DFBAA17A}" destId="{10B2D096-E840-F245-A91B-2779FBEAA8C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4D6E4-3444-7142-B9ED-D5BB15083CAD}">
      <dsp:nvSpPr>
        <dsp:cNvPr id="0" name=""/>
        <dsp:cNvSpPr/>
      </dsp:nvSpPr>
      <dsp:spPr>
        <a:xfrm>
          <a:off x="1" y="0"/>
          <a:ext cx="2687835" cy="381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Intro</a:t>
          </a:r>
        </a:p>
      </dsp:txBody>
      <dsp:txXfrm>
        <a:off x="1" y="0"/>
        <a:ext cx="2592585" cy="381000"/>
      </dsp:txXfrm>
    </dsp:sp>
    <dsp:sp modelId="{7CBE61AE-87BD-0148-B59F-89950BED9317}">
      <dsp:nvSpPr>
        <dsp:cNvPr id="0" name=""/>
        <dsp:cNvSpPr/>
      </dsp:nvSpPr>
      <dsp:spPr>
        <a:xfrm>
          <a:off x="2152947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Method</a:t>
          </a:r>
        </a:p>
      </dsp:txBody>
      <dsp:txXfrm>
        <a:off x="2343447" y="0"/>
        <a:ext cx="2306835" cy="381000"/>
      </dsp:txXfrm>
    </dsp:sp>
    <dsp:sp modelId="{C53192B7-AB1B-1A4C-989C-A6F036BFF823}">
      <dsp:nvSpPr>
        <dsp:cNvPr id="0" name=""/>
        <dsp:cNvSpPr/>
      </dsp:nvSpPr>
      <dsp:spPr>
        <a:xfrm>
          <a:off x="4303216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Result</a:t>
          </a:r>
        </a:p>
      </dsp:txBody>
      <dsp:txXfrm>
        <a:off x="4493716" y="0"/>
        <a:ext cx="2306835" cy="381000"/>
      </dsp:txXfrm>
    </dsp:sp>
    <dsp:sp modelId="{10B2D096-E840-F245-A91B-2779FBEAA8C0}">
      <dsp:nvSpPr>
        <dsp:cNvPr id="0" name=""/>
        <dsp:cNvSpPr/>
      </dsp:nvSpPr>
      <dsp:spPr>
        <a:xfrm>
          <a:off x="6456164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Next Step</a:t>
          </a:r>
        </a:p>
      </dsp:txBody>
      <dsp:txXfrm>
        <a:off x="6646664" y="0"/>
        <a:ext cx="2306835" cy="381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4D6E4-3444-7142-B9ED-D5BB15083CAD}">
      <dsp:nvSpPr>
        <dsp:cNvPr id="0" name=""/>
        <dsp:cNvSpPr/>
      </dsp:nvSpPr>
      <dsp:spPr>
        <a:xfrm>
          <a:off x="1" y="0"/>
          <a:ext cx="2687835" cy="381000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Intro</a:t>
          </a:r>
        </a:p>
      </dsp:txBody>
      <dsp:txXfrm>
        <a:off x="1" y="0"/>
        <a:ext cx="2592585" cy="381000"/>
      </dsp:txXfrm>
    </dsp:sp>
    <dsp:sp modelId="{7CBE61AE-87BD-0148-B59F-89950BED9317}">
      <dsp:nvSpPr>
        <dsp:cNvPr id="0" name=""/>
        <dsp:cNvSpPr/>
      </dsp:nvSpPr>
      <dsp:spPr>
        <a:xfrm>
          <a:off x="2152947" y="0"/>
          <a:ext cx="2687835" cy="381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Method</a:t>
          </a:r>
        </a:p>
      </dsp:txBody>
      <dsp:txXfrm>
        <a:off x="2343447" y="0"/>
        <a:ext cx="2306835" cy="381000"/>
      </dsp:txXfrm>
    </dsp:sp>
    <dsp:sp modelId="{C53192B7-AB1B-1A4C-989C-A6F036BFF823}">
      <dsp:nvSpPr>
        <dsp:cNvPr id="0" name=""/>
        <dsp:cNvSpPr/>
      </dsp:nvSpPr>
      <dsp:spPr>
        <a:xfrm>
          <a:off x="4303216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Result</a:t>
          </a:r>
        </a:p>
      </dsp:txBody>
      <dsp:txXfrm>
        <a:off x="4493716" y="0"/>
        <a:ext cx="2306835" cy="381000"/>
      </dsp:txXfrm>
    </dsp:sp>
    <dsp:sp modelId="{10B2D096-E840-F245-A91B-2779FBEAA8C0}">
      <dsp:nvSpPr>
        <dsp:cNvPr id="0" name=""/>
        <dsp:cNvSpPr/>
      </dsp:nvSpPr>
      <dsp:spPr>
        <a:xfrm>
          <a:off x="6456164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Next Step</a:t>
          </a:r>
        </a:p>
      </dsp:txBody>
      <dsp:txXfrm>
        <a:off x="6646664" y="0"/>
        <a:ext cx="2306835" cy="381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4D6E4-3444-7142-B9ED-D5BB15083CAD}">
      <dsp:nvSpPr>
        <dsp:cNvPr id="0" name=""/>
        <dsp:cNvSpPr/>
      </dsp:nvSpPr>
      <dsp:spPr>
        <a:xfrm>
          <a:off x="1" y="0"/>
          <a:ext cx="2687835" cy="381000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Intro</a:t>
          </a:r>
        </a:p>
      </dsp:txBody>
      <dsp:txXfrm>
        <a:off x="1" y="0"/>
        <a:ext cx="2592585" cy="381000"/>
      </dsp:txXfrm>
    </dsp:sp>
    <dsp:sp modelId="{7CBE61AE-87BD-0148-B59F-89950BED9317}">
      <dsp:nvSpPr>
        <dsp:cNvPr id="0" name=""/>
        <dsp:cNvSpPr/>
      </dsp:nvSpPr>
      <dsp:spPr>
        <a:xfrm>
          <a:off x="2152947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Method</a:t>
          </a:r>
        </a:p>
      </dsp:txBody>
      <dsp:txXfrm>
        <a:off x="2343447" y="0"/>
        <a:ext cx="2306835" cy="381000"/>
      </dsp:txXfrm>
    </dsp:sp>
    <dsp:sp modelId="{C53192B7-AB1B-1A4C-989C-A6F036BFF823}">
      <dsp:nvSpPr>
        <dsp:cNvPr id="0" name=""/>
        <dsp:cNvSpPr/>
      </dsp:nvSpPr>
      <dsp:spPr>
        <a:xfrm>
          <a:off x="4303216" y="0"/>
          <a:ext cx="2687835" cy="381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Result</a:t>
          </a:r>
        </a:p>
      </dsp:txBody>
      <dsp:txXfrm>
        <a:off x="4493716" y="0"/>
        <a:ext cx="2306835" cy="381000"/>
      </dsp:txXfrm>
    </dsp:sp>
    <dsp:sp modelId="{10B2D096-E840-F245-A91B-2779FBEAA8C0}">
      <dsp:nvSpPr>
        <dsp:cNvPr id="0" name=""/>
        <dsp:cNvSpPr/>
      </dsp:nvSpPr>
      <dsp:spPr>
        <a:xfrm>
          <a:off x="6456164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Next Step</a:t>
          </a:r>
        </a:p>
      </dsp:txBody>
      <dsp:txXfrm>
        <a:off x="6646664" y="0"/>
        <a:ext cx="2306835" cy="381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4D6E4-3444-7142-B9ED-D5BB15083CAD}">
      <dsp:nvSpPr>
        <dsp:cNvPr id="0" name=""/>
        <dsp:cNvSpPr/>
      </dsp:nvSpPr>
      <dsp:spPr>
        <a:xfrm>
          <a:off x="1" y="0"/>
          <a:ext cx="2687835" cy="381000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Intro</a:t>
          </a:r>
        </a:p>
      </dsp:txBody>
      <dsp:txXfrm>
        <a:off x="1" y="0"/>
        <a:ext cx="2592585" cy="381000"/>
      </dsp:txXfrm>
    </dsp:sp>
    <dsp:sp modelId="{7CBE61AE-87BD-0148-B59F-89950BED9317}">
      <dsp:nvSpPr>
        <dsp:cNvPr id="0" name=""/>
        <dsp:cNvSpPr/>
      </dsp:nvSpPr>
      <dsp:spPr>
        <a:xfrm>
          <a:off x="2152947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Method</a:t>
          </a:r>
        </a:p>
      </dsp:txBody>
      <dsp:txXfrm>
        <a:off x="2343447" y="0"/>
        <a:ext cx="2306835" cy="381000"/>
      </dsp:txXfrm>
    </dsp:sp>
    <dsp:sp modelId="{C53192B7-AB1B-1A4C-989C-A6F036BFF823}">
      <dsp:nvSpPr>
        <dsp:cNvPr id="0" name=""/>
        <dsp:cNvSpPr/>
      </dsp:nvSpPr>
      <dsp:spPr>
        <a:xfrm>
          <a:off x="4303216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Result</a:t>
          </a:r>
        </a:p>
      </dsp:txBody>
      <dsp:txXfrm>
        <a:off x="4493716" y="0"/>
        <a:ext cx="2306835" cy="381000"/>
      </dsp:txXfrm>
    </dsp:sp>
    <dsp:sp modelId="{10B2D096-E840-F245-A91B-2779FBEAA8C0}">
      <dsp:nvSpPr>
        <dsp:cNvPr id="0" name=""/>
        <dsp:cNvSpPr/>
      </dsp:nvSpPr>
      <dsp:spPr>
        <a:xfrm>
          <a:off x="6456164" y="0"/>
          <a:ext cx="2687835" cy="381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Next Step</a:t>
          </a:r>
        </a:p>
      </dsp:txBody>
      <dsp:txXfrm>
        <a:off x="6646664" y="0"/>
        <a:ext cx="2306835" cy="38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fld id="{A4676FBE-E17B-9F40-B294-2A0EC4B80004}" type="slidenum">
              <a:rPr lang="en-US" altLang="x-none" sz="1200">
                <a:latin typeface="Open Sans" charset="0"/>
              </a:rPr>
              <a:pPr/>
              <a:t>1</a:t>
            </a:fld>
            <a:endParaRPr lang="en-US" altLang="x-none" sz="1200">
              <a:latin typeface="Open Sans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Geneva" charset="0"/>
              </a:rPr>
              <a:t>Main title: 40 pt. Arial</a:t>
            </a:r>
          </a:p>
          <a:p>
            <a:pPr eaLnBrk="1" hangingPunct="1"/>
            <a:br>
              <a:rPr lang="en-US" altLang="x-none">
                <a:ea typeface="ＭＳ Ｐゴシック" charset="-128"/>
                <a:cs typeface="Geneva" charset="0"/>
              </a:rPr>
            </a:br>
            <a:r>
              <a:rPr lang="en-US" altLang="x-none">
                <a:ea typeface="ＭＳ Ｐゴシック" charset="-128"/>
                <a:cs typeface="Geneva" charset="0"/>
              </a:rPr>
              <a:t>Presenter Name: 16 pt. Arial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Geneva" charset="0"/>
              </a:rPr>
              <a:t>Presenters Title: 16 pt. Arial Italic</a:t>
            </a:r>
          </a:p>
          <a:p>
            <a:pPr eaLnBrk="1" hangingPunct="1"/>
            <a:endParaRPr lang="en-US" altLang="x-none">
              <a:ea typeface="ＭＳ Ｐゴシック" charset="-128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5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A44A-DD56-47BB-4BF5-4950E2C51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DEFA0-64E2-0368-C6A7-F1E6D18C7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B87C2C-5513-E0A9-0F2B-EE047814A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CD4C2-1549-4F8C-DD62-31A877081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5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is a bioreactor?</a:t>
            </a:r>
          </a:p>
          <a:p>
            <a:r>
              <a:rPr lang="en-US" dirty="0">
                <a:ea typeface="Calibri"/>
                <a:cs typeface="Calibri"/>
              </a:rPr>
              <a:t>  - Controlled environment where organisms can grow. Examples in sewage treatment, brewing beer, and composting</a:t>
            </a:r>
          </a:p>
          <a:p>
            <a:r>
              <a:rPr lang="en-US" dirty="0">
                <a:ea typeface="Calibri"/>
                <a:cs typeface="Calibri"/>
              </a:rPr>
              <a:t>  - Convert what would otherwise be organic waste into carbon credits or compost</a:t>
            </a:r>
          </a:p>
          <a:p>
            <a:r>
              <a:rPr lang="en-US" dirty="0">
                <a:ea typeface="Calibri"/>
                <a:cs typeface="Calibri"/>
              </a:rPr>
              <a:t>  - Mostly only makes sense to do at scale</a:t>
            </a:r>
          </a:p>
          <a:p>
            <a:r>
              <a:rPr lang="en-US" dirty="0">
                <a:ea typeface="Calibri"/>
                <a:cs typeface="Calibri"/>
              </a:rPr>
              <a:t>Why study worms?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  - Counting life stages to understand population</a:t>
            </a:r>
          </a:p>
          <a:p>
            <a:r>
              <a:rPr lang="en-US" dirty="0">
                <a:ea typeface="Calibri"/>
                <a:cs typeface="Calibri"/>
              </a:rPr>
              <a:t>  - Pose estimation to understand behavior, alive vs. Dead</a:t>
            </a:r>
          </a:p>
          <a:p>
            <a:r>
              <a:rPr lang="en-US" dirty="0">
                <a:ea typeface="Calibri"/>
                <a:cs typeface="Calibri"/>
              </a:rPr>
              <a:t>  - Create digital twin (explain this in detail of simulation -&gt; shadow twin -&gt; digital twin)</a:t>
            </a:r>
          </a:p>
          <a:p>
            <a:r>
              <a:rPr lang="en-US" dirty="0">
                <a:ea typeface="Calibri"/>
                <a:cs typeface="Calibri"/>
              </a:rPr>
              <a:t>  - Additional phenotyping</a:t>
            </a:r>
          </a:p>
          <a:p>
            <a:r>
              <a:rPr lang="en-US" dirty="0">
                <a:ea typeface="Calibri"/>
                <a:cs typeface="Calibri"/>
              </a:rPr>
              <a:t>  - Focusing on adult stage only, but value in identifying all growth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8F46D-354A-4FB8-766D-ED7D750FA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A1F93-F348-9552-88BB-60041E623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C19BF-9403-7876-D82B-32F2083FE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is a bioreactor?</a:t>
            </a:r>
          </a:p>
          <a:p>
            <a:r>
              <a:rPr lang="en-US" dirty="0">
                <a:ea typeface="Calibri"/>
                <a:cs typeface="Calibri"/>
              </a:rPr>
              <a:t>  - Controlled environment where organisms can grow. Examples in sewage treatment, brewing beer, and composting</a:t>
            </a:r>
          </a:p>
          <a:p>
            <a:r>
              <a:rPr lang="en-US" dirty="0">
                <a:ea typeface="Calibri"/>
                <a:cs typeface="Calibri"/>
              </a:rPr>
              <a:t>  - Convert what would otherwise be organic waste into carbon credits or compost</a:t>
            </a:r>
          </a:p>
          <a:p>
            <a:r>
              <a:rPr lang="en-US" dirty="0">
                <a:ea typeface="Calibri"/>
                <a:cs typeface="Calibri"/>
              </a:rPr>
              <a:t>  - Mostly only makes sense to do at scale</a:t>
            </a:r>
          </a:p>
          <a:p>
            <a:r>
              <a:rPr lang="en-US" dirty="0">
                <a:ea typeface="Calibri"/>
                <a:cs typeface="Calibri"/>
              </a:rPr>
              <a:t>Why study worms?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  - Counting life stages to understand population</a:t>
            </a:r>
          </a:p>
          <a:p>
            <a:r>
              <a:rPr lang="en-US" dirty="0">
                <a:ea typeface="Calibri"/>
                <a:cs typeface="Calibri"/>
              </a:rPr>
              <a:t>  - Pose estimation to understand behavior, alive vs. Dead</a:t>
            </a:r>
          </a:p>
          <a:p>
            <a:r>
              <a:rPr lang="en-US" dirty="0">
                <a:ea typeface="Calibri"/>
                <a:cs typeface="Calibri"/>
              </a:rPr>
              <a:t>  - Create digital twin (explain this in detail of simulation -&gt; shadow twin -&gt; digital twin)</a:t>
            </a:r>
          </a:p>
          <a:p>
            <a:r>
              <a:rPr lang="en-US" dirty="0">
                <a:ea typeface="Calibri"/>
                <a:cs typeface="Calibri"/>
              </a:rPr>
              <a:t>  - Additional phenotyping</a:t>
            </a:r>
          </a:p>
          <a:p>
            <a:r>
              <a:rPr lang="en-US" dirty="0">
                <a:ea typeface="Calibri"/>
                <a:cs typeface="Calibri"/>
              </a:rPr>
              <a:t>  - Focusing on adult stage only, but value in identifying all growth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BAE6F-405F-66A0-ADD2-465BC78B3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3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56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A2FE8-B738-8EC4-1351-3A90AD35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9F7BF-EBBE-F205-7AC7-4A8D8CD09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C166A-7EE1-EDE8-DABC-42A37E437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69BDA-B18A-CB4D-99A5-A755CBF74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28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AFAFC-B24F-2BF3-4715-C212C78FD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6FF3-3F6B-22BA-C1C6-0F3309CCE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1245DC-878C-9F8D-3B4D-28394925F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83B7D-F8F5-F4B6-AD9A-E92E8463D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20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01566-4A73-FDEB-D7B5-89F749C7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25C0BE-C5D9-DD73-E037-9C3EF374B1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9D2AC-C753-116B-3BAC-AA5653AA7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1542B-46ED-A688-7F38-092C9EC5D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9DFAA-D389-9348-9D91-7E6AF9B03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0DAF6C-5A47-091E-830F-7759C4CDB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286A4-AF18-8DAE-EC77-63E8B0A1B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4F8C4-68B3-EA67-7EF8-D492C2CEE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2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F4DB4-69FD-A22B-DD6F-D9095D0B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7094B-50C8-0AD9-0FC3-D2D0821FE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B8E69-AB5C-BDD1-850A-8FDC4A453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25814-6967-8B7E-F3B8-C751BF97F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558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314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1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1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85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10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064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3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912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34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231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03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441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70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85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81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0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81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97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810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91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977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42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58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47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97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33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61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74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95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41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201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67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diagramLayout" Target="../diagrams/layout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diagramData" Target="../diagrams/data1.xml"/><Relationship Id="rId5" Type="http://schemas.openxmlformats.org/officeDocument/2006/relationships/slideLayout" Target="../slideLayouts/slideLayout24.xml"/><Relationship Id="rId15" Type="http://schemas.microsoft.com/office/2007/relationships/diagramDrawing" Target="../diagrams/drawing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Relationship Id="rId14" Type="http://schemas.openxmlformats.org/officeDocument/2006/relationships/diagramColors" Target="../diagrams/colors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diagramLayout" Target="../diagrams/layout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diagramData" Target="../diagrams/data2.xml"/><Relationship Id="rId5" Type="http://schemas.openxmlformats.org/officeDocument/2006/relationships/slideLayout" Target="../slideLayouts/slideLayout31.xml"/><Relationship Id="rId15" Type="http://schemas.microsoft.com/office/2007/relationships/diagramDrawing" Target="../diagrams/drawing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png"/><Relationship Id="rId14" Type="http://schemas.openxmlformats.org/officeDocument/2006/relationships/diagramColors" Target="../diagrams/colors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diagramQuickStyle" Target="../diagrams/quickStyl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diagramLayout" Target="../diagrams/layout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diagramData" Target="../diagrams/data3.xml"/><Relationship Id="rId5" Type="http://schemas.openxmlformats.org/officeDocument/2006/relationships/slideLayout" Target="../slideLayouts/slideLayout38.xml"/><Relationship Id="rId15" Type="http://schemas.microsoft.com/office/2007/relationships/diagramDrawing" Target="../diagrams/drawing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.png"/><Relationship Id="rId14" Type="http://schemas.openxmlformats.org/officeDocument/2006/relationships/diagramColors" Target="../diagrams/colors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13" Type="http://schemas.openxmlformats.org/officeDocument/2006/relationships/diagramQuickStyle" Target="../diagrams/quickStyl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diagramLayout" Target="../diagrams/layout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diagramData" Target="../diagrams/data4.xml"/><Relationship Id="rId5" Type="http://schemas.openxmlformats.org/officeDocument/2006/relationships/slideLayout" Target="../slideLayouts/slideLayout45.xml"/><Relationship Id="rId15" Type="http://schemas.microsoft.com/office/2007/relationships/diagramDrawing" Target="../diagrams/drawing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png"/><Relationship Id="rId14" Type="http://schemas.openxmlformats.org/officeDocument/2006/relationships/diagramColors" Target="../diagrams/colors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1E7F3-AD6C-224E-BD90-D1A35CEDCAE6}"/>
              </a:ext>
            </a:extLst>
          </p:cNvPr>
          <p:cNvSpPr txBox="1"/>
          <p:nvPr userDrawn="1"/>
        </p:nvSpPr>
        <p:spPr>
          <a:xfrm>
            <a:off x="8534400" y="68590"/>
            <a:ext cx="506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8E431D-4642-CA83-2BD9-F59A570E38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49734146"/>
              </p:ext>
            </p:extLst>
          </p:nvPr>
        </p:nvGraphicFramePr>
        <p:xfrm>
          <a:off x="0" y="0"/>
          <a:ext cx="914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D71E7F3-AD6C-224E-BD90-D1A35CEDCAE6}"/>
              </a:ext>
            </a:extLst>
          </p:cNvPr>
          <p:cNvSpPr txBox="1"/>
          <p:nvPr userDrawn="1"/>
        </p:nvSpPr>
        <p:spPr>
          <a:xfrm>
            <a:off x="8560910" y="347990"/>
            <a:ext cx="5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2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8E431D-4642-CA83-2BD9-F59A570E38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97896755"/>
              </p:ext>
            </p:extLst>
          </p:nvPr>
        </p:nvGraphicFramePr>
        <p:xfrm>
          <a:off x="0" y="0"/>
          <a:ext cx="914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6572197-8E11-C009-FA14-0C32CB0E7FBD}"/>
              </a:ext>
            </a:extLst>
          </p:cNvPr>
          <p:cNvSpPr txBox="1"/>
          <p:nvPr userDrawn="1"/>
        </p:nvSpPr>
        <p:spPr>
          <a:xfrm>
            <a:off x="8560910" y="347990"/>
            <a:ext cx="5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8E431D-4642-CA83-2BD9-F59A570E38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280981"/>
              </p:ext>
            </p:extLst>
          </p:nvPr>
        </p:nvGraphicFramePr>
        <p:xfrm>
          <a:off x="0" y="0"/>
          <a:ext cx="914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3A039B-E5B2-BC54-8D17-6A6A01407A2E}"/>
              </a:ext>
            </a:extLst>
          </p:cNvPr>
          <p:cNvSpPr txBox="1"/>
          <p:nvPr userDrawn="1"/>
        </p:nvSpPr>
        <p:spPr>
          <a:xfrm>
            <a:off x="8560910" y="347990"/>
            <a:ext cx="5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5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8E431D-4642-CA83-2BD9-F59A570E38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54622566"/>
              </p:ext>
            </p:extLst>
          </p:nvPr>
        </p:nvGraphicFramePr>
        <p:xfrm>
          <a:off x="0" y="0"/>
          <a:ext cx="914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83C8BE1-2BC9-6A4D-1806-1711FBC31D2C}"/>
              </a:ext>
            </a:extLst>
          </p:cNvPr>
          <p:cNvSpPr txBox="1"/>
          <p:nvPr userDrawn="1"/>
        </p:nvSpPr>
        <p:spPr>
          <a:xfrm>
            <a:off x="8560910" y="347990"/>
            <a:ext cx="5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9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B_BDACF43A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91D9DF0B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5_D16CF89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DA0D589D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E68F07C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4_D8BD219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1" name="Straight Connector 11"/>
          <p:cNvCxnSpPr>
            <a:cxnSpLocks noChangeShapeType="1"/>
          </p:cNvCxnSpPr>
          <p:nvPr/>
        </p:nvCxnSpPr>
        <p:spPr bwMode="auto">
          <a:xfrm>
            <a:off x="2209800" y="4343400"/>
            <a:ext cx="5486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" name="Text Placeholder 14"/>
          <p:cNvSpPr txBox="1">
            <a:spLocks/>
          </p:cNvSpPr>
          <p:nvPr/>
        </p:nvSpPr>
        <p:spPr bwMode="auto">
          <a:xfrm>
            <a:off x="2133600" y="3542963"/>
            <a:ext cx="5576086" cy="13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175" indent="-3175">
              <a:spcBef>
                <a:spcPts val="600"/>
              </a:spcBef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6pPr>
            <a:lvl7pPr marL="29718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7pPr>
            <a:lvl8pPr marL="34290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8pPr>
            <a:lvl9pPr marL="38862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x-none" sz="4000" dirty="0">
                <a:solidFill>
                  <a:schemeClr val="bg1"/>
                </a:solidFill>
                <a:latin typeface="Open Sans"/>
                <a:ea typeface="ＭＳ Ｐゴシック"/>
                <a:cs typeface="Open Sans"/>
              </a:rPr>
              <a:t>Bioreactor Digital Twin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23" name="Text Placeholder 16"/>
          <p:cNvSpPr txBox="1">
            <a:spLocks/>
          </p:cNvSpPr>
          <p:nvPr/>
        </p:nvSpPr>
        <p:spPr bwMode="auto">
          <a:xfrm>
            <a:off x="2133600" y="4495800"/>
            <a:ext cx="525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175" indent="-3175">
              <a:spcBef>
                <a:spcPts val="600"/>
              </a:spcBef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6pPr>
            <a:lvl7pPr marL="29718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7pPr>
            <a:lvl8pPr marL="34290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8pPr>
            <a:lvl9pPr marL="38862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x-none" sz="1600" dirty="0">
                <a:solidFill>
                  <a:srgbClr val="FFFFFF"/>
                </a:solidFill>
                <a:latin typeface="Open Sans"/>
                <a:ea typeface="ＭＳ Ｐゴシック"/>
                <a:cs typeface="Open Sans"/>
              </a:rPr>
              <a:t>Chung-Ting Tsai and Zachary </a:t>
            </a:r>
            <a:r>
              <a:rPr lang="en-US" altLang="x-none" sz="1600" dirty="0" err="1">
                <a:solidFill>
                  <a:srgbClr val="FFFFFF"/>
                </a:solidFill>
                <a:latin typeface="Open Sans"/>
                <a:ea typeface="ＭＳ Ｐゴシック"/>
                <a:cs typeface="Open Sans"/>
              </a:rPr>
              <a:t>Esakof</a:t>
            </a:r>
            <a:endParaRPr lang="en-US" dirty="0" err="1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x-none" sz="1600" dirty="0">
                <a:solidFill>
                  <a:srgbClr val="FFFFFF"/>
                </a:solidFill>
                <a:latin typeface="Open Sans"/>
                <a:ea typeface="ＭＳ Ｐゴシック"/>
                <a:cs typeface="Open Sans"/>
              </a:rPr>
              <a:t>MSCV Spring 2026</a:t>
            </a:r>
            <a:endParaRPr lang="en-US" altLang="x-none" sz="1600" dirty="0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864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B991C-39E1-3A9A-33FB-D6625513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372466B-7649-F993-7047-244ED298E01F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ea typeface="Calibri"/>
                <a:cs typeface="Calibri"/>
              </a:rPr>
              <a:t>Results – Pose Estimation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FC21D2-A3C1-36ED-CEA0-C84F2C59F594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Fine-tuned </a:t>
            </a:r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on </a:t>
            </a:r>
            <a:r>
              <a:rPr lang="en-US" dirty="0" err="1">
                <a:ea typeface="Calibri"/>
                <a:cs typeface="Calibri"/>
              </a:rPr>
              <a:t>TenebrioVision</a:t>
            </a:r>
            <a:r>
              <a:rPr lang="en-US" dirty="0">
                <a:ea typeface="Calibri"/>
                <a:cs typeface="Calibri"/>
              </a:rPr>
              <a:t> dataset</a:t>
            </a:r>
          </a:p>
          <a:p>
            <a:r>
              <a:rPr lang="en-US" dirty="0">
                <a:ea typeface="Calibri"/>
                <a:cs typeface="Calibri"/>
              </a:rPr>
              <a:t>Used PCA to identify worm head + tail as proof-of-concept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Fails on highly deformed worms</a:t>
            </a:r>
          </a:p>
          <a:p>
            <a:r>
              <a:rPr lang="en-US" dirty="0">
                <a:ea typeface="Calibri"/>
                <a:cs typeface="Calibri"/>
              </a:rPr>
              <a:t>Next steps include using skeletonization models to increase head + tail accuracy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Add body parts along the body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22285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DDE75-BD52-8908-9B1E-FA6CEFD76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A5ECB8-D6EE-755D-C17F-753BE250F9B6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Inspiration from existing works</a:t>
            </a:r>
          </a:p>
        </p:txBody>
      </p:sp>
      <p:pic>
        <p:nvPicPr>
          <p:cNvPr id="5" name="Picture 4" descr="A group of caterpillars on a black surface&#10;&#10;AI-generated content may be incorrect.">
            <a:extLst>
              <a:ext uri="{FF2B5EF4-FFF2-40B4-BE49-F238E27FC236}">
                <a16:creationId xmlns:a16="http://schemas.microsoft.com/office/drawing/2014/main" id="{9F64F047-0D5C-6100-91F4-86C47526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75" y="1338125"/>
            <a:ext cx="7056998" cy="491939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DC98ED67-CD95-1C5E-4FFB-9EDA750B1608}"/>
              </a:ext>
            </a:extLst>
          </p:cNvPr>
          <p:cNvSpPr/>
          <p:nvPr/>
        </p:nvSpPr>
        <p:spPr bwMode="auto">
          <a:xfrm>
            <a:off x="1346235" y="2261495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3C63C13-136F-F1CE-2B4C-B1A03B534D66}"/>
              </a:ext>
            </a:extLst>
          </p:cNvPr>
          <p:cNvSpPr/>
          <p:nvPr/>
        </p:nvSpPr>
        <p:spPr bwMode="auto">
          <a:xfrm>
            <a:off x="3390154" y="3230965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DA636CDA-33FD-0B0F-5E3B-F21B61987050}"/>
              </a:ext>
            </a:extLst>
          </p:cNvPr>
          <p:cNvSpPr/>
          <p:nvPr/>
        </p:nvSpPr>
        <p:spPr bwMode="auto">
          <a:xfrm>
            <a:off x="3248314" y="2297333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D6C1272E-884A-BC46-9ABD-E670DF1CF1D1}"/>
              </a:ext>
            </a:extLst>
          </p:cNvPr>
          <p:cNvSpPr/>
          <p:nvPr/>
        </p:nvSpPr>
        <p:spPr bwMode="auto">
          <a:xfrm>
            <a:off x="2266647" y="3934866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6" name="Plus Sign 15">
            <a:extLst>
              <a:ext uri="{FF2B5EF4-FFF2-40B4-BE49-F238E27FC236}">
                <a16:creationId xmlns:a16="http://schemas.microsoft.com/office/drawing/2014/main" id="{897718CB-F484-57AA-B152-A1F0B3E0D3BA}"/>
              </a:ext>
            </a:extLst>
          </p:cNvPr>
          <p:cNvSpPr/>
          <p:nvPr/>
        </p:nvSpPr>
        <p:spPr bwMode="auto">
          <a:xfrm>
            <a:off x="2232198" y="3351109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D47B2F82-1476-969C-4632-00FEAD063D76}"/>
              </a:ext>
            </a:extLst>
          </p:cNvPr>
          <p:cNvSpPr/>
          <p:nvPr/>
        </p:nvSpPr>
        <p:spPr bwMode="auto">
          <a:xfrm>
            <a:off x="1516338" y="4339047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631B39BC-AE18-0C9E-46F0-0E56440CFD58}"/>
              </a:ext>
            </a:extLst>
          </p:cNvPr>
          <p:cNvSpPr/>
          <p:nvPr/>
        </p:nvSpPr>
        <p:spPr bwMode="auto">
          <a:xfrm>
            <a:off x="3287620" y="4906828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6D78AC5F-75CC-7CFF-6848-FB1EC9CA79B2}"/>
              </a:ext>
            </a:extLst>
          </p:cNvPr>
          <p:cNvSpPr/>
          <p:nvPr/>
        </p:nvSpPr>
        <p:spPr bwMode="auto">
          <a:xfrm>
            <a:off x="548376" y="5405986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148A58F2-7D70-6766-0C99-09C04FEFAB2E}"/>
              </a:ext>
            </a:extLst>
          </p:cNvPr>
          <p:cNvSpPr/>
          <p:nvPr/>
        </p:nvSpPr>
        <p:spPr bwMode="auto">
          <a:xfrm>
            <a:off x="5477721" y="2620009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DDDCAE11-B290-087E-F7D5-7921E6580F54}"/>
              </a:ext>
            </a:extLst>
          </p:cNvPr>
          <p:cNvSpPr/>
          <p:nvPr/>
        </p:nvSpPr>
        <p:spPr bwMode="auto">
          <a:xfrm>
            <a:off x="5265810" y="4397289"/>
            <a:ext cx="68898" cy="7815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6AFF9DAC-02C2-E557-E83F-14E9558FF68A}"/>
              </a:ext>
            </a:extLst>
          </p:cNvPr>
          <p:cNvSpPr/>
          <p:nvPr/>
        </p:nvSpPr>
        <p:spPr bwMode="auto">
          <a:xfrm flipH="1">
            <a:off x="3606763" y="3689395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E9767289-0E8D-2B3F-0F11-0C908CE5B088}"/>
              </a:ext>
            </a:extLst>
          </p:cNvPr>
          <p:cNvSpPr/>
          <p:nvPr/>
        </p:nvSpPr>
        <p:spPr bwMode="auto">
          <a:xfrm flipH="1">
            <a:off x="5600969" y="3198267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3A3D8173-F0C0-1CC5-AD58-4D4A2A6EFFA5}"/>
              </a:ext>
            </a:extLst>
          </p:cNvPr>
          <p:cNvSpPr/>
          <p:nvPr/>
        </p:nvSpPr>
        <p:spPr bwMode="auto">
          <a:xfrm flipH="1">
            <a:off x="5784587" y="4475583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746F8F97-8173-368E-D192-E8C3790B97CF}"/>
              </a:ext>
            </a:extLst>
          </p:cNvPr>
          <p:cNvSpPr/>
          <p:nvPr/>
        </p:nvSpPr>
        <p:spPr bwMode="auto">
          <a:xfrm flipH="1">
            <a:off x="3456473" y="5534669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43999A0A-7696-41BE-EAD2-E28D8747756C}"/>
              </a:ext>
            </a:extLst>
          </p:cNvPr>
          <p:cNvSpPr/>
          <p:nvPr/>
        </p:nvSpPr>
        <p:spPr bwMode="auto">
          <a:xfrm flipH="1">
            <a:off x="3769076" y="2727021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E817DF7F-BEAF-ECD6-F887-8443295E2CCA}"/>
              </a:ext>
            </a:extLst>
          </p:cNvPr>
          <p:cNvSpPr/>
          <p:nvPr/>
        </p:nvSpPr>
        <p:spPr bwMode="auto">
          <a:xfrm flipH="1">
            <a:off x="2594944" y="3022211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37D4F8B9-6654-263D-6DBE-6CD5C94621F6}"/>
              </a:ext>
            </a:extLst>
          </p:cNvPr>
          <p:cNvSpPr/>
          <p:nvPr/>
        </p:nvSpPr>
        <p:spPr bwMode="auto">
          <a:xfrm flipH="1">
            <a:off x="1989814" y="4323521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DEB0134F-6865-7654-FC4A-29CA7581313D}"/>
              </a:ext>
            </a:extLst>
          </p:cNvPr>
          <p:cNvSpPr/>
          <p:nvPr/>
        </p:nvSpPr>
        <p:spPr bwMode="auto">
          <a:xfrm flipH="1">
            <a:off x="1972589" y="4162843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4D0A640F-8959-EC5B-599A-69EF70D18A26}"/>
              </a:ext>
            </a:extLst>
          </p:cNvPr>
          <p:cNvSpPr/>
          <p:nvPr/>
        </p:nvSpPr>
        <p:spPr bwMode="auto">
          <a:xfrm flipH="1">
            <a:off x="1953090" y="2453729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C84CAFB-F13C-73BA-CC86-96EE0E7AD32B}"/>
              </a:ext>
            </a:extLst>
          </p:cNvPr>
          <p:cNvSpPr/>
          <p:nvPr/>
        </p:nvSpPr>
        <p:spPr bwMode="auto">
          <a:xfrm flipH="1">
            <a:off x="880427" y="6061672"/>
            <a:ext cx="41339" cy="33346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0DFD12F-43A8-9CE7-CEF9-D18230709194}"/>
              </a:ext>
            </a:extLst>
          </p:cNvPr>
          <p:cNvSpPr/>
          <p:nvPr/>
        </p:nvSpPr>
        <p:spPr bwMode="auto">
          <a:xfrm>
            <a:off x="6453328" y="1362856"/>
            <a:ext cx="1000125" cy="561975"/>
          </a:xfrm>
          <a:prstGeom prst="rect">
            <a:avLst/>
          </a:prstGeom>
          <a:solidFill>
            <a:srgbClr val="E9E9E9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0" name="Plus Sign 49">
            <a:extLst>
              <a:ext uri="{FF2B5EF4-FFF2-40B4-BE49-F238E27FC236}">
                <a16:creationId xmlns:a16="http://schemas.microsoft.com/office/drawing/2014/main" id="{F0D8D16E-10C3-5CA5-65AB-2C289B9CA5AA}"/>
              </a:ext>
            </a:extLst>
          </p:cNvPr>
          <p:cNvSpPr/>
          <p:nvPr/>
        </p:nvSpPr>
        <p:spPr bwMode="auto">
          <a:xfrm>
            <a:off x="6555908" y="1428978"/>
            <a:ext cx="230823" cy="201979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D2AB5EC4-D215-1154-3D01-DAD991C62CCA}"/>
              </a:ext>
            </a:extLst>
          </p:cNvPr>
          <p:cNvSpPr/>
          <p:nvPr/>
        </p:nvSpPr>
        <p:spPr bwMode="auto">
          <a:xfrm flipH="1">
            <a:off x="6585880" y="1678528"/>
            <a:ext cx="165164" cy="157171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47A422-C888-7427-FD69-9F3112E8B61A}"/>
              </a:ext>
            </a:extLst>
          </p:cNvPr>
          <p:cNvSpPr txBox="1"/>
          <p:nvPr/>
        </p:nvSpPr>
        <p:spPr>
          <a:xfrm>
            <a:off x="6760897" y="1369273"/>
            <a:ext cx="85725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cs typeface="Arial"/>
              </a:rPr>
              <a:t>Head</a:t>
            </a:r>
            <a:endParaRPr lang="en-US" sz="16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642B26-0AB4-DE3D-E176-71942237EB49}"/>
              </a:ext>
            </a:extLst>
          </p:cNvPr>
          <p:cNvSpPr txBox="1"/>
          <p:nvPr/>
        </p:nvSpPr>
        <p:spPr>
          <a:xfrm>
            <a:off x="6770422" y="1588347"/>
            <a:ext cx="85725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cs typeface="Arial"/>
              </a:rPr>
              <a:t>Tail</a:t>
            </a:r>
            <a:endParaRPr lang="en-US" sz="1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7E5C06-C3E7-DDF3-036F-8FE58804A09E}"/>
              </a:ext>
            </a:extLst>
          </p:cNvPr>
          <p:cNvSpPr txBox="1">
            <a:spLocks/>
          </p:cNvSpPr>
          <p:nvPr/>
        </p:nvSpPr>
        <p:spPr>
          <a:xfrm>
            <a:off x="-3544" y="381000"/>
            <a:ext cx="8690344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ea typeface="Calibri"/>
                <a:cs typeface="Calibri"/>
              </a:rPr>
              <a:t>Results - Pose Estimation</a:t>
            </a:r>
            <a:endParaRPr lang="en-US" sz="3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872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068F4-FBBB-AA28-AAC8-4042F7872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BC5BBF-89ED-F0C4-D32C-AE199A92CE88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ea typeface="Calibri"/>
                <a:cs typeface="Calibri"/>
              </a:rPr>
              <a:t>Next Step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B157836-8E47-F96C-E160-4A52DBB1029C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Improve tracking quality by utilizing optical flow methods such as </a:t>
            </a:r>
            <a:r>
              <a:rPr lang="en-US" sz="2400" b="1" dirty="0"/>
              <a:t>RAFT</a:t>
            </a:r>
            <a:endParaRPr lang="en-US" dirty="0"/>
          </a:p>
          <a:p>
            <a:pPr lvl="1"/>
            <a:r>
              <a:rPr lang="en-US" sz="2000" dirty="0"/>
              <a:t>Dense tracking frameworks like </a:t>
            </a:r>
            <a:r>
              <a:rPr lang="en-US" sz="2000" b="1" dirty="0" err="1"/>
              <a:t>CoTracker</a:t>
            </a:r>
            <a:r>
              <a:rPr lang="en-US" sz="2000" dirty="0"/>
              <a:t> and </a:t>
            </a:r>
            <a:r>
              <a:rPr lang="en-US" sz="2000" b="1" dirty="0" err="1"/>
              <a:t>SpatialTracker</a:t>
            </a:r>
            <a:r>
              <a:rPr lang="en-US" sz="2000" dirty="0"/>
              <a:t>.</a:t>
            </a:r>
            <a:endParaRPr lang="en-US" sz="2000">
              <a:cs typeface="Arial"/>
            </a:endParaRPr>
          </a:p>
          <a:p>
            <a:r>
              <a:rPr lang="en-US" sz="2400" dirty="0"/>
              <a:t>To mitigate the lack of training data, we will develop a fast auto-labeling system and employ domain adaptation methods to ensure robust monitoring.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B6B7D-906B-05C5-6324-447C6B8426CF}"/>
              </a:ext>
            </a:extLst>
          </p:cNvPr>
          <p:cNvSpPr txBox="1"/>
          <p:nvPr/>
        </p:nvSpPr>
        <p:spPr>
          <a:xfrm>
            <a:off x="-21220" y="5927325"/>
            <a:ext cx="822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en-US" sz="12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Karaev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Nikita, et al. "Cotracker3: Simpler and better point tracking by pseudo-labelling real videos.” 2025.</a:t>
            </a:r>
          </a:p>
          <a:p>
            <a:r>
              <a:rPr lang="en-TW" sz="1200" dirty="0"/>
              <a:t>[</a:t>
            </a:r>
            <a:r>
              <a:rPr lang="en-TW" sz="1200" dirty="0">
                <a:solidFill>
                  <a:srgbClr val="222222"/>
                </a:solidFill>
                <a:latin typeface="Arial" panose="020B0604020202020204" pitchFamily="34" charset="0"/>
              </a:rPr>
              <a:t>2]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Xiao, Yuxi, et al. "Spatialtrackerv2: 3d point tracking made easy."  2025.</a:t>
            </a:r>
            <a:endParaRPr lang="en-TW" sz="12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BB11D-E770-4F59-C578-34191B241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771552"/>
            <a:ext cx="7086600" cy="18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747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9BF0C-BE9E-5710-C0E1-C07427F8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995555-0BC5-1188-FCE4-2E88361C6FF5}"/>
              </a:ext>
            </a:extLst>
          </p:cNvPr>
          <p:cNvSpPr txBox="1">
            <a:spLocks/>
          </p:cNvSpPr>
          <p:nvPr/>
        </p:nvSpPr>
        <p:spPr>
          <a:xfrm>
            <a:off x="457200" y="2365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Conclusion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2D1ED9-CDB3-CB2E-7643-C86EE25A2AA6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7495097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Biowaste is valuable!</a:t>
            </a:r>
          </a:p>
          <a:p>
            <a:r>
              <a:rPr lang="en-US" dirty="0">
                <a:ea typeface="Calibri"/>
                <a:cs typeface="Calibri"/>
              </a:rPr>
              <a:t>Building perception stack for insect monitoring</a:t>
            </a:r>
          </a:p>
          <a:p>
            <a:r>
              <a:rPr lang="en-US" dirty="0">
                <a:ea typeface="Calibri"/>
                <a:cs typeface="Calibri"/>
              </a:rPr>
              <a:t>Technical approach</a:t>
            </a:r>
            <a:endParaRPr lang="en-US" dirty="0"/>
          </a:p>
          <a:p>
            <a:pPr lvl="1"/>
            <a:r>
              <a:rPr lang="en-US" dirty="0" err="1">
                <a:ea typeface="Calibri"/>
                <a:cs typeface="Calibri"/>
              </a:rPr>
              <a:t>TenebrioVision</a:t>
            </a:r>
          </a:p>
          <a:p>
            <a:pPr lvl="2"/>
            <a:r>
              <a:rPr lang="en-US" dirty="0">
                <a:ea typeface="Calibri"/>
                <a:cs typeface="Calibri"/>
              </a:rPr>
              <a:t>End-to-end example of similar work and dataset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SAM3</a:t>
            </a:r>
          </a:p>
          <a:p>
            <a:pPr lvl="2"/>
            <a:r>
              <a:rPr lang="en-US" dirty="0">
                <a:ea typeface="Calibri"/>
                <a:cs typeface="Calibri"/>
              </a:rPr>
              <a:t>Cutting-edge segmentation foundation model</a:t>
            </a:r>
          </a:p>
          <a:p>
            <a:pPr lvl="1"/>
            <a:r>
              <a:rPr lang="en-US" dirty="0" err="1">
                <a:ea typeface="Calibri"/>
                <a:cs typeface="Calibri"/>
              </a:rPr>
              <a:t>DeepLabCut</a:t>
            </a:r>
            <a:endParaRPr lang="en-US" dirty="0">
              <a:ea typeface="Calibri"/>
              <a:cs typeface="Calibri"/>
            </a:endParaRPr>
          </a:p>
          <a:p>
            <a:pPr lvl="2"/>
            <a:r>
              <a:rPr lang="en-US" dirty="0">
                <a:ea typeface="Calibri"/>
                <a:cs typeface="Calibri"/>
              </a:rPr>
              <a:t>Framework for pose estimation on non-human animals</a:t>
            </a:r>
          </a:p>
          <a:p>
            <a:r>
              <a:rPr lang="en-US" dirty="0">
                <a:ea typeface="Calibri"/>
                <a:cs typeface="Calibri"/>
              </a:rPr>
              <a:t>Results and next steps</a:t>
            </a:r>
          </a:p>
          <a:p>
            <a:pPr lvl="2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5796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39065-3FDB-9AF0-B39E-A0599C0B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1FAD34-C500-FA2F-81D8-9A8DF5C82A8E}"/>
              </a:ext>
            </a:extLst>
          </p:cNvPr>
          <p:cNvSpPr txBox="1">
            <a:spLocks/>
          </p:cNvSpPr>
          <p:nvPr/>
        </p:nvSpPr>
        <p:spPr>
          <a:xfrm>
            <a:off x="457200" y="2861205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1BAFA8-201B-94E7-B330-39FB8E450D56}"/>
              </a:ext>
            </a:extLst>
          </p:cNvPr>
          <p:cNvSpPr txBox="1">
            <a:spLocks/>
          </p:cNvSpPr>
          <p:nvPr/>
        </p:nvSpPr>
        <p:spPr>
          <a:xfrm>
            <a:off x="457200" y="11715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Motivation</a:t>
            </a:r>
          </a:p>
          <a:p>
            <a:r>
              <a:rPr lang="en-US" dirty="0">
                <a:ea typeface="Calibri"/>
                <a:cs typeface="Calibri"/>
              </a:rPr>
              <a:t>Problem Setting</a:t>
            </a:r>
          </a:p>
          <a:p>
            <a:r>
              <a:rPr lang="en-US" dirty="0">
                <a:ea typeface="Calibri"/>
                <a:cs typeface="Calibri"/>
              </a:rPr>
              <a:t>Technical Approach</a:t>
            </a:r>
          </a:p>
          <a:p>
            <a:r>
              <a:rPr lang="en-US" dirty="0">
                <a:ea typeface="Calibri"/>
                <a:cs typeface="Calibri"/>
              </a:rPr>
              <a:t>Results</a:t>
            </a:r>
          </a:p>
          <a:p>
            <a:r>
              <a:rPr lang="en-US" dirty="0">
                <a:ea typeface="Calibri"/>
                <a:cs typeface="Calibri"/>
              </a:rPr>
              <a:t>Conclusion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E81F86-0203-AD16-3A00-1E421C10289A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Presentation 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6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0B3DA-817C-EE8C-D46C-C85A1E78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364BD0-890A-AB4E-1F82-6C60A77396A1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Motivation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A38536-7D34-6ED7-D72A-5AA07B72E358}"/>
              </a:ext>
            </a:extLst>
          </p:cNvPr>
          <p:cNvSpPr>
            <a:spLocks noGrp="1"/>
          </p:cNvSpPr>
          <p:nvPr/>
        </p:nvSpPr>
        <p:spPr>
          <a:xfrm>
            <a:off x="457790" y="1277376"/>
            <a:ext cx="4514260" cy="49710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What is a bioreactor?</a:t>
            </a:r>
          </a:p>
          <a:p>
            <a:pPr lvl="1"/>
            <a:r>
              <a:rPr lang="en-US" dirty="0">
                <a:ea typeface="Calibri"/>
                <a:cs typeface="Calibri"/>
              </a:rPr>
              <a:t>Definition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Examples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Insect bioreactor for waste</a:t>
            </a:r>
          </a:p>
          <a:p>
            <a:r>
              <a:rPr lang="en-US" dirty="0">
                <a:ea typeface="Calibri"/>
                <a:cs typeface="Calibri"/>
              </a:rPr>
              <a:t>Why are we studying worms?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Sustainable waste management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Convert biowaste into valuable resources</a:t>
            </a:r>
          </a:p>
        </p:txBody>
      </p:sp>
      <p:pic>
        <p:nvPicPr>
          <p:cNvPr id="4" name="Picture 3" descr="A drawing of a compost bin and a machine&#10;&#10;AI-generated content may be incorrect.">
            <a:extLst>
              <a:ext uri="{FF2B5EF4-FFF2-40B4-BE49-F238E27FC236}">
                <a16:creationId xmlns:a16="http://schemas.microsoft.com/office/drawing/2014/main" id="{3BDE5F75-8169-ACE4-96A3-10B69CF6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505" y="2298663"/>
            <a:ext cx="3393374" cy="22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077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28C67-8E96-6535-D734-CDB5720BE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BD9184-1E77-FDC1-598A-0CFEF4328993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Motivation (cont.)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DD16C8-EF76-3A85-2C55-EAD45C21CC7E}"/>
              </a:ext>
            </a:extLst>
          </p:cNvPr>
          <p:cNvSpPr>
            <a:spLocks noGrp="1"/>
          </p:cNvSpPr>
          <p:nvPr/>
        </p:nvSpPr>
        <p:spPr>
          <a:xfrm>
            <a:off x="457790" y="1277376"/>
            <a:ext cx="4514260" cy="19657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What are digital twins?</a:t>
            </a:r>
            <a:endParaRPr lang="en-US" dirty="0"/>
          </a:p>
          <a:p>
            <a:pPr lvl="1"/>
            <a:r>
              <a:rPr lang="en-US" dirty="0">
                <a:ea typeface="Calibri"/>
                <a:cs typeface="Calibri"/>
              </a:rPr>
              <a:t>Digital simulation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Digital shadow</a:t>
            </a:r>
          </a:p>
          <a:p>
            <a:pPr lvl="1"/>
            <a:r>
              <a:rPr lang="en-US" dirty="0">
                <a:ea typeface="Calibri"/>
                <a:cs typeface="Calibri"/>
              </a:rPr>
              <a:t>Digital twin</a:t>
            </a:r>
          </a:p>
        </p:txBody>
      </p:sp>
      <p:pic>
        <p:nvPicPr>
          <p:cNvPr id="3" name="Picture 2" descr="A diagram of a computer&#10;&#10;AI-generated content may be incorrect.">
            <a:extLst>
              <a:ext uri="{FF2B5EF4-FFF2-40B4-BE49-F238E27FC236}">
                <a16:creationId xmlns:a16="http://schemas.microsoft.com/office/drawing/2014/main" id="{F497361B-A785-44F1-0A71-DC3F16B6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44" y="3066154"/>
            <a:ext cx="5717956" cy="30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E8E32-E696-BEAB-CF6B-5A5B1B921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6048CF-745B-13C8-72E9-C5BA840A0B09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Problem Setting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592647-1D26-0458-58A1-AAA4774CD80C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5022111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What will we do?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Perception monitoring system</a:t>
            </a:r>
          </a:p>
          <a:p>
            <a:pPr lvl="2"/>
            <a:r>
              <a:rPr lang="en-US" dirty="0">
                <a:ea typeface="Calibri"/>
                <a:cs typeface="Calibri"/>
              </a:rPr>
              <a:t>Segmentation</a:t>
            </a:r>
          </a:p>
          <a:p>
            <a:pPr lvl="2"/>
            <a:r>
              <a:rPr lang="en-US" dirty="0">
                <a:ea typeface="Calibri"/>
                <a:cs typeface="Calibri"/>
              </a:rPr>
              <a:t>Pose estimation</a:t>
            </a:r>
          </a:p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pPr lvl="1">
              <a:spcBef>
                <a:spcPts val="20"/>
              </a:spcBef>
            </a:pPr>
            <a:r>
              <a:rPr lang="en-US" dirty="0">
                <a:ea typeface="Calibri"/>
                <a:cs typeface="Calibri"/>
              </a:rPr>
              <a:t>Many instances</a:t>
            </a:r>
          </a:p>
          <a:p>
            <a:pPr lvl="1">
              <a:spcBef>
                <a:spcPts val="20"/>
              </a:spcBef>
            </a:pPr>
            <a:r>
              <a:rPr lang="en-US" dirty="0">
                <a:ea typeface="Calibri"/>
                <a:cs typeface="Arial"/>
              </a:rPr>
              <a:t>Occlusion</a:t>
            </a:r>
          </a:p>
          <a:p>
            <a:pPr lvl="1">
              <a:spcBef>
                <a:spcPts val="20"/>
              </a:spcBef>
            </a:pPr>
            <a:r>
              <a:rPr lang="en-US" dirty="0">
                <a:ea typeface="Calibri"/>
                <a:cs typeface="Arial"/>
              </a:rPr>
              <a:t>Deformation</a:t>
            </a:r>
          </a:p>
          <a:p>
            <a:pPr lvl="1"/>
            <a:r>
              <a:rPr lang="en-US" dirty="0">
                <a:ea typeface="Calibri"/>
                <a:cs typeface="Arial"/>
              </a:rPr>
              <a:t>Methods work really well on humans due to more attention and data</a:t>
            </a:r>
          </a:p>
          <a:p>
            <a:pPr lvl="2"/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3" descr="A group of insects on the ground&#10;&#10;AI-generated content may be incorrect.">
            <a:extLst>
              <a:ext uri="{FF2B5EF4-FFF2-40B4-BE49-F238E27FC236}">
                <a16:creationId xmlns:a16="http://schemas.microsoft.com/office/drawing/2014/main" id="{35D9D3AD-F10E-1567-0064-B8BAEB366B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5" t="1579" r="143" b="2114"/>
          <a:stretch>
            <a:fillRect/>
          </a:stretch>
        </p:blipFill>
        <p:spPr>
          <a:xfrm>
            <a:off x="5479200" y="1377669"/>
            <a:ext cx="3198373" cy="40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333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5B1D2-E719-EF90-FEB3-69E13107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A97EEF-E5E9-D92B-DB12-7861B950CA9D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ea typeface="Calibri"/>
                <a:cs typeface="Calibri"/>
              </a:rPr>
              <a:t>Technical Approach - Overview</a:t>
            </a:r>
            <a:endParaRPr lang="en-US" sz="3800" dirty="0">
              <a:cs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CD95F3-972E-4CDB-5A3B-661DB80C6783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Inspiration from existing 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E859-485B-99DC-D95E-B0F359DE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55" t="22222" r="18366" b="61111"/>
          <a:stretch>
            <a:fillRect/>
          </a:stretch>
        </p:blipFill>
        <p:spPr>
          <a:xfrm>
            <a:off x="685800" y="2286000"/>
            <a:ext cx="772667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735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C9328-82DC-2177-AC12-7DA1AF301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20EAFB-0386-820F-42AB-B16B899AA472}"/>
              </a:ext>
            </a:extLst>
          </p:cNvPr>
          <p:cNvSpPr txBox="1">
            <a:spLocks/>
          </p:cNvSpPr>
          <p:nvPr/>
        </p:nvSpPr>
        <p:spPr>
          <a:xfrm>
            <a:off x="-3544" y="381000"/>
            <a:ext cx="8690344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ea typeface="Calibri"/>
                <a:cs typeface="Calibri"/>
              </a:rPr>
              <a:t>Technical Approach - Data</a:t>
            </a:r>
            <a:endParaRPr lang="en-US" sz="3800" dirty="0"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9E22A0-6F73-F84A-2B62-1F29A878F45F}"/>
              </a:ext>
            </a:extLst>
          </p:cNvPr>
          <p:cNvSpPr txBox="1">
            <a:spLocks/>
          </p:cNvSpPr>
          <p:nvPr/>
        </p:nvSpPr>
        <p:spPr>
          <a:xfrm>
            <a:off x="457200" y="1522205"/>
            <a:ext cx="5087679" cy="4740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6350" indent="-6350" algn="l" rtl="0" eaLnBrk="1" fontAlgn="base" hangingPunct="1">
              <a:spcBef>
                <a:spcPts val="6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001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573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 err="1">
                <a:latin typeface="+mn-lt"/>
                <a:ea typeface="Open Sans"/>
                <a:cs typeface="Open Sans"/>
              </a:rPr>
              <a:t>TenebrioVision</a:t>
            </a:r>
            <a:endParaRPr lang="en-US" sz="2400" kern="0">
              <a:latin typeface="+mn-lt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  <a:ea typeface="Open Sans"/>
                <a:cs typeface="Open Sans"/>
              </a:rPr>
              <a:t>High density and rich annotation</a:t>
            </a:r>
            <a:endParaRPr lang="en-US" dirty="0">
              <a:ea typeface="Open Sans"/>
              <a:cs typeface="Open Sans"/>
            </a:endParaRPr>
          </a:p>
          <a:p>
            <a:pPr marL="1022350" lvl="1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  <a:ea typeface="Open Sans"/>
                <a:cs typeface="Open Sans"/>
              </a:rPr>
              <a:t>10-100 instances per image</a:t>
            </a:r>
            <a:endParaRPr lang="en-US" sz="2400" kern="0" dirty="0">
              <a:latin typeface="+mn-lt"/>
            </a:endParaRPr>
          </a:p>
          <a:p>
            <a:pPr marL="1022350" lvl="1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  <a:ea typeface="Open Sans"/>
                <a:cs typeface="Open Sans"/>
              </a:rPr>
              <a:t>53,600+ total annotated instances including instance segmentation masks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400" kern="0" dirty="0">
                <a:latin typeface="+mn-lt"/>
                <a:ea typeface="Open Sans"/>
                <a:cs typeface="Arial"/>
              </a:rPr>
              <a:t>High resolution frames: 3088 x 2076 pixels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400" kern="0" dirty="0">
                <a:latin typeface="+mn-lt"/>
                <a:ea typeface="Open Sans"/>
                <a:cs typeface="Arial"/>
              </a:rPr>
              <a:t>Diverse images with 30-second interval sampling</a:t>
            </a:r>
          </a:p>
          <a:p>
            <a:pPr marL="285750"/>
            <a:endParaRPr lang="en-US" sz="2400" kern="0" dirty="0">
              <a:latin typeface="+mn-lt"/>
            </a:endParaRPr>
          </a:p>
          <a:p>
            <a:pPr marL="1022350" lvl="1">
              <a:buFont typeface="Arial" panose="020B0604020202020204" pitchFamily="34" charset="0"/>
              <a:buChar char="•"/>
            </a:pPr>
            <a:endParaRPr lang="en-US" sz="2400" kern="0" dirty="0">
              <a:latin typeface="+mn-lt"/>
            </a:endParaRPr>
          </a:p>
        </p:txBody>
      </p:sp>
      <p:pic>
        <p:nvPicPr>
          <p:cNvPr id="8" name="Picture 7" descr="A close-up of colorful objects&#10;&#10;AI-generated content may be incorrect.">
            <a:extLst>
              <a:ext uri="{FF2B5EF4-FFF2-40B4-BE49-F238E27FC236}">
                <a16:creationId xmlns:a16="http://schemas.microsoft.com/office/drawing/2014/main" id="{B2A80195-8059-AE03-DE4B-71141819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641"/>
          <a:stretch>
            <a:fillRect/>
          </a:stretch>
        </p:blipFill>
        <p:spPr>
          <a:xfrm>
            <a:off x="5711400" y="2363204"/>
            <a:ext cx="3221080" cy="21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7D797-C704-DABE-8AE5-6047C1F79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50BE85-274B-B355-93AD-033BAF2DA94F}"/>
              </a:ext>
            </a:extLst>
          </p:cNvPr>
          <p:cNvSpPr txBox="1">
            <a:spLocks/>
          </p:cNvSpPr>
          <p:nvPr/>
        </p:nvSpPr>
        <p:spPr>
          <a:xfrm>
            <a:off x="-3544" y="381000"/>
            <a:ext cx="8690344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ea typeface="Calibri"/>
                <a:cs typeface="Calibri"/>
              </a:rPr>
              <a:t>Results - Segmentation</a:t>
            </a:r>
            <a:endParaRPr lang="en-US" sz="3800" dirty="0">
              <a:cs typeface="Arial"/>
            </a:endParaRPr>
          </a:p>
        </p:txBody>
      </p:sp>
      <p:pic>
        <p:nvPicPr>
          <p:cNvPr id="8" name="Content Placeholder 9" descr="A comparison of a fish&#10;&#10;AI-generated content may be incorrect.">
            <a:extLst>
              <a:ext uri="{FF2B5EF4-FFF2-40B4-BE49-F238E27FC236}">
                <a16:creationId xmlns:a16="http://schemas.microsoft.com/office/drawing/2014/main" id="{42D5B70E-22F3-9737-8725-B839B1961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4"/>
          <a:stretch>
            <a:fillRect/>
          </a:stretch>
        </p:blipFill>
        <p:spPr bwMode="auto">
          <a:xfrm>
            <a:off x="431895" y="1141011"/>
            <a:ext cx="7180755" cy="244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Picture 9" descr="A close-up of several worms&#10;&#10;AI-generated content may be incorrect.">
            <a:extLst>
              <a:ext uri="{FF2B5EF4-FFF2-40B4-BE49-F238E27FC236}">
                <a16:creationId xmlns:a16="http://schemas.microsoft.com/office/drawing/2014/main" id="{8810F0F0-10B0-0369-811E-315FDF89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/>
          <a:stretch>
            <a:fillRect/>
          </a:stretch>
        </p:blipFill>
        <p:spPr>
          <a:xfrm>
            <a:off x="431895" y="3583847"/>
            <a:ext cx="7178250" cy="2440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D49DFB-E94F-6F78-EC48-BB8758BC900A}"/>
              </a:ext>
            </a:extLst>
          </p:cNvPr>
          <p:cNvSpPr txBox="1"/>
          <p:nvPr/>
        </p:nvSpPr>
        <p:spPr>
          <a:xfrm>
            <a:off x="430619" y="6031749"/>
            <a:ext cx="358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dirty="0"/>
              <a:t>Original images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BF452-7669-3715-56D4-F2FB4B00A550}"/>
              </a:ext>
            </a:extLst>
          </p:cNvPr>
          <p:cNvSpPr txBox="1"/>
          <p:nvPr/>
        </p:nvSpPr>
        <p:spPr>
          <a:xfrm>
            <a:off x="4014956" y="6031750"/>
            <a:ext cx="358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dirty="0"/>
              <a:t>YOLO inference </a:t>
            </a:r>
          </a:p>
        </p:txBody>
      </p:sp>
    </p:spTree>
    <p:extLst>
      <p:ext uri="{BB962C8B-B14F-4D97-AF65-F5344CB8AC3E}">
        <p14:creationId xmlns:p14="http://schemas.microsoft.com/office/powerpoint/2010/main" val="216145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41061-14F1-5DBE-DEAC-B37362EEE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CC7253-9CBB-B3FD-3567-C0AD0A45D276}"/>
              </a:ext>
            </a:extLst>
          </p:cNvPr>
          <p:cNvSpPr txBox="1">
            <a:spLocks/>
          </p:cNvSpPr>
          <p:nvPr/>
        </p:nvSpPr>
        <p:spPr>
          <a:xfrm>
            <a:off x="457200" y="2365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A61350-91E5-0C32-03A2-85F9F51F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"/>
          <a:stretch>
            <a:fillRect/>
          </a:stretch>
        </p:blipFill>
        <p:spPr>
          <a:xfrm>
            <a:off x="1225474" y="2719618"/>
            <a:ext cx="5867400" cy="34743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6BF77B2-C0C6-7BEF-E66F-E79010BFB13D}"/>
              </a:ext>
            </a:extLst>
          </p:cNvPr>
          <p:cNvSpPr txBox="1">
            <a:spLocks/>
          </p:cNvSpPr>
          <p:nvPr/>
        </p:nvSpPr>
        <p:spPr>
          <a:xfrm>
            <a:off x="-3544" y="381000"/>
            <a:ext cx="8690344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ea typeface="Calibri"/>
                <a:cs typeface="Calibri"/>
              </a:rPr>
              <a:t>Results - Segmentation</a:t>
            </a:r>
            <a:endParaRPr lang="en-US" sz="3800" dirty="0"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D0E867-D672-7715-6082-A18EAEBED1BE}"/>
              </a:ext>
            </a:extLst>
          </p:cNvPr>
          <p:cNvSpPr txBox="1">
            <a:spLocks/>
          </p:cNvSpPr>
          <p:nvPr/>
        </p:nvSpPr>
        <p:spPr>
          <a:xfrm>
            <a:off x="457200" y="1220950"/>
            <a:ext cx="8224283" cy="16303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6350" indent="-6350" algn="l" rtl="0" eaLnBrk="1" fontAlgn="base" hangingPunct="1">
              <a:spcBef>
                <a:spcPts val="6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001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573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  <a:ea typeface="Open Sans"/>
                <a:cs typeface="Open Sans"/>
              </a:rPr>
              <a:t>Segment Anything Model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  <a:ea typeface="Open Sans"/>
                <a:cs typeface="Open Sans"/>
              </a:rPr>
              <a:t>Introduces semantic concepts to segment instances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n-lt"/>
                <a:ea typeface="Open Sans"/>
                <a:cs typeface="Open Sans"/>
              </a:rPr>
              <a:t>Significantly slower than YOLO for real-time usage</a:t>
            </a:r>
            <a:endParaRPr lang="en-US" sz="24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4312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3.xml><?xml version="1.0" encoding="utf-8"?>
<a:theme xmlns:a="http://schemas.openxmlformats.org/drawingml/2006/main" name="4_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4.xml><?xml version="1.0" encoding="utf-8"?>
<a:theme xmlns:a="http://schemas.openxmlformats.org/drawingml/2006/main" name="1_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5.xml><?xml version="1.0" encoding="utf-8"?>
<a:theme xmlns:a="http://schemas.openxmlformats.org/drawingml/2006/main" name="2_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6.xml><?xml version="1.0" encoding="utf-8"?>
<a:theme xmlns:a="http://schemas.openxmlformats.org/drawingml/2006/main" name="3_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On-screen Show (4:3)</PresentationFormat>
  <Paragraphs>199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Office Theme</vt:lpstr>
      <vt:lpstr>CMU PPT Theme</vt:lpstr>
      <vt:lpstr>4_CMU PPT Theme</vt:lpstr>
      <vt:lpstr>1_CMU PPT Theme</vt:lpstr>
      <vt:lpstr>2_CMU PPT Theme</vt:lpstr>
      <vt:lpstr>3_CMU PPT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1127</cp:revision>
  <dcterms:created xsi:type="dcterms:W3CDTF">2012-08-24T00:53:15Z</dcterms:created>
  <dcterms:modified xsi:type="dcterms:W3CDTF">2026-05-03T15:55:49Z</dcterms:modified>
</cp:coreProperties>
</file>