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D_DA0D589D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E_E68F07C3.xml" ContentType="application/vnd.ms-powerpoint.comments+xml"/>
  <Override PartName="/ppt/notesSlides/notesSlide5.xml" ContentType="application/vnd.openxmlformats-officedocument.presentationml.notesSlide+xml"/>
  <Override PartName="/ppt/comments/modernComment_116_7B088245.xml" ContentType="application/vnd.ms-powerpoint.comments+xml"/>
  <Override PartName="/ppt/notesSlides/notesSlide6.xml" ContentType="application/vnd.openxmlformats-officedocument.presentationml.notesSlide+xml"/>
  <Override PartName="/ppt/comments/modernComment_124_D8BD2199.xml" ContentType="application/vnd.ms-powerpoint.comments+xml"/>
  <Override PartName="/ppt/notesSlides/notesSlide7.xml" ContentType="application/vnd.openxmlformats-officedocument.presentationml.notesSlide+xml"/>
  <Override PartName="/ppt/comments/modernComment_10F_5F77EB1A.xml" ContentType="application/vnd.ms-powerpoint.comments+xml"/>
  <Override PartName="/ppt/comments/modernComment_117_45CC0DFC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12_8C491F9F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15_D16CF89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10" r:id="rId2"/>
    <p:sldMasterId id="2147483850" r:id="rId3"/>
    <p:sldMasterId id="2147483826" r:id="rId4"/>
    <p:sldMasterId id="2147483834" r:id="rId5"/>
    <p:sldMasterId id="2147483842" r:id="rId6"/>
  </p:sldMasterIdLst>
  <p:notesMasterIdLst>
    <p:notesMasterId r:id="rId34"/>
  </p:notesMasterIdLst>
  <p:sldIdLst>
    <p:sldId id="267" r:id="rId7"/>
    <p:sldId id="268" r:id="rId8"/>
    <p:sldId id="269" r:id="rId9"/>
    <p:sldId id="293" r:id="rId10"/>
    <p:sldId id="270" r:id="rId11"/>
    <p:sldId id="278" r:id="rId12"/>
    <p:sldId id="292" r:id="rId13"/>
    <p:sldId id="271" r:id="rId14"/>
    <p:sldId id="279" r:id="rId15"/>
    <p:sldId id="280" r:id="rId16"/>
    <p:sldId id="272" r:id="rId17"/>
    <p:sldId id="281" r:id="rId18"/>
    <p:sldId id="282" r:id="rId19"/>
    <p:sldId id="290" r:id="rId20"/>
    <p:sldId id="284" r:id="rId21"/>
    <p:sldId id="273" r:id="rId22"/>
    <p:sldId id="274" r:id="rId23"/>
    <p:sldId id="294" r:id="rId24"/>
    <p:sldId id="275" r:id="rId25"/>
    <p:sldId id="285" r:id="rId26"/>
    <p:sldId id="286" r:id="rId27"/>
    <p:sldId id="287" r:id="rId28"/>
    <p:sldId id="288" r:id="rId29"/>
    <p:sldId id="276" r:id="rId30"/>
    <p:sldId id="277" r:id="rId31"/>
    <p:sldId id="289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16EFB7-7AD7-C4F1-E167-5772DA09E911}" name="Chung-Ting Tsai" initials="CTT" userId="S::chungtit@andrew.cmu.edu::fa8a1538-e54a-44d5-b6cb-3ac7c56b0c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83826-E810-4E6E-BB84-409755D88AED}" v="61" dt="2026-04-22T04:59:36.826"/>
    <p1510:client id="{3B43A453-E89E-40D5-8343-938EBBF27B25}" v="113" dt="2026-04-21T04:11:41.241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07"/>
    <p:restoredTop sz="94614"/>
  </p:normalViewPr>
  <p:slideViewPr>
    <p:cSldViewPr>
      <p:cViewPr varScale="1">
        <p:scale>
          <a:sx n="112" d="100"/>
          <a:sy n="112" d="100"/>
        </p:scale>
        <p:origin x="22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omments/modernComment_10D_DA0D58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81C81C-0915-9842-8999-9B375AD39900}" authorId="{EB16EFB7-7AD7-C4F1-E167-5772DA09E911}" created="2026-03-17T18:55:33.270">
    <pc:sldMkLst xmlns:pc="http://schemas.microsoft.com/office/powerpoint/2013/main/command">
      <pc:docMk/>
      <pc:sldMk cId="3658307741" sldId="269"/>
    </pc:sldMkLst>
    <p188:txBody>
      <a:bodyPr/>
      <a:lstStyle/>
      <a:p>
        <a:r>
          <a:rPr lang="en-TW"/>
          <a:t>insect bioreactor for biowaste
digital twin introduction </a:t>
        </a:r>
      </a:p>
    </p188:txBody>
  </p188:cm>
</p188:cmLst>
</file>

<file path=ppt/comments/modernComment_10E_E68F07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8C6155-4426-B946-A86A-FE24A0E639ED}" authorId="{EB16EFB7-7AD7-C4F1-E167-5772DA09E911}" created="2026-03-17T18:56:02.040">
    <pc:sldMkLst xmlns:pc="http://schemas.microsoft.com/office/powerpoint/2013/main/command">
      <pc:docMk/>
      <pc:sldMk cId="3868133315" sldId="270"/>
    </pc:sldMkLst>
    <p188:txBody>
      <a:bodyPr/>
      <a:lstStyle/>
      <a:p>
        <a:r>
          <a:rPr lang="en-TW"/>
          <a:t>compare to human, animal, insect data are less</a:t>
        </a:r>
      </a:p>
    </p188:txBody>
  </p188:cm>
</p188:cmLst>
</file>

<file path=ppt/comments/modernComment_10F_5F77EB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A7A936-A1C7-6D40-B5F0-76466B4EEFF8}" authorId="{EB16EFB7-7AD7-C4F1-E167-5772DA09E911}" created="2026-03-17T18:56:39.769">
    <pc:sldMkLst xmlns:pc="http://schemas.microsoft.com/office/powerpoint/2013/main/command">
      <pc:docMk/>
      <pc:sldMk cId="1601694490" sldId="271"/>
    </pc:sldMkLst>
    <p188:txBody>
      <a:bodyPr/>
      <a:lstStyle/>
      <a:p>
        <a:r>
          <a:rPr lang="en-TW"/>
          <a:t>add image, foot note for ref
</a:t>
        </a:r>
      </a:p>
    </p188:txBody>
  </p188:cm>
</p188:cmLst>
</file>

<file path=ppt/comments/modernComment_112_8C491F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98D38E-14C9-254A-ADE2-BB7A8BBA586E}" authorId="{EB16EFB7-7AD7-C4F1-E167-5772DA09E911}" created="2026-03-17T18:57:48.218">
    <pc:sldMkLst xmlns:pc="http://schemas.microsoft.com/office/powerpoint/2013/main/command">
      <pc:docMk/>
      <pc:sldMk cId="2353602463" sldId="274"/>
    </pc:sldMkLst>
    <p188:txBody>
      <a:bodyPr/>
      <a:lstStyle/>
      <a:p>
        <a:r>
          <a:rPr lang="en-TW"/>
          <a:t>timeline, images</a:t>
        </a:r>
      </a:p>
    </p188:txBody>
  </p188:cm>
</p188:cmLst>
</file>

<file path=ppt/comments/modernComment_115_D16CF8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22A0FC-5A01-BF42-BA25-E44316F9AF4E}" authorId="{EB16EFB7-7AD7-C4F1-E167-5772DA09E911}" created="2026-03-17T18:58:17.589">
    <pc:sldMkLst xmlns:pc="http://schemas.microsoft.com/office/powerpoint/2013/main/command">
      <pc:docMk/>
      <pc:sldMk cId="3513579664" sldId="277"/>
    </pc:sldMkLst>
    <p188:txBody>
      <a:bodyPr/>
      <a:lstStyle/>
      <a:p>
        <a:r>
          <a:rPr lang="en-TW"/>
          <a:t>again with the intro plot, but with further content in this presentation</a:t>
        </a:r>
      </a:p>
    </p188:txBody>
  </p188:cm>
</p188:cmLst>
</file>

<file path=ppt/comments/modernComment_116_7B0882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C8D235-3431-1147-858E-B5E51FF12B72}" authorId="{EB16EFB7-7AD7-C4F1-E167-5772DA09E911}" created="2026-03-17T18:56:26.098">
    <pc:sldMkLst xmlns:pc="http://schemas.microsoft.com/office/powerpoint/2013/main/command">
      <pc:docMk/>
      <pc:sldMk cId="2064155205" sldId="278"/>
    </pc:sldMkLst>
    <p188:txBody>
      <a:bodyPr/>
      <a:lstStyle/>
      <a:p>
        <a:r>
          <a:rPr lang="en-TW"/>
          <a:t>a diagram for these three work, with paper year</a:t>
        </a:r>
      </a:p>
    </p188:txBody>
  </p188:cm>
</p188:cmLst>
</file>

<file path=ppt/comments/modernComment_117_45CC0D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59B090-93FC-4740-8BDB-2B508E57249C}" authorId="{EB16EFB7-7AD7-C4F1-E167-5772DA09E911}" created="2026-03-17T18:56:48.591">
    <pc:sldMkLst xmlns:pc="http://schemas.microsoft.com/office/powerpoint/2013/main/command">
      <pc:docMk/>
      <pc:sldMk cId="1171000828" sldId="279"/>
    </pc:sldMkLst>
    <p188:txBody>
      <a:bodyPr/>
      <a:lstStyle/>
      <a:p>
        <a:r>
          <a:rPr lang="en-TW"/>
          <a:t>add caption</a:t>
        </a:r>
      </a:p>
    </p188:txBody>
  </p188:cm>
</p188:cmLst>
</file>

<file path=ppt/comments/modernComment_124_D8BD21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94181B-E8A0-4040-B98C-C8C5B2F13C14}" authorId="{EB16EFB7-7AD7-C4F1-E167-5772DA09E911}" created="2026-03-17T18:56:26.098">
    <pc:sldMkLst xmlns:pc="http://schemas.microsoft.com/office/powerpoint/2013/main/command">
      <pc:docMk/>
      <pc:sldMk cId="2064155205" sldId="278"/>
    </pc:sldMkLst>
    <p188:txBody>
      <a:bodyPr/>
      <a:lstStyle/>
      <a:p>
        <a:r>
          <a:rPr lang="en-TW"/>
          <a:t>a diagram for these three work, with paper year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2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1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3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2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1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3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2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1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3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7098BE-B0EF-5642-95F0-6B9457496B7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177A460-C073-254F-9655-AE504C9A5F5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Intro</a:t>
          </a:r>
        </a:p>
      </dgm:t>
    </dgm:pt>
    <dgm:pt modelId="{1174D491-FDE4-2048-ABCA-02A1289CCA3F}" type="par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21B086-8E12-4A44-B65E-C41C97A23260}" type="sibTrans" cxnId="{3C0D29B4-4912-AD43-AC64-895A2B7120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AD8FC0-3FE9-9848-B22A-CCC9A02EE8E1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2</a:t>
          </a:r>
        </a:p>
      </dgm:t>
    </dgm:pt>
    <dgm:pt modelId="{2E2C7F54-B601-1C41-9181-C423B7ADF079}" type="par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250248A-4B33-794C-9D29-69E547399EA1}" type="sibTrans" cxnId="{914A0F3C-6F3D-E34B-80E5-D7C54796A8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BE8574D-CB2B-514D-95DD-AD7B7546A2D6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1</a:t>
          </a:r>
        </a:p>
      </dgm:t>
    </dgm:pt>
    <dgm:pt modelId="{1C4E4717-AE09-1049-B803-8E700822C887}" type="par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F1A5CF6-DCE4-3847-B814-A9BFF7B3E74A}" type="sibTrans" cxnId="{B7B1A5B7-62CD-ED4B-86A6-337988F213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C6A625-EB20-D741-B7A0-202A8DC4ADCF}">
      <dgm:prSet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Paper 3</a:t>
          </a:r>
        </a:p>
      </dgm:t>
    </dgm:pt>
    <dgm:pt modelId="{C60B2D43-6296-6442-A3BF-F16784E1B292}" type="par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08B414-4566-8848-89ED-B93867916FC9}" type="sibTrans" cxnId="{4A65EC66-2259-7446-98B8-1479774AE52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09FBDA-3D25-884F-940B-B3D0DFBAA17A}" type="pres">
      <dgm:prSet presAssocID="{FA7098BE-B0EF-5642-95F0-6B9457496B7D}" presName="Name0" presStyleCnt="0">
        <dgm:presLayoutVars>
          <dgm:dir/>
          <dgm:resizeHandles val="exact"/>
        </dgm:presLayoutVars>
      </dgm:prSet>
      <dgm:spPr/>
    </dgm:pt>
    <dgm:pt modelId="{F104D6E4-3444-7142-B9ED-D5BB15083CAD}" type="pres">
      <dgm:prSet presAssocID="{3177A460-C073-254F-9655-AE504C9A5F51}" presName="parTxOnly" presStyleLbl="node1" presStyleIdx="0" presStyleCnt="4" custLinFactNeighborX="-498">
        <dgm:presLayoutVars>
          <dgm:bulletEnabled val="1"/>
        </dgm:presLayoutVars>
      </dgm:prSet>
      <dgm:spPr/>
    </dgm:pt>
    <dgm:pt modelId="{7EE48904-095D-9843-8D0C-79E05728DF38}" type="pres">
      <dgm:prSet presAssocID="{9A21B086-8E12-4A44-B65E-C41C97A23260}" presName="parSpace" presStyleCnt="0"/>
      <dgm:spPr/>
    </dgm:pt>
    <dgm:pt modelId="{7CBE61AE-87BD-0148-B59F-89950BED9317}" type="pres">
      <dgm:prSet presAssocID="{2BE8574D-CB2B-514D-95DD-AD7B7546A2D6}" presName="parTxOnly" presStyleLbl="node1" presStyleIdx="1" presStyleCnt="4">
        <dgm:presLayoutVars>
          <dgm:bulletEnabled val="1"/>
        </dgm:presLayoutVars>
      </dgm:prSet>
      <dgm:spPr/>
    </dgm:pt>
    <dgm:pt modelId="{2B9A7F04-F610-264B-A74C-5BDA6A8F53B5}" type="pres">
      <dgm:prSet presAssocID="{FF1A5CF6-DCE4-3847-B814-A9BFF7B3E74A}" presName="parSpace" presStyleCnt="0"/>
      <dgm:spPr/>
    </dgm:pt>
    <dgm:pt modelId="{C53192B7-AB1B-1A4C-989C-A6F036BFF823}" type="pres">
      <dgm:prSet presAssocID="{A7AD8FC0-3FE9-9848-B22A-CCC9A02EE8E1}" presName="parTxOnly" presStyleLbl="node1" presStyleIdx="2" presStyleCnt="4">
        <dgm:presLayoutVars>
          <dgm:bulletEnabled val="1"/>
        </dgm:presLayoutVars>
      </dgm:prSet>
      <dgm:spPr/>
    </dgm:pt>
    <dgm:pt modelId="{D7593F63-9EDE-5948-9D2C-411C47DA9133}" type="pres">
      <dgm:prSet presAssocID="{D250248A-4B33-794C-9D29-69E547399EA1}" presName="parSpace" presStyleCnt="0"/>
      <dgm:spPr/>
    </dgm:pt>
    <dgm:pt modelId="{10B2D096-E840-F245-A91B-2779FBEAA8C0}" type="pres">
      <dgm:prSet presAssocID="{88C6A625-EB20-D741-B7A0-202A8DC4ADCF}" presName="parTxOnly" presStyleLbl="node1" presStyleIdx="3" presStyleCnt="4" custLinFactNeighborX="2625" custLinFactNeighborY="73000">
        <dgm:presLayoutVars>
          <dgm:bulletEnabled val="1"/>
        </dgm:presLayoutVars>
      </dgm:prSet>
      <dgm:spPr/>
    </dgm:pt>
  </dgm:ptLst>
  <dgm:cxnLst>
    <dgm:cxn modelId="{A2CA1825-4658-774B-A228-12209F371F70}" type="presOf" srcId="{FA7098BE-B0EF-5642-95F0-6B9457496B7D}" destId="{6B09FBDA-3D25-884F-940B-B3D0DFBAA17A}" srcOrd="0" destOrd="0" presId="urn:microsoft.com/office/officeart/2005/8/layout/hChevron3"/>
    <dgm:cxn modelId="{914A0F3C-6F3D-E34B-80E5-D7C54796A86B}" srcId="{FA7098BE-B0EF-5642-95F0-6B9457496B7D}" destId="{A7AD8FC0-3FE9-9848-B22A-CCC9A02EE8E1}" srcOrd="2" destOrd="0" parTransId="{2E2C7F54-B601-1C41-9181-C423B7ADF079}" sibTransId="{D250248A-4B33-794C-9D29-69E547399EA1}"/>
    <dgm:cxn modelId="{A24DEE61-879A-9F48-9796-BE7EBDD6ACB9}" type="presOf" srcId="{3177A460-C073-254F-9655-AE504C9A5F51}" destId="{F104D6E4-3444-7142-B9ED-D5BB15083CAD}" srcOrd="0" destOrd="0" presId="urn:microsoft.com/office/officeart/2005/8/layout/hChevron3"/>
    <dgm:cxn modelId="{4A65EC66-2259-7446-98B8-1479774AE52F}" srcId="{FA7098BE-B0EF-5642-95F0-6B9457496B7D}" destId="{88C6A625-EB20-D741-B7A0-202A8DC4ADCF}" srcOrd="3" destOrd="0" parTransId="{C60B2D43-6296-6442-A3BF-F16784E1B292}" sibTransId="{0808B414-4566-8848-89ED-B93867916FC9}"/>
    <dgm:cxn modelId="{471CF950-FCF0-9943-AB20-593C344D37A8}" type="presOf" srcId="{A7AD8FC0-3FE9-9848-B22A-CCC9A02EE8E1}" destId="{C53192B7-AB1B-1A4C-989C-A6F036BFF823}" srcOrd="0" destOrd="0" presId="urn:microsoft.com/office/officeart/2005/8/layout/hChevron3"/>
    <dgm:cxn modelId="{3C0D29B4-4912-AD43-AC64-895A2B71209D}" srcId="{FA7098BE-B0EF-5642-95F0-6B9457496B7D}" destId="{3177A460-C073-254F-9655-AE504C9A5F51}" srcOrd="0" destOrd="0" parTransId="{1174D491-FDE4-2048-ABCA-02A1289CCA3F}" sibTransId="{9A21B086-8E12-4A44-B65E-C41C97A23260}"/>
    <dgm:cxn modelId="{B7B1A5B7-62CD-ED4B-86A6-337988F213BD}" srcId="{FA7098BE-B0EF-5642-95F0-6B9457496B7D}" destId="{2BE8574D-CB2B-514D-95DD-AD7B7546A2D6}" srcOrd="1" destOrd="0" parTransId="{1C4E4717-AE09-1049-B803-8E700822C887}" sibTransId="{FF1A5CF6-DCE4-3847-B814-A9BFF7B3E74A}"/>
    <dgm:cxn modelId="{0D6DE5D0-0073-9B47-A481-89DEC6AF085E}" type="presOf" srcId="{88C6A625-EB20-D741-B7A0-202A8DC4ADCF}" destId="{10B2D096-E840-F245-A91B-2779FBEAA8C0}" srcOrd="0" destOrd="0" presId="urn:microsoft.com/office/officeart/2005/8/layout/hChevron3"/>
    <dgm:cxn modelId="{71C303ED-0EA1-B14F-9506-5D35DA8B9BBD}" type="presOf" srcId="{2BE8574D-CB2B-514D-95DD-AD7B7546A2D6}" destId="{7CBE61AE-87BD-0148-B59F-89950BED9317}" srcOrd="0" destOrd="0" presId="urn:microsoft.com/office/officeart/2005/8/layout/hChevron3"/>
    <dgm:cxn modelId="{13401241-DCD3-6E48-B263-1F9662DDEC5B}" type="presParOf" srcId="{6B09FBDA-3D25-884F-940B-B3D0DFBAA17A}" destId="{F104D6E4-3444-7142-B9ED-D5BB15083CAD}" srcOrd="0" destOrd="0" presId="urn:microsoft.com/office/officeart/2005/8/layout/hChevron3"/>
    <dgm:cxn modelId="{40A55E62-7003-0945-8A16-4F1CCB39EE51}" type="presParOf" srcId="{6B09FBDA-3D25-884F-940B-B3D0DFBAA17A}" destId="{7EE48904-095D-9843-8D0C-79E05728DF38}" srcOrd="1" destOrd="0" presId="urn:microsoft.com/office/officeart/2005/8/layout/hChevron3"/>
    <dgm:cxn modelId="{A6EA1CBD-F4B2-A544-B620-C0D1D3C483E2}" type="presParOf" srcId="{6B09FBDA-3D25-884F-940B-B3D0DFBAA17A}" destId="{7CBE61AE-87BD-0148-B59F-89950BED9317}" srcOrd="2" destOrd="0" presId="urn:microsoft.com/office/officeart/2005/8/layout/hChevron3"/>
    <dgm:cxn modelId="{06285CDA-E649-124E-B4C5-6C361A55730C}" type="presParOf" srcId="{6B09FBDA-3D25-884F-940B-B3D0DFBAA17A}" destId="{2B9A7F04-F610-264B-A74C-5BDA6A8F53B5}" srcOrd="3" destOrd="0" presId="urn:microsoft.com/office/officeart/2005/8/layout/hChevron3"/>
    <dgm:cxn modelId="{A3C64D2D-0A3F-7346-8274-175F1613E98A}" type="presParOf" srcId="{6B09FBDA-3D25-884F-940B-B3D0DFBAA17A}" destId="{C53192B7-AB1B-1A4C-989C-A6F036BFF823}" srcOrd="4" destOrd="0" presId="urn:microsoft.com/office/officeart/2005/8/layout/hChevron3"/>
    <dgm:cxn modelId="{D7AD92D8-6877-9043-B61C-4E85ABD2BB7C}" type="presParOf" srcId="{6B09FBDA-3D25-884F-940B-B3D0DFBAA17A}" destId="{D7593F63-9EDE-5948-9D2C-411C47DA9133}" srcOrd="5" destOrd="0" presId="urn:microsoft.com/office/officeart/2005/8/layout/hChevron3"/>
    <dgm:cxn modelId="{76B8CF65-EAB2-E044-BFFE-867BA5EE7E59}" type="presParOf" srcId="{6B09FBDA-3D25-884F-940B-B3D0DFBAA17A}" destId="{10B2D096-E840-F245-A91B-2779FBEAA8C0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1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2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3</a:t>
          </a:r>
        </a:p>
      </dsp:txBody>
      <dsp:txXfrm>
        <a:off x="6646664" y="0"/>
        <a:ext cx="2306835" cy="381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1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2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3</a:t>
          </a:r>
        </a:p>
      </dsp:txBody>
      <dsp:txXfrm>
        <a:off x="6646664" y="0"/>
        <a:ext cx="2306835" cy="381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1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2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3</a:t>
          </a:r>
        </a:p>
      </dsp:txBody>
      <dsp:txXfrm>
        <a:off x="6646664" y="0"/>
        <a:ext cx="2306835" cy="381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4D6E4-3444-7142-B9ED-D5BB15083CAD}">
      <dsp:nvSpPr>
        <dsp:cNvPr id="0" name=""/>
        <dsp:cNvSpPr/>
      </dsp:nvSpPr>
      <dsp:spPr>
        <a:xfrm>
          <a:off x="1" y="0"/>
          <a:ext cx="2687835" cy="381000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Intro</a:t>
          </a:r>
        </a:p>
      </dsp:txBody>
      <dsp:txXfrm>
        <a:off x="1" y="0"/>
        <a:ext cx="2592585" cy="381000"/>
      </dsp:txXfrm>
    </dsp:sp>
    <dsp:sp modelId="{7CBE61AE-87BD-0148-B59F-89950BED9317}">
      <dsp:nvSpPr>
        <dsp:cNvPr id="0" name=""/>
        <dsp:cNvSpPr/>
      </dsp:nvSpPr>
      <dsp:spPr>
        <a:xfrm>
          <a:off x="2152947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1</a:t>
          </a:r>
        </a:p>
      </dsp:txBody>
      <dsp:txXfrm>
        <a:off x="2343447" y="0"/>
        <a:ext cx="2306835" cy="381000"/>
      </dsp:txXfrm>
    </dsp:sp>
    <dsp:sp modelId="{C53192B7-AB1B-1A4C-989C-A6F036BFF823}">
      <dsp:nvSpPr>
        <dsp:cNvPr id="0" name=""/>
        <dsp:cNvSpPr/>
      </dsp:nvSpPr>
      <dsp:spPr>
        <a:xfrm>
          <a:off x="4303216" y="0"/>
          <a:ext cx="2687835" cy="38100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2</a:t>
          </a:r>
        </a:p>
      </dsp:txBody>
      <dsp:txXfrm>
        <a:off x="4493716" y="0"/>
        <a:ext cx="2306835" cy="381000"/>
      </dsp:txXfrm>
    </dsp:sp>
    <dsp:sp modelId="{10B2D096-E840-F245-A91B-2779FBEAA8C0}">
      <dsp:nvSpPr>
        <dsp:cNvPr id="0" name=""/>
        <dsp:cNvSpPr/>
      </dsp:nvSpPr>
      <dsp:spPr>
        <a:xfrm>
          <a:off x="6456164" y="0"/>
          <a:ext cx="2687835" cy="38100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Paper 3</a:t>
          </a:r>
        </a:p>
      </dsp:txBody>
      <dsp:txXfrm>
        <a:off x="6646664" y="0"/>
        <a:ext cx="2306835" cy="38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fld id="{A4676FBE-E17B-9F40-B294-2A0EC4B80004}" type="slidenum">
              <a:rPr lang="en-US" altLang="x-none" sz="1200">
                <a:latin typeface="Open Sans" charset="0"/>
              </a:rPr>
              <a:pPr/>
              <a:t>1</a:t>
            </a:fld>
            <a:endParaRPr lang="en-US" altLang="x-none" sz="1200">
              <a:latin typeface="Open Sans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Main title: 40 pt. Arial</a:t>
            </a:r>
          </a:p>
          <a:p>
            <a:pPr eaLnBrk="1" hangingPunct="1"/>
            <a:br>
              <a:rPr lang="en-US" altLang="x-none">
                <a:ea typeface="ＭＳ Ｐゴシック" charset="-128"/>
                <a:cs typeface="Geneva" charset="0"/>
              </a:rPr>
            </a:br>
            <a:r>
              <a:rPr lang="en-US" altLang="x-none">
                <a:ea typeface="ＭＳ Ｐゴシック" charset="-128"/>
                <a:cs typeface="Geneva" charset="0"/>
              </a:rPr>
              <a:t>Presenter Name: 16 pt. Arial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Presenters Title: 16 pt. Arial Italic</a:t>
            </a:r>
          </a:p>
          <a:p>
            <a:pPr eaLnBrk="1" hangingPunct="1"/>
            <a:endParaRPr lang="en-US" altLang="x-none">
              <a:ea typeface="ＭＳ Ｐゴシック" charset="-128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8B63-C41C-6F6B-5ABA-41D08668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7C6B8-4DBA-C588-76C6-D166E548C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A0CA9-5601-B7C0-7966-CF7B35DC8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DeepCut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 - Joint model to get person detection + body part candidates, but still post processing to optimize and align body parts with individuals</a:t>
            </a:r>
          </a:p>
          <a:p>
            <a:r>
              <a:rPr lang="en-US" dirty="0">
                <a:ea typeface="Calibri"/>
                <a:cs typeface="Calibri"/>
              </a:rPr>
              <a:t>  - Generally pose estimation comprises body part detection and pairing between body parts and individuals</a:t>
            </a:r>
          </a:p>
          <a:p>
            <a:r>
              <a:rPr lang="en-US" dirty="0" err="1">
                <a:ea typeface="Calibri"/>
                <a:cs typeface="Calibri"/>
              </a:rPr>
              <a:t>DeeperCut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 - ImageNet pretraining</a:t>
            </a:r>
          </a:p>
          <a:p>
            <a:r>
              <a:rPr lang="en-US" dirty="0">
                <a:ea typeface="Calibri"/>
                <a:cs typeface="Calibri"/>
              </a:rPr>
              <a:t>  - Image conditioned pairing instead of linear programming optimization. Combines losses for body part detectors, location regression, and pairwise regression (each body part distance to all other body parts)</a:t>
            </a:r>
          </a:p>
          <a:p>
            <a:r>
              <a:rPr lang="en-US" err="1">
                <a:ea typeface="Calibri"/>
                <a:cs typeface="Calibri"/>
              </a:rPr>
              <a:t>DeepLabCut</a:t>
            </a:r>
            <a:endParaRPr lang="en-US" dirty="0" err="1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 - End-to-end training with labeled animal joints with ImageNet pretrained starting point. Not freezing weights but leveraging what ImageNet model already knows about objects</a:t>
            </a:r>
          </a:p>
          <a:p>
            <a:r>
              <a:rPr lang="en-US" dirty="0">
                <a:ea typeface="Calibri"/>
                <a:cs typeface="Calibri"/>
              </a:rPr>
              <a:t>  - Deconvolutional layers </a:t>
            </a:r>
            <a:r>
              <a:rPr lang="en-US" dirty="0" err="1">
                <a:ea typeface="Calibri"/>
                <a:cs typeface="Calibri"/>
              </a:rPr>
              <a:t>upsample</a:t>
            </a:r>
            <a:r>
              <a:rPr lang="en-US" dirty="0">
                <a:ea typeface="Calibri"/>
                <a:cs typeface="Calibri"/>
              </a:rPr>
              <a:t> the image by introducing gaps in the image so that the CNN stride produces larger "images" than the input. Still convolution operation so a slight misnomer</a:t>
            </a:r>
          </a:p>
          <a:p>
            <a:r>
              <a:rPr lang="en-US" err="1">
                <a:ea typeface="Calibri"/>
                <a:cs typeface="Calibri"/>
              </a:rPr>
              <a:t>ResNet</a:t>
            </a:r>
            <a:endParaRPr lang="en-US" dirty="0" err="1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 - Resolves vanishing gradient problem through skip connections, enabling much deeper networks than prior</a:t>
            </a:r>
          </a:p>
          <a:p>
            <a:r>
              <a:rPr lang="en-US" dirty="0">
                <a:ea typeface="Calibri"/>
                <a:cs typeface="Calibri"/>
              </a:rPr>
              <a:t>  - Larger receptive field (owing to deeper network) enables better body part localization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87FF7-6468-BB3D-1DBC-74D3A4E10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50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Decon layers actually just conv layers that result in larger instead of smaller resolution. Add gaps in images so that </a:t>
            </a:r>
            <a:r>
              <a:rPr lang="en-US" err="1">
                <a:ea typeface="Calibri"/>
                <a:cs typeface="Calibri"/>
              </a:rPr>
              <a:t>upsampling</a:t>
            </a:r>
            <a:r>
              <a:rPr lang="en-US">
                <a:ea typeface="Calibri"/>
                <a:cs typeface="Calibri"/>
              </a:rPr>
              <a:t> instead of </a:t>
            </a:r>
            <a:r>
              <a:rPr lang="en-US" err="1">
                <a:ea typeface="Calibri"/>
                <a:cs typeface="Calibri"/>
              </a:rPr>
              <a:t>downsampling</a:t>
            </a:r>
            <a:endParaRPr lang="en-US" dirty="0" err="1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Classification (e.g. on ImageNet) ends up with probabilitiy vector for each class, but this produces score map that localizes body part in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0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EFF6-9810-6D28-B6E0-25623792D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04007-1F84-7B7D-ED96-2B2D0DD55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2D35E-DBFF-CD90-D94D-8DD68F929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Decon layers actually just conv layers that result in larger instead of smaller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7F832-7386-984C-BD9F-F70ED62F4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1A9C-DA84-8B08-DEFD-6B8F13872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484B0-8B11-B2A0-5711-BACD91E15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20D7C-D3E5-AD31-F1CC-691F0A0E1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Decon layers actually just conv layers that result in larger instead of smaller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096A2-6905-105F-12D1-524B61B61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9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5591-E11A-C7D6-78CA-D03B6850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709534-8489-C1E6-105D-C47AED07C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D0620-CFF3-AF55-DB03-B72437880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Decon layers actually just conv layers that result in larger instead of smaller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991C8-DF99-80D9-0176-74071255F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68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100DE-D656-3310-B15B-978F262D9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1CDA6-E0FA-6E5E-B931-C113EC04B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0C36F-BD4D-95F6-202C-F1F2C7549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Decon layers actually just conv layers that result in larger instead of smaller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1FEEB-18F3-3CFE-4C5D-75900EE2E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03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Even </a:t>
            </a:r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with all its efficiencies still requires a labeling set-up, image capture, fine-tuning, etc. Big leap but still non-trivial</a:t>
            </a: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Addresses inconsistencies in labeling between labs (e.g. snout, nose, mouse1_nose, </a:t>
            </a:r>
            <a:r>
              <a:rPr lang="en-US" dirty="0" err="1">
                <a:ea typeface="Calibri"/>
                <a:cs typeface="Calibri"/>
              </a:rPr>
              <a:t>etc</a:t>
            </a:r>
            <a:r>
              <a:rPr lang="en-US" dirty="0">
                <a:ea typeface="Calibri"/>
                <a:cs typeface="Calibri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0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a bioreactor?</a:t>
            </a:r>
          </a:p>
          <a:p>
            <a:r>
              <a:rPr lang="en-US" dirty="0">
                <a:ea typeface="Calibri"/>
                <a:cs typeface="Calibri"/>
              </a:rPr>
              <a:t>  - Controlled environment where organisms can grow. Examples in sewage treatment, brewing beer, and composting</a:t>
            </a:r>
          </a:p>
          <a:p>
            <a:r>
              <a:rPr lang="en-US" dirty="0">
                <a:ea typeface="Calibri"/>
                <a:cs typeface="Calibri"/>
              </a:rPr>
              <a:t>  - Convert what would otherwise be organic waste into carbon credits or compost</a:t>
            </a:r>
          </a:p>
          <a:p>
            <a:r>
              <a:rPr lang="en-US" dirty="0">
                <a:ea typeface="Calibri"/>
                <a:cs typeface="Calibri"/>
              </a:rPr>
              <a:t>  - Mostly only makes sense to do at scale</a:t>
            </a:r>
          </a:p>
          <a:p>
            <a:r>
              <a:rPr lang="en-US" dirty="0">
                <a:ea typeface="Calibri"/>
                <a:cs typeface="Calibri"/>
              </a:rPr>
              <a:t>Why study worms?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  - Counting life stages to understand population</a:t>
            </a:r>
          </a:p>
          <a:p>
            <a:r>
              <a:rPr lang="en-US" dirty="0">
                <a:ea typeface="Calibri"/>
                <a:cs typeface="Calibri"/>
              </a:rPr>
              <a:t>  - Pose estimation to understand behavior, alive vs. Dead</a:t>
            </a:r>
          </a:p>
          <a:p>
            <a:r>
              <a:rPr lang="en-US" dirty="0">
                <a:ea typeface="Calibri"/>
                <a:cs typeface="Calibri"/>
              </a:rPr>
              <a:t>  - Create digital twin (explain this in detail of simulation -&gt; shadow twin -&gt; digital twin)</a:t>
            </a:r>
          </a:p>
          <a:p>
            <a:r>
              <a:rPr lang="en-US" dirty="0">
                <a:ea typeface="Calibri"/>
                <a:cs typeface="Calibri"/>
              </a:rPr>
              <a:t>  - Additional phenotyping</a:t>
            </a:r>
          </a:p>
          <a:p>
            <a:r>
              <a:rPr lang="en-US" dirty="0">
                <a:ea typeface="Calibri"/>
                <a:cs typeface="Calibri"/>
              </a:rPr>
              <a:t>  - Focusing on adult stage only, but value in identifying all growth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8F46D-354A-4FB8-766D-ED7D750FA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A1F93-F348-9552-88BB-60041E623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C19BF-9403-7876-D82B-32F2083FE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a bioreactor?</a:t>
            </a:r>
          </a:p>
          <a:p>
            <a:r>
              <a:rPr lang="en-US" dirty="0">
                <a:ea typeface="Calibri"/>
                <a:cs typeface="Calibri"/>
              </a:rPr>
              <a:t>  - Controlled environment where organisms can grow. Examples in sewage treatment, brewing beer, and composting</a:t>
            </a:r>
          </a:p>
          <a:p>
            <a:r>
              <a:rPr lang="en-US" dirty="0">
                <a:ea typeface="Calibri"/>
                <a:cs typeface="Calibri"/>
              </a:rPr>
              <a:t>  - Convert what would otherwise be organic waste into carbon credits or compost</a:t>
            </a:r>
          </a:p>
          <a:p>
            <a:r>
              <a:rPr lang="en-US" dirty="0">
                <a:ea typeface="Calibri"/>
                <a:cs typeface="Calibri"/>
              </a:rPr>
              <a:t>  - Mostly only makes sense to do at scale</a:t>
            </a:r>
          </a:p>
          <a:p>
            <a:r>
              <a:rPr lang="en-US" dirty="0">
                <a:ea typeface="Calibri"/>
                <a:cs typeface="Calibri"/>
              </a:rPr>
              <a:t>Why study worms?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  - Counting life stages to understand population</a:t>
            </a:r>
          </a:p>
          <a:p>
            <a:r>
              <a:rPr lang="en-US" dirty="0">
                <a:ea typeface="Calibri"/>
                <a:cs typeface="Calibri"/>
              </a:rPr>
              <a:t>  - Pose estimation to understand behavior, alive vs. Dead</a:t>
            </a:r>
          </a:p>
          <a:p>
            <a:r>
              <a:rPr lang="en-US" dirty="0">
                <a:ea typeface="Calibri"/>
                <a:cs typeface="Calibri"/>
              </a:rPr>
              <a:t>  - Create digital twin (explain this in detail of simulation -&gt; shadow twin -&gt; digital twin)</a:t>
            </a:r>
          </a:p>
          <a:p>
            <a:r>
              <a:rPr lang="en-US" dirty="0">
                <a:ea typeface="Calibri"/>
                <a:cs typeface="Calibri"/>
              </a:rPr>
              <a:t>  - Additional phenotyping</a:t>
            </a:r>
          </a:p>
          <a:p>
            <a:r>
              <a:rPr lang="en-US" dirty="0">
                <a:ea typeface="Calibri"/>
                <a:cs typeface="Calibri"/>
              </a:rPr>
              <a:t>  - Focusing on adult stage only, but value in identifying all growth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BAE6F-405F-66A0-ADD2-465BC78B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3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5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526BC-4318-0FDE-84DE-3AC6A4757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C917A-D7AB-EEF3-3F7F-C86DE7862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9EA56-691E-B43A-4395-4E385285E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69D55-8987-69B2-39A8-83B5EB4CC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2FE8-B738-8EC4-1351-3A90AD35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E9F7BF-EBBE-F205-7AC7-4A8D8CD09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C166A-7EE1-EDE8-DABC-42A37E437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r>
              <a:rPr lang="en-US" dirty="0">
                <a:ea typeface="Calibri"/>
                <a:cs typeface="Calibri"/>
              </a:rPr>
              <a:t>  - Occlusion with other worms and the feed</a:t>
            </a:r>
          </a:p>
          <a:p>
            <a:r>
              <a:rPr lang="en-US" dirty="0">
                <a:ea typeface="Calibri"/>
                <a:cs typeface="Calibri"/>
              </a:rPr>
              <a:t>  - Many species, ideally universal across insect types</a:t>
            </a:r>
          </a:p>
          <a:p>
            <a:r>
              <a:rPr lang="en-US" dirty="0">
                <a:ea typeface="Calibri"/>
                <a:cs typeface="Calibri"/>
              </a:rPr>
              <a:t>  - Mealworm (</a:t>
            </a:r>
            <a:r>
              <a:rPr lang="en-US" err="1">
                <a:ea typeface="Calibri"/>
                <a:cs typeface="Calibri"/>
              </a:rPr>
              <a:t>tenebrio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molitor</a:t>
            </a:r>
            <a:r>
              <a:rPr lang="en-US" dirty="0">
                <a:ea typeface="Calibri"/>
                <a:cs typeface="Calibri"/>
              </a:rPr>
              <a:t>), black soldier flies, and earthworms to start</a:t>
            </a:r>
          </a:p>
          <a:p>
            <a:r>
              <a:rPr lang="en-US" dirty="0">
                <a:ea typeface="Calibri"/>
                <a:cs typeface="Calibri"/>
              </a:rPr>
              <a:t>  - Other more specialized insects as necessary for unique biowaste</a:t>
            </a:r>
          </a:p>
          <a:p>
            <a:r>
              <a:rPr lang="en-US" dirty="0">
                <a:ea typeface="Calibri"/>
                <a:cs typeface="Calibri"/>
              </a:rPr>
              <a:t>  - Much fewer resources on animals in general and insects especially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69BDA-B18A-CB4D-99A5-A755CBF74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2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TW" dirty="0"/>
              <a:t>enebrio molitor is known as mealworm, could be used as waste decomposer and human food for energy and protein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TW" dirty="0"/>
              <a:t>ention overfitting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DeepCut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 - Joint model to get person detection + body part candidates, but still post processing to optimize and align body parts with individuals</a:t>
            </a:r>
          </a:p>
          <a:p>
            <a:r>
              <a:rPr lang="en-US" dirty="0">
                <a:ea typeface="Calibri"/>
                <a:cs typeface="Calibri"/>
              </a:rPr>
              <a:t>  - Generally pose estimation comprises body part detection and pairing between body parts and individuals</a:t>
            </a:r>
          </a:p>
          <a:p>
            <a:r>
              <a:rPr lang="en-US" dirty="0" err="1">
                <a:ea typeface="Calibri"/>
                <a:cs typeface="Calibri"/>
              </a:rPr>
              <a:t>DeeperCut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  - ImageNet pretraining</a:t>
            </a:r>
          </a:p>
          <a:p>
            <a:r>
              <a:rPr lang="en-US" dirty="0">
                <a:ea typeface="Calibri"/>
                <a:cs typeface="Calibri"/>
              </a:rPr>
              <a:t>  - Image conditioned pairing instead of linear programming optimization. Combines losses for body part detectors, location regression, and pairwise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7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55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314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1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1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85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10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064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3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912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34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31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0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441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70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85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81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0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81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97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810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91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977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42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58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47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97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33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2400">
              <a:latin typeface="Open Sans Regular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93800"/>
            <a:ext cx="3429000" cy="40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1" y="0"/>
            <a:ext cx="79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6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74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39624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616400"/>
            <a:ext cx="3959352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95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600200"/>
            <a:ext cx="25908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41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600200"/>
            <a:ext cx="1905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201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67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diagramLayout" Target="../diagrams/layout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diagramData" Target="../diagrams/data1.xml"/><Relationship Id="rId5" Type="http://schemas.openxmlformats.org/officeDocument/2006/relationships/slideLayout" Target="../slideLayouts/slideLayout24.xml"/><Relationship Id="rId15" Type="http://schemas.microsoft.com/office/2007/relationships/diagramDrawing" Target="../diagrams/drawing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diagramLayout" Target="../diagrams/layout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diagramData" Target="../diagrams/data2.xml"/><Relationship Id="rId5" Type="http://schemas.openxmlformats.org/officeDocument/2006/relationships/slideLayout" Target="../slideLayouts/slideLayout31.xml"/><Relationship Id="rId15" Type="http://schemas.microsoft.com/office/2007/relationships/diagramDrawing" Target="../diagrams/drawing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diagramLayout" Target="../diagrams/layout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diagramData" Target="../diagrams/data3.xml"/><Relationship Id="rId5" Type="http://schemas.openxmlformats.org/officeDocument/2006/relationships/slideLayout" Target="../slideLayouts/slideLayout38.xml"/><Relationship Id="rId15" Type="http://schemas.microsoft.com/office/2007/relationships/diagramDrawing" Target="../diagrams/drawing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diagramQuickStyle" Target="../diagrams/quickStyl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diagramLayout" Target="../diagrams/layout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diagramData" Target="../diagrams/data4.xml"/><Relationship Id="rId5" Type="http://schemas.openxmlformats.org/officeDocument/2006/relationships/slideLayout" Target="../slideLayouts/slideLayout45.xml"/><Relationship Id="rId15" Type="http://schemas.microsoft.com/office/2007/relationships/diagramDrawing" Target="../diagrams/drawing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Relationship Id="rId14" Type="http://schemas.openxmlformats.org/officeDocument/2006/relationships/diagramColors" Target="../diagrams/colors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1E7F3-AD6C-224E-BD90-D1A35CEDCAE6}"/>
              </a:ext>
            </a:extLst>
          </p:cNvPr>
          <p:cNvSpPr txBox="1"/>
          <p:nvPr userDrawn="1"/>
        </p:nvSpPr>
        <p:spPr>
          <a:xfrm>
            <a:off x="8534400" y="68590"/>
            <a:ext cx="506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78981429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71E7F3-AD6C-224E-BD90-D1A35CEDCAE6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2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06448665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6572197-8E11-C009-FA14-0C32CB0E7FBD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2692797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3A039B-E5B2-BC54-8D17-6A6A01407A2E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5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88834" y="2671234"/>
            <a:ext cx="80433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600"/>
            <a:ext cx="822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64200"/>
            <a:ext cx="1154590" cy="981856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8E431D-4642-CA83-2BD9-F59A570E38E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62831161"/>
              </p:ext>
            </p:extLst>
          </p:nvPr>
        </p:nvGraphicFramePr>
        <p:xfrm>
          <a:off x="0" y="0"/>
          <a:ext cx="9144000" cy="3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83C8BE1-2BC9-6A4D-1806-1711FBC31D2C}"/>
              </a:ext>
            </a:extLst>
          </p:cNvPr>
          <p:cNvSpPr txBox="1"/>
          <p:nvPr userDrawn="1"/>
        </p:nvSpPr>
        <p:spPr>
          <a:xfrm>
            <a:off x="8560910" y="347990"/>
            <a:ext cx="506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9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8C491F9F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5_D16CF89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DA0D589D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E68F07C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7B08824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4_D8BD219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5F77EB1A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8/10/relationships/comments" Target="../comments/modernComment_117_45CC0DFC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1" name="Straight Connector 11"/>
          <p:cNvCxnSpPr>
            <a:cxnSpLocks noChangeShapeType="1"/>
          </p:cNvCxnSpPr>
          <p:nvPr/>
        </p:nvCxnSpPr>
        <p:spPr bwMode="auto">
          <a:xfrm>
            <a:off x="2209800" y="4343400"/>
            <a:ext cx="5486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" name="Text Placeholder 14"/>
          <p:cNvSpPr txBox="1">
            <a:spLocks/>
          </p:cNvSpPr>
          <p:nvPr/>
        </p:nvSpPr>
        <p:spPr bwMode="auto">
          <a:xfrm>
            <a:off x="2133600" y="3542963"/>
            <a:ext cx="5576086" cy="13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x-none" sz="4000" dirty="0">
                <a:solidFill>
                  <a:schemeClr val="bg1"/>
                </a:solidFill>
                <a:latin typeface="Open Sans"/>
                <a:ea typeface="ＭＳ Ｐゴシック"/>
                <a:cs typeface="Open Sans"/>
              </a:rPr>
              <a:t>Bioreactor Digital Twin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3" name="Text Placeholder 16"/>
          <p:cNvSpPr txBox="1">
            <a:spLocks/>
          </p:cNvSpPr>
          <p:nvPr/>
        </p:nvSpPr>
        <p:spPr bwMode="auto">
          <a:xfrm>
            <a:off x="2133600" y="4495800"/>
            <a:ext cx="525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 sz="1600" dirty="0">
                <a:solidFill>
                  <a:srgbClr val="FFFFFF"/>
                </a:solidFill>
                <a:latin typeface="Open Sans"/>
                <a:ea typeface="ＭＳ Ｐゴシック"/>
                <a:cs typeface="Open Sans"/>
              </a:rPr>
              <a:t>Chung-Ting Tsai and Zachary </a:t>
            </a:r>
            <a:r>
              <a:rPr lang="en-US" altLang="x-none" sz="1600" dirty="0" err="1">
                <a:solidFill>
                  <a:srgbClr val="FFFFFF"/>
                </a:solidFill>
                <a:latin typeface="Open Sans"/>
                <a:ea typeface="ＭＳ Ｐゴシック"/>
                <a:cs typeface="Open Sans"/>
              </a:rPr>
              <a:t>Esakof</a:t>
            </a:r>
            <a:endParaRPr lang="en-US" dirty="0" err="1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x-none" sz="1600" dirty="0">
                <a:solidFill>
                  <a:srgbClr val="FFFFFF"/>
                </a:solidFill>
                <a:latin typeface="Open Sans"/>
                <a:ea typeface="ＭＳ Ｐゴシック"/>
                <a:cs typeface="Open Sans"/>
              </a:rPr>
              <a:t>MSCV Spring 2026</a:t>
            </a:r>
            <a:endParaRPr lang="en-US" altLang="x-none" sz="1600" dirty="0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64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07A-8389-5C18-F0DD-E9C322B9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0" dirty="0">
                <a:solidFill>
                  <a:srgbClr val="000000"/>
                </a:solidFill>
                <a:latin typeface="+mj-lt"/>
                <a:cs typeface="Calibri"/>
              </a:rPr>
              <a:t>Quantitative Evaluation</a:t>
            </a:r>
            <a:endParaRPr lang="en-TW" dirty="0">
              <a:latin typeface="+mj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F2CA00-A0FD-C652-FD27-250EFF71C508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46665597"/>
              </p:ext>
            </p:extLst>
          </p:nvPr>
        </p:nvGraphicFramePr>
        <p:xfrm>
          <a:off x="228600" y="1524000"/>
          <a:ext cx="8458200" cy="396240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746070">
                  <a:extLst>
                    <a:ext uri="{9D8B030D-6E8A-4147-A177-3AD203B41FA5}">
                      <a16:colId xmlns:a16="http://schemas.microsoft.com/office/drawing/2014/main" val="3058413798"/>
                    </a:ext>
                  </a:extLst>
                </a:gridCol>
                <a:gridCol w="1473920">
                  <a:extLst>
                    <a:ext uri="{9D8B030D-6E8A-4147-A177-3AD203B41FA5}">
                      <a16:colId xmlns:a16="http://schemas.microsoft.com/office/drawing/2014/main" val="2962620984"/>
                    </a:ext>
                  </a:extLst>
                </a:gridCol>
                <a:gridCol w="1746070">
                  <a:extLst>
                    <a:ext uri="{9D8B030D-6E8A-4147-A177-3AD203B41FA5}">
                      <a16:colId xmlns:a16="http://schemas.microsoft.com/office/drawing/2014/main" val="1442392754"/>
                    </a:ext>
                  </a:extLst>
                </a:gridCol>
                <a:gridCol w="1746070">
                  <a:extLst>
                    <a:ext uri="{9D8B030D-6E8A-4147-A177-3AD203B41FA5}">
                      <a16:colId xmlns:a16="http://schemas.microsoft.com/office/drawing/2014/main" val="1424185781"/>
                    </a:ext>
                  </a:extLst>
                </a:gridCol>
                <a:gridCol w="1746070">
                  <a:extLst>
                    <a:ext uri="{9D8B030D-6E8A-4147-A177-3AD203B41FA5}">
                      <a16:colId xmlns:a16="http://schemas.microsoft.com/office/drawing/2014/main" val="2417960539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Method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 err="1">
                          <a:effectLst/>
                        </a:rPr>
                        <a:t>mAP-bbox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mAP@75-bbox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 err="1">
                          <a:effectLst/>
                        </a:rPr>
                        <a:t>mAP</a:t>
                      </a:r>
                      <a:r>
                        <a:rPr lang="en-US" sz="1600" b="1" dirty="0">
                          <a:effectLst/>
                        </a:rPr>
                        <a:t>-mask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mAP@75-mask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2832048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Mask R-CNN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0.781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0.954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0.654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0.776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411929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EfficientDet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0.787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0.926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9092694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YOLO‑V7‑OD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0.842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0.930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4756800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YOLO‑V7‑IS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0.848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0.930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0.632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0.802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4715805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effectLst/>
                        </a:rPr>
                        <a:t>YOLO‑V8‑OD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0.874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0.960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8863867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dirty="0">
                          <a:effectLst/>
                        </a:rPr>
                        <a:t>YOLO‑V8‑IS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b="0" dirty="0">
                          <a:effectLst/>
                        </a:rPr>
                        <a:t>0.880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b="0" dirty="0">
                          <a:effectLst/>
                        </a:rPr>
                        <a:t>0.965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b="1" dirty="0">
                          <a:effectLst/>
                        </a:rPr>
                        <a:t>0.729</a:t>
                      </a:r>
                      <a:endParaRPr lang="en-TW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b="0" dirty="0">
                          <a:effectLst/>
                        </a:rPr>
                        <a:t>0.830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6729044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dirty="0">
                          <a:effectLst/>
                        </a:rPr>
                        <a:t>YOLO‑NAS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b="1">
                          <a:effectLst/>
                        </a:rPr>
                        <a:t>0.892</a:t>
                      </a:r>
                      <a:endParaRPr lang="en-TW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b="0" dirty="0">
                          <a:effectLst/>
                        </a:rPr>
                        <a:t>0.972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TW" sz="1600" dirty="0">
                          <a:effectLst/>
                        </a:rPr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effectLst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9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53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C935D-153C-0474-B422-1EEE4702E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1B13-EC62-76E2-35A9-64D9A4B1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533400"/>
            <a:ext cx="8229600" cy="812800"/>
          </a:xfrm>
        </p:spPr>
        <p:txBody>
          <a:bodyPr/>
          <a:lstStyle/>
          <a:p>
            <a:pPr algn="ctr">
              <a:buNone/>
            </a:pPr>
            <a:r>
              <a:rPr lang="en-US" sz="3200" b="0" dirty="0">
                <a:solidFill>
                  <a:srgbClr val="000000"/>
                </a:solidFill>
                <a:effectLst/>
                <a:latin typeface="+mj-lt"/>
              </a:rPr>
              <a:t>SAM 3: Segment Anything with Concepts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91710D-35F1-4C0C-28BE-2FC962868B05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Calibri"/>
            </a:endParaRPr>
          </a:p>
        </p:txBody>
      </p:sp>
      <p:pic>
        <p:nvPicPr>
          <p:cNvPr id="5" name="Content Placeholder 4" descr="A close-up of a collage of pictures&#10;&#10;AI-generated content may be incorrect.">
            <a:extLst>
              <a:ext uri="{FF2B5EF4-FFF2-40B4-BE49-F238E27FC236}">
                <a16:creationId xmlns:a16="http://schemas.microsoft.com/office/drawing/2014/main" id="{455DDDAF-7F0F-DFB6-0144-F7CA2900D98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08267"/>
            <a:ext cx="8229600" cy="404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74B945-A400-B1EC-02A9-B6FB51D5C580}"/>
              </a:ext>
            </a:extLst>
          </p:cNvPr>
          <p:cNvSpPr txBox="1"/>
          <p:nvPr/>
        </p:nvSpPr>
        <p:spPr>
          <a:xfrm>
            <a:off x="0" y="6186100"/>
            <a:ext cx="6274475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dirty="0"/>
              <a:t>[2] Carion, Nicolas, et al. "Sam 3: Segment anything with concepts." </a:t>
            </a:r>
            <a:r>
              <a:rPr lang="en-US" sz="1000" i="1" err="1"/>
              <a:t>arXiv</a:t>
            </a:r>
            <a:r>
              <a:rPr lang="en-US" sz="1000" i="1" dirty="0"/>
              <a:t> preprint arXiv:2511.16719</a:t>
            </a:r>
            <a:r>
              <a:rPr lang="en-US" sz="1000" dirty="0"/>
              <a:t> (2025).</a:t>
            </a:r>
            <a:endParaRPr lang="en-US" sz="1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13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3B9C3-9AC5-7E9E-58DF-0F2E326BE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03D1-79EB-2D7D-59B5-CFD4C1A0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566738"/>
            <a:ext cx="8229600" cy="812800"/>
          </a:xfrm>
        </p:spPr>
        <p:txBody>
          <a:bodyPr/>
          <a:lstStyle/>
          <a:p>
            <a:pPr algn="ctr">
              <a:buNone/>
            </a:pPr>
            <a:r>
              <a:rPr lang="en-US" sz="3200" b="0" dirty="0">
                <a:solidFill>
                  <a:srgbClr val="000000"/>
                </a:solidFill>
                <a:effectLst/>
                <a:latin typeface="+mj-lt"/>
              </a:rPr>
              <a:t>SAM 3: Segment Anything with Concepts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78FF9E-4387-B00E-F166-59494EECEF0E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Calibri"/>
            </a:endParaRPr>
          </a:p>
        </p:txBody>
      </p:sp>
      <p:pic>
        <p:nvPicPr>
          <p:cNvPr id="5" name="Content Placeholder 4" descr="A diagram of penguins walking on a beach&#10;&#10;AI-generated content may be incorrect.">
            <a:extLst>
              <a:ext uri="{FF2B5EF4-FFF2-40B4-BE49-F238E27FC236}">
                <a16:creationId xmlns:a16="http://schemas.microsoft.com/office/drawing/2014/main" id="{76E95FFA-511E-2607-2A6F-E1E634D8B90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384" y="1524000"/>
            <a:ext cx="858723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F0FAD-3CBB-F154-E778-97FDB1386122}"/>
              </a:ext>
            </a:extLst>
          </p:cNvPr>
          <p:cNvSpPr txBox="1"/>
          <p:nvPr/>
        </p:nvSpPr>
        <p:spPr>
          <a:xfrm>
            <a:off x="762000" y="4267200"/>
            <a:ext cx="615778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ea typeface="Open Sans" panose="020B0606030504020204" pitchFamily="34" charset="0"/>
                <a:cs typeface="Open Sans" panose="020B0606030504020204" pitchFamily="34" charset="0"/>
              </a:rPr>
              <a:t>Change backbone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ea typeface="Open Sans" panose="020B0606030504020204" pitchFamily="34" charset="0"/>
                <a:cs typeface="Open Sans" panose="020B0606030504020204" pitchFamily="34" charset="0"/>
              </a:rPr>
              <a:t>New detector module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ea typeface="Open Sans" panose="020B0606030504020204" pitchFamily="34" charset="0"/>
                <a:cs typeface="Open Sans" panose="020B0606030504020204" pitchFamily="34" charset="0"/>
              </a:rPr>
              <a:t>New data comes with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F1372-1679-3D7D-B246-F2C01BEF50C6}"/>
              </a:ext>
            </a:extLst>
          </p:cNvPr>
          <p:cNvSpPr/>
          <p:nvPr/>
        </p:nvSpPr>
        <p:spPr bwMode="auto">
          <a:xfrm>
            <a:off x="298979" y="1524000"/>
            <a:ext cx="8713216" cy="1066800"/>
          </a:xfrm>
          <a:prstGeom prst="rect">
            <a:avLst/>
          </a:prstGeom>
          <a:solidFill>
            <a:srgbClr val="BFBFBF">
              <a:alpha val="8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W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80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EEE4-EC0C-F727-5C70-F7D861D3D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AB34-07C6-1792-D4F9-5DD438D9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566738"/>
            <a:ext cx="8229600" cy="812800"/>
          </a:xfrm>
        </p:spPr>
        <p:txBody>
          <a:bodyPr/>
          <a:lstStyle/>
          <a:p>
            <a:pPr algn="ctr">
              <a:buNone/>
            </a:pPr>
            <a:r>
              <a:rPr lang="en-US" sz="3200" b="0" dirty="0">
                <a:solidFill>
                  <a:srgbClr val="000000"/>
                </a:solidFill>
                <a:effectLst/>
                <a:latin typeface="+mj-lt"/>
              </a:rPr>
              <a:t>SAM 3: Segment Anything with Concepts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A8A933-0A3D-7CD1-FEA6-66BE0D24C8EA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Calibri"/>
            </a:endParaRPr>
          </a:p>
        </p:txBody>
      </p:sp>
      <p:pic>
        <p:nvPicPr>
          <p:cNvPr id="5" name="Content Placeholder 4" descr="A diagram of penguins walking on a beach&#10;&#10;AI-generated content may be incorrect.">
            <a:extLst>
              <a:ext uri="{FF2B5EF4-FFF2-40B4-BE49-F238E27FC236}">
                <a16:creationId xmlns:a16="http://schemas.microsoft.com/office/drawing/2014/main" id="{B4463148-59E3-06F4-9C62-31FC4669F3E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384" y="1524000"/>
            <a:ext cx="858723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76178A-9269-7F44-2D98-06552CE57994}"/>
              </a:ext>
            </a:extLst>
          </p:cNvPr>
          <p:cNvSpPr txBox="1"/>
          <p:nvPr/>
        </p:nvSpPr>
        <p:spPr>
          <a:xfrm>
            <a:off x="762000" y="4343400"/>
            <a:ext cx="6157784" cy="16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ea typeface="Open Sans" panose="020B0606030504020204" pitchFamily="34" charset="0"/>
                <a:cs typeface="Open Sans" panose="020B0606030504020204" pitchFamily="34" charset="0"/>
              </a:rPr>
              <a:t>Change backbone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ea typeface="Open Sans" panose="020B0606030504020204" pitchFamily="34" charset="0"/>
                <a:cs typeface="Open Sans" panose="020B0606030504020204" pitchFamily="34" charset="0"/>
              </a:rPr>
              <a:t>New detector module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ea typeface="Open Sans" panose="020B0606030504020204" pitchFamily="34" charset="0"/>
                <a:cs typeface="Open Sans" panose="020B0606030504020204" pitchFamily="34" charset="0"/>
              </a:rPr>
              <a:t>New data comes with text</a:t>
            </a:r>
          </a:p>
        </p:txBody>
      </p:sp>
    </p:spTree>
    <p:extLst>
      <p:ext uri="{BB962C8B-B14F-4D97-AF65-F5344CB8AC3E}">
        <p14:creationId xmlns:p14="http://schemas.microsoft.com/office/powerpoint/2010/main" val="279141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41061-14F1-5DBE-DEAC-B37362EEE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583A-2AEC-F5D8-17D2-20E3EFF1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566738"/>
            <a:ext cx="8229600" cy="812800"/>
          </a:xfrm>
        </p:spPr>
        <p:txBody>
          <a:bodyPr/>
          <a:lstStyle/>
          <a:p>
            <a:pPr algn="ctr">
              <a:buNone/>
            </a:pPr>
            <a:r>
              <a:rPr lang="en-US" sz="3200" b="0" dirty="0">
                <a:solidFill>
                  <a:srgbClr val="000000"/>
                </a:solidFill>
                <a:effectLst/>
                <a:latin typeface="+mj-lt"/>
              </a:rPr>
              <a:t>SAM 3: Segment Anything with Concepts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CC7253-9CBB-B3FD-3567-C0AD0A45D276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A61350-91E5-0C32-03A2-85F9F51F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/>
          <a:stretch>
            <a:fillRect/>
          </a:stretch>
        </p:blipFill>
        <p:spPr>
          <a:xfrm>
            <a:off x="1048265" y="1355107"/>
            <a:ext cx="7010400" cy="41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12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FD328-8BED-7312-E93A-FD7BD754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17F6-AB50-F2B2-9034-89EFA331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566738"/>
            <a:ext cx="8229600" cy="812800"/>
          </a:xfrm>
        </p:spPr>
        <p:txBody>
          <a:bodyPr/>
          <a:lstStyle/>
          <a:p>
            <a:pPr algn="ctr">
              <a:buNone/>
            </a:pPr>
            <a:r>
              <a:rPr lang="en-US" sz="4400" b="0" dirty="0">
                <a:solidFill>
                  <a:srgbClr val="000000"/>
                </a:solidFill>
                <a:effectLst/>
                <a:latin typeface="+mj-lt"/>
              </a:rPr>
              <a:t>Limitation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F27AA-3894-8142-295A-43B1B106A2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latin typeface="+mn-lt"/>
              </a:rPr>
              <a:t>Significantly slower than YOLO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W" sz="2400" dirty="0">
                <a:latin typeface="+mn-lt"/>
              </a:rPr>
              <a:t>GPU memory intensive in dense object video, goes OOM even on H200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5914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B6928-87E4-140D-4216-6BA3BD77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751D75A-412C-156C-2131-738716DF17A6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Paper 3: </a:t>
            </a:r>
            <a:r>
              <a:rPr lang="en-US" dirty="0" err="1">
                <a:ea typeface="Calibri"/>
                <a:cs typeface="Calibri"/>
              </a:rPr>
              <a:t>DeepLabCut</a:t>
            </a:r>
            <a:endParaRPr lang="en-US" baseline="30000" dirty="0" err="1">
              <a:ea typeface="Calibri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0A14-9928-9092-7169-DE078EF0AE7C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3667179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ea typeface="Calibri"/>
                <a:cs typeface="Calibri"/>
              </a:rPr>
              <a:t>Markerless</a:t>
            </a:r>
            <a:r>
              <a:rPr lang="en-US" dirty="0">
                <a:ea typeface="Calibri"/>
                <a:cs typeface="Calibri"/>
              </a:rPr>
              <a:t> pose estimation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Inspiration from neuroscience</a:t>
            </a:r>
          </a:p>
          <a:p>
            <a:r>
              <a:rPr lang="en-US" dirty="0">
                <a:ea typeface="Calibri"/>
                <a:cs typeface="Arial"/>
              </a:rPr>
              <a:t>Fine-tune </a:t>
            </a:r>
            <a:r>
              <a:rPr lang="en-US" err="1">
                <a:ea typeface="Calibri"/>
                <a:cs typeface="Arial"/>
              </a:rPr>
              <a:t>DeeperCut</a:t>
            </a:r>
            <a:r>
              <a:rPr lang="en-US" dirty="0">
                <a:ea typeface="Calibri"/>
                <a:cs typeface="Arial"/>
              </a:rPr>
              <a:t> on very few images of non-human animals</a:t>
            </a:r>
          </a:p>
          <a:p>
            <a:r>
              <a:rPr lang="en-US" dirty="0">
                <a:ea typeface="Calibri"/>
                <a:cs typeface="Arial"/>
              </a:rPr>
              <a:t>Well-supported open source project</a:t>
            </a:r>
          </a:p>
        </p:txBody>
      </p:sp>
      <p:pic>
        <p:nvPicPr>
          <p:cNvPr id="7" name="Picture 6" descr="A mouse lying on a surface&#10;&#10;AI-generated content may be incorrect.">
            <a:extLst>
              <a:ext uri="{FF2B5EF4-FFF2-40B4-BE49-F238E27FC236}">
                <a16:creationId xmlns:a16="http://schemas.microsoft.com/office/drawing/2014/main" id="{2750275D-DD8E-0E81-4B4E-886992E1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941" y="1810109"/>
            <a:ext cx="2437167" cy="1616557"/>
          </a:xfrm>
          <a:prstGeom prst="rect">
            <a:avLst/>
          </a:prstGeom>
        </p:spPr>
      </p:pic>
      <p:pic>
        <p:nvPicPr>
          <p:cNvPr id="4" name="Picture 3" descr="A close up of a fly&#10;&#10;AI-generated content may be incorrect.">
            <a:extLst>
              <a:ext uri="{FF2B5EF4-FFF2-40B4-BE49-F238E27FC236}">
                <a16:creationId xmlns:a16="http://schemas.microsoft.com/office/drawing/2014/main" id="{7C7F3E70-E099-A659-2B65-83D1DA81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5" y="3601052"/>
            <a:ext cx="4686300" cy="2037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DDE84-40FF-5C43-3E70-1530E8EE3265}"/>
              </a:ext>
            </a:extLst>
          </p:cNvPr>
          <p:cNvSpPr txBox="1"/>
          <p:nvPr/>
        </p:nvSpPr>
        <p:spPr>
          <a:xfrm>
            <a:off x="0" y="6019800"/>
            <a:ext cx="768810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[3] Mathis, Alexander, et al. "</a:t>
            </a:r>
            <a:r>
              <a:rPr lang="en-US" sz="1000" b="0" i="0" u="none" strike="noStrike" err="1">
                <a:solidFill>
                  <a:srgbClr val="222222"/>
                </a:solidFill>
                <a:effectLst/>
                <a:latin typeface="Arial"/>
                <a:cs typeface="Arial"/>
              </a:rPr>
              <a:t>DeepLabCut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: </a:t>
            </a:r>
            <a:r>
              <a:rPr lang="en-US" sz="1000" b="0" i="0" u="none" strike="noStrike" err="1">
                <a:solidFill>
                  <a:srgbClr val="222222"/>
                </a:solidFill>
                <a:effectLst/>
                <a:latin typeface="Arial"/>
                <a:cs typeface="Arial"/>
              </a:rPr>
              <a:t>markerless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 pose estimation of user-defined body parts with deep learning."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/>
                <a:cs typeface="Arial"/>
              </a:rPr>
              <a:t>Nature neuroscience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 21.9 (2018): 1281-1289.</a:t>
            </a:r>
            <a:endParaRPr lang="en-US"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540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C98E07-7819-9ECE-FBCF-B905FA18D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DF0F42-D35E-22E8-9E37-EE67C8A072B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– A Brief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2E6E-DE48-DF60-A1DB-051092F5EE16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3488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Pose estimation with markers</a:t>
            </a:r>
          </a:p>
          <a:p>
            <a:r>
              <a:rPr lang="en-US" dirty="0" err="1">
                <a:ea typeface="Calibri"/>
                <a:cs typeface="Calibri"/>
              </a:rPr>
              <a:t>DeepCut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Joint detection + pose estimation model</a:t>
            </a:r>
          </a:p>
          <a:p>
            <a:pPr lvl="1"/>
            <a:r>
              <a:rPr lang="en-US" dirty="0">
                <a:ea typeface="Calibri"/>
                <a:cs typeface="Calibri"/>
              </a:rPr>
              <a:t>Optimization problem to associate body part candidates to individuals</a:t>
            </a:r>
          </a:p>
          <a:p>
            <a:r>
              <a:rPr lang="en-US" err="1">
                <a:ea typeface="Calibri"/>
                <a:cs typeface="Calibri"/>
              </a:rPr>
              <a:t>DeeperCut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 err="1">
                <a:ea typeface="Calibri"/>
                <a:cs typeface="Calibri"/>
              </a:rPr>
              <a:t>ResNet</a:t>
            </a:r>
            <a:r>
              <a:rPr lang="en-US" dirty="0">
                <a:ea typeface="Calibri"/>
                <a:cs typeface="Calibri"/>
              </a:rPr>
              <a:t> provides larger receptive field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Image-conditioned pairing and new loss function</a:t>
            </a:r>
          </a:p>
          <a:p>
            <a:r>
              <a:rPr lang="en-US" err="1">
                <a:ea typeface="Calibri"/>
                <a:cs typeface="Calibri"/>
              </a:rPr>
              <a:t>DeepLabCut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Adapt </a:t>
            </a:r>
            <a:r>
              <a:rPr lang="en-US" dirty="0" err="1">
                <a:ea typeface="Calibri"/>
                <a:cs typeface="Calibri"/>
              </a:rPr>
              <a:t>DeeperCut</a:t>
            </a:r>
            <a:r>
              <a:rPr lang="en-US" dirty="0">
                <a:ea typeface="Calibri"/>
                <a:cs typeface="Calibri"/>
              </a:rPr>
              <a:t> to non-human animals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Transfer learning and efficient labeling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6024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F7847-A98E-C01D-1300-D47719DA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CE85F1-BAF2-3D27-9601-A165BFB363EB}"/>
              </a:ext>
            </a:extLst>
          </p:cNvPr>
          <p:cNvCxnSpPr>
            <a:cxnSpLocks/>
          </p:cNvCxnSpPr>
          <p:nvPr/>
        </p:nvCxnSpPr>
        <p:spPr bwMode="auto">
          <a:xfrm>
            <a:off x="4533899" y="3019425"/>
            <a:ext cx="0" cy="1276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9CA42C2-5A11-6152-BE2F-38FEDD34E2C0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– A Brief History</a:t>
            </a:r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C1655BD-F851-FBCE-577F-71F13C8E36BD}"/>
              </a:ext>
            </a:extLst>
          </p:cNvPr>
          <p:cNvCxnSpPr/>
          <p:nvPr/>
        </p:nvCxnSpPr>
        <p:spPr bwMode="auto">
          <a:xfrm flipV="1">
            <a:off x="914400" y="3000375"/>
            <a:ext cx="7324725" cy="38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74FB55-E321-A551-6CF4-9A518049B92F}"/>
              </a:ext>
            </a:extLst>
          </p:cNvPr>
          <p:cNvCxnSpPr/>
          <p:nvPr/>
        </p:nvCxnSpPr>
        <p:spPr bwMode="auto">
          <a:xfrm>
            <a:off x="1695450" y="2257425"/>
            <a:ext cx="0" cy="771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86CE8C-32E4-0221-0331-8CF528973137}"/>
              </a:ext>
            </a:extLst>
          </p:cNvPr>
          <p:cNvCxnSpPr>
            <a:cxnSpLocks/>
          </p:cNvCxnSpPr>
          <p:nvPr/>
        </p:nvCxnSpPr>
        <p:spPr bwMode="auto">
          <a:xfrm>
            <a:off x="4676774" y="2247900"/>
            <a:ext cx="0" cy="771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A42A7-BDC8-EE6C-7A54-37428BA27ACC}"/>
              </a:ext>
            </a:extLst>
          </p:cNvPr>
          <p:cNvCxnSpPr>
            <a:cxnSpLocks/>
          </p:cNvCxnSpPr>
          <p:nvPr/>
        </p:nvCxnSpPr>
        <p:spPr bwMode="auto">
          <a:xfrm>
            <a:off x="4991099" y="3019425"/>
            <a:ext cx="0" cy="361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DAF710-D6A0-DFA1-6CD1-6274751F5468}"/>
              </a:ext>
            </a:extLst>
          </p:cNvPr>
          <p:cNvCxnSpPr>
            <a:cxnSpLocks/>
          </p:cNvCxnSpPr>
          <p:nvPr/>
        </p:nvCxnSpPr>
        <p:spPr bwMode="auto">
          <a:xfrm>
            <a:off x="6524624" y="2238375"/>
            <a:ext cx="0" cy="771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EE751E1-17C5-3E21-D996-C0E1887119CF}"/>
              </a:ext>
            </a:extLst>
          </p:cNvPr>
          <p:cNvSpPr txBox="1"/>
          <p:nvPr/>
        </p:nvSpPr>
        <p:spPr>
          <a:xfrm>
            <a:off x="800025" y="1650900"/>
            <a:ext cx="18669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2009: ImageNet dataset released</a:t>
            </a:r>
            <a:r>
              <a:rPr lang="en-US" sz="1400" baseline="30000" dirty="0">
                <a:cs typeface="Arial"/>
              </a:rPr>
              <a:t>[4]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D3D84-79F8-CFA8-3427-9D1E9504FADB}"/>
              </a:ext>
            </a:extLst>
          </p:cNvPr>
          <p:cNvSpPr txBox="1"/>
          <p:nvPr/>
        </p:nvSpPr>
        <p:spPr>
          <a:xfrm>
            <a:off x="750" y="5384250"/>
            <a:ext cx="76581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ea typeface="+mn-lt"/>
                <a:cs typeface="+mn-lt"/>
              </a:rPr>
              <a:t>[4] J. Deng, W. Dong, R. Socher, L. -J. Li, Kai Li and Li Fei-Fei, "ImageNet: A large-scale hierarchical image database," </a:t>
            </a:r>
            <a:r>
              <a:rPr lang="en-US" sz="800" i="1" dirty="0">
                <a:ea typeface="+mn-lt"/>
                <a:cs typeface="+mn-lt"/>
              </a:rPr>
              <a:t>2009 IEEE Conference on Computer Vision and Pattern Recognition</a:t>
            </a:r>
            <a:r>
              <a:rPr lang="en-US" sz="800" dirty="0">
                <a:ea typeface="+mn-lt"/>
                <a:cs typeface="+mn-lt"/>
              </a:rPr>
              <a:t>, Miami, FL, USA, 2009, pp. 248-255, </a:t>
            </a:r>
            <a:r>
              <a:rPr lang="en-US" sz="800" err="1">
                <a:ea typeface="+mn-lt"/>
                <a:cs typeface="+mn-lt"/>
              </a:rPr>
              <a:t>doi</a:t>
            </a:r>
            <a:r>
              <a:rPr lang="en-US" sz="800" dirty="0">
                <a:ea typeface="+mn-lt"/>
                <a:cs typeface="+mn-lt"/>
              </a:rPr>
              <a:t>: 10.1109/CVPR.2009.5206848</a:t>
            </a:r>
          </a:p>
          <a:p>
            <a:r>
              <a:rPr lang="en-US" sz="800" dirty="0">
                <a:ea typeface="+mn-lt"/>
                <a:cs typeface="+mn-lt"/>
              </a:rPr>
              <a:t>[5] </a:t>
            </a:r>
            <a:r>
              <a:rPr lang="en-US" sz="800" err="1">
                <a:ea typeface="+mn-lt"/>
                <a:cs typeface="+mn-lt"/>
              </a:rPr>
              <a:t>Pishchulin</a:t>
            </a:r>
            <a:r>
              <a:rPr lang="en-US" sz="800" dirty="0">
                <a:ea typeface="+mn-lt"/>
                <a:cs typeface="+mn-lt"/>
              </a:rPr>
              <a:t>, L., </a:t>
            </a:r>
            <a:r>
              <a:rPr lang="en-US" sz="800" err="1">
                <a:ea typeface="+mn-lt"/>
                <a:cs typeface="+mn-lt"/>
              </a:rPr>
              <a:t>Insafutdinov</a:t>
            </a:r>
            <a:r>
              <a:rPr lang="en-US" sz="800" dirty="0">
                <a:ea typeface="+mn-lt"/>
                <a:cs typeface="+mn-lt"/>
              </a:rPr>
              <a:t>, E., Tang, S., Andres, B., </a:t>
            </a:r>
            <a:r>
              <a:rPr lang="en-US" sz="800" err="1">
                <a:ea typeface="+mn-lt"/>
                <a:cs typeface="+mn-lt"/>
              </a:rPr>
              <a:t>Andriluka</a:t>
            </a:r>
            <a:r>
              <a:rPr lang="en-US" sz="800" dirty="0">
                <a:ea typeface="+mn-lt"/>
                <a:cs typeface="+mn-lt"/>
              </a:rPr>
              <a:t>, M., Gehler, P., &amp; Schiele, B. (2016). </a:t>
            </a:r>
            <a:r>
              <a:rPr lang="en-US" sz="800" i="1" err="1">
                <a:ea typeface="+mn-lt"/>
                <a:cs typeface="+mn-lt"/>
              </a:rPr>
              <a:t>DeepCut</a:t>
            </a:r>
            <a:r>
              <a:rPr lang="en-US" sz="800" i="1" dirty="0">
                <a:ea typeface="+mn-lt"/>
                <a:cs typeface="+mn-lt"/>
              </a:rPr>
              <a:t>: Joint subset partition and labeling for multi-person pose estimation. In </a:t>
            </a:r>
            <a:r>
              <a:rPr lang="en-US" sz="800" dirty="0">
                <a:ea typeface="+mn-lt"/>
                <a:cs typeface="+mn-lt"/>
              </a:rPr>
              <a:t>Proceedings of the IEEE Conference on Computer Vision and Pattern Recognition (CVPR), pp. 4929–4937.</a:t>
            </a:r>
          </a:p>
          <a:p>
            <a:r>
              <a:rPr lang="en-US" sz="800" dirty="0">
                <a:ea typeface="+mn-lt"/>
                <a:cs typeface="+mn-lt"/>
              </a:rPr>
              <a:t>[6] He, K., Zhang, X., Ren, S., &amp; Sun, J. (2016). </a:t>
            </a:r>
            <a:r>
              <a:rPr lang="en-US" sz="800" i="1" dirty="0">
                <a:ea typeface="+mn-lt"/>
                <a:cs typeface="+mn-lt"/>
              </a:rPr>
              <a:t>Deep residual learning for image recognition. </a:t>
            </a:r>
            <a:r>
              <a:rPr lang="en-US" sz="800" dirty="0">
                <a:ea typeface="+mn-lt"/>
                <a:cs typeface="+mn-lt"/>
              </a:rPr>
              <a:t>Proceedings of the IEEE Conference on Computer Vision and Pattern Recognition (CVPR), pp. 770–778.</a:t>
            </a:r>
          </a:p>
          <a:p>
            <a:r>
              <a:rPr lang="en-US" sz="800" dirty="0">
                <a:ea typeface="+mn-lt"/>
                <a:cs typeface="+mn-lt"/>
              </a:rPr>
              <a:t>[</a:t>
            </a:r>
            <a:r>
              <a:rPr lang="en-US" sz="800" dirty="0">
                <a:cs typeface="Arial"/>
              </a:rPr>
              <a:t>7] </a:t>
            </a:r>
            <a:r>
              <a:rPr lang="en-US" sz="800" dirty="0" err="1">
                <a:ea typeface="+mn-lt"/>
                <a:cs typeface="+mn-lt"/>
              </a:rPr>
              <a:t>Insafutdinov</a:t>
            </a:r>
            <a:r>
              <a:rPr lang="en-US" sz="800" dirty="0">
                <a:ea typeface="+mn-lt"/>
                <a:cs typeface="+mn-lt"/>
              </a:rPr>
              <a:t>, E., </a:t>
            </a:r>
            <a:r>
              <a:rPr lang="en-US" sz="800" dirty="0" err="1">
                <a:ea typeface="+mn-lt"/>
                <a:cs typeface="+mn-lt"/>
              </a:rPr>
              <a:t>Pishchulin</a:t>
            </a:r>
            <a:r>
              <a:rPr lang="en-US" sz="800" dirty="0">
                <a:ea typeface="+mn-lt"/>
                <a:cs typeface="+mn-lt"/>
              </a:rPr>
              <a:t>, L., Andres, B., </a:t>
            </a:r>
            <a:r>
              <a:rPr lang="en-US" sz="800" dirty="0" err="1">
                <a:ea typeface="+mn-lt"/>
                <a:cs typeface="+mn-lt"/>
              </a:rPr>
              <a:t>Andriluka</a:t>
            </a:r>
            <a:r>
              <a:rPr lang="en-US" sz="800" dirty="0">
                <a:ea typeface="+mn-lt"/>
                <a:cs typeface="+mn-lt"/>
              </a:rPr>
              <a:t>, M., &amp; Schiele, B. (2016). </a:t>
            </a:r>
            <a:r>
              <a:rPr lang="en-US" sz="800" i="1" dirty="0" err="1">
                <a:ea typeface="+mn-lt"/>
                <a:cs typeface="+mn-lt"/>
              </a:rPr>
              <a:t>DeeperCut</a:t>
            </a:r>
            <a:r>
              <a:rPr lang="en-US" sz="800" i="1" dirty="0">
                <a:ea typeface="+mn-lt"/>
                <a:cs typeface="+mn-lt"/>
              </a:rPr>
              <a:t>: A deeper, stronger, and faster multi-person pose estimation model. In </a:t>
            </a:r>
            <a:r>
              <a:rPr lang="en-US" sz="800" dirty="0">
                <a:ea typeface="+mn-lt"/>
                <a:cs typeface="+mn-lt"/>
              </a:rPr>
              <a:t>Proceedings of the European Conference on Computer Vision (ECCV), pp. 34–50.</a:t>
            </a:r>
            <a:endParaRPr lang="en-US" sz="800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D4E63-E06E-22A3-84DD-C9DF0E9A7E11}"/>
              </a:ext>
            </a:extLst>
          </p:cNvPr>
          <p:cNvSpPr txBox="1"/>
          <p:nvPr/>
        </p:nvSpPr>
        <p:spPr>
          <a:xfrm>
            <a:off x="3638475" y="4289324"/>
            <a:ext cx="192405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Apr 2016: </a:t>
            </a:r>
            <a:r>
              <a:rPr lang="en-US" sz="1400" err="1">
                <a:cs typeface="Arial"/>
              </a:rPr>
              <a:t>DeepCut</a:t>
            </a:r>
            <a:r>
              <a:rPr lang="en-US" sz="1400" dirty="0">
                <a:cs typeface="Arial"/>
              </a:rPr>
              <a:t> combines object detection + pose estimation</a:t>
            </a:r>
            <a:r>
              <a:rPr lang="en-US" sz="1400" baseline="30000" dirty="0">
                <a:cs typeface="Arial"/>
              </a:rPr>
              <a:t>[5]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60C5DA-5A67-08C9-AA63-93DE81A00BAC}"/>
              </a:ext>
            </a:extLst>
          </p:cNvPr>
          <p:cNvSpPr txBox="1"/>
          <p:nvPr/>
        </p:nvSpPr>
        <p:spPr>
          <a:xfrm>
            <a:off x="4571925" y="3384449"/>
            <a:ext cx="260032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Nov 2016: </a:t>
            </a:r>
            <a:r>
              <a:rPr lang="en-US" sz="1400" err="1">
                <a:cs typeface="Arial"/>
              </a:rPr>
              <a:t>DeeperCut</a:t>
            </a:r>
            <a:r>
              <a:rPr lang="en-US" sz="1400" dirty="0">
                <a:cs typeface="Arial"/>
              </a:rPr>
              <a:t> leverages </a:t>
            </a:r>
            <a:r>
              <a:rPr lang="en-US" sz="1400" err="1">
                <a:cs typeface="Arial"/>
              </a:rPr>
              <a:t>ResNets</a:t>
            </a:r>
            <a:r>
              <a:rPr lang="en-US" sz="1400" dirty="0">
                <a:cs typeface="Arial"/>
              </a:rPr>
              <a:t> and image-conditioned pairing</a:t>
            </a:r>
            <a:r>
              <a:rPr lang="en-US" sz="1400" baseline="30000" dirty="0">
                <a:cs typeface="Arial"/>
              </a:rPr>
              <a:t>[7]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AA3F2-8932-9AED-1B68-BF79A285A5EE}"/>
              </a:ext>
            </a:extLst>
          </p:cNvPr>
          <p:cNvSpPr txBox="1"/>
          <p:nvPr/>
        </p:nvSpPr>
        <p:spPr>
          <a:xfrm>
            <a:off x="5562525" y="1650899"/>
            <a:ext cx="27813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2018: </a:t>
            </a:r>
            <a:r>
              <a:rPr lang="en-US" sz="1400" err="1">
                <a:cs typeface="Arial"/>
              </a:rPr>
              <a:t>DeepLabCut</a:t>
            </a:r>
            <a:r>
              <a:rPr lang="en-US" sz="1400" dirty="0">
                <a:cs typeface="Arial"/>
              </a:rPr>
              <a:t> transfers to non-human animals</a:t>
            </a:r>
            <a:r>
              <a:rPr lang="en-US" sz="1400" baseline="30000" dirty="0">
                <a:cs typeface="Arial"/>
              </a:rPr>
              <a:t>[3]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85FED-EEAE-8F20-4ABF-68235F3D9FDF}"/>
              </a:ext>
            </a:extLst>
          </p:cNvPr>
          <p:cNvSpPr txBox="1"/>
          <p:nvPr/>
        </p:nvSpPr>
        <p:spPr>
          <a:xfrm>
            <a:off x="3914700" y="1403249"/>
            <a:ext cx="17430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June 2016: </a:t>
            </a:r>
            <a:r>
              <a:rPr lang="en-US" sz="1400" err="1">
                <a:cs typeface="Arial"/>
              </a:rPr>
              <a:t>ResNet</a:t>
            </a:r>
            <a:r>
              <a:rPr lang="en-US" sz="1400" dirty="0">
                <a:cs typeface="Arial"/>
              </a:rPr>
              <a:t> architecture published</a:t>
            </a:r>
            <a:r>
              <a:rPr lang="en-US" sz="1400" baseline="30000" dirty="0">
                <a:cs typeface="Arial"/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134195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7CAB0-EAF6-1ED2-6E4C-A668ADD76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4F6BEC6-A3CB-BA0A-ED82-10CF785EAD0F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>– </a:t>
            </a:r>
            <a:r>
              <a:rPr lang="en-US" dirty="0">
                <a:ea typeface="Calibri"/>
                <a:cs typeface="Calibri"/>
              </a:rPr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4BBAD-37C1-CB0A-B0B6-D9A70CC73A2B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30097" cy="93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Pretrained </a:t>
            </a:r>
            <a:r>
              <a:rPr lang="en-US" dirty="0" err="1">
                <a:ea typeface="Calibri"/>
                <a:cs typeface="Calibri"/>
              </a:rPr>
              <a:t>ResNets</a:t>
            </a:r>
            <a:r>
              <a:rPr lang="en-US" dirty="0">
                <a:ea typeface="Calibri"/>
                <a:cs typeface="Calibri"/>
              </a:rPr>
              <a:t> + deconvolutional layers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ImageNet</a:t>
            </a:r>
          </a:p>
        </p:txBody>
      </p:sp>
      <p:pic>
        <p:nvPicPr>
          <p:cNvPr id="8" name="Picture 7" descr="A collage of images of a monkey&#10;&#10;AI-generated content may be incorrect.">
            <a:extLst>
              <a:ext uri="{FF2B5EF4-FFF2-40B4-BE49-F238E27FC236}">
                <a16:creationId xmlns:a16="http://schemas.microsoft.com/office/drawing/2014/main" id="{E7FCCD44-1542-DC78-7E16-1FFE7BBD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4" y="2625631"/>
            <a:ext cx="6831569" cy="36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1BAFA8-201B-94E7-B330-39FB8E450D56}"/>
              </a:ext>
            </a:extLst>
          </p:cNvPr>
          <p:cNvSpPr txBox="1">
            <a:spLocks/>
          </p:cNvSpPr>
          <p:nvPr/>
        </p:nvSpPr>
        <p:spPr>
          <a:xfrm>
            <a:off x="457200" y="117157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Introduction</a:t>
            </a:r>
          </a:p>
          <a:p>
            <a:r>
              <a:rPr lang="en-US" dirty="0">
                <a:ea typeface="Calibri"/>
                <a:cs typeface="Calibri"/>
              </a:rPr>
              <a:t>Paper 1: </a:t>
            </a:r>
            <a:r>
              <a:rPr lang="en-US" dirty="0" err="1">
                <a:ea typeface="Calibri"/>
                <a:cs typeface="Calibri"/>
              </a:rPr>
              <a:t>TenebrioVision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Paper 2: </a:t>
            </a:r>
            <a:r>
              <a:rPr lang="en-US" sz="3100" dirty="0">
                <a:ea typeface="Calibri"/>
                <a:cs typeface="Arial"/>
              </a:rPr>
              <a:t>Segment Anything Model 3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Paper 3: </a:t>
            </a:r>
            <a:r>
              <a:rPr lang="en-US" dirty="0" err="1">
                <a:ea typeface="Calibri"/>
                <a:cs typeface="Calibri"/>
              </a:rPr>
              <a:t>DeepLabCut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Conclusion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E81F86-0203-AD16-3A00-1E421C10289A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Presentation 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6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09F3B-9DC9-4530-7A7D-D0E8E200E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C365BF-AB2F-9852-5126-258E78C56FE8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>– </a:t>
            </a:r>
            <a:r>
              <a:rPr lang="en-US" dirty="0">
                <a:ea typeface="Calibri"/>
                <a:cs typeface="Calibri"/>
              </a:rPr>
              <a:t>Evaluation</a:t>
            </a:r>
          </a:p>
        </p:txBody>
      </p:sp>
      <p:pic>
        <p:nvPicPr>
          <p:cNvPr id="2" name="Picture 1" descr="A collage of images of a bear&amp;#39;s paw&#10;&#10;AI-generated content may be incorrect.">
            <a:extLst>
              <a:ext uri="{FF2B5EF4-FFF2-40B4-BE49-F238E27FC236}">
                <a16:creationId xmlns:a16="http://schemas.microsoft.com/office/drawing/2014/main" id="{636442EE-7E49-9DA8-2F2F-E15855B35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2" y="1164494"/>
            <a:ext cx="3995274" cy="31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2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E7CDA-A142-375D-4D76-27491BEB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4571D70-CD21-5B28-34C6-367B6742BF52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>– </a:t>
            </a:r>
            <a:r>
              <a:rPr lang="en-US" dirty="0">
                <a:ea typeface="Calibri"/>
                <a:cs typeface="Calibri"/>
              </a:rPr>
              <a:t>Evaluation</a:t>
            </a:r>
          </a:p>
        </p:txBody>
      </p:sp>
      <p:pic>
        <p:nvPicPr>
          <p:cNvPr id="2" name="Picture 1" descr="A collage of images of a bear&amp;#39;s paw&#10;&#10;AI-generated content may be incorrect.">
            <a:extLst>
              <a:ext uri="{FF2B5EF4-FFF2-40B4-BE49-F238E27FC236}">
                <a16:creationId xmlns:a16="http://schemas.microsoft.com/office/drawing/2014/main" id="{3E52AA58-DDD4-7874-4728-DC8C7A2DB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2" y="1164494"/>
            <a:ext cx="3995274" cy="3173596"/>
          </a:xfrm>
          <a:prstGeom prst="rect">
            <a:avLst/>
          </a:prstGeom>
        </p:spPr>
      </p:pic>
      <p:pic>
        <p:nvPicPr>
          <p:cNvPr id="3" name="Picture 2" descr="A collage of images of a mouse&#10;&#10;AI-generated content may be incorrect.">
            <a:extLst>
              <a:ext uri="{FF2B5EF4-FFF2-40B4-BE49-F238E27FC236}">
                <a16:creationId xmlns:a16="http://schemas.microsoft.com/office/drawing/2014/main" id="{B00248E7-2440-B538-5141-80C66A5E8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40306"/>
            <a:ext cx="4116823" cy="22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191DB-40A3-A464-B4DE-56317F8FA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C94617-9096-FE1A-1238-519BA0DD9683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>– </a:t>
            </a:r>
            <a:r>
              <a:rPr lang="en-US" dirty="0">
                <a:ea typeface="Calibri"/>
                <a:cs typeface="Calibri"/>
              </a:rPr>
              <a:t>Evaluation</a:t>
            </a:r>
          </a:p>
        </p:txBody>
      </p:sp>
      <p:pic>
        <p:nvPicPr>
          <p:cNvPr id="2" name="Picture 1" descr="A collage of images of a bear&amp;#39;s paw&#10;&#10;AI-generated content may be incorrect.">
            <a:extLst>
              <a:ext uri="{FF2B5EF4-FFF2-40B4-BE49-F238E27FC236}">
                <a16:creationId xmlns:a16="http://schemas.microsoft.com/office/drawing/2014/main" id="{5264235C-AB77-1AB3-B137-5126A20F9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2" y="1164494"/>
            <a:ext cx="3995274" cy="3173596"/>
          </a:xfrm>
          <a:prstGeom prst="rect">
            <a:avLst/>
          </a:prstGeom>
        </p:spPr>
      </p:pic>
      <p:pic>
        <p:nvPicPr>
          <p:cNvPr id="3" name="Picture 2" descr="A collage of images of a mouse&#10;&#10;AI-generated content may be incorrect.">
            <a:extLst>
              <a:ext uri="{FF2B5EF4-FFF2-40B4-BE49-F238E27FC236}">
                <a16:creationId xmlns:a16="http://schemas.microsoft.com/office/drawing/2014/main" id="{24114F2A-37BC-1D35-FC39-57ABFB169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40306"/>
            <a:ext cx="4116823" cy="2221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20376-9210-7294-8EC3-B56A34C30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0" y="4668345"/>
            <a:ext cx="4442697" cy="16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9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7DBAD-53B9-CDAD-3B66-ABE519CE5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C1268C-0C45-9D82-C81D-4038C5B733C0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>– </a:t>
            </a:r>
            <a:r>
              <a:rPr lang="en-US" dirty="0">
                <a:ea typeface="Calibri"/>
                <a:cs typeface="Calibri"/>
              </a:rPr>
              <a:t>Evaluation</a:t>
            </a:r>
          </a:p>
        </p:txBody>
      </p:sp>
      <p:pic>
        <p:nvPicPr>
          <p:cNvPr id="2" name="Picture 1" descr="A collage of images of a bear&amp;#39;s paw&#10;&#10;AI-generated content may be incorrect.">
            <a:extLst>
              <a:ext uri="{FF2B5EF4-FFF2-40B4-BE49-F238E27FC236}">
                <a16:creationId xmlns:a16="http://schemas.microsoft.com/office/drawing/2014/main" id="{5A5E2D0B-3C83-3B49-2322-559856FC1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2" y="1164494"/>
            <a:ext cx="3995274" cy="3173596"/>
          </a:xfrm>
          <a:prstGeom prst="rect">
            <a:avLst/>
          </a:prstGeom>
        </p:spPr>
      </p:pic>
      <p:pic>
        <p:nvPicPr>
          <p:cNvPr id="3" name="Picture 2" descr="A collage of images of a mouse&#10;&#10;AI-generated content may be incorrect.">
            <a:extLst>
              <a:ext uri="{FF2B5EF4-FFF2-40B4-BE49-F238E27FC236}">
                <a16:creationId xmlns:a16="http://schemas.microsoft.com/office/drawing/2014/main" id="{8F7F8794-91D2-12D0-C79E-EB75C6027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40306"/>
            <a:ext cx="4116823" cy="2221970"/>
          </a:xfrm>
          <a:prstGeom prst="rect">
            <a:avLst/>
          </a:prstGeom>
        </p:spPr>
      </p:pic>
      <p:pic>
        <p:nvPicPr>
          <p:cNvPr id="4" name="Picture 3" descr="A graph showing the number of training images&#10;&#10;AI-generated content may be incorrect.">
            <a:extLst>
              <a:ext uri="{FF2B5EF4-FFF2-40B4-BE49-F238E27FC236}">
                <a16:creationId xmlns:a16="http://schemas.microsoft.com/office/drawing/2014/main" id="{07007F1D-FE42-7E6D-534D-AF3275211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648" y="4108730"/>
            <a:ext cx="2377289" cy="2221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098C2-7FB2-B224-BE40-23ECE1370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60" y="4668345"/>
            <a:ext cx="4442697" cy="16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0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88267-0765-C9DB-D98C-FACF1AB33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D0FDFC-7F48-CE02-8A71-13C32DBDF8B8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a typeface="Calibri"/>
                <a:cs typeface="Calibri"/>
              </a:rPr>
              <a:t>DeepLabCut</a:t>
            </a:r>
            <a:r>
              <a:rPr lang="en-US" dirty="0">
                <a:ea typeface="Calibri"/>
                <a:cs typeface="Calibri"/>
              </a:rPr>
              <a:t> – The Future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3EE1A-9506-A8D3-6967-24AD8E1AAB44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"</a:t>
            </a:r>
            <a:r>
              <a:rPr lang="en-US" err="1">
                <a:ea typeface="Calibri"/>
                <a:cs typeface="Calibri"/>
              </a:rPr>
              <a:t>SuperAnimal</a:t>
            </a:r>
            <a:r>
              <a:rPr lang="en-US" dirty="0">
                <a:ea typeface="Calibri"/>
                <a:cs typeface="Calibri"/>
              </a:rPr>
              <a:t>" foundation model for 45 species</a:t>
            </a:r>
            <a:r>
              <a:rPr lang="en-US" baseline="30000" dirty="0">
                <a:ea typeface="Calibri"/>
                <a:cs typeface="Calibri"/>
              </a:rPr>
              <a:t>[8]</a:t>
            </a:r>
          </a:p>
          <a:p>
            <a:pPr lvl="1"/>
            <a:r>
              <a:rPr lang="en-US" dirty="0">
                <a:ea typeface="Calibri"/>
                <a:cs typeface="Calibri"/>
              </a:rPr>
              <a:t>Quadrupeds, mice, and humans ... not insects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Minimize + unify independent labeling efforts</a:t>
            </a: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2" name="Picture 1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89A06DEB-9137-E6AE-C874-78DA0680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77" y="3869469"/>
            <a:ext cx="3609067" cy="2127155"/>
          </a:xfrm>
          <a:prstGeom prst="rect">
            <a:avLst/>
          </a:prstGeom>
        </p:spPr>
      </p:pic>
      <p:pic>
        <p:nvPicPr>
          <p:cNvPr id="4" name="Picture 3" descr="A close-up of a device&#10;&#10;AI-generated content may be incorrect.">
            <a:extLst>
              <a:ext uri="{FF2B5EF4-FFF2-40B4-BE49-F238E27FC236}">
                <a16:creationId xmlns:a16="http://schemas.microsoft.com/office/drawing/2014/main" id="{C93779EF-FD63-1CF5-B57A-F276F88B8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331" y="3952073"/>
            <a:ext cx="3972693" cy="1536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B16A3-095B-D777-6B50-885DCDB9A31B}"/>
              </a:ext>
            </a:extLst>
          </p:cNvPr>
          <p:cNvSpPr txBox="1"/>
          <p:nvPr/>
        </p:nvSpPr>
        <p:spPr>
          <a:xfrm>
            <a:off x="459401" y="6087328"/>
            <a:ext cx="72166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ea typeface="+mn-lt"/>
                <a:cs typeface="+mn-lt"/>
              </a:rPr>
              <a:t>[8] Ye, S., Filippova, A., Lauer, J. </a:t>
            </a:r>
            <a:r>
              <a:rPr lang="en-US" sz="1000" i="1" dirty="0">
                <a:ea typeface="+mn-lt"/>
                <a:cs typeface="+mn-lt"/>
              </a:rPr>
              <a:t>et al.</a:t>
            </a:r>
            <a:r>
              <a:rPr lang="en-US" sz="1000" dirty="0">
                <a:ea typeface="+mn-lt"/>
                <a:cs typeface="+mn-lt"/>
              </a:rPr>
              <a:t> </a:t>
            </a:r>
            <a:r>
              <a:rPr lang="en-US" sz="1000" dirty="0" err="1">
                <a:ea typeface="+mn-lt"/>
                <a:cs typeface="+mn-lt"/>
              </a:rPr>
              <a:t>SuperAnimal</a:t>
            </a:r>
            <a:r>
              <a:rPr lang="en-US" sz="1000" dirty="0">
                <a:ea typeface="+mn-lt"/>
                <a:cs typeface="+mn-lt"/>
              </a:rPr>
              <a:t> pretrained pose estimation models for behavioral analysis. </a:t>
            </a:r>
            <a:r>
              <a:rPr lang="en-US" sz="1000" i="1" dirty="0">
                <a:ea typeface="+mn-lt"/>
                <a:cs typeface="+mn-lt"/>
              </a:rPr>
              <a:t>Nat Commun</a:t>
            </a:r>
            <a:r>
              <a:rPr lang="en-US" sz="1000" dirty="0">
                <a:ea typeface="+mn-lt"/>
                <a:cs typeface="+mn-lt"/>
              </a:rPr>
              <a:t> </a:t>
            </a:r>
            <a:r>
              <a:rPr lang="en-US" sz="1000" b="1" dirty="0">
                <a:ea typeface="+mn-lt"/>
                <a:cs typeface="+mn-lt"/>
              </a:rPr>
              <a:t>15</a:t>
            </a:r>
            <a:r>
              <a:rPr lang="en-US" sz="1000" dirty="0">
                <a:ea typeface="+mn-lt"/>
                <a:cs typeface="+mn-lt"/>
              </a:rPr>
              <a:t>, 5165 (2024). https://doi.org/10.1038/s41467-024-48792-2</a:t>
            </a:r>
            <a:endParaRPr lang="en-US"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028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BF0C-BE9E-5710-C0E1-C07427F8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9995555-0BC5-1188-FCE4-2E88361C6FF5}"/>
              </a:ext>
            </a:extLst>
          </p:cNvPr>
          <p:cNvSpPr txBox="1">
            <a:spLocks/>
          </p:cNvSpPr>
          <p:nvPr/>
        </p:nvSpPr>
        <p:spPr>
          <a:xfrm>
            <a:off x="457200" y="2365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Conclusion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2D1ED9-CDB3-CB2E-7643-C86EE25A2AA6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7007772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Biowaste is valuable!</a:t>
            </a:r>
          </a:p>
          <a:p>
            <a:r>
              <a:rPr lang="en-US" dirty="0">
                <a:ea typeface="Calibri"/>
                <a:cs typeface="Calibri"/>
              </a:rPr>
              <a:t>Building perception stack for insect monitoring</a:t>
            </a:r>
          </a:p>
          <a:p>
            <a:r>
              <a:rPr lang="en-US" dirty="0">
                <a:ea typeface="Calibri"/>
                <a:cs typeface="Calibri"/>
              </a:rPr>
              <a:t>Literature review</a:t>
            </a:r>
            <a:endParaRPr lang="en-US" dirty="0"/>
          </a:p>
          <a:p>
            <a:pPr lvl="1"/>
            <a:r>
              <a:rPr lang="en-US" dirty="0" err="1">
                <a:ea typeface="Calibri"/>
                <a:cs typeface="Calibri"/>
              </a:rPr>
              <a:t>TenebrioVision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>
                <a:ea typeface="Calibri"/>
                <a:cs typeface="Calibri"/>
              </a:rPr>
              <a:t>End-to-end example of similar work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SAM3</a:t>
            </a:r>
          </a:p>
          <a:p>
            <a:pPr lvl="2"/>
            <a:r>
              <a:rPr lang="en-US" dirty="0">
                <a:ea typeface="Calibri"/>
                <a:cs typeface="Calibri"/>
              </a:rPr>
              <a:t>Cutting-edge segmentation foundation model</a:t>
            </a:r>
          </a:p>
          <a:p>
            <a:pPr lvl="1"/>
            <a:r>
              <a:rPr lang="en-US" dirty="0" err="1">
                <a:ea typeface="Calibri"/>
                <a:cs typeface="Calibri"/>
              </a:rPr>
              <a:t>DeepLabCut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>
                <a:ea typeface="Calibri"/>
                <a:cs typeface="Calibri"/>
              </a:rPr>
              <a:t>Framework for pose estimation on              non-human animals</a:t>
            </a:r>
          </a:p>
          <a:p>
            <a:pPr lvl="2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5796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9065-3FDB-9AF0-B39E-A0599C0B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1FAD34-C500-FA2F-81D8-9A8DF5C82A8E}"/>
              </a:ext>
            </a:extLst>
          </p:cNvPr>
          <p:cNvSpPr txBox="1">
            <a:spLocks/>
          </p:cNvSpPr>
          <p:nvPr/>
        </p:nvSpPr>
        <p:spPr>
          <a:xfrm>
            <a:off x="457200" y="2861205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1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8AA4376-5CA4-F4D9-AEC0-1AC0561EA91E}"/>
              </a:ext>
            </a:extLst>
          </p:cNvPr>
          <p:cNvGrpSpPr/>
          <p:nvPr/>
        </p:nvGrpSpPr>
        <p:grpSpPr>
          <a:xfrm>
            <a:off x="431669" y="629205"/>
            <a:ext cx="8286475" cy="5604401"/>
            <a:chOff x="164969" y="543480"/>
            <a:chExt cx="8286475" cy="56044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E10E0C-7F70-2FD3-0EB6-43023938AA43}"/>
                </a:ext>
              </a:extLst>
            </p:cNvPr>
            <p:cNvGrpSpPr/>
            <p:nvPr/>
          </p:nvGrpSpPr>
          <p:grpSpPr>
            <a:xfrm>
              <a:off x="164969" y="543480"/>
              <a:ext cx="8267700" cy="5604401"/>
              <a:chOff x="0" y="460112"/>
              <a:chExt cx="9144000" cy="6147326"/>
            </a:xfrm>
          </p:grpSpPr>
          <p:pic>
            <p:nvPicPr>
              <p:cNvPr id="3" name="Picture 2" descr="A group of caterpillars on a black surface&#10;&#10;AI-generated content may be incorrect.">
                <a:extLst>
                  <a:ext uri="{FF2B5EF4-FFF2-40B4-BE49-F238E27FC236}">
                    <a16:creationId xmlns:a16="http://schemas.microsoft.com/office/drawing/2014/main" id="{E1AB411C-95E2-3AB1-1608-C3207F273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60112"/>
                <a:ext cx="9144000" cy="614732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4" name="Plus Sign 3">
                <a:extLst>
                  <a:ext uri="{FF2B5EF4-FFF2-40B4-BE49-F238E27FC236}">
                    <a16:creationId xmlns:a16="http://schemas.microsoft.com/office/drawing/2014/main" id="{2B84E55E-1422-C04E-C202-6F59F21A3F77}"/>
                  </a:ext>
                </a:extLst>
              </p:cNvPr>
              <p:cNvSpPr/>
              <p:nvPr/>
            </p:nvSpPr>
            <p:spPr bwMode="auto">
              <a:xfrm>
                <a:off x="1162050" y="1619250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5" name="Plus Sign 4">
                <a:extLst>
                  <a:ext uri="{FF2B5EF4-FFF2-40B4-BE49-F238E27FC236}">
                    <a16:creationId xmlns:a16="http://schemas.microsoft.com/office/drawing/2014/main" id="{22DAF32E-37CD-3508-8213-15645788C77F}"/>
                  </a:ext>
                </a:extLst>
              </p:cNvPr>
              <p:cNvSpPr/>
              <p:nvPr/>
            </p:nvSpPr>
            <p:spPr bwMode="auto">
              <a:xfrm>
                <a:off x="3771900" y="2809875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6" name="Plus Sign 5">
                <a:extLst>
                  <a:ext uri="{FF2B5EF4-FFF2-40B4-BE49-F238E27FC236}">
                    <a16:creationId xmlns:a16="http://schemas.microsoft.com/office/drawing/2014/main" id="{DE5DDB5B-486D-87AB-268B-F38C646E2215}"/>
                  </a:ext>
                </a:extLst>
              </p:cNvPr>
              <p:cNvSpPr/>
              <p:nvPr/>
            </p:nvSpPr>
            <p:spPr bwMode="auto">
              <a:xfrm>
                <a:off x="3619500" y="1638300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7" name="Plus Sign 6">
                <a:extLst>
                  <a:ext uri="{FF2B5EF4-FFF2-40B4-BE49-F238E27FC236}">
                    <a16:creationId xmlns:a16="http://schemas.microsoft.com/office/drawing/2014/main" id="{ADEE558E-25F9-9F03-CE80-185115732FC0}"/>
                  </a:ext>
                </a:extLst>
              </p:cNvPr>
              <p:cNvSpPr/>
              <p:nvPr/>
            </p:nvSpPr>
            <p:spPr bwMode="auto">
              <a:xfrm>
                <a:off x="2333625" y="3019425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8" name="Plus Sign 7">
                <a:extLst>
                  <a:ext uri="{FF2B5EF4-FFF2-40B4-BE49-F238E27FC236}">
                    <a16:creationId xmlns:a16="http://schemas.microsoft.com/office/drawing/2014/main" id="{6A0230DB-942F-23AE-C33B-5A8D4819EE92}"/>
                  </a:ext>
                </a:extLst>
              </p:cNvPr>
              <p:cNvSpPr/>
              <p:nvPr/>
            </p:nvSpPr>
            <p:spPr bwMode="auto">
              <a:xfrm>
                <a:off x="2295525" y="3676650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" name="Plus Sign 8">
                <a:extLst>
                  <a:ext uri="{FF2B5EF4-FFF2-40B4-BE49-F238E27FC236}">
                    <a16:creationId xmlns:a16="http://schemas.microsoft.com/office/drawing/2014/main" id="{2ABB5D69-22DC-F6BA-053F-D5DD263B2CFF}"/>
                  </a:ext>
                </a:extLst>
              </p:cNvPr>
              <p:cNvSpPr/>
              <p:nvPr/>
            </p:nvSpPr>
            <p:spPr bwMode="auto">
              <a:xfrm>
                <a:off x="1352550" y="4200525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" name="Plus Sign 9">
                <a:extLst>
                  <a:ext uri="{FF2B5EF4-FFF2-40B4-BE49-F238E27FC236}">
                    <a16:creationId xmlns:a16="http://schemas.microsoft.com/office/drawing/2014/main" id="{FF81CF3F-B43E-C60C-6E75-CAC1B02325EF}"/>
                  </a:ext>
                </a:extLst>
              </p:cNvPr>
              <p:cNvSpPr/>
              <p:nvPr/>
            </p:nvSpPr>
            <p:spPr bwMode="auto">
              <a:xfrm>
                <a:off x="3686175" y="4905375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1" name="Plus Sign 10">
                <a:extLst>
                  <a:ext uri="{FF2B5EF4-FFF2-40B4-BE49-F238E27FC236}">
                    <a16:creationId xmlns:a16="http://schemas.microsoft.com/office/drawing/2014/main" id="{586D7FF5-BD27-8689-F9AF-7AB13B19990A}"/>
                  </a:ext>
                </a:extLst>
              </p:cNvPr>
              <p:cNvSpPr/>
              <p:nvPr/>
            </p:nvSpPr>
            <p:spPr bwMode="auto">
              <a:xfrm>
                <a:off x="95250" y="5543550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A101C4A6-FE26-2DF6-9806-5729D07DB5DA}"/>
                  </a:ext>
                </a:extLst>
              </p:cNvPr>
              <p:cNvSpPr/>
              <p:nvPr/>
            </p:nvSpPr>
            <p:spPr bwMode="auto">
              <a:xfrm>
                <a:off x="6515100" y="2057400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BD0CD30C-8519-C20C-6DBB-ECEE8983FDA7}"/>
                  </a:ext>
                </a:extLst>
              </p:cNvPr>
              <p:cNvSpPr/>
              <p:nvPr/>
            </p:nvSpPr>
            <p:spPr bwMode="auto">
              <a:xfrm>
                <a:off x="6229350" y="4238625"/>
                <a:ext cx="76200" cy="85725"/>
              </a:xfrm>
              <a:prstGeom prst="mathPlus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6FCAC3E9-44B8-0CD7-9B27-1C606B5BA2A3}"/>
                  </a:ext>
                </a:extLst>
              </p:cNvPr>
              <p:cNvSpPr/>
              <p:nvPr/>
            </p:nvSpPr>
            <p:spPr bwMode="auto">
              <a:xfrm flipH="1">
                <a:off x="4110990" y="3390900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844EA90F-B223-4226-732A-78C6736B5373}"/>
                  </a:ext>
                </a:extLst>
              </p:cNvPr>
              <p:cNvSpPr/>
              <p:nvPr/>
            </p:nvSpPr>
            <p:spPr bwMode="auto">
              <a:xfrm flipH="1">
                <a:off x="6758940" y="2790825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8014DE31-0383-B194-6412-A3F80E173C5F}"/>
                  </a:ext>
                </a:extLst>
              </p:cNvPr>
              <p:cNvSpPr/>
              <p:nvPr/>
            </p:nvSpPr>
            <p:spPr bwMode="auto">
              <a:xfrm flipH="1">
                <a:off x="6892289" y="4419600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F3065BD0-CE45-90C0-DDC5-AC063E91D515}"/>
                  </a:ext>
                </a:extLst>
              </p:cNvPr>
              <p:cNvSpPr/>
              <p:nvPr/>
            </p:nvSpPr>
            <p:spPr bwMode="auto">
              <a:xfrm flipH="1">
                <a:off x="3901439" y="5734050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2064B4FB-752D-D0A7-2652-47A2057EBE56}"/>
                  </a:ext>
                </a:extLst>
              </p:cNvPr>
              <p:cNvSpPr/>
              <p:nvPr/>
            </p:nvSpPr>
            <p:spPr bwMode="auto">
              <a:xfrm flipH="1">
                <a:off x="4263389" y="2200275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782FDE8B-A807-DC8A-A822-C688C0F9B487}"/>
                  </a:ext>
                </a:extLst>
              </p:cNvPr>
              <p:cNvSpPr/>
              <p:nvPr/>
            </p:nvSpPr>
            <p:spPr bwMode="auto">
              <a:xfrm flipH="1">
                <a:off x="2787014" y="2571749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9BED3C2C-1891-5D9A-9EEA-91BB021E3C72}"/>
                  </a:ext>
                </a:extLst>
              </p:cNvPr>
              <p:cNvSpPr/>
              <p:nvPr/>
            </p:nvSpPr>
            <p:spPr bwMode="auto">
              <a:xfrm flipH="1">
                <a:off x="1986914" y="4162424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D2DF5F57-B56F-AE79-B68C-D6F71EA1FC0D}"/>
                  </a:ext>
                </a:extLst>
              </p:cNvPr>
              <p:cNvSpPr/>
              <p:nvPr/>
            </p:nvSpPr>
            <p:spPr bwMode="auto">
              <a:xfrm flipH="1">
                <a:off x="1967864" y="4010024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6039EBD-1072-539A-48F3-77B05CB9B3AE}"/>
                  </a:ext>
                </a:extLst>
              </p:cNvPr>
              <p:cNvSpPr/>
              <p:nvPr/>
            </p:nvSpPr>
            <p:spPr bwMode="auto">
              <a:xfrm flipH="1">
                <a:off x="1948814" y="1819274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CC22846F-4F07-5BC7-E758-729135849FA1}"/>
                  </a:ext>
                </a:extLst>
              </p:cNvPr>
              <p:cNvSpPr/>
              <p:nvPr/>
            </p:nvSpPr>
            <p:spPr bwMode="auto">
              <a:xfrm flipH="1">
                <a:off x="529589" y="6296025"/>
                <a:ext cx="45721" cy="36576"/>
              </a:xfrm>
              <a:prstGeom prst="flowChartConnecto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C082FCC-F46C-19F5-6CA8-C3F18F75359F}"/>
                </a:ext>
              </a:extLst>
            </p:cNvPr>
            <p:cNvSpPr/>
            <p:nvPr/>
          </p:nvSpPr>
          <p:spPr bwMode="auto">
            <a:xfrm>
              <a:off x="7277100" y="685800"/>
              <a:ext cx="1000125" cy="561975"/>
            </a:xfrm>
            <a:prstGeom prst="rect">
              <a:avLst/>
            </a:prstGeom>
            <a:solidFill>
              <a:srgbClr val="E9E9E9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1776F492-3094-9EC9-5101-3DF7B9A53582}"/>
                </a:ext>
              </a:extLst>
            </p:cNvPr>
            <p:cNvSpPr/>
            <p:nvPr/>
          </p:nvSpPr>
          <p:spPr bwMode="auto">
            <a:xfrm>
              <a:off x="7379680" y="751922"/>
              <a:ext cx="230823" cy="201979"/>
            </a:xfrm>
            <a:prstGeom prst="mathPlus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EA6695FE-5ADB-440A-8DBB-B03580A0DF3D}"/>
                </a:ext>
              </a:extLst>
            </p:cNvPr>
            <p:cNvSpPr/>
            <p:nvPr/>
          </p:nvSpPr>
          <p:spPr bwMode="auto">
            <a:xfrm flipH="1">
              <a:off x="7409652" y="1001472"/>
              <a:ext cx="165164" cy="157171"/>
            </a:xfrm>
            <a:prstGeom prst="flowChartConnector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E4F1DE-3C0F-6E8D-1B15-4DFB4E96195A}"/>
                </a:ext>
              </a:extLst>
            </p:cNvPr>
            <p:cNvSpPr txBox="1"/>
            <p:nvPr/>
          </p:nvSpPr>
          <p:spPr>
            <a:xfrm>
              <a:off x="7584669" y="692217"/>
              <a:ext cx="85725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cs typeface="Arial"/>
                </a:rPr>
                <a:t>Head</a:t>
              </a:r>
              <a:endParaRPr lang="en-US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2E51ED-6EA5-4CC2-7AB5-DC13E0B83DF1}"/>
                </a:ext>
              </a:extLst>
            </p:cNvPr>
            <p:cNvSpPr txBox="1"/>
            <p:nvPr/>
          </p:nvSpPr>
          <p:spPr>
            <a:xfrm>
              <a:off x="7594194" y="911291"/>
              <a:ext cx="85725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cs typeface="Arial"/>
                </a:rPr>
                <a:t>Tail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301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B3DA-817C-EE8C-D46C-C85A1E78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364BD0-890A-AB4E-1F82-6C60A77396A1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Introduction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A38536-7D34-6ED7-D72A-5AA07B72E358}"/>
              </a:ext>
            </a:extLst>
          </p:cNvPr>
          <p:cNvSpPr>
            <a:spLocks noGrp="1"/>
          </p:cNvSpPr>
          <p:nvPr/>
        </p:nvSpPr>
        <p:spPr>
          <a:xfrm>
            <a:off x="457790" y="1277376"/>
            <a:ext cx="4514260" cy="49710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What is a bioreactor?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Definition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Examples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Insect bioreactor</a:t>
            </a:r>
          </a:p>
          <a:p>
            <a:r>
              <a:rPr lang="en-US" dirty="0">
                <a:ea typeface="Calibri"/>
                <a:cs typeface="Calibri"/>
              </a:rPr>
              <a:t>Why are we studying worms?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Sustainable waste management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Convert biowaste into valuable resources</a:t>
            </a:r>
          </a:p>
        </p:txBody>
      </p:sp>
      <p:pic>
        <p:nvPicPr>
          <p:cNvPr id="4" name="Picture 3" descr="A drawing of a compost bin and a machine&#10;&#10;AI-generated content may be incorrect.">
            <a:extLst>
              <a:ext uri="{FF2B5EF4-FFF2-40B4-BE49-F238E27FC236}">
                <a16:creationId xmlns:a16="http://schemas.microsoft.com/office/drawing/2014/main" id="{3BDE5F75-8169-ACE4-96A3-10B69CF6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505" y="2298663"/>
            <a:ext cx="3393374" cy="22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77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28C67-8E96-6535-D734-CDB5720BE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BD9184-1E77-FDC1-598A-0CFEF4328993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Introduction (cont.)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DD16C8-EF76-3A85-2C55-EAD45C21CC7E}"/>
              </a:ext>
            </a:extLst>
          </p:cNvPr>
          <p:cNvSpPr>
            <a:spLocks noGrp="1"/>
          </p:cNvSpPr>
          <p:nvPr/>
        </p:nvSpPr>
        <p:spPr>
          <a:xfrm>
            <a:off x="457790" y="1277376"/>
            <a:ext cx="4514260" cy="19657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What are digital twins?</a:t>
            </a:r>
            <a:endParaRPr lang="en-US" dirty="0"/>
          </a:p>
          <a:p>
            <a:pPr lvl="1"/>
            <a:r>
              <a:rPr lang="en-US" dirty="0">
                <a:ea typeface="Calibri"/>
                <a:cs typeface="Calibri"/>
              </a:rPr>
              <a:t>Digital simulation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Digital shadow</a:t>
            </a:r>
          </a:p>
          <a:p>
            <a:pPr lvl="1"/>
            <a:r>
              <a:rPr lang="en-US" dirty="0">
                <a:ea typeface="Calibri"/>
                <a:cs typeface="Calibri"/>
              </a:rPr>
              <a:t>Digital twin</a:t>
            </a:r>
          </a:p>
        </p:txBody>
      </p:sp>
      <p:pic>
        <p:nvPicPr>
          <p:cNvPr id="3" name="Picture 2" descr="A diagram of a computer&#10;&#10;AI-generated content may be incorrect.">
            <a:extLst>
              <a:ext uri="{FF2B5EF4-FFF2-40B4-BE49-F238E27FC236}">
                <a16:creationId xmlns:a16="http://schemas.microsoft.com/office/drawing/2014/main" id="{F497361B-A785-44F1-0A71-DC3F16B6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44" y="3066154"/>
            <a:ext cx="5717956" cy="30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E8E32-E696-BEAB-CF6B-5A5B1B921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6048CF-745B-13C8-72E9-C5BA840A0B09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Introduction (cont.)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592647-1D26-0458-58A1-AAA4774CD80C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5022111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What will we do?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Perception monitoring system</a:t>
            </a:r>
          </a:p>
          <a:p>
            <a:pPr lvl="2"/>
            <a:r>
              <a:rPr lang="en-US" dirty="0">
                <a:ea typeface="Calibri"/>
                <a:cs typeface="Calibri"/>
              </a:rPr>
              <a:t>Segmentation</a:t>
            </a:r>
          </a:p>
          <a:p>
            <a:pPr lvl="2"/>
            <a:r>
              <a:rPr lang="en-US" dirty="0">
                <a:ea typeface="Calibri"/>
                <a:cs typeface="Calibri"/>
              </a:rPr>
              <a:t>Pose estimation</a:t>
            </a:r>
          </a:p>
          <a:p>
            <a:r>
              <a:rPr lang="en-US" dirty="0">
                <a:ea typeface="Calibri"/>
                <a:cs typeface="Calibri"/>
              </a:rPr>
              <a:t>Why is this difficult?</a:t>
            </a:r>
          </a:p>
          <a:p>
            <a:pPr lvl="1">
              <a:spcBef>
                <a:spcPts val="20"/>
              </a:spcBef>
            </a:pPr>
            <a:r>
              <a:rPr lang="en-US" dirty="0">
                <a:ea typeface="Calibri"/>
                <a:cs typeface="Calibri"/>
              </a:rPr>
              <a:t>Many instances</a:t>
            </a:r>
          </a:p>
          <a:p>
            <a:pPr lvl="1">
              <a:spcBef>
                <a:spcPts val="20"/>
              </a:spcBef>
            </a:pPr>
            <a:r>
              <a:rPr lang="en-US" dirty="0">
                <a:ea typeface="Calibri"/>
                <a:cs typeface="Arial"/>
              </a:rPr>
              <a:t>Occlusion</a:t>
            </a:r>
          </a:p>
          <a:p>
            <a:pPr lvl="1">
              <a:spcBef>
                <a:spcPts val="20"/>
              </a:spcBef>
            </a:pPr>
            <a:r>
              <a:rPr lang="en-US" dirty="0">
                <a:ea typeface="Calibri"/>
                <a:cs typeface="Arial"/>
              </a:rPr>
              <a:t>Deformation</a:t>
            </a:r>
          </a:p>
          <a:p>
            <a:pPr lvl="1"/>
            <a:r>
              <a:rPr lang="en-US" dirty="0">
                <a:ea typeface="Calibri"/>
                <a:cs typeface="Arial"/>
              </a:rPr>
              <a:t>Methods work really well on humans due to more attention and data</a:t>
            </a:r>
          </a:p>
          <a:p>
            <a:pPr lvl="2"/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 descr="A group of insects on the ground&#10;&#10;AI-generated content may be incorrect.">
            <a:extLst>
              <a:ext uri="{FF2B5EF4-FFF2-40B4-BE49-F238E27FC236}">
                <a16:creationId xmlns:a16="http://schemas.microsoft.com/office/drawing/2014/main" id="{35D9D3AD-F10E-1567-0064-B8BAEB366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" t="1579" r="143" b="2114"/>
          <a:stretch>
            <a:fillRect/>
          </a:stretch>
        </p:blipFill>
        <p:spPr>
          <a:xfrm>
            <a:off x="5479200" y="1377669"/>
            <a:ext cx="3198373" cy="40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33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8DD1B3-6278-841A-B297-C2670269D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D9E0D0-3FE1-E083-61D3-4CB9D3AFCF1B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Introduction (cont.)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06F92-FBC8-31BF-2BB7-44F1CE810101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Literature review</a:t>
            </a:r>
          </a:p>
          <a:p>
            <a:pPr lvl="1"/>
            <a:r>
              <a:rPr lang="en-US" dirty="0" err="1">
                <a:ea typeface="Calibri"/>
                <a:cs typeface="Calibri"/>
              </a:rPr>
              <a:t>TenebrioVision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>
                <a:ea typeface="Calibri"/>
                <a:cs typeface="Calibri"/>
              </a:rPr>
              <a:t>End-to-end example of similar work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SAM3</a:t>
            </a:r>
          </a:p>
          <a:p>
            <a:pPr lvl="2"/>
            <a:r>
              <a:rPr lang="en-US" dirty="0">
                <a:ea typeface="Calibri"/>
                <a:cs typeface="Calibri"/>
              </a:rPr>
              <a:t>Cutting-edge segmentation foundation model</a:t>
            </a:r>
          </a:p>
          <a:p>
            <a:pPr lvl="1"/>
            <a:r>
              <a:rPr lang="en-US" dirty="0" err="1">
                <a:ea typeface="Calibri"/>
                <a:cs typeface="Calibri"/>
              </a:rPr>
              <a:t>DeepLabCut</a:t>
            </a:r>
            <a:endParaRPr lang="en-US" dirty="0">
              <a:ea typeface="Calibri"/>
              <a:cs typeface="Calibri"/>
            </a:endParaRPr>
          </a:p>
          <a:p>
            <a:pPr lvl="2"/>
            <a:r>
              <a:rPr lang="en-US" dirty="0">
                <a:ea typeface="Calibri"/>
                <a:cs typeface="Calibri"/>
              </a:rPr>
              <a:t>Framework for pose estimation on non-human animals</a:t>
            </a:r>
          </a:p>
          <a:p>
            <a:pPr lvl="2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1552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5B1D2-E719-EF90-FEB3-69E13107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FA97EEF-E5E9-D92B-DB12-7861B950CA9D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Calibri"/>
                <a:cs typeface="Calibri"/>
              </a:rPr>
              <a:t>Introduction (cont.)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CD95F3-972E-4CDB-5A3B-661DB80C6783}"/>
              </a:ext>
            </a:extLst>
          </p:cNvPr>
          <p:cNvSpPr>
            <a:spLocks noGrp="1"/>
          </p:cNvSpPr>
          <p:nvPr/>
        </p:nvSpPr>
        <p:spPr>
          <a:xfrm>
            <a:off x="457200" y="137766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Literature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E859-485B-99DC-D95E-B0F359DE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5" t="22222" r="18366" b="61111"/>
          <a:stretch>
            <a:fillRect/>
          </a:stretch>
        </p:blipFill>
        <p:spPr>
          <a:xfrm>
            <a:off x="685800" y="2286000"/>
            <a:ext cx="7726679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735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E472C-60E4-32B1-6568-69AE39D6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05E9-ED9A-92D1-B760-355AEBCA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2800"/>
          </a:xfrm>
        </p:spPr>
        <p:txBody>
          <a:bodyPr/>
          <a:lstStyle/>
          <a:p>
            <a:pPr algn="ctr"/>
            <a:r>
              <a:rPr lang="en-US" sz="4400" b="0" dirty="0" err="1">
                <a:latin typeface="+mj-lt"/>
                <a:cs typeface="Calibri"/>
              </a:rPr>
              <a:t>TenebrioVision</a:t>
            </a:r>
            <a:br>
              <a:rPr lang="en-US" sz="4400" dirty="0">
                <a:latin typeface="+mj-lt"/>
                <a:cs typeface="Calibri"/>
              </a:rPr>
            </a:br>
            <a:endParaRPr lang="en-TW" sz="4400" dirty="0">
              <a:latin typeface="+mj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24BD9-F40E-3B92-CE12-0A34FF6821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442461"/>
            <a:ext cx="5105400" cy="22151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High Density &amp; Rich Annotation</a:t>
            </a:r>
          </a:p>
          <a:p>
            <a:pPr marL="1022350"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From 10 to 100 instances per image</a:t>
            </a:r>
          </a:p>
          <a:p>
            <a:pPr marL="1022350"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53,600+ annotated instances with </a:t>
            </a:r>
            <a:r>
              <a:rPr lang="en-US" sz="2400" dirty="0" err="1">
                <a:latin typeface="+mn-lt"/>
              </a:rPr>
              <a:t>BBox</a:t>
            </a:r>
            <a:r>
              <a:rPr lang="en-US" sz="2400" dirty="0">
                <a:latin typeface="+mn-lt"/>
              </a:rPr>
              <a:t> &amp; Mask</a:t>
            </a:r>
          </a:p>
          <a:p>
            <a:pPr marL="1022350" lvl="1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2A3E7-BB05-96E6-2F71-59B00211C36C}"/>
              </a:ext>
            </a:extLst>
          </p:cNvPr>
          <p:cNvSpPr txBox="1"/>
          <p:nvPr/>
        </p:nvSpPr>
        <p:spPr>
          <a:xfrm>
            <a:off x="0" y="6051335"/>
            <a:ext cx="76962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[1] Papadopoulos, Angelos-Michael, et al. "</a:t>
            </a:r>
            <a:r>
              <a:rPr lang="en-US" sz="1000" b="0" i="0" u="none" strike="noStrike" err="1">
                <a:solidFill>
                  <a:srgbClr val="222222"/>
                </a:solidFill>
                <a:effectLst/>
                <a:latin typeface="Arial"/>
                <a:cs typeface="Arial"/>
              </a:rPr>
              <a:t>TenebrioVision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: A Fully Annotated Dataset of Tenebrio Molitor Larvae Worms in a Controlled Environment for Accurate Small Object Detection and Segmentation." </a:t>
            </a:r>
            <a:r>
              <a:rPr lang="en-US" sz="1000" b="0" i="1" err="1">
                <a:solidFill>
                  <a:srgbClr val="222222"/>
                </a:solidFill>
                <a:effectLst/>
                <a:latin typeface="Arial"/>
                <a:cs typeface="Arial"/>
              </a:rPr>
              <a:t>Icpram</a:t>
            </a:r>
            <a:r>
              <a:rPr lang="en-US" sz="1000" b="0" i="0" u="none" strike="noStrike" dirty="0">
                <a:solidFill>
                  <a:srgbClr val="222222"/>
                </a:solidFill>
                <a:effectLst/>
                <a:latin typeface="Arial"/>
                <a:cs typeface="Arial"/>
              </a:rPr>
              <a:t>. 2024.</a:t>
            </a:r>
            <a:endParaRPr lang="en-US" sz="10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D51F3E-8647-4B08-C8B5-B4881434B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641"/>
          <a:stretch>
            <a:fillRect/>
          </a:stretch>
        </p:blipFill>
        <p:spPr>
          <a:xfrm>
            <a:off x="5711400" y="1530321"/>
            <a:ext cx="3221080" cy="2127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3AB495-3A8C-5F84-7F14-7C7F32CCE8C6}"/>
              </a:ext>
            </a:extLst>
          </p:cNvPr>
          <p:cNvSpPr txBox="1"/>
          <p:nvPr/>
        </p:nvSpPr>
        <p:spPr>
          <a:xfrm>
            <a:off x="457200" y="3840540"/>
            <a:ext cx="59378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High-res frames: 3088 x 2076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Diverse images with 30-second interval sampling</a:t>
            </a:r>
          </a:p>
        </p:txBody>
      </p:sp>
    </p:spTree>
    <p:extLst>
      <p:ext uri="{BB962C8B-B14F-4D97-AF65-F5344CB8AC3E}">
        <p14:creationId xmlns:p14="http://schemas.microsoft.com/office/powerpoint/2010/main" val="16016944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B482-59D9-8B22-035C-7DA8A1A0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0" name="Content Placeholder 9" descr="A comparison of a fish&#10;&#10;AI-generated content may be incorrect.">
            <a:extLst>
              <a:ext uri="{FF2B5EF4-FFF2-40B4-BE49-F238E27FC236}">
                <a16:creationId xmlns:a16="http://schemas.microsoft.com/office/drawing/2014/main" id="{A85DA415-C57D-AF40-AF84-27822E9AE06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"/>
          <a:stretch>
            <a:fillRect/>
          </a:stretch>
        </p:blipFill>
        <p:spPr bwMode="auto">
          <a:xfrm>
            <a:off x="458477" y="795453"/>
            <a:ext cx="7180755" cy="244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2" name="Picture 11" descr="A close-up of several worms&#10;&#10;AI-generated content may be incorrect.">
            <a:extLst>
              <a:ext uri="{FF2B5EF4-FFF2-40B4-BE49-F238E27FC236}">
                <a16:creationId xmlns:a16="http://schemas.microsoft.com/office/drawing/2014/main" id="{00F30AA7-06F0-58D3-66BC-FD699F26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>
            <a:fillRect/>
          </a:stretch>
        </p:blipFill>
        <p:spPr>
          <a:xfrm>
            <a:off x="458477" y="3238289"/>
            <a:ext cx="7178250" cy="2440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044E2-E42C-D3EA-9F85-0EBCEBFB6BE4}"/>
              </a:ext>
            </a:extLst>
          </p:cNvPr>
          <p:cNvSpPr txBox="1"/>
          <p:nvPr/>
        </p:nvSpPr>
        <p:spPr>
          <a:xfrm>
            <a:off x="457200" y="5748214"/>
            <a:ext cx="358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/>
              <a:t>Original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D8F76-D913-1D3C-2294-0E5B22694F8B}"/>
              </a:ext>
            </a:extLst>
          </p:cNvPr>
          <p:cNvSpPr txBox="1"/>
          <p:nvPr/>
        </p:nvSpPr>
        <p:spPr>
          <a:xfrm>
            <a:off x="4050398" y="5748215"/>
            <a:ext cx="358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/>
              <a:t>YOLO inference </a:t>
            </a:r>
          </a:p>
        </p:txBody>
      </p:sp>
    </p:spTree>
    <p:extLst>
      <p:ext uri="{BB962C8B-B14F-4D97-AF65-F5344CB8AC3E}">
        <p14:creationId xmlns:p14="http://schemas.microsoft.com/office/powerpoint/2010/main" val="11710008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3.xml><?xml version="1.0" encoding="utf-8"?>
<a:theme xmlns:a="http://schemas.openxmlformats.org/drawingml/2006/main" name="4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4.xml><?xml version="1.0" encoding="utf-8"?>
<a:theme xmlns:a="http://schemas.openxmlformats.org/drawingml/2006/main" name="1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5.xml><?xml version="1.0" encoding="utf-8"?>
<a:theme xmlns:a="http://schemas.openxmlformats.org/drawingml/2006/main" name="2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6.xml><?xml version="1.0" encoding="utf-8"?>
<a:theme xmlns:a="http://schemas.openxmlformats.org/drawingml/2006/main" name="3_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5A81DC-F056-FF44-9553-6A4D4150B4C1}" vid="{22C4A014-A9D7-334E-98D6-A9C7E73BCA4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On-screen Show (4:3)</PresentationFormat>
  <Paragraphs>199</Paragraphs>
  <Slides>27</Slides>
  <Notes>16</Notes>
  <HiddenSlides>2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Office Theme</vt:lpstr>
      <vt:lpstr>CMU PPT Theme</vt:lpstr>
      <vt:lpstr>4_CMU PPT Theme</vt:lpstr>
      <vt:lpstr>1_CMU PPT Theme</vt:lpstr>
      <vt:lpstr>2_CMU PPT Theme</vt:lpstr>
      <vt:lpstr>3_CMU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TenebrioVision </vt:lpstr>
      <vt:lpstr>PowerPoint Presentation</vt:lpstr>
      <vt:lpstr>Quantitative Evaluation</vt:lpstr>
      <vt:lpstr>SAM 3: Segment Anything with Concepts</vt:lpstr>
      <vt:lpstr>SAM 3: Segment Anything with Concepts</vt:lpstr>
      <vt:lpstr>SAM 3: Segment Anything with Concepts</vt:lpstr>
      <vt:lpstr>SAM 3: Segment Anything with Concepts</vt:lpstr>
      <vt:lpstr>Limitation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941</cp:revision>
  <dcterms:created xsi:type="dcterms:W3CDTF">2012-08-24T00:53:15Z</dcterms:created>
  <dcterms:modified xsi:type="dcterms:W3CDTF">2026-04-22T04:59:37Z</dcterms:modified>
</cp:coreProperties>
</file>