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65" r:id="rId4"/>
    <p:sldId id="257" r:id="rId5"/>
    <p:sldId id="266" r:id="rId6"/>
    <p:sldId id="258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BDF89-B1F8-064E-A48B-E7694E6C36E8}" type="datetimeFigureOut">
              <a:rPr lang="en-US" smtClean="0"/>
              <a:pPr/>
              <a:t>11/5/13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A7E4E-A16A-E04C-896F-C44DF9452F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06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7EF7B-8D6C-E849-8F44-7C2F786DFD30}" type="datetimeFigureOut">
              <a:rPr lang="en-US" smtClean="0"/>
              <a:pPr/>
              <a:t>11/5/13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B7D7B-9D85-C842-955B-896ABAD7D3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3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C0BA8-EF6D-C245-8B66-ECA917726B2F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A824-59AF-FD44-A07B-0F28243A1672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22C1-3D18-5840-B920-4364852CFB27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27D55-37FD-DD4E-84AC-84ED890FACA6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E3C6D-7EE9-584B-AE9F-E7DE1C67A4FC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130F-FA39-6E44-B19C-7BC46E7426D4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5327-04E6-CD4A-A958-F281B9353B6A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CA25F-97D6-3546-B33C-56B42EC52876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5558-D85A-D241-90C4-3703D74899B9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4808-2A1B-FA4D-9EB4-29BDBE1F1546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A853-4206-974F-A014-4EB52F2581FA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86C45-E9D0-F14E-9B01-B0ED6BDBC931}" type="datetime1">
              <a:rPr lang="en-US" smtClean="0"/>
              <a:pPr/>
              <a:t>11/5/13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SOA Seminar Notes from InfoWorld 2007 Video on SOA Governance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95-843 Service Oriented Architecture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Governance and Service Level Agreements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Ownership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service has a clearly specified owner.</a:t>
            </a:r>
          </a:p>
          <a:p>
            <a:r>
              <a:rPr lang="en-US" dirty="0" smtClean="0"/>
              <a:t>Disputes will arise over what functionality the service will provide.</a:t>
            </a:r>
          </a:p>
          <a:p>
            <a:r>
              <a:rPr lang="en-US" dirty="0" smtClean="0"/>
              <a:t>These disputes must be resolved.</a:t>
            </a:r>
          </a:p>
          <a:p>
            <a:r>
              <a:rPr lang="en-US" dirty="0" smtClean="0"/>
              <a:t>Part of SOA governance is to provide a forum and a means for dispute resolution.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Collaboration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key to a successful SOA implementation is government through collaboration.</a:t>
            </a:r>
          </a:p>
          <a:p>
            <a:r>
              <a:rPr lang="en-US" dirty="0" smtClean="0"/>
              <a:t>Policies must be developed, maintained and modified by committee and not by decree.</a:t>
            </a:r>
          </a:p>
          <a:p>
            <a:r>
              <a:rPr lang="en-US" dirty="0" smtClean="0"/>
              <a:t>People on the ground must have real input.</a:t>
            </a:r>
          </a:p>
          <a:p>
            <a:r>
              <a:rPr lang="en-US" dirty="0" smtClean="0"/>
              <a:t>Policy changes must be distributed and feedback must be solicited.</a:t>
            </a:r>
          </a:p>
          <a:p>
            <a:r>
              <a:rPr lang="en-US" dirty="0" smtClean="0"/>
              <a:t>SOA Governance requires the right processes and culture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Service Level Agreements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architect selects services based on desired functional characteristics.</a:t>
            </a:r>
          </a:p>
          <a:p>
            <a:r>
              <a:rPr lang="en-US" dirty="0" smtClean="0"/>
              <a:t>But the architect must also consider non-functional qualities of service such as </a:t>
            </a:r>
          </a:p>
          <a:p>
            <a:pPr>
              <a:buNone/>
            </a:pPr>
            <a:r>
              <a:rPr lang="en-US" dirty="0" smtClean="0"/>
              <a:t>    availability, reliability, performance, security, and price.</a:t>
            </a:r>
          </a:p>
          <a:p>
            <a:r>
              <a:rPr lang="en-US" dirty="0" smtClean="0"/>
              <a:t>An SLA spells out who is responsible for what.</a:t>
            </a:r>
          </a:p>
          <a:p>
            <a:r>
              <a:rPr lang="en-US" dirty="0" err="1" smtClean="0"/>
              <a:t>SLAs</a:t>
            </a:r>
            <a:r>
              <a:rPr lang="en-US" dirty="0" smtClean="0"/>
              <a:t> have been used in IT for years. The definition of </a:t>
            </a:r>
            <a:r>
              <a:rPr lang="en-US" dirty="0" err="1" smtClean="0"/>
              <a:t>SLAs</a:t>
            </a:r>
            <a:r>
              <a:rPr lang="en-US" dirty="0" smtClean="0"/>
              <a:t> for SOA based environments is more recent.</a:t>
            </a:r>
          </a:p>
          <a:p>
            <a:r>
              <a:rPr lang="en-US" dirty="0" err="1" smtClean="0"/>
              <a:t>SOAs</a:t>
            </a:r>
            <a:r>
              <a:rPr lang="en-US" dirty="0" smtClean="0"/>
              <a:t> may cross organizational boundaries.</a:t>
            </a:r>
          </a:p>
          <a:p>
            <a:r>
              <a:rPr lang="en-US" dirty="0" smtClean="0"/>
              <a:t>May be a simple text document or may be machine readable XML.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Notes from SEI Service Level Agreements in SOA Environments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SLA’s</a:t>
            </a:r>
            <a:r>
              <a:rPr lang="en-US" dirty="0" smtClean="0">
                <a:solidFill>
                  <a:srgbClr val="0000FF"/>
                </a:solidFill>
              </a:rPr>
              <a:t> Describe: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delivery of the service at the specified level of quality will become realized.</a:t>
            </a:r>
          </a:p>
          <a:p>
            <a:r>
              <a:rPr lang="en-US" dirty="0" smtClean="0"/>
              <a:t>Which metrics will be collected.</a:t>
            </a:r>
          </a:p>
          <a:p>
            <a:r>
              <a:rPr lang="en-US" dirty="0" smtClean="0"/>
              <a:t>Who will collect the metrics and how.</a:t>
            </a:r>
          </a:p>
          <a:p>
            <a:r>
              <a:rPr lang="en-US" dirty="0" smtClean="0"/>
              <a:t>Actions to be taken when the service is not delivered at the specified level of quality and who is responsible for doing them.</a:t>
            </a:r>
          </a:p>
          <a:p>
            <a:r>
              <a:rPr lang="en-US" dirty="0" smtClean="0"/>
              <a:t>Penalties for failure to deliver the service at the specified level of quality.</a:t>
            </a:r>
          </a:p>
          <a:p>
            <a:r>
              <a:rPr lang="en-US" dirty="0" smtClean="0"/>
              <a:t>How and when the SLA will evolve as technology changes (perhaps new technologies are expected to reduce end-to-end latency).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Notes from SEI Service Level Agreements in SOA Environments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Also May Be Defined in </a:t>
            </a:r>
            <a:r>
              <a:rPr lang="en-US" dirty="0" err="1" smtClean="0">
                <a:solidFill>
                  <a:srgbClr val="0000FF"/>
                </a:solidFill>
              </a:rPr>
              <a:t>SLA’s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Latency.</a:t>
            </a:r>
          </a:p>
          <a:p>
            <a:r>
              <a:rPr lang="en-US" dirty="0" smtClean="0"/>
              <a:t>Number of transaction handled per unit of time.</a:t>
            </a:r>
          </a:p>
          <a:p>
            <a:r>
              <a:rPr lang="en-US" dirty="0" smtClean="0"/>
              <a:t>Cost per invocation.</a:t>
            </a:r>
          </a:p>
          <a:p>
            <a:r>
              <a:rPr lang="en-US" dirty="0" smtClean="0"/>
              <a:t>Length of time the service will be supported.</a:t>
            </a:r>
          </a:p>
          <a:p>
            <a:r>
              <a:rPr lang="en-US" dirty="0" smtClean="0"/>
              <a:t>Error rate of service.</a:t>
            </a:r>
          </a:p>
          <a:p>
            <a:r>
              <a:rPr lang="en-US" dirty="0" smtClean="0"/>
              <a:t>Availability</a:t>
            </a:r>
          </a:p>
          <a:p>
            <a:pPr>
              <a:buNone/>
            </a:pPr>
            <a:r>
              <a:rPr lang="en-US" dirty="0" smtClean="0"/>
              <a:t>    - Length of time to recover from failure</a:t>
            </a:r>
          </a:p>
          <a:p>
            <a:pPr>
              <a:buNone/>
            </a:pPr>
            <a:r>
              <a:rPr lang="en-US" dirty="0" smtClean="0"/>
              <a:t>    - Uptime</a:t>
            </a:r>
          </a:p>
          <a:p>
            <a:pPr>
              <a:buNone/>
            </a:pPr>
            <a:r>
              <a:rPr lang="en-US" dirty="0" smtClean="0"/>
              <a:t>    - Scalability</a:t>
            </a:r>
          </a:p>
          <a:p>
            <a:r>
              <a:rPr lang="en-US" dirty="0" smtClean="0"/>
              <a:t>Non-repudiation, confidentiality, integrity, auditing, authentication, authorization, encryption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Notes from SEI Service Level Agreements in SOA Environments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Why Machine Readable </a:t>
            </a:r>
            <a:r>
              <a:rPr lang="en-US" dirty="0" err="1" smtClean="0">
                <a:solidFill>
                  <a:srgbClr val="0000FF"/>
                </a:solidFill>
              </a:rPr>
              <a:t>SLA’s</a:t>
            </a:r>
            <a:r>
              <a:rPr lang="en-US" dirty="0" smtClean="0">
                <a:solidFill>
                  <a:srgbClr val="0000FF"/>
                </a:solidFill>
              </a:rPr>
              <a:t> Would Be Cool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Automatic negotiation between consumers and producers.</a:t>
            </a:r>
          </a:p>
          <a:p>
            <a:r>
              <a:rPr lang="en-US" dirty="0" smtClean="0"/>
              <a:t>Tooling could be built that sends notifications when deviations occur.</a:t>
            </a:r>
          </a:p>
          <a:p>
            <a:r>
              <a:rPr lang="en-US" dirty="0" smtClean="0"/>
              <a:t>A billing system could calculate charges based on the SLA in effect.</a:t>
            </a:r>
          </a:p>
          <a:p>
            <a:r>
              <a:rPr lang="en-US" dirty="0" smtClean="0"/>
              <a:t>An automated SLA management system that measures and monitors the the quality parameters would use an SLA as input.</a:t>
            </a:r>
          </a:p>
          <a:p>
            <a:r>
              <a:rPr lang="en-US" dirty="0" smtClean="0"/>
              <a:t>Still an area of research. See WS-Agreement at Open Grid Forum.</a:t>
            </a:r>
          </a:p>
          <a:p>
            <a:r>
              <a:rPr lang="en-US" dirty="0" smtClean="0"/>
              <a:t>See WS-Policy at W3C.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Notes from SEI Service Level Agreements in SOA Environments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 the work of Ludwig and colleagues [Ludwig 2003]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85079" y="389531"/>
            <a:ext cx="1455672" cy="9144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33090" y="5517157"/>
            <a:ext cx="1386709" cy="676122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3090" y="319212"/>
            <a:ext cx="1386710" cy="914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85079" y="2425804"/>
            <a:ext cx="1455666" cy="706329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5074" y="4555809"/>
            <a:ext cx="1455676" cy="478912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33090" y="4555809"/>
            <a:ext cx="1386707" cy="478912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85073" y="5517158"/>
            <a:ext cx="1455677" cy="676122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95240" y="2425011"/>
            <a:ext cx="1424558" cy="707122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41528" y="431235"/>
            <a:ext cx="957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Service User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784186" y="431235"/>
            <a:ext cx="1197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Service Provider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220660" y="2670467"/>
            <a:ext cx="1055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Measurement</a:t>
            </a:r>
          </a:p>
          <a:p>
            <a:pPr algn="ctr"/>
            <a:r>
              <a:rPr lang="en-US" sz="1200" dirty="0" smtClean="0"/>
              <a:t>Subsystem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595240" y="2670467"/>
            <a:ext cx="1456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Measurement</a:t>
            </a:r>
          </a:p>
          <a:p>
            <a:pPr algn="ctr"/>
            <a:r>
              <a:rPr lang="en-US" sz="1200" dirty="0" smtClean="0"/>
              <a:t>Subsystem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386702" y="4573056"/>
            <a:ext cx="83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Evaluation</a:t>
            </a:r>
          </a:p>
          <a:p>
            <a:r>
              <a:rPr lang="en-US" sz="1200" dirty="0" smtClean="0"/>
              <a:t>Procedure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834197" y="4573056"/>
            <a:ext cx="83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Evaluation</a:t>
            </a:r>
          </a:p>
          <a:p>
            <a:r>
              <a:rPr lang="en-US" sz="1200" dirty="0" smtClean="0"/>
              <a:t>Procedure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291748" y="5777780"/>
            <a:ext cx="1103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Action handler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790696" y="5777780"/>
            <a:ext cx="1103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Action handler</a:t>
            </a:r>
            <a:endParaRPr lang="en-US" sz="1200" dirty="0"/>
          </a:p>
        </p:txBody>
      </p:sp>
      <p:cxnSp>
        <p:nvCxnSpPr>
          <p:cNvPr id="30" name="Straight Connector 29"/>
          <p:cNvCxnSpPr/>
          <p:nvPr/>
        </p:nvCxnSpPr>
        <p:spPr>
          <a:xfrm rot="10800000" flipV="1">
            <a:off x="1085069" y="846734"/>
            <a:ext cx="145567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96018" y="846734"/>
            <a:ext cx="119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Instrumentation</a:t>
            </a:r>
            <a:endParaRPr lang="en-US" sz="12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4633090" y="846731"/>
            <a:ext cx="138670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34175" y="846736"/>
            <a:ext cx="1247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Instrumentation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1122042" y="11435"/>
            <a:ext cx="14187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Service user side</a:t>
            </a:r>
            <a:endParaRPr lang="en-US" sz="14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4471217" y="11435"/>
            <a:ext cx="1715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Service provider side</a:t>
            </a:r>
            <a:endParaRPr lang="en-US" sz="1400" i="1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540745" y="705058"/>
            <a:ext cx="209234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24200" y="425989"/>
            <a:ext cx="8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Service call</a:t>
            </a:r>
            <a:endParaRPr lang="en-US" sz="1200" dirty="0"/>
          </a:p>
        </p:txBody>
      </p:sp>
      <p:sp>
        <p:nvSpPr>
          <p:cNvPr id="45" name="Parallelogram 44"/>
          <p:cNvSpPr/>
          <p:nvPr/>
        </p:nvSpPr>
        <p:spPr>
          <a:xfrm>
            <a:off x="4633090" y="1634605"/>
            <a:ext cx="1216152" cy="379945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arallelogram 45"/>
          <p:cNvSpPr/>
          <p:nvPr/>
        </p:nvSpPr>
        <p:spPr>
          <a:xfrm>
            <a:off x="1196018" y="3581490"/>
            <a:ext cx="1216152" cy="462460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lelogram 46"/>
          <p:cNvSpPr/>
          <p:nvPr/>
        </p:nvSpPr>
        <p:spPr>
          <a:xfrm>
            <a:off x="1196018" y="1634605"/>
            <a:ext cx="1216152" cy="379945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11" idx="2"/>
            <a:endCxn id="47" idx="0"/>
          </p:cNvCxnSpPr>
          <p:nvPr/>
        </p:nvCxnSpPr>
        <p:spPr>
          <a:xfrm rot="5400000">
            <a:off x="1643168" y="1464858"/>
            <a:ext cx="330674" cy="8821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74517" y="1634605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Metrics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834197" y="1634605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Metrics</a:t>
            </a:r>
            <a:endParaRPr lang="en-US" sz="1200" dirty="0"/>
          </a:p>
        </p:txBody>
      </p:sp>
      <p:sp>
        <p:nvSpPr>
          <p:cNvPr id="52" name="Parallelogram 51"/>
          <p:cNvSpPr/>
          <p:nvPr/>
        </p:nvSpPr>
        <p:spPr>
          <a:xfrm>
            <a:off x="4734175" y="3581490"/>
            <a:ext cx="1216152" cy="462460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4975066" y="1434108"/>
            <a:ext cx="400993" cy="158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7" idx="4"/>
            <a:endCxn id="14" idx="0"/>
          </p:cNvCxnSpPr>
          <p:nvPr/>
        </p:nvCxnSpPr>
        <p:spPr>
          <a:xfrm rot="16200000" flipH="1">
            <a:off x="1602876" y="2215768"/>
            <a:ext cx="411254" cy="881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3"/>
          </p:cNvCxnSpPr>
          <p:nvPr/>
        </p:nvCxnSpPr>
        <p:spPr>
          <a:xfrm rot="16200000" flipH="1">
            <a:off x="4988443" y="2219780"/>
            <a:ext cx="410462" cy="2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4" idx="2"/>
            <a:endCxn id="46" idx="0"/>
          </p:cNvCxnSpPr>
          <p:nvPr/>
        </p:nvCxnSpPr>
        <p:spPr>
          <a:xfrm rot="5400000">
            <a:off x="1583825" y="3352402"/>
            <a:ext cx="449357" cy="881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6200000" flipH="1">
            <a:off x="4959543" y="3348946"/>
            <a:ext cx="450153" cy="16525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258362" y="3582285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Values of SLA</a:t>
            </a:r>
          </a:p>
          <a:p>
            <a:r>
              <a:rPr lang="en-US" sz="1200" dirty="0" smtClean="0"/>
              <a:t>parameters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4932100" y="3581490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Values of SLA</a:t>
            </a:r>
          </a:p>
          <a:p>
            <a:r>
              <a:rPr lang="en-US" sz="1200" dirty="0" smtClean="0"/>
              <a:t>parameters</a:t>
            </a:r>
            <a:endParaRPr lang="en-US" sz="1200" dirty="0"/>
          </a:p>
        </p:txBody>
      </p:sp>
      <p:cxnSp>
        <p:nvCxnSpPr>
          <p:cNvPr id="85" name="Straight Arrow Connector 84"/>
          <p:cNvCxnSpPr>
            <a:stCxn id="46" idx="4"/>
            <a:endCxn id="15" idx="0"/>
          </p:cNvCxnSpPr>
          <p:nvPr/>
        </p:nvCxnSpPr>
        <p:spPr>
          <a:xfrm rot="16200000" flipH="1">
            <a:off x="1552574" y="4295470"/>
            <a:ext cx="511859" cy="881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52" idx="4"/>
            <a:endCxn id="16" idx="0"/>
          </p:cNvCxnSpPr>
          <p:nvPr/>
        </p:nvCxnSpPr>
        <p:spPr>
          <a:xfrm rot="5400000">
            <a:off x="5078419" y="4291976"/>
            <a:ext cx="511859" cy="15807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6" idx="2"/>
            <a:endCxn id="12" idx="0"/>
          </p:cNvCxnSpPr>
          <p:nvPr/>
        </p:nvCxnSpPr>
        <p:spPr>
          <a:xfrm rot="16200000" flipH="1">
            <a:off x="5085226" y="5275938"/>
            <a:ext cx="48243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15" idx="2"/>
          </p:cNvCxnSpPr>
          <p:nvPr/>
        </p:nvCxnSpPr>
        <p:spPr>
          <a:xfrm rot="5400000">
            <a:off x="1567285" y="5271530"/>
            <a:ext cx="482436" cy="8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0800000" flipV="1">
            <a:off x="1812915" y="5086269"/>
            <a:ext cx="3513528" cy="430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5" idx="2"/>
            <a:endCxn id="12" idx="0"/>
          </p:cNvCxnSpPr>
          <p:nvPr/>
        </p:nvCxnSpPr>
        <p:spPr>
          <a:xfrm rot="16200000" flipH="1">
            <a:off x="3328460" y="3519172"/>
            <a:ext cx="482436" cy="3513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46" idx="4"/>
          </p:cNvCxnSpPr>
          <p:nvPr/>
        </p:nvCxnSpPr>
        <p:spPr>
          <a:xfrm rot="16200000" flipH="1">
            <a:off x="3309339" y="2538704"/>
            <a:ext cx="511859" cy="3522349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52" idx="4"/>
            <a:endCxn id="15" idx="0"/>
          </p:cNvCxnSpPr>
          <p:nvPr/>
        </p:nvCxnSpPr>
        <p:spPr>
          <a:xfrm rot="5400000">
            <a:off x="3321653" y="2535210"/>
            <a:ext cx="511859" cy="3529339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47" idx="4"/>
          </p:cNvCxnSpPr>
          <p:nvPr/>
        </p:nvCxnSpPr>
        <p:spPr>
          <a:xfrm rot="16200000" flipH="1">
            <a:off x="3306876" y="511767"/>
            <a:ext cx="365109" cy="3370673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45" idx="3"/>
          </p:cNvCxnSpPr>
          <p:nvPr/>
        </p:nvCxnSpPr>
        <p:spPr>
          <a:xfrm rot="5400000">
            <a:off x="3320739" y="506726"/>
            <a:ext cx="365111" cy="338075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726959" y="5086270"/>
            <a:ext cx="10628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events or</a:t>
            </a:r>
          </a:p>
          <a:p>
            <a:r>
              <a:rPr lang="en-US" sz="1100" dirty="0" smtClean="0"/>
              <a:t>action requests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411899" y="5034721"/>
            <a:ext cx="1076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events of </a:t>
            </a:r>
          </a:p>
          <a:p>
            <a:r>
              <a:rPr lang="en-US" sz="1100" dirty="0" smtClean="0"/>
              <a:t>Action requests</a:t>
            </a:r>
            <a:endParaRPr lang="en-US" sz="1100" dirty="0"/>
          </a:p>
        </p:txBody>
      </p:sp>
      <p:sp>
        <p:nvSpPr>
          <p:cNvPr id="114" name="Rounded Rectangle 113"/>
          <p:cNvSpPr/>
          <p:nvPr/>
        </p:nvSpPr>
        <p:spPr>
          <a:xfrm>
            <a:off x="4429098" y="0"/>
            <a:ext cx="2083916" cy="6344914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  <a:alpha val="53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15" name="Rounded Rectangle 114"/>
          <p:cNvSpPr/>
          <p:nvPr/>
        </p:nvSpPr>
        <p:spPr>
          <a:xfrm>
            <a:off x="726959" y="11436"/>
            <a:ext cx="2030217" cy="6344914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  <a:alpha val="53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7043619" y="2014549"/>
            <a:ext cx="1922629" cy="417872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7043620" y="1964159"/>
            <a:ext cx="838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Key:</a:t>
            </a:r>
            <a:endParaRPr lang="en-US" sz="1200" i="1" dirty="0"/>
          </a:p>
        </p:txBody>
      </p:sp>
      <p:sp>
        <p:nvSpPr>
          <p:cNvPr id="121" name="Rectangle 120"/>
          <p:cNvSpPr/>
          <p:nvPr/>
        </p:nvSpPr>
        <p:spPr>
          <a:xfrm>
            <a:off x="7277648" y="2439579"/>
            <a:ext cx="468056" cy="461775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7881756" y="2531967"/>
            <a:ext cx="902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component</a:t>
            </a:r>
            <a:endParaRPr lang="en-US" sz="1200" dirty="0"/>
          </a:p>
        </p:txBody>
      </p:sp>
      <p:sp>
        <p:nvSpPr>
          <p:cNvPr id="123" name="Parallelogram 122"/>
          <p:cNvSpPr/>
          <p:nvPr/>
        </p:nvSpPr>
        <p:spPr>
          <a:xfrm>
            <a:off x="7277648" y="3132133"/>
            <a:ext cx="468056" cy="449357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7881756" y="32675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</a:t>
            </a:r>
            <a:endParaRPr lang="en-US" sz="1200" dirty="0"/>
          </a:p>
        </p:txBody>
      </p:sp>
      <p:sp>
        <p:nvSpPr>
          <p:cNvPr id="125" name="Rounded Rectangle 124"/>
          <p:cNvSpPr/>
          <p:nvPr/>
        </p:nvSpPr>
        <p:spPr>
          <a:xfrm>
            <a:off x="7277648" y="3908001"/>
            <a:ext cx="468056" cy="944433"/>
          </a:xfrm>
          <a:prstGeom prst="roundRect">
            <a:avLst/>
          </a:prstGeom>
          <a:noFill/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7881756" y="4043950"/>
            <a:ext cx="1084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Delimits scope of service user or provider</a:t>
            </a:r>
            <a:endParaRPr lang="en-US" sz="1200" dirty="0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7277648" y="5319224"/>
            <a:ext cx="604108" cy="1588"/>
          </a:xfrm>
          <a:prstGeom prst="straightConnector1">
            <a:avLst/>
          </a:prstGeom>
          <a:ln w="952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8032717" y="5086270"/>
            <a:ext cx="781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flow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7277648" y="5777780"/>
            <a:ext cx="6041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8032717" y="5731613"/>
            <a:ext cx="9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Component</a:t>
            </a:r>
          </a:p>
          <a:p>
            <a:r>
              <a:rPr lang="en-US" sz="1200" dirty="0" smtClean="0"/>
              <a:t>interaction</a:t>
            </a:r>
            <a:endParaRPr lang="en-US" sz="12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784389" y="319212"/>
            <a:ext cx="1992853" cy="954107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smtClean="0"/>
              <a:t>Figure 1:</a:t>
            </a:r>
          </a:p>
          <a:p>
            <a:r>
              <a:rPr lang="en-US" sz="1400" b="1" dirty="0" smtClean="0"/>
              <a:t>Conceptual Architecture</a:t>
            </a:r>
          </a:p>
          <a:p>
            <a:r>
              <a:rPr lang="en-US" sz="1400" b="1" dirty="0" smtClean="0"/>
              <a:t>For SLA Monitoring and</a:t>
            </a:r>
          </a:p>
          <a:p>
            <a:r>
              <a:rPr lang="en-US" sz="1400" b="1" dirty="0" smtClean="0"/>
              <a:t>Management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SOA Governance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from CMU’s SEI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“SOA governance defines the set of policies, rules and enforcement mechanisms for developing, using, and evolving service oriented systems and for analyzing their business value.”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SEI Report SLA's in SOA Environments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SOA Governance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 from IBM: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“SOA governance is an extension of IT governance, which is an extension of corporate governance.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SOA Governance exercises control of the lifecycle of services and composite applications in an organizations SOA”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IBM's Web Site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SOA Governance: Key points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SOA is about the sharing of services.</a:t>
            </a:r>
          </a:p>
          <a:p>
            <a:r>
              <a:rPr lang="en-US" dirty="0" smtClean="0"/>
              <a:t>Services must be created and used according to rules that all of the stake holders can follow.</a:t>
            </a:r>
          </a:p>
          <a:p>
            <a:r>
              <a:rPr lang="en-US" dirty="0" smtClean="0"/>
              <a:t>Collections of rules are known as policies.</a:t>
            </a:r>
          </a:p>
          <a:p>
            <a:r>
              <a:rPr lang="en-US" dirty="0" smtClean="0"/>
              <a:t>SOA Governance is about the development and management of policies.</a:t>
            </a:r>
          </a:p>
          <a:p>
            <a:r>
              <a:rPr lang="en-US" dirty="0" smtClean="0"/>
              <a:t>Collaborative processes produce and manage policies.</a:t>
            </a:r>
          </a:p>
          <a:p>
            <a:r>
              <a:rPr lang="en-US" dirty="0" smtClean="0"/>
              <a:t>This collaborative process may be disruptive.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SOA Governance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meant to resolve issues including: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- which services should be created?</a:t>
            </a:r>
          </a:p>
          <a:p>
            <a:pPr>
              <a:buNone/>
            </a:pPr>
            <a:r>
              <a:rPr lang="en-US" dirty="0" smtClean="0"/>
              <a:t>    - how should they be created?</a:t>
            </a:r>
          </a:p>
          <a:p>
            <a:pPr>
              <a:buNone/>
            </a:pPr>
            <a:r>
              <a:rPr lang="en-US" dirty="0" smtClean="0"/>
              <a:t>    - who should have access to these services?</a:t>
            </a:r>
          </a:p>
          <a:p>
            <a:pPr>
              <a:buNone/>
            </a:pPr>
            <a:r>
              <a:rPr lang="en-US" dirty="0" smtClean="0"/>
              <a:t>    - how will the services be provisioned?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From SEI's report on SLAs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Policies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Classified into: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(1) Design time policies and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(2) Run time policies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Design Time Policies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Rules for developers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- Interoperability </a:t>
            </a:r>
            <a:r>
              <a:rPr lang="en-US" dirty="0" smtClean="0"/>
              <a:t>framework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Require interoperable protocols be used by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services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dirty="0" smtClean="0"/>
              <a:t> - Provide </a:t>
            </a:r>
            <a:r>
              <a:rPr lang="en-US" dirty="0" smtClean="0"/>
              <a:t>incentives to developers</a:t>
            </a:r>
          </a:p>
          <a:p>
            <a:pPr>
              <a:buNone/>
            </a:pPr>
            <a:r>
              <a:rPr lang="en-US" dirty="0" smtClean="0"/>
              <a:t>    for building proper services and by actually</a:t>
            </a:r>
          </a:p>
          <a:p>
            <a:pPr>
              <a:buNone/>
            </a:pPr>
            <a:r>
              <a:rPr lang="en-US" dirty="0" smtClean="0"/>
              <a:t>    using existing services rather than ignoring </a:t>
            </a:r>
          </a:p>
          <a:p>
            <a:pPr>
              <a:buNone/>
            </a:pPr>
            <a:r>
              <a:rPr lang="en-US" dirty="0" smtClean="0"/>
              <a:t>    them.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Run Time Policies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Lay out the details of service contracts: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Security</a:t>
            </a:r>
          </a:p>
          <a:p>
            <a:pPr>
              <a:buNone/>
            </a:pPr>
            <a:r>
              <a:rPr lang="en-US" dirty="0" smtClean="0"/>
              <a:t>    Expected Service Levels</a:t>
            </a:r>
          </a:p>
          <a:p>
            <a:pPr>
              <a:buNone/>
            </a:pPr>
            <a:r>
              <a:rPr lang="en-US" dirty="0" smtClean="0"/>
              <a:t>    Restrictions on service use – authorization decisions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May be enforced by runtime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Governance Software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SOA Registry – lists services and service locations.</a:t>
            </a:r>
          </a:p>
          <a:p>
            <a:r>
              <a:rPr lang="en-US" dirty="0" smtClean="0"/>
              <a:t>An SOA Repository – points to the runtime and design time policy information associate with services.</a:t>
            </a:r>
          </a:p>
          <a:p>
            <a:r>
              <a:rPr lang="en-US" dirty="0" smtClean="0"/>
              <a:t>Oracle offers SOA Governance 11g</a:t>
            </a:r>
          </a:p>
          <a:p>
            <a:r>
              <a:rPr lang="en-US" dirty="0" smtClean="0"/>
              <a:t>Oracle Web Service Manager can be accessed via the Enterprise Manager. These policies may be created and deployed to the OSB.</a:t>
            </a:r>
          </a:p>
          <a:p>
            <a:r>
              <a:rPr lang="en-US" dirty="0" smtClean="0"/>
              <a:t>EM or OSB may also be used to monitor usage.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without changing the service.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SOA Notes from InfoWorld 2007 Video on SOA Governance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1032</Words>
  <Application>Microsoft Macintosh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95-843 Service Oriented Architecture</vt:lpstr>
      <vt:lpstr>SOA Governance</vt:lpstr>
      <vt:lpstr>SOA Governance</vt:lpstr>
      <vt:lpstr>SOA Governance: Key points</vt:lpstr>
      <vt:lpstr>SOA Governance</vt:lpstr>
      <vt:lpstr>Policies</vt:lpstr>
      <vt:lpstr>Design Time Policies</vt:lpstr>
      <vt:lpstr>Run Time Policies</vt:lpstr>
      <vt:lpstr>Governance Software</vt:lpstr>
      <vt:lpstr>Ownership</vt:lpstr>
      <vt:lpstr>Collaboration</vt:lpstr>
      <vt:lpstr>Service Level Agreements</vt:lpstr>
      <vt:lpstr>SLA’s Describe:</vt:lpstr>
      <vt:lpstr>Also May Be Defined in SLA’s</vt:lpstr>
      <vt:lpstr>Why Machine Readable SLA’s Would Be Cool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Michael McCarthy</dc:creator>
  <cp:lastModifiedBy>Michael McCarthy</cp:lastModifiedBy>
  <cp:revision>22</cp:revision>
  <dcterms:created xsi:type="dcterms:W3CDTF">2011-11-07T22:45:50Z</dcterms:created>
  <dcterms:modified xsi:type="dcterms:W3CDTF">2013-11-05T17:51:49Z</dcterms:modified>
</cp:coreProperties>
</file>