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62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1"/>
    <p:restoredTop sz="93046"/>
  </p:normalViewPr>
  <p:slideViewPr>
    <p:cSldViewPr snapToGrid="0" snapToObjects="1">
      <p:cViewPr>
        <p:scale>
          <a:sx n="101" d="100"/>
          <a:sy n="101" d="100"/>
        </p:scale>
        <p:origin x="22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42627-B357-C346-8DF1-54946BCC618E}" type="datetimeFigureOut">
              <a:rPr lang="en-US" smtClean="0"/>
              <a:t>3/20/19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A0FC-A506-A043-AF9F-72E2D3996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0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A0FC-A506-A043-AF9F-72E2D3996D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A0FC-A506-A043-AF9F-72E2D3996D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6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190-781D-5E43-8982-4E6442E696C7}" type="datetime1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3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EE65-B054-2343-B9CF-211C2F863505}" type="datetime1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5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6CF12-B20D-D044-8589-2272E3F23FB1}" type="datetime1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0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F66-6544-5F48-B21C-C7DB5B4CC15F}" type="datetime1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0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F9C7-BC82-ED41-9E36-0C377E194EB2}" type="datetime1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D52CA-DD07-F042-B807-3516088919C3}" type="datetime1">
              <a:rPr lang="en-US" smtClean="0"/>
              <a:t>3/20/19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DB64-62AB-BF42-80A3-ACBC1793F2D2}" type="datetime1">
              <a:rPr lang="en-US" smtClean="0"/>
              <a:t>3/20/19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9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671F-B607-7B40-A5C2-92136A71D4C4}" type="datetime1">
              <a:rPr lang="en-US" smtClean="0"/>
              <a:t>3/20/19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5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9C05-8DD4-DF4B-B4FF-C8F914A7670C}" type="datetime1">
              <a:rPr lang="en-US" smtClean="0"/>
              <a:t>3/20/19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2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2745-191E-4049-A762-6EE21A8E65EF}" type="datetime1">
              <a:rPr lang="en-US" smtClean="0"/>
              <a:t>3/20/19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C577C-2B70-324F-A2E5-CC19290A9206}" type="datetime1">
              <a:rPr lang="en-US" smtClean="0"/>
              <a:t>3/20/19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0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E7E2D-DD93-1547-B474-4D5CFFD14AD9}" type="datetime1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935D4-FC4E-144B-9E2B-26F6929B7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8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ertex_(graph_theory)" TargetMode="External"/><Relationship Id="rId4" Type="http://schemas.openxmlformats.org/officeDocument/2006/relationships/hyperlink" Target="https://en.wikipedia.org/wiki/Cycle_(graph_theory)" TargetMode="External"/><Relationship Id="rId5" Type="http://schemas.openxmlformats.org/officeDocument/2006/relationships/hyperlink" Target="https://en.wikipedia.org/wiki/Hamiltonian_path_problem" TargetMode="External"/><Relationship Id="rId6" Type="http://schemas.openxmlformats.org/officeDocument/2006/relationships/hyperlink" Target="https://en.wikipedia.org/wiki/NP-complete_proble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Path_(graph_theory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43400" y="5989638"/>
            <a:ext cx="4114800" cy="365125"/>
          </a:xfrm>
        </p:spPr>
        <p:txBody>
          <a:bodyPr/>
          <a:lstStyle/>
          <a:p>
            <a:r>
              <a:rPr lang="en-US" smtClean="0"/>
              <a:t>From Data Structures and Algorithms, </a:t>
            </a:r>
            <a:r>
              <a:rPr lang="en-US" dirty="0" err="1" smtClean="0"/>
              <a:t>Aho</a:t>
            </a:r>
            <a:r>
              <a:rPr lang="en-US" dirty="0" smtClean="0"/>
              <a:t>, Hopcroft &amp; Ullman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2438400"/>
            <a:ext cx="10566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>
                <a:ea typeface="ＭＳ Ｐゴシック" charset="-128"/>
              </a:rPr>
              <a:t>Data Structures and Algorithms for Information Processing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3771900"/>
            <a:ext cx="64008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>
                <a:ea typeface="ＭＳ Ｐゴシック" charset="-128"/>
              </a:rPr>
              <a:t>Preliminary exercise</a:t>
            </a:r>
          </a:p>
          <a:p>
            <a:r>
              <a:rPr lang="en-US" altLang="en-US" dirty="0" smtClean="0">
                <a:ea typeface="ＭＳ Ｐゴシック" charset="-128"/>
              </a:rPr>
              <a:t>Branch </a:t>
            </a:r>
            <a:r>
              <a:rPr lang="en-US" altLang="en-US" dirty="0">
                <a:ea typeface="ＭＳ Ｐゴシック" charset="-128"/>
              </a:rPr>
              <a:t>and bound and </a:t>
            </a:r>
            <a:r>
              <a:rPr lang="en-US" altLang="en-US" dirty="0" smtClean="0">
                <a:ea typeface="ＭＳ Ｐゴシック" charset="-128"/>
              </a:rPr>
              <a:t>TSP</a:t>
            </a:r>
          </a:p>
          <a:p>
            <a:r>
              <a:rPr lang="en-US" altLang="en-US" dirty="0" smtClean="0">
                <a:ea typeface="ＭＳ Ｐゴシック" charset="-128"/>
              </a:rPr>
              <a:t>Find an optimal solution to an NP Hard problem that runs fast in the average case.</a:t>
            </a:r>
          </a:p>
          <a:p>
            <a:r>
              <a:rPr lang="en-US" altLang="en-US" dirty="0">
                <a:ea typeface="ＭＳ Ｐゴシック" charset="-128"/>
              </a:rPr>
              <a:t>S</a:t>
            </a:r>
            <a:r>
              <a:rPr lang="en-US" altLang="en-US" dirty="0" smtClean="0">
                <a:ea typeface="ＭＳ Ｐゴシック" charset="-128"/>
              </a:rPr>
              <a:t>till exponential time in the worst case.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008007"/>
              </p:ext>
            </p:extLst>
          </p:nvPr>
        </p:nvGraphicFramePr>
        <p:xfrm>
          <a:off x="381000" y="304801"/>
          <a:ext cx="2057400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lip" r:id="rId3" imgW="1358900" imgH="939800" progId="MS_ClipArt_Gallery.2">
                  <p:embed/>
                </p:oleObj>
              </mc:Choice>
              <mc:Fallback>
                <p:oleObj name="Clip" r:id="rId3" imgW="1358900" imgH="9398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1"/>
                        <a:ext cx="2057400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0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/>
              <a:t> </a:t>
            </a:r>
            <a:r>
              <a:rPr lang="en-US" b="1" dirty="0"/>
              <a:t>Hamiltonian path</a:t>
            </a:r>
            <a:r>
              <a:rPr lang="en-US" dirty="0"/>
              <a:t> </a:t>
            </a:r>
            <a:r>
              <a:rPr lang="en-US" dirty="0" smtClean="0"/>
              <a:t>is </a:t>
            </a:r>
            <a:r>
              <a:rPr lang="en-US" dirty="0"/>
              <a:t>a </a:t>
            </a:r>
            <a:r>
              <a:rPr lang="en-US" dirty="0">
                <a:hlinkClick r:id="rId2" tooltip="Path (graph theory)"/>
              </a:rPr>
              <a:t>path</a:t>
            </a:r>
            <a:r>
              <a:rPr lang="en-US" dirty="0"/>
              <a:t> in an undirected or directed graph that visits each </a:t>
            </a:r>
            <a:r>
              <a:rPr lang="en-US" dirty="0" smtClean="0">
                <a:hlinkClick r:id="rId3" tooltip="Vertex (graph theory)"/>
              </a:rPr>
              <a:t>vertex</a:t>
            </a:r>
            <a:r>
              <a:rPr lang="en-US" dirty="0" smtClean="0"/>
              <a:t> exactly </a:t>
            </a:r>
            <a:r>
              <a:rPr lang="en-US" dirty="0"/>
              <a:t>once. A </a:t>
            </a:r>
            <a:r>
              <a:rPr lang="en-US" b="1" dirty="0"/>
              <a:t>Hamiltonian cycle</a:t>
            </a:r>
            <a:r>
              <a:rPr lang="en-US" dirty="0"/>
              <a:t> (or </a:t>
            </a:r>
            <a:r>
              <a:rPr lang="en-US" b="1" dirty="0"/>
              <a:t>Hamiltonian circuit</a:t>
            </a:r>
            <a:r>
              <a:rPr lang="en-US" dirty="0"/>
              <a:t>) is a Hamiltonian path that is a </a:t>
            </a:r>
            <a:r>
              <a:rPr lang="en-US" dirty="0">
                <a:hlinkClick r:id="rId4" tooltip="Cycle (graph theory)"/>
              </a:rPr>
              <a:t>cycle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Determining </a:t>
            </a:r>
            <a:r>
              <a:rPr lang="en-US" dirty="0"/>
              <a:t>whether such paths and cycles exist in graphs is the </a:t>
            </a:r>
            <a:r>
              <a:rPr lang="en-US" dirty="0">
                <a:hlinkClick r:id="rId5" tooltip="Hamiltonian path problem"/>
              </a:rPr>
              <a:t>Hamiltonian path problem</a:t>
            </a:r>
            <a:r>
              <a:rPr lang="en-US" dirty="0"/>
              <a:t>, which is </a:t>
            </a:r>
            <a:r>
              <a:rPr lang="en-US" dirty="0">
                <a:hlinkClick r:id="rId6" tooltip="NP-complete problem"/>
              </a:rPr>
              <a:t>NP-complete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7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In 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Put your name on a piece of paper</a:t>
            </a:r>
          </a:p>
          <a:p>
            <a:r>
              <a:rPr lang="en-US" dirty="0" smtClean="0"/>
              <a:t>Construct a complete undirected graph with 4 vertices labelled </a:t>
            </a:r>
            <a:r>
              <a:rPr lang="en-US" dirty="0" err="1" smtClean="0"/>
              <a:t>a,b,c,d</a:t>
            </a:r>
            <a:r>
              <a:rPr lang="en-US" dirty="0" smtClean="0"/>
              <a:t>. Show your instructor.</a:t>
            </a:r>
          </a:p>
          <a:p>
            <a:r>
              <a:rPr lang="en-US" dirty="0" smtClean="0"/>
              <a:t>How many edges are there?</a:t>
            </a:r>
          </a:p>
          <a:p>
            <a:r>
              <a:rPr lang="en-US" dirty="0" smtClean="0"/>
              <a:t>Create a set S with these edges.</a:t>
            </a:r>
          </a:p>
          <a:p>
            <a:r>
              <a:rPr lang="en-US" dirty="0" smtClean="0"/>
              <a:t>How many subsets of S are there?</a:t>
            </a:r>
          </a:p>
          <a:p>
            <a:r>
              <a:rPr lang="en-US" dirty="0" smtClean="0"/>
              <a:t>Draw a decision tree that represents the decisions you need to make in order to construct one of the subsets of S.</a:t>
            </a:r>
          </a:p>
          <a:p>
            <a:r>
              <a:rPr lang="en-US" dirty="0" smtClean="0"/>
              <a:t>How many leaves are there?</a:t>
            </a:r>
          </a:p>
          <a:p>
            <a:r>
              <a:rPr lang="en-US" dirty="0" smtClean="0"/>
              <a:t>Which paths from the root to the leaves could be Hamiltonian cycle?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452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66285"/>
            <a:ext cx="9144000" cy="591515"/>
          </a:xfrm>
        </p:spPr>
        <p:txBody>
          <a:bodyPr>
            <a:noAutofit/>
          </a:bodyPr>
          <a:lstStyle/>
          <a:p>
            <a:r>
              <a:rPr lang="en-US" sz="2000" dirty="0"/>
              <a:t>No tour can cost less than one half the sum </a:t>
            </a:r>
          </a:p>
          <a:p>
            <a:r>
              <a:rPr lang="en-US" sz="2000" dirty="0"/>
              <a:t>over all nodes n of the two lowest cost edges incident upon n.</a:t>
            </a:r>
          </a:p>
          <a:p>
            <a:r>
              <a:rPr lang="en-US" sz="2000" dirty="0"/>
              <a:t>Lower bound = (5+6+8+7+9)/2 = 17.5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739055" y="1925515"/>
            <a:ext cx="0" cy="9467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flipH="1">
            <a:off x="4555295" y="1556183"/>
            <a:ext cx="367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55295" y="2857500"/>
            <a:ext cx="368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922813" y="3027393"/>
            <a:ext cx="1390064" cy="14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18186" y="1869912"/>
            <a:ext cx="1494692" cy="1037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12877" y="2881040"/>
            <a:ext cx="290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850277" y="1782219"/>
            <a:ext cx="15417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8" idx="0"/>
          </p:cNvCxnSpPr>
          <p:nvPr/>
        </p:nvCxnSpPr>
        <p:spPr>
          <a:xfrm>
            <a:off x="6457951" y="1925517"/>
            <a:ext cx="0" cy="9555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40308" y="15956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17845" y="2157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47507" y="14406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50001" y="27287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4850278" y="3161950"/>
            <a:ext cx="998916" cy="6482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97" y="379257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</a:t>
            </a:r>
          </a:p>
        </p:txBody>
      </p:sp>
      <p:cxnSp>
        <p:nvCxnSpPr>
          <p:cNvPr id="36" name="Straight Connector 35"/>
          <p:cNvCxnSpPr>
            <a:stCxn id="34" idx="0"/>
            <a:endCxn id="18" idx="2"/>
          </p:cNvCxnSpPr>
          <p:nvPr/>
        </p:nvCxnSpPr>
        <p:spPr>
          <a:xfrm flipV="1">
            <a:off x="5984444" y="3250372"/>
            <a:ext cx="473507" cy="5422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96537" y="32327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4639" y="333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46" name="Freeform 45"/>
          <p:cNvSpPr/>
          <p:nvPr/>
        </p:nvSpPr>
        <p:spPr>
          <a:xfrm>
            <a:off x="6110653" y="1749670"/>
            <a:ext cx="1195811" cy="2224455"/>
          </a:xfrm>
          <a:custGeom>
            <a:avLst/>
            <a:gdLst>
              <a:gd name="connsiteX0" fmla="*/ 597877 w 1195810"/>
              <a:gd name="connsiteY0" fmla="*/ 0 h 2224454"/>
              <a:gd name="connsiteX1" fmla="*/ 1178169 w 1195810"/>
              <a:gd name="connsiteY1" fmla="*/ 1230923 h 2224454"/>
              <a:gd name="connsiteX2" fmla="*/ 0 w 1195810"/>
              <a:gd name="connsiteY2" fmla="*/ 2224454 h 222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5810" h="2224454">
                <a:moveTo>
                  <a:pt x="597877" y="0"/>
                </a:moveTo>
                <a:cubicBezTo>
                  <a:pt x="937846" y="430090"/>
                  <a:pt x="1277815" y="860181"/>
                  <a:pt x="1178169" y="1230923"/>
                </a:cubicBezTo>
                <a:cubicBezTo>
                  <a:pt x="1078523" y="1601665"/>
                  <a:pt x="0" y="2224454"/>
                  <a:pt x="0" y="2224454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509856" y="1304626"/>
            <a:ext cx="2022829" cy="1667175"/>
          </a:xfrm>
          <a:custGeom>
            <a:avLst/>
            <a:gdLst>
              <a:gd name="connsiteX0" fmla="*/ 2022829 w 2022829"/>
              <a:gd name="connsiteY0" fmla="*/ 357121 h 1667175"/>
              <a:gd name="connsiteX1" fmla="*/ 202821 w 2022829"/>
              <a:gd name="connsiteY1" fmla="*/ 84560 h 1667175"/>
              <a:gd name="connsiteX2" fmla="*/ 44559 w 2022829"/>
              <a:gd name="connsiteY2" fmla="*/ 1667175 h 166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2829" h="1667175">
                <a:moveTo>
                  <a:pt x="2022829" y="357121"/>
                </a:moveTo>
                <a:cubicBezTo>
                  <a:pt x="1277681" y="111669"/>
                  <a:pt x="532533" y="-133782"/>
                  <a:pt x="202821" y="84560"/>
                </a:cubicBezTo>
                <a:cubicBezTo>
                  <a:pt x="-126891" y="302902"/>
                  <a:pt x="44559" y="1667175"/>
                  <a:pt x="44559" y="166717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7394331" y="26640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61192" y="2628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89627" y="1131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27594" y="2217192"/>
            <a:ext cx="21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791312" y="23975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56" name="Freeform 55"/>
          <p:cNvSpPr/>
          <p:nvPr/>
        </p:nvSpPr>
        <p:spPr>
          <a:xfrm>
            <a:off x="3824797" y="1740878"/>
            <a:ext cx="2030880" cy="2268415"/>
          </a:xfrm>
          <a:custGeom>
            <a:avLst/>
            <a:gdLst>
              <a:gd name="connsiteX0" fmla="*/ 764788 w 2030880"/>
              <a:gd name="connsiteY0" fmla="*/ 0 h 2268415"/>
              <a:gd name="connsiteX1" fmla="*/ 52611 w 2030880"/>
              <a:gd name="connsiteY1" fmla="*/ 1266092 h 2268415"/>
              <a:gd name="connsiteX2" fmla="*/ 2030880 w 2030880"/>
              <a:gd name="connsiteY2" fmla="*/ 2268415 h 226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0880" h="2268415">
                <a:moveTo>
                  <a:pt x="764788" y="0"/>
                </a:moveTo>
                <a:cubicBezTo>
                  <a:pt x="303192" y="444011"/>
                  <a:pt x="-158404" y="888023"/>
                  <a:pt x="52611" y="1266092"/>
                </a:cubicBezTo>
                <a:cubicBezTo>
                  <a:pt x="263626" y="1644161"/>
                  <a:pt x="1709961" y="2104292"/>
                  <a:pt x="2030880" y="226841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564356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Traveling Salesperson Problem (TSP)</a:t>
            </a:r>
          </a:p>
        </p:txBody>
      </p:sp>
    </p:spTree>
    <p:extLst>
      <p:ext uri="{BB962C8B-B14F-4D97-AF65-F5344CB8AC3E}">
        <p14:creationId xmlns:p14="http://schemas.microsoft.com/office/powerpoint/2010/main" val="14898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452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66285"/>
            <a:ext cx="9144000" cy="591515"/>
          </a:xfrm>
        </p:spPr>
        <p:txBody>
          <a:bodyPr>
            <a:noAutofit/>
          </a:bodyPr>
          <a:lstStyle/>
          <a:p>
            <a:r>
              <a:rPr lang="en-US" sz="2000" dirty="0"/>
              <a:t>Suppose we are constrained to include (</a:t>
            </a:r>
            <a:r>
              <a:rPr lang="en-US" sz="2000" dirty="0" err="1"/>
              <a:t>a,e</a:t>
            </a:r>
            <a:r>
              <a:rPr lang="en-US" sz="2000" dirty="0"/>
              <a:t>) and exclude (</a:t>
            </a:r>
            <a:r>
              <a:rPr lang="en-US" sz="2000" dirty="0" err="1"/>
              <a:t>b,c</a:t>
            </a:r>
            <a:r>
              <a:rPr lang="en-US" sz="2000" dirty="0"/>
              <a:t>).</a:t>
            </a:r>
          </a:p>
          <a:p>
            <a:endParaRPr lang="en-US" sz="2000" dirty="0"/>
          </a:p>
          <a:p>
            <a:r>
              <a:rPr lang="en-US" sz="2000" dirty="0"/>
              <a:t>Lower bound = (9+6+9+7+10)/2 = 20.5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739055" y="1925515"/>
            <a:ext cx="0" cy="9467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flipH="1">
            <a:off x="4555295" y="1556183"/>
            <a:ext cx="367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55295" y="2857500"/>
            <a:ext cx="368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922813" y="3027393"/>
            <a:ext cx="1390064" cy="14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18186" y="1869912"/>
            <a:ext cx="1494692" cy="1037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12877" y="2881040"/>
            <a:ext cx="290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850277" y="1782219"/>
            <a:ext cx="15417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8" idx="0"/>
          </p:cNvCxnSpPr>
          <p:nvPr/>
        </p:nvCxnSpPr>
        <p:spPr>
          <a:xfrm>
            <a:off x="6457951" y="1925517"/>
            <a:ext cx="0" cy="9555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40308" y="15956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17845" y="2157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47507" y="14406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50001" y="27287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4850278" y="3161950"/>
            <a:ext cx="998916" cy="6482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97" y="379257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</a:t>
            </a:r>
          </a:p>
        </p:txBody>
      </p:sp>
      <p:cxnSp>
        <p:nvCxnSpPr>
          <p:cNvPr id="36" name="Straight Connector 35"/>
          <p:cNvCxnSpPr>
            <a:stCxn id="34" idx="0"/>
            <a:endCxn id="18" idx="2"/>
          </p:cNvCxnSpPr>
          <p:nvPr/>
        </p:nvCxnSpPr>
        <p:spPr>
          <a:xfrm flipV="1">
            <a:off x="5984444" y="3250372"/>
            <a:ext cx="473507" cy="5422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96537" y="32327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4639" y="333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46" name="Freeform 45"/>
          <p:cNvSpPr/>
          <p:nvPr/>
        </p:nvSpPr>
        <p:spPr>
          <a:xfrm>
            <a:off x="6110653" y="1749670"/>
            <a:ext cx="1195811" cy="2224455"/>
          </a:xfrm>
          <a:custGeom>
            <a:avLst/>
            <a:gdLst>
              <a:gd name="connsiteX0" fmla="*/ 597877 w 1195810"/>
              <a:gd name="connsiteY0" fmla="*/ 0 h 2224454"/>
              <a:gd name="connsiteX1" fmla="*/ 1178169 w 1195810"/>
              <a:gd name="connsiteY1" fmla="*/ 1230923 h 2224454"/>
              <a:gd name="connsiteX2" fmla="*/ 0 w 1195810"/>
              <a:gd name="connsiteY2" fmla="*/ 2224454 h 222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5810" h="2224454">
                <a:moveTo>
                  <a:pt x="597877" y="0"/>
                </a:moveTo>
                <a:cubicBezTo>
                  <a:pt x="937846" y="430090"/>
                  <a:pt x="1277815" y="860181"/>
                  <a:pt x="1178169" y="1230923"/>
                </a:cubicBezTo>
                <a:cubicBezTo>
                  <a:pt x="1078523" y="1601665"/>
                  <a:pt x="0" y="2224454"/>
                  <a:pt x="0" y="2224454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509856" y="1304626"/>
            <a:ext cx="2022829" cy="1667175"/>
          </a:xfrm>
          <a:custGeom>
            <a:avLst/>
            <a:gdLst>
              <a:gd name="connsiteX0" fmla="*/ 2022829 w 2022829"/>
              <a:gd name="connsiteY0" fmla="*/ 357121 h 1667175"/>
              <a:gd name="connsiteX1" fmla="*/ 202821 w 2022829"/>
              <a:gd name="connsiteY1" fmla="*/ 84560 h 1667175"/>
              <a:gd name="connsiteX2" fmla="*/ 44559 w 2022829"/>
              <a:gd name="connsiteY2" fmla="*/ 1667175 h 166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2829" h="1667175">
                <a:moveTo>
                  <a:pt x="2022829" y="357121"/>
                </a:moveTo>
                <a:cubicBezTo>
                  <a:pt x="1277681" y="111669"/>
                  <a:pt x="532533" y="-133782"/>
                  <a:pt x="202821" y="84560"/>
                </a:cubicBezTo>
                <a:cubicBezTo>
                  <a:pt x="-126891" y="302902"/>
                  <a:pt x="44559" y="1667175"/>
                  <a:pt x="44559" y="166717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7394331" y="26640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61192" y="2628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89627" y="1131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27594" y="2217192"/>
            <a:ext cx="21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791312" y="23975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56" name="Freeform 55"/>
          <p:cNvSpPr/>
          <p:nvPr/>
        </p:nvSpPr>
        <p:spPr>
          <a:xfrm>
            <a:off x="3824797" y="1740878"/>
            <a:ext cx="2030880" cy="2268415"/>
          </a:xfrm>
          <a:custGeom>
            <a:avLst/>
            <a:gdLst>
              <a:gd name="connsiteX0" fmla="*/ 764788 w 2030880"/>
              <a:gd name="connsiteY0" fmla="*/ 0 h 2268415"/>
              <a:gd name="connsiteX1" fmla="*/ 52611 w 2030880"/>
              <a:gd name="connsiteY1" fmla="*/ 1266092 h 2268415"/>
              <a:gd name="connsiteX2" fmla="*/ 2030880 w 2030880"/>
              <a:gd name="connsiteY2" fmla="*/ 2268415 h 226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0880" h="2268415">
                <a:moveTo>
                  <a:pt x="764788" y="0"/>
                </a:moveTo>
                <a:cubicBezTo>
                  <a:pt x="303192" y="444011"/>
                  <a:pt x="-158404" y="888023"/>
                  <a:pt x="52611" y="1266092"/>
                </a:cubicBezTo>
                <a:cubicBezTo>
                  <a:pt x="263626" y="1644161"/>
                  <a:pt x="1709961" y="2104292"/>
                  <a:pt x="2030880" y="226841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564356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Traveling Salesperson Problem (TSP)</a:t>
            </a:r>
          </a:p>
        </p:txBody>
      </p:sp>
    </p:spTree>
    <p:extLst>
      <p:ext uri="{BB962C8B-B14F-4D97-AF65-F5344CB8AC3E}">
        <p14:creationId xmlns:p14="http://schemas.microsoft.com/office/powerpoint/2010/main" val="60618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927"/>
            <a:ext cx="10515600" cy="6015035"/>
          </a:xfrm>
          <a:ln w="19050"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21399"/>
            <a:ext cx="10515600" cy="55563"/>
          </a:xfrm>
        </p:spPr>
        <p:txBody>
          <a:bodyPr>
            <a:normAutofit fontScale="25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Data Structures and Algorithms, Aho, Hopcroft &amp; Ullman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952" y="344170"/>
            <a:ext cx="1522095" cy="45974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Calibri" charset="0"/>
                <a:cs typeface="Times New Roman" charset="0"/>
              </a:rPr>
              <a:t>AAAA</a:t>
            </a:r>
          </a:p>
        </p:txBody>
      </p:sp>
      <p:sp>
        <p:nvSpPr>
          <p:cNvPr id="6" name="Text Box 13"/>
          <p:cNvSpPr txBox="1"/>
          <p:nvPr/>
        </p:nvSpPr>
        <p:spPr>
          <a:xfrm>
            <a:off x="5487351" y="334010"/>
            <a:ext cx="1217295" cy="45212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>
                <a:effectLst/>
                <a:ea typeface="Calibri" charset="0"/>
                <a:cs typeface="Times New Roman" charset="0"/>
              </a:rPr>
              <a:t>A </a:t>
            </a:r>
            <a:r>
              <a:rPr lang="en-US" sz="1200">
                <a:effectLst/>
                <a:ea typeface="Calibri" charset="0"/>
                <a:cs typeface="Times New Roman" charset="0"/>
              </a:rPr>
              <a:t>   17.5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  no constraints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 </a:t>
            </a:r>
          </a:p>
        </p:txBody>
      </p:sp>
      <p:sp>
        <p:nvSpPr>
          <p:cNvPr id="7" name="Text Box 14"/>
          <p:cNvSpPr txBox="1"/>
          <p:nvPr/>
        </p:nvSpPr>
        <p:spPr>
          <a:xfrm>
            <a:off x="2857500" y="1181100"/>
            <a:ext cx="912495" cy="61087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ea typeface="Calibri" charset="0"/>
                <a:cs typeface="Times New Roman" charset="0"/>
              </a:rPr>
              <a:t>B</a:t>
            </a:r>
            <a:r>
              <a:rPr lang="en-US" sz="1200" dirty="0">
                <a:effectLst/>
                <a:ea typeface="Calibri" charset="0"/>
                <a:cs typeface="Times New Roman" charset="0"/>
              </a:rPr>
              <a:t>   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17.5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ea typeface="Calibri" charset="0"/>
                <a:cs typeface="Times New Roman" charset="0"/>
              </a:rPr>
              <a:t>ab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0348" y="1001710"/>
            <a:ext cx="1066800" cy="7534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 Box 15"/>
          <p:cNvSpPr txBox="1"/>
          <p:nvPr/>
        </p:nvSpPr>
        <p:spPr>
          <a:xfrm>
            <a:off x="8459153" y="1181100"/>
            <a:ext cx="1064895" cy="7429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ea typeface="Calibri" charset="0"/>
                <a:cs typeface="Times New Roman" charset="0"/>
              </a:rPr>
              <a:t>C </a:t>
            </a:r>
            <a:r>
              <a:rPr lang="en-US" sz="1200" dirty="0">
                <a:effectLst/>
                <a:ea typeface="Calibri" charset="0"/>
                <a:cs typeface="Times New Roman" charset="0"/>
              </a:rPr>
              <a:t>  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18.5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ab)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8535352" y="1001710"/>
            <a:ext cx="912495" cy="7013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35099" y="1924050"/>
            <a:ext cx="1308099" cy="641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Text Box 17"/>
          <p:cNvSpPr txBox="1"/>
          <p:nvPr/>
        </p:nvSpPr>
        <p:spPr>
          <a:xfrm>
            <a:off x="4532947" y="1917538"/>
            <a:ext cx="1397955" cy="6413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E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 18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ac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)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4" name="Text Box 16"/>
          <p:cNvSpPr txBox="1"/>
          <p:nvPr/>
        </p:nvSpPr>
        <p:spPr>
          <a:xfrm>
            <a:off x="1435098" y="1924050"/>
            <a:ext cx="1308100" cy="6413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ea typeface="Calibri" charset="0"/>
                <a:cs typeface="Times New Roman" charset="0"/>
              </a:rPr>
              <a:t>D</a:t>
            </a:r>
            <a:r>
              <a:rPr lang="en-US" sz="1200" dirty="0">
                <a:effectLst/>
                <a:ea typeface="Calibri" charset="0"/>
                <a:cs typeface="Times New Roman" charset="0"/>
              </a:rPr>
              <a:t> 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20.5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>
                <a:effectLst/>
                <a:ea typeface="Calibri" charset="0"/>
                <a:cs typeface="Times New Roman" charset="0"/>
              </a:rPr>
              <a:t>ac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</a:t>
            </a:r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a typeface="Calibri" charset="0"/>
                <a:cs typeface="Times New Roman" charset="0"/>
              </a:rPr>
              <a:t>ad</a:t>
            </a:r>
            <a:r>
              <a:rPr lang="en-US" sz="1200" dirty="0" smtClean="0">
                <a:ea typeface="Calibri" charset="0"/>
                <a:cs typeface="Times New Roman" charset="0"/>
              </a:rPr>
              <a:t>)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>
                <a:effectLst/>
                <a:ea typeface="Calibri" charset="0"/>
                <a:cs typeface="Times New Roman" charset="0"/>
              </a:rPr>
              <a:t> </a:t>
            </a:r>
            <a:r>
              <a:rPr lang="en-US" sz="1200" dirty="0" smtClean="0">
                <a:ea typeface="Calibri" charset="0"/>
                <a:cs typeface="Times New Roman" charset="0"/>
              </a:rPr>
              <a:t>∼(ae)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20953" y="1927304"/>
            <a:ext cx="1264283" cy="638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 flipV="1">
            <a:off x="9754235" y="1900555"/>
            <a:ext cx="1256665" cy="66484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Text Box 19"/>
          <p:cNvSpPr txBox="1"/>
          <p:nvPr/>
        </p:nvSpPr>
        <p:spPr>
          <a:xfrm>
            <a:off x="9754234" y="1969770"/>
            <a:ext cx="1352232" cy="66357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ea typeface="Calibri" charset="0"/>
                <a:cs typeface="Times New Roman" charset="0"/>
              </a:rPr>
              <a:t>K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 21</a:t>
            </a:r>
            <a:endParaRPr lang="en-US" sz="1200" dirty="0"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∼(ac)   </a:t>
            </a:r>
            <a:r>
              <a:rPr lang="en-US" sz="1200" i="1" dirty="0" smtClean="0">
                <a:ea typeface="Calibri" charset="0"/>
                <a:cs typeface="Times New Roman" charset="0"/>
              </a:rPr>
              <a:t>ad    ae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20" name="Text Box 18"/>
          <p:cNvSpPr txBox="1"/>
          <p:nvPr/>
        </p:nvSpPr>
        <p:spPr>
          <a:xfrm>
            <a:off x="7593176" y="1980169"/>
            <a:ext cx="1292060" cy="59563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 smtClean="0">
                <a:ea typeface="Calibri" charset="0"/>
                <a:cs typeface="Times New Roman" charset="0"/>
              </a:rPr>
              <a:t>J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 18.5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ac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3847148" y="827645"/>
            <a:ext cx="1487804" cy="5803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0" idx="1"/>
          </p:cNvCxnSpPr>
          <p:nvPr/>
        </p:nvCxnSpPr>
        <p:spPr>
          <a:xfrm>
            <a:off x="6856096" y="786130"/>
            <a:ext cx="1679256" cy="5662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476500" y="1703070"/>
            <a:ext cx="303848" cy="1974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46194" y="1755140"/>
            <a:ext cx="686753" cy="1689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47847" y="1703070"/>
            <a:ext cx="661353" cy="1974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16253" y="1694023"/>
            <a:ext cx="419099" cy="2300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22"/>
          <p:cNvSpPr txBox="1"/>
          <p:nvPr/>
        </p:nvSpPr>
        <p:spPr>
          <a:xfrm>
            <a:off x="1298030" y="2907413"/>
            <a:ext cx="1053465" cy="54189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Calibri" charset="0"/>
                <a:cs typeface="Times New Roman" charset="0"/>
              </a:rPr>
              <a:t>Pruned after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Discovery of </a:t>
            </a:r>
            <a:r>
              <a:rPr lang="en-US" sz="1200" i="1" dirty="0">
                <a:effectLst/>
                <a:ea typeface="Calibri" charset="0"/>
                <a:cs typeface="Times New Roman" charset="0"/>
              </a:rPr>
              <a:t>I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43422" y="2808527"/>
            <a:ext cx="1346676" cy="78501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8" name="Text Box 20"/>
          <p:cNvSpPr txBox="1"/>
          <p:nvPr/>
        </p:nvSpPr>
        <p:spPr>
          <a:xfrm>
            <a:off x="2643422" y="2922273"/>
            <a:ext cx="1346675" cy="67127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F     </a:t>
            </a:r>
            <a:r>
              <a:rPr lang="en-US" sz="1200" dirty="0">
                <a:effectLst/>
                <a:ea typeface="Calibri" charset="0"/>
                <a:cs typeface="Times New Roman" charset="0"/>
              </a:rPr>
              <a:t>18</a:t>
            </a:r>
          </a:p>
          <a:p>
            <a:pPr algn="ctr"/>
            <a:r>
              <a:rPr lang="en-US" sz="1200" i="1" dirty="0">
                <a:ea typeface="Calibri" charset="0"/>
                <a:cs typeface="Times New Roman" charset="0"/>
              </a:rPr>
              <a:t>a</a:t>
            </a: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d   </a:t>
            </a:r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ae)</a:t>
            </a:r>
            <a:endParaRPr lang="en-US" sz="1200" i="1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50923" y="2859881"/>
            <a:ext cx="1359377" cy="7075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Text Box 21"/>
          <p:cNvSpPr txBox="1"/>
          <p:nvPr/>
        </p:nvSpPr>
        <p:spPr>
          <a:xfrm>
            <a:off x="4850923" y="2931162"/>
            <a:ext cx="1359378" cy="66238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ea typeface="Calibri" charset="0"/>
                <a:cs typeface="Times New Roman" charset="0"/>
              </a:rPr>
              <a:t>G</a:t>
            </a:r>
            <a:r>
              <a:rPr lang="en-US" sz="1200" dirty="0">
                <a:effectLst/>
                <a:ea typeface="Calibri" charset="0"/>
                <a:cs typeface="Times New Roman" charset="0"/>
              </a:rPr>
              <a:t>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  </a:t>
            </a:r>
            <a:r>
              <a:rPr lang="en-US" sz="1200" dirty="0">
                <a:effectLst/>
                <a:ea typeface="Calibri" charset="0"/>
                <a:cs typeface="Times New Roman" charset="0"/>
              </a:rPr>
              <a:t>23</a:t>
            </a: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a typeface="Calibri" charset="0"/>
                <a:cs typeface="Times New Roman" charset="0"/>
              </a:rPr>
              <a:t>ad)     ae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3619500" y="2565400"/>
            <a:ext cx="913447" cy="2431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87351" y="2575799"/>
            <a:ext cx="494030" cy="284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14246" y="2808526"/>
            <a:ext cx="1259217" cy="6816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Text Box 23"/>
          <p:cNvSpPr txBox="1"/>
          <p:nvPr/>
        </p:nvSpPr>
        <p:spPr>
          <a:xfrm>
            <a:off x="7314246" y="2935647"/>
            <a:ext cx="1239676" cy="56792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ea typeface="Calibri" charset="0"/>
                <a:cs typeface="Times New Roman" charset="0"/>
              </a:rPr>
              <a:t>L</a:t>
            </a:r>
            <a:r>
              <a:rPr lang="en-US" sz="1200" dirty="0">
                <a:effectLst/>
                <a:ea typeface="Calibri" charset="0"/>
                <a:cs typeface="Times New Roman" charset="0"/>
              </a:rPr>
              <a:t> 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18.5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algn="ctr"/>
            <a:r>
              <a:rPr lang="en-US" sz="1200" i="1" dirty="0">
                <a:effectLst/>
                <a:ea typeface="Calibri" charset="0"/>
                <a:cs typeface="Times New Roman" charset="0"/>
              </a:rPr>
              <a:t>ad </a:t>
            </a: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    </a:t>
            </a:r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ae)</a:t>
            </a:r>
            <a:endParaRPr lang="en-US" sz="1200" i="1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257299" y="3811114"/>
            <a:ext cx="914400" cy="154687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174523" y="3811115"/>
            <a:ext cx="914400" cy="15513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46900" y="3770071"/>
            <a:ext cx="985198" cy="15879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09648" y="3789633"/>
            <a:ext cx="914400" cy="156835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9411664" y="2774710"/>
            <a:ext cx="1379496" cy="71548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Text Box 24"/>
          <p:cNvSpPr txBox="1"/>
          <p:nvPr/>
        </p:nvSpPr>
        <p:spPr>
          <a:xfrm>
            <a:off x="9392122" y="2855672"/>
            <a:ext cx="1399038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M 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 23.5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ffectLst/>
                <a:ea typeface="Calibri" charset="0"/>
                <a:cs typeface="Times New Roman" charset="0"/>
              </a:rPr>
              <a:t>ad)    </a:t>
            </a:r>
            <a:r>
              <a:rPr lang="en-US" sz="1200" i="1" dirty="0">
                <a:effectLst/>
                <a:ea typeface="Calibri" charset="0"/>
                <a:cs typeface="Times New Roman" charset="0"/>
              </a:rPr>
              <a:t>ae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Calibri" charset="0"/>
                <a:cs typeface="Times New Roman" charset="0"/>
              </a:rPr>
              <a:t> </a:t>
            </a:r>
            <a:r>
              <a:rPr lang="en-US" sz="1200" dirty="0" smtClean="0">
                <a:effectLst/>
                <a:ea typeface="Calibri" charset="0"/>
                <a:cs typeface="Times New Roman" charset="0"/>
              </a:rPr>
              <a:t>  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7695724" y="2558888"/>
            <a:ext cx="420529" cy="2496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8797697" y="2565400"/>
            <a:ext cx="860971" cy="2093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87766" y="3828752"/>
            <a:ext cx="1053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H   </a:t>
            </a:r>
          </a:p>
          <a:p>
            <a:pPr algn="ctr"/>
            <a:r>
              <a:rPr lang="en-US" sz="1200" i="1" dirty="0" err="1"/>
              <a:t>b</a:t>
            </a:r>
            <a:r>
              <a:rPr lang="en-US" sz="1200" i="1" dirty="0" err="1" smtClean="0"/>
              <a:t>c</a:t>
            </a:r>
            <a:r>
              <a:rPr lang="en-US" sz="1200" i="1" dirty="0" smtClean="0"/>
              <a:t>   </a:t>
            </a:r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dirty="0" err="1" smtClean="0">
                <a:ea typeface="Calibri" charset="0"/>
                <a:cs typeface="Times New Roman" charset="0"/>
              </a:rPr>
              <a:t>bd</a:t>
            </a:r>
            <a:r>
              <a:rPr lang="en-US" sz="1200" dirty="0" smtClean="0">
                <a:ea typeface="Calibri" charset="0"/>
                <a:cs typeface="Times New Roman" charset="0"/>
              </a:rPr>
              <a:t>)</a:t>
            </a:r>
          </a:p>
          <a:p>
            <a:pPr algn="ctr"/>
            <a:r>
              <a:rPr lang="en-US" sz="1200" i="1" dirty="0" smtClean="0">
                <a:ea typeface="Calibri" charset="0"/>
                <a:cs typeface="Times New Roman" charset="0"/>
              </a:rPr>
              <a:t>~(be)   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ce</a:t>
            </a:r>
            <a:endParaRPr lang="en-US" sz="1200" i="1" dirty="0" smtClean="0">
              <a:ea typeface="Calibri" charset="0"/>
              <a:cs typeface="Times New Roman" charset="0"/>
            </a:endParaRPr>
          </a:p>
          <a:p>
            <a:pPr algn="ctr"/>
            <a:r>
              <a:rPr lang="en-US" sz="1200" i="1" dirty="0" smtClean="0">
                <a:ea typeface="Calibri" charset="0"/>
                <a:cs typeface="Times New Roman" charset="0"/>
              </a:rPr>
              <a:t>de  </a:t>
            </a:r>
            <a:r>
              <a:rPr lang="en-US" sz="1200" dirty="0" smtClean="0">
                <a:ea typeface="Calibri" charset="0"/>
                <a:cs typeface="Times New Roman" charset="0"/>
              </a:rPr>
              <a:t>∼(cd)</a:t>
            </a:r>
          </a:p>
          <a:p>
            <a:pPr algn="ctr"/>
            <a:r>
              <a:rPr lang="en-US" sz="1200" dirty="0">
                <a:ea typeface="Calibri" charset="0"/>
                <a:cs typeface="Times New Roman" charset="0"/>
              </a:rPr>
              <a:t>t</a:t>
            </a:r>
            <a:r>
              <a:rPr lang="en-US" sz="1200" dirty="0" smtClean="0">
                <a:ea typeface="Calibri" charset="0"/>
                <a:cs typeface="Times New Roman" charset="0"/>
              </a:rPr>
              <a:t>our</a:t>
            </a:r>
          </a:p>
          <a:p>
            <a:pPr algn="ctr"/>
            <a:r>
              <a:rPr lang="en-US" sz="1200" i="1" dirty="0" err="1">
                <a:ea typeface="Calibri" charset="0"/>
                <a:cs typeface="Times New Roman" charset="0"/>
              </a:rPr>
              <a:t>a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bc</a:t>
            </a:r>
            <a:r>
              <a:rPr lang="en-US" sz="1200" i="1" dirty="0" smtClean="0">
                <a:ea typeface="Calibri" charset="0"/>
                <a:cs typeface="Times New Roman" charset="0"/>
              </a:rPr>
              <a:t>   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eda</a:t>
            </a:r>
            <a:endParaRPr lang="en-US" sz="1200" dirty="0" smtClean="0">
              <a:ea typeface="Calibri" charset="0"/>
              <a:cs typeface="Times New Roman" charset="0"/>
            </a:endParaRPr>
          </a:p>
          <a:p>
            <a:pPr algn="ctr"/>
            <a:r>
              <a:rPr lang="en-US" sz="1200" i="1" dirty="0" smtClean="0">
                <a:ea typeface="Calibri" charset="0"/>
                <a:cs typeface="Times New Roman" charset="0"/>
              </a:rPr>
              <a:t>cost = 23</a:t>
            </a:r>
            <a:endParaRPr lang="en-US" sz="1200" i="1" dirty="0">
              <a:ea typeface="Calibri" charset="0"/>
              <a:cs typeface="Times New Roman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1952860" y="3593546"/>
            <a:ext cx="690562" cy="2175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48" idx="0"/>
          </p:cNvCxnSpPr>
          <p:nvPr/>
        </p:nvCxnSpPr>
        <p:spPr>
          <a:xfrm>
            <a:off x="3173669" y="3606166"/>
            <a:ext cx="458054" cy="2049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79431" y="3836673"/>
            <a:ext cx="10540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I</a:t>
            </a: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∼</a:t>
            </a:r>
            <a:r>
              <a:rPr lang="en-US" sz="1200" i="1" dirty="0" smtClean="0">
                <a:ea typeface="Calibri" charset="0"/>
                <a:cs typeface="Times New Roman" charset="0"/>
              </a:rPr>
              <a:t>(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bc</a:t>
            </a:r>
            <a:r>
              <a:rPr lang="en-US" sz="1200" i="1" dirty="0" smtClean="0">
                <a:ea typeface="Calibri" charset="0"/>
                <a:cs typeface="Times New Roman" charset="0"/>
              </a:rPr>
              <a:t>)   cd</a:t>
            </a:r>
          </a:p>
          <a:p>
            <a:pPr algn="ctr"/>
            <a:r>
              <a:rPr lang="en-US" sz="1200" i="1" dirty="0" err="1">
                <a:ea typeface="Calibri" charset="0"/>
                <a:cs typeface="Times New Roman" charset="0"/>
              </a:rPr>
              <a:t>c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e</a:t>
            </a:r>
            <a:r>
              <a:rPr lang="en-US" sz="1200" i="1" dirty="0" smtClean="0">
                <a:ea typeface="Calibri" charset="0"/>
                <a:cs typeface="Times New Roman" charset="0"/>
              </a:rPr>
              <a:t>   ∼(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bd</a:t>
            </a:r>
            <a:r>
              <a:rPr lang="en-US" sz="1200" i="1" dirty="0" smtClean="0">
                <a:ea typeface="Calibri" charset="0"/>
                <a:cs typeface="Times New Roman" charset="0"/>
              </a:rPr>
              <a:t>)</a:t>
            </a:r>
          </a:p>
          <a:p>
            <a:pPr algn="ctr"/>
            <a:r>
              <a:rPr lang="en-US" sz="1200" i="1" dirty="0" smtClean="0">
                <a:ea typeface="Calibri" charset="0"/>
                <a:cs typeface="Times New Roman" charset="0"/>
              </a:rPr>
              <a:t>de   be</a:t>
            </a:r>
          </a:p>
          <a:p>
            <a:pPr algn="ctr"/>
            <a:r>
              <a:rPr lang="en-US" sz="1200" dirty="0">
                <a:ea typeface="Calibri" charset="0"/>
                <a:cs typeface="Times New Roman" charset="0"/>
              </a:rPr>
              <a:t>t</a:t>
            </a:r>
            <a:r>
              <a:rPr lang="en-US" sz="1200" dirty="0" smtClean="0">
                <a:ea typeface="Calibri" charset="0"/>
                <a:cs typeface="Times New Roman" charset="0"/>
              </a:rPr>
              <a:t>our</a:t>
            </a:r>
          </a:p>
          <a:p>
            <a:pPr algn="ctr"/>
            <a:r>
              <a:rPr lang="en-US" sz="1200" i="1" dirty="0" err="1">
                <a:ea typeface="Calibri" charset="0"/>
                <a:cs typeface="Times New Roman" charset="0"/>
              </a:rPr>
              <a:t>a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be</a:t>
            </a:r>
            <a:r>
              <a:rPr lang="en-US" sz="1200" i="1" dirty="0" smtClean="0">
                <a:ea typeface="Calibri" charset="0"/>
                <a:cs typeface="Times New Roman" charset="0"/>
              </a:rPr>
              <a:t>   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cda</a:t>
            </a:r>
            <a:endParaRPr lang="en-US" sz="1200" i="1" dirty="0" smtClean="0">
              <a:ea typeface="Calibri" charset="0"/>
              <a:cs typeface="Times New Roman" charset="0"/>
            </a:endParaRPr>
          </a:p>
          <a:p>
            <a:pPr algn="ctr"/>
            <a:r>
              <a:rPr lang="en-US" sz="1200" i="1" dirty="0" smtClean="0">
                <a:ea typeface="Calibri" charset="0"/>
                <a:cs typeface="Times New Roman" charset="0"/>
              </a:rPr>
              <a:t>cost = 21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811081" y="3865624"/>
            <a:ext cx="840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Pruned after discovery of </a:t>
            </a:r>
            <a:r>
              <a:rPr lang="en-US" sz="1200" i="1" dirty="0" smtClean="0"/>
              <a:t>I</a:t>
            </a:r>
            <a:endParaRPr lang="en-US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6940319" y="3824346"/>
            <a:ext cx="9275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>
                <a:ea typeface="Calibri" charset="0"/>
                <a:cs typeface="Times New Roman" charset="0"/>
              </a:rPr>
              <a:t>N</a:t>
            </a:r>
          </a:p>
          <a:p>
            <a:pPr algn="ctr"/>
            <a:r>
              <a:rPr lang="en-US" sz="1200" i="1" dirty="0" err="1" smtClean="0">
                <a:ea typeface="Calibri" charset="0"/>
                <a:cs typeface="Times New Roman" charset="0"/>
              </a:rPr>
              <a:t>bc</a:t>
            </a:r>
            <a:r>
              <a:rPr lang="en-US" sz="1200" i="1" dirty="0" smtClean="0">
                <a:ea typeface="Calibri" charset="0"/>
                <a:cs typeface="Times New Roman" charset="0"/>
              </a:rPr>
              <a:t>    </a:t>
            </a:r>
            <a:r>
              <a:rPr lang="en-US" sz="1200" dirty="0" smtClean="0">
                <a:ea typeface="Calibri" charset="0"/>
                <a:cs typeface="Times New Roman" charset="0"/>
              </a:rPr>
              <a:t>∼(cd)</a:t>
            </a:r>
            <a:endParaRPr lang="en-US" sz="1200" dirty="0"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ce</a:t>
            </a:r>
            <a:r>
              <a:rPr lang="en-US" sz="1200" i="1" dirty="0" smtClean="0">
                <a:ea typeface="Calibri" charset="0"/>
                <a:cs typeface="Times New Roman" charset="0"/>
              </a:rPr>
              <a:t>)   </a:t>
            </a:r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dirty="0" err="1" smtClean="0">
                <a:ea typeface="Calibri" charset="0"/>
                <a:cs typeface="Times New Roman" charset="0"/>
              </a:rPr>
              <a:t>bd</a:t>
            </a:r>
            <a:r>
              <a:rPr lang="en-US" sz="1200" dirty="0" smtClean="0">
                <a:ea typeface="Calibri" charset="0"/>
                <a:cs typeface="Times New Roman" charset="0"/>
              </a:rPr>
              <a:t>)</a:t>
            </a:r>
          </a:p>
          <a:p>
            <a:pPr algn="ctr"/>
            <a:r>
              <a:rPr lang="en-US" sz="1200" i="1" dirty="0" smtClean="0">
                <a:ea typeface="Calibri" charset="0"/>
                <a:cs typeface="Times New Roman" charset="0"/>
              </a:rPr>
              <a:t>de   be</a:t>
            </a: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tour</a:t>
            </a:r>
          </a:p>
          <a:p>
            <a:pPr algn="ctr"/>
            <a:r>
              <a:rPr lang="en-US" sz="1200" i="1" dirty="0" err="1" smtClean="0">
                <a:ea typeface="Calibri" charset="0"/>
                <a:cs typeface="Times New Roman" charset="0"/>
              </a:rPr>
              <a:t>acb</a:t>
            </a:r>
            <a:r>
              <a:rPr lang="en-US" sz="1200" i="1" dirty="0" smtClean="0">
                <a:ea typeface="Calibri" charset="0"/>
                <a:cs typeface="Times New Roman" charset="0"/>
              </a:rPr>
              <a:t>   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eda</a:t>
            </a:r>
            <a:endParaRPr lang="en-US" sz="1200" i="1" dirty="0" smtClean="0"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cost = 19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905732" y="3709913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pruned</a:t>
            </a:r>
            <a:endParaRPr lang="en-US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8616319" y="3785250"/>
            <a:ext cx="91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P</a:t>
            </a: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bc</a:t>
            </a:r>
            <a:r>
              <a:rPr lang="en-US" sz="1200" i="1" dirty="0" smtClean="0">
                <a:ea typeface="Calibri" charset="0"/>
                <a:cs typeface="Times New Roman" charset="0"/>
              </a:rPr>
              <a:t>)   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bd</a:t>
            </a:r>
            <a:endParaRPr lang="en-US" sz="1200" i="1" dirty="0" smtClean="0">
              <a:ea typeface="Calibri" charset="0"/>
              <a:cs typeface="Times New Roman" charset="0"/>
            </a:endParaRPr>
          </a:p>
          <a:p>
            <a:pPr algn="ctr"/>
            <a:r>
              <a:rPr lang="en-US" sz="1200" i="1" dirty="0">
                <a:ea typeface="Calibri" charset="0"/>
                <a:cs typeface="Times New Roman" charset="0"/>
              </a:rPr>
              <a:t>b</a:t>
            </a:r>
            <a:r>
              <a:rPr lang="en-US" sz="1200" i="1" dirty="0" smtClean="0">
                <a:ea typeface="Calibri" charset="0"/>
                <a:cs typeface="Times New Roman" charset="0"/>
              </a:rPr>
              <a:t>e   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ce</a:t>
            </a:r>
            <a:endParaRPr lang="en-US" sz="1200" i="1" dirty="0" smtClean="0"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 smtClean="0">
                <a:ea typeface="Calibri" charset="0"/>
                <a:cs typeface="Times New Roman" charset="0"/>
              </a:rPr>
              <a:t>∼(</a:t>
            </a:r>
            <a:r>
              <a:rPr lang="en-US" sz="1200" i="1" dirty="0" smtClean="0">
                <a:ea typeface="Calibri" charset="0"/>
                <a:cs typeface="Times New Roman" charset="0"/>
              </a:rPr>
              <a:t>de</a:t>
            </a:r>
            <a:r>
              <a:rPr lang="en-US" sz="1200" dirty="0" smtClean="0">
                <a:ea typeface="Calibri" charset="0"/>
                <a:cs typeface="Times New Roman" charset="0"/>
              </a:rPr>
              <a:t>)  ∼(</a:t>
            </a:r>
            <a:r>
              <a:rPr lang="en-US" sz="1200" i="1" dirty="0" smtClean="0">
                <a:ea typeface="Calibri" charset="0"/>
                <a:cs typeface="Times New Roman" charset="0"/>
              </a:rPr>
              <a:t>cd</a:t>
            </a:r>
            <a:r>
              <a:rPr lang="en-US" sz="1200" dirty="0" smtClean="0">
                <a:ea typeface="Calibri" charset="0"/>
                <a:cs typeface="Times New Roman" charset="0"/>
              </a:rPr>
              <a:t>)</a:t>
            </a:r>
          </a:p>
          <a:p>
            <a:pPr algn="ctr"/>
            <a:r>
              <a:rPr lang="en-US" sz="1200" dirty="0">
                <a:ea typeface="Calibri" charset="0"/>
                <a:cs typeface="Times New Roman" charset="0"/>
              </a:rPr>
              <a:t>t</a:t>
            </a:r>
            <a:r>
              <a:rPr lang="en-US" sz="1200" dirty="0" smtClean="0">
                <a:ea typeface="Calibri" charset="0"/>
                <a:cs typeface="Times New Roman" charset="0"/>
              </a:rPr>
              <a:t>our</a:t>
            </a:r>
          </a:p>
          <a:p>
            <a:pPr algn="ctr"/>
            <a:r>
              <a:rPr lang="en-US" sz="1200" i="1" dirty="0">
                <a:ea typeface="Calibri" charset="0"/>
                <a:cs typeface="Times New Roman" charset="0"/>
              </a:rPr>
              <a:t>a</a:t>
            </a:r>
            <a:r>
              <a:rPr lang="en-US" sz="1200" i="1" dirty="0" smtClean="0">
                <a:ea typeface="Calibri" charset="0"/>
                <a:cs typeface="Times New Roman" charset="0"/>
              </a:rPr>
              <a:t>ce   </a:t>
            </a:r>
            <a:r>
              <a:rPr lang="en-US" sz="1200" i="1" dirty="0" err="1" smtClean="0">
                <a:ea typeface="Calibri" charset="0"/>
                <a:cs typeface="Times New Roman" charset="0"/>
              </a:rPr>
              <a:t>bda</a:t>
            </a:r>
            <a:endParaRPr lang="en-US" sz="1200" i="1" dirty="0" smtClean="0">
              <a:ea typeface="Calibri" charset="0"/>
              <a:cs typeface="Times New Roman" charset="0"/>
            </a:endParaRPr>
          </a:p>
          <a:p>
            <a:pPr algn="ctr"/>
            <a:r>
              <a:rPr lang="en-US" sz="1200" dirty="0">
                <a:ea typeface="Calibri" charset="0"/>
                <a:cs typeface="Times New Roman" charset="0"/>
              </a:rPr>
              <a:t>c</a:t>
            </a:r>
            <a:r>
              <a:rPr lang="en-US" sz="1200" dirty="0" smtClean="0">
                <a:ea typeface="Calibri" charset="0"/>
                <a:cs typeface="Times New Roman" charset="0"/>
              </a:rPr>
              <a:t>ost = 23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4038600" y="5741944"/>
            <a:ext cx="4335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Fig.  10.22.  Search tree for TSP solutions</a:t>
            </a:r>
            <a:endParaRPr lang="en-US" dirty="0"/>
          </a:p>
        </p:txBody>
      </p:sp>
      <p:cxnSp>
        <p:nvCxnSpPr>
          <p:cNvPr id="80" name="Straight Connector 79"/>
          <p:cNvCxnSpPr>
            <a:stCxn id="46" idx="2"/>
            <a:endCxn id="49" idx="0"/>
          </p:cNvCxnSpPr>
          <p:nvPr/>
        </p:nvCxnSpPr>
        <p:spPr>
          <a:xfrm flipH="1">
            <a:off x="7439499" y="3503573"/>
            <a:ext cx="494585" cy="2664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481957" y="3507956"/>
            <a:ext cx="746225" cy="2816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4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475</Words>
  <Application>Microsoft Macintosh PowerPoint</Application>
  <PresentationFormat>Widescreen</PresentationFormat>
  <Paragraphs>125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ＭＳ Ｐゴシック</vt:lpstr>
      <vt:lpstr>Times New Roman</vt:lpstr>
      <vt:lpstr>Arial</vt:lpstr>
      <vt:lpstr>Office Theme</vt:lpstr>
      <vt:lpstr>Clip</vt:lpstr>
      <vt:lpstr>PowerPoint Presentation</vt:lpstr>
      <vt:lpstr>Hamiltonian Cycle</vt:lpstr>
      <vt:lpstr>Preliminary In Class Exercise</vt:lpstr>
      <vt:lpstr>PowerPoint Presentation</vt:lpstr>
      <vt:lpstr>PowerPoint Presentation</vt:lpstr>
      <vt:lpstr>                                                               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25</cp:revision>
  <cp:lastPrinted>2017-04-02T19:42:42Z</cp:lastPrinted>
  <dcterms:created xsi:type="dcterms:W3CDTF">2017-04-01T14:34:11Z</dcterms:created>
  <dcterms:modified xsi:type="dcterms:W3CDTF">2019-03-20T14:12:53Z</dcterms:modified>
</cp:coreProperties>
</file>