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AC0409-5A91-466E-A976-0470ECA47CC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13386C7F-6865-4713-B101-BD4C02F68B26}">
      <dgm:prSet/>
      <dgm:spPr/>
      <dgm:t>
        <a:bodyPr/>
        <a:lstStyle/>
        <a:p>
          <a:r>
            <a:rPr lang="en-US"/>
            <a:t>Smart cities is about more than technology. </a:t>
          </a:r>
        </a:p>
      </dgm:t>
    </dgm:pt>
    <dgm:pt modelId="{CCD9813D-B42A-4905-85F0-EE9F1050F8DC}" type="parTrans" cxnId="{21F21982-FC3D-4582-85B0-872BE1046CE0}">
      <dgm:prSet/>
      <dgm:spPr/>
      <dgm:t>
        <a:bodyPr/>
        <a:lstStyle/>
        <a:p>
          <a:endParaRPr lang="en-US"/>
        </a:p>
      </dgm:t>
    </dgm:pt>
    <dgm:pt modelId="{487E72A2-DD48-4543-9CCD-9186A2F90CA7}" type="sibTrans" cxnId="{21F21982-FC3D-4582-85B0-872BE1046CE0}">
      <dgm:prSet/>
      <dgm:spPr/>
      <dgm:t>
        <a:bodyPr/>
        <a:lstStyle/>
        <a:p>
          <a:endParaRPr lang="en-US"/>
        </a:p>
      </dgm:t>
    </dgm:pt>
    <dgm:pt modelId="{4BF12EAE-FBD8-4523-AD86-21E6888D9752}">
      <dgm:prSet/>
      <dgm:spPr/>
      <dgm:t>
        <a:bodyPr/>
        <a:lstStyle/>
        <a:p>
          <a:r>
            <a:rPr lang="en-US"/>
            <a:t>Must often include partnering with government agencies.</a:t>
          </a:r>
        </a:p>
      </dgm:t>
    </dgm:pt>
    <dgm:pt modelId="{464F88AC-F566-4C03-953D-6F7D9F51FC08}" type="parTrans" cxnId="{BAB4C449-D72D-4B73-96AA-3CC8346ABCFB}">
      <dgm:prSet/>
      <dgm:spPr/>
      <dgm:t>
        <a:bodyPr/>
        <a:lstStyle/>
        <a:p>
          <a:endParaRPr lang="en-US"/>
        </a:p>
      </dgm:t>
    </dgm:pt>
    <dgm:pt modelId="{EAA4EE77-5260-4D34-9C97-35E0E5A9727A}" type="sibTrans" cxnId="{BAB4C449-D72D-4B73-96AA-3CC8346ABCFB}">
      <dgm:prSet/>
      <dgm:spPr/>
      <dgm:t>
        <a:bodyPr/>
        <a:lstStyle/>
        <a:p>
          <a:endParaRPr lang="en-US"/>
        </a:p>
      </dgm:t>
    </dgm:pt>
    <dgm:pt modelId="{4D02C8C6-DC7E-48EB-AB48-89E03D0C9549}">
      <dgm:prSet/>
      <dgm:spPr/>
      <dgm:t>
        <a:bodyPr/>
        <a:lstStyle/>
        <a:p>
          <a:r>
            <a:rPr lang="en-US"/>
            <a:t>In general, the goal of smart cities is to improve the quality of life of its citizens.</a:t>
          </a:r>
        </a:p>
      </dgm:t>
    </dgm:pt>
    <dgm:pt modelId="{1996990F-0791-4EE8-B330-3F2D580181CE}" type="parTrans" cxnId="{BA1BD254-2DEF-45EA-B894-AE35AD0B4FA5}">
      <dgm:prSet/>
      <dgm:spPr/>
      <dgm:t>
        <a:bodyPr/>
        <a:lstStyle/>
        <a:p>
          <a:endParaRPr lang="en-US"/>
        </a:p>
      </dgm:t>
    </dgm:pt>
    <dgm:pt modelId="{5737437F-EC60-498D-A18E-282ECCA38FE3}" type="sibTrans" cxnId="{BA1BD254-2DEF-45EA-B894-AE35AD0B4FA5}">
      <dgm:prSet/>
      <dgm:spPr/>
      <dgm:t>
        <a:bodyPr/>
        <a:lstStyle/>
        <a:p>
          <a:endParaRPr lang="en-US"/>
        </a:p>
      </dgm:t>
    </dgm:pt>
    <dgm:pt modelId="{4D42908F-CAD8-4A47-B3DB-6904516B86CB}">
      <dgm:prSet/>
      <dgm:spPr/>
      <dgm:t>
        <a:bodyPr/>
        <a:lstStyle/>
        <a:p>
          <a:r>
            <a:rPr lang="en-US"/>
            <a:t>In many cities, populations are increasing, weather events are more severe, and infrastructure is aging.</a:t>
          </a:r>
        </a:p>
      </dgm:t>
    </dgm:pt>
    <dgm:pt modelId="{9EE857F6-A1B5-4A2F-A58D-8294AB757B6F}" type="parTrans" cxnId="{4D88B6AA-DD0E-45F8-ABCD-B83678C5157E}">
      <dgm:prSet/>
      <dgm:spPr/>
      <dgm:t>
        <a:bodyPr/>
        <a:lstStyle/>
        <a:p>
          <a:endParaRPr lang="en-US"/>
        </a:p>
      </dgm:t>
    </dgm:pt>
    <dgm:pt modelId="{F0474C75-9396-40BC-A767-E35E4DFBD08A}" type="sibTrans" cxnId="{4D88B6AA-DD0E-45F8-ABCD-B83678C5157E}">
      <dgm:prSet/>
      <dgm:spPr/>
      <dgm:t>
        <a:bodyPr/>
        <a:lstStyle/>
        <a:p>
          <a:endParaRPr lang="en-US"/>
        </a:p>
      </dgm:t>
    </dgm:pt>
    <dgm:pt modelId="{C1E01B8F-09BB-491F-AB53-61AB08EC649C}" type="pres">
      <dgm:prSet presAssocID="{B2AC0409-5A91-466E-A976-0470ECA47CC0}" presName="root" presStyleCnt="0">
        <dgm:presLayoutVars>
          <dgm:dir/>
          <dgm:resizeHandles val="exact"/>
        </dgm:presLayoutVars>
      </dgm:prSet>
      <dgm:spPr/>
    </dgm:pt>
    <dgm:pt modelId="{FB93F74D-AD4A-4D3B-BE8A-1005A7D57F9F}" type="pres">
      <dgm:prSet presAssocID="{13386C7F-6865-4713-B101-BD4C02F68B26}" presName="compNode" presStyleCnt="0"/>
      <dgm:spPr/>
    </dgm:pt>
    <dgm:pt modelId="{4ACC2872-9657-4E86-99C7-A2D851905D34}" type="pres">
      <dgm:prSet presAssocID="{13386C7F-6865-4713-B101-BD4C02F68B26}" presName="bgRect" presStyleLbl="bgShp" presStyleIdx="0" presStyleCnt="4"/>
      <dgm:spPr/>
    </dgm:pt>
    <dgm:pt modelId="{8C966700-BF04-4913-A55F-A4A2F979BF43}" type="pres">
      <dgm:prSet presAssocID="{13386C7F-6865-4713-B101-BD4C02F68B26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reless"/>
        </a:ext>
      </dgm:extLst>
    </dgm:pt>
    <dgm:pt modelId="{89DAD36E-6B8B-4B86-99F0-8A7522BD5296}" type="pres">
      <dgm:prSet presAssocID="{13386C7F-6865-4713-B101-BD4C02F68B26}" presName="spaceRect" presStyleCnt="0"/>
      <dgm:spPr/>
    </dgm:pt>
    <dgm:pt modelId="{5122FD2E-C19F-4130-8E84-8DBE91032DFD}" type="pres">
      <dgm:prSet presAssocID="{13386C7F-6865-4713-B101-BD4C02F68B26}" presName="parTx" presStyleLbl="revTx" presStyleIdx="0" presStyleCnt="4">
        <dgm:presLayoutVars>
          <dgm:chMax val="0"/>
          <dgm:chPref val="0"/>
        </dgm:presLayoutVars>
      </dgm:prSet>
      <dgm:spPr/>
    </dgm:pt>
    <dgm:pt modelId="{6EDA5B4C-DFCD-4023-8BB8-B1ECC922D03E}" type="pres">
      <dgm:prSet presAssocID="{487E72A2-DD48-4543-9CCD-9186A2F90CA7}" presName="sibTrans" presStyleCnt="0"/>
      <dgm:spPr/>
    </dgm:pt>
    <dgm:pt modelId="{6C684FFB-B561-4FB2-8924-00BFF9AD377F}" type="pres">
      <dgm:prSet presAssocID="{4BF12EAE-FBD8-4523-AD86-21E6888D9752}" presName="compNode" presStyleCnt="0"/>
      <dgm:spPr/>
    </dgm:pt>
    <dgm:pt modelId="{E3919E22-DEA1-46F9-9149-822F7222B8F3}" type="pres">
      <dgm:prSet presAssocID="{4BF12EAE-FBD8-4523-AD86-21E6888D9752}" presName="bgRect" presStyleLbl="bgShp" presStyleIdx="1" presStyleCnt="4"/>
      <dgm:spPr/>
    </dgm:pt>
    <dgm:pt modelId="{DBBE2957-423A-472F-9915-DAFBBF8280A4}" type="pres">
      <dgm:prSet presAssocID="{4BF12EAE-FBD8-4523-AD86-21E6888D975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725D7D57-D13C-4E34-AD6F-23328E2630B0}" type="pres">
      <dgm:prSet presAssocID="{4BF12EAE-FBD8-4523-AD86-21E6888D9752}" presName="spaceRect" presStyleCnt="0"/>
      <dgm:spPr/>
    </dgm:pt>
    <dgm:pt modelId="{32FA8EAD-4CC8-471B-BC65-63F86359D7FF}" type="pres">
      <dgm:prSet presAssocID="{4BF12EAE-FBD8-4523-AD86-21E6888D9752}" presName="parTx" presStyleLbl="revTx" presStyleIdx="1" presStyleCnt="4">
        <dgm:presLayoutVars>
          <dgm:chMax val="0"/>
          <dgm:chPref val="0"/>
        </dgm:presLayoutVars>
      </dgm:prSet>
      <dgm:spPr/>
    </dgm:pt>
    <dgm:pt modelId="{B1801A42-2B8C-4AD4-B3E2-B531702E6FEA}" type="pres">
      <dgm:prSet presAssocID="{EAA4EE77-5260-4D34-9C97-35E0E5A9727A}" presName="sibTrans" presStyleCnt="0"/>
      <dgm:spPr/>
    </dgm:pt>
    <dgm:pt modelId="{77FD6E04-362E-47BD-B1D1-4B1984AA2AE0}" type="pres">
      <dgm:prSet presAssocID="{4D02C8C6-DC7E-48EB-AB48-89E03D0C9549}" presName="compNode" presStyleCnt="0"/>
      <dgm:spPr/>
    </dgm:pt>
    <dgm:pt modelId="{82A0909F-95B9-4CD1-A5B2-736AF45711CC}" type="pres">
      <dgm:prSet presAssocID="{4D02C8C6-DC7E-48EB-AB48-89E03D0C9549}" presName="bgRect" presStyleLbl="bgShp" presStyleIdx="2" presStyleCnt="4"/>
      <dgm:spPr/>
    </dgm:pt>
    <dgm:pt modelId="{F4797E5C-E6D4-4FBF-B252-645531BC2D37}" type="pres">
      <dgm:prSet presAssocID="{4D02C8C6-DC7E-48EB-AB48-89E03D0C9549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A7ACF29D-6DFA-4F16-AE81-495A32BFF74A}" type="pres">
      <dgm:prSet presAssocID="{4D02C8C6-DC7E-48EB-AB48-89E03D0C9549}" presName="spaceRect" presStyleCnt="0"/>
      <dgm:spPr/>
    </dgm:pt>
    <dgm:pt modelId="{0BF8F518-6DF4-43BE-AEDA-A5CEDC25A4FC}" type="pres">
      <dgm:prSet presAssocID="{4D02C8C6-DC7E-48EB-AB48-89E03D0C9549}" presName="parTx" presStyleLbl="revTx" presStyleIdx="2" presStyleCnt="4">
        <dgm:presLayoutVars>
          <dgm:chMax val="0"/>
          <dgm:chPref val="0"/>
        </dgm:presLayoutVars>
      </dgm:prSet>
      <dgm:spPr/>
    </dgm:pt>
    <dgm:pt modelId="{AA738441-72A4-4E6A-A20A-E20B55DB3C75}" type="pres">
      <dgm:prSet presAssocID="{5737437F-EC60-498D-A18E-282ECCA38FE3}" presName="sibTrans" presStyleCnt="0"/>
      <dgm:spPr/>
    </dgm:pt>
    <dgm:pt modelId="{FC3F7522-EA80-4131-8396-03A94D5DC76C}" type="pres">
      <dgm:prSet presAssocID="{4D42908F-CAD8-4A47-B3DB-6904516B86CB}" presName="compNode" presStyleCnt="0"/>
      <dgm:spPr/>
    </dgm:pt>
    <dgm:pt modelId="{99B4F1A7-ECEC-4165-9C4E-D5F6017238FE}" type="pres">
      <dgm:prSet presAssocID="{4D42908F-CAD8-4A47-B3DB-6904516B86CB}" presName="bgRect" presStyleLbl="bgShp" presStyleIdx="3" presStyleCnt="4"/>
      <dgm:spPr/>
    </dgm:pt>
    <dgm:pt modelId="{BA540DD7-7898-4AAD-B21C-2491E7B7476C}" type="pres">
      <dgm:prSet presAssocID="{4D42908F-CAD8-4A47-B3DB-6904516B86CB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ning"/>
        </a:ext>
      </dgm:extLst>
    </dgm:pt>
    <dgm:pt modelId="{9869736B-FDF4-42DD-8631-98685684B449}" type="pres">
      <dgm:prSet presAssocID="{4D42908F-CAD8-4A47-B3DB-6904516B86CB}" presName="spaceRect" presStyleCnt="0"/>
      <dgm:spPr/>
    </dgm:pt>
    <dgm:pt modelId="{C04EE395-5967-47A0-BC8B-ACFAD1044C56}" type="pres">
      <dgm:prSet presAssocID="{4D42908F-CAD8-4A47-B3DB-6904516B86CB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BAB4C449-D72D-4B73-96AA-3CC8346ABCFB}" srcId="{B2AC0409-5A91-466E-A976-0470ECA47CC0}" destId="{4BF12EAE-FBD8-4523-AD86-21E6888D9752}" srcOrd="1" destOrd="0" parTransId="{464F88AC-F566-4C03-953D-6F7D9F51FC08}" sibTransId="{EAA4EE77-5260-4D34-9C97-35E0E5A9727A}"/>
    <dgm:cxn modelId="{BA1BD254-2DEF-45EA-B894-AE35AD0B4FA5}" srcId="{B2AC0409-5A91-466E-A976-0470ECA47CC0}" destId="{4D02C8C6-DC7E-48EB-AB48-89E03D0C9549}" srcOrd="2" destOrd="0" parTransId="{1996990F-0791-4EE8-B330-3F2D580181CE}" sibTransId="{5737437F-EC60-498D-A18E-282ECCA38FE3}"/>
    <dgm:cxn modelId="{DF7DFD56-C893-465E-9D8A-FE188D6B8728}" type="presOf" srcId="{B2AC0409-5A91-466E-A976-0470ECA47CC0}" destId="{C1E01B8F-09BB-491F-AB53-61AB08EC649C}" srcOrd="0" destOrd="0" presId="urn:microsoft.com/office/officeart/2018/2/layout/IconVerticalSolidList"/>
    <dgm:cxn modelId="{E0FF0B82-3D97-48B4-9192-F35FF234AD64}" type="presOf" srcId="{4BF12EAE-FBD8-4523-AD86-21E6888D9752}" destId="{32FA8EAD-4CC8-471B-BC65-63F86359D7FF}" srcOrd="0" destOrd="0" presId="urn:microsoft.com/office/officeart/2018/2/layout/IconVerticalSolidList"/>
    <dgm:cxn modelId="{21F21982-FC3D-4582-85B0-872BE1046CE0}" srcId="{B2AC0409-5A91-466E-A976-0470ECA47CC0}" destId="{13386C7F-6865-4713-B101-BD4C02F68B26}" srcOrd="0" destOrd="0" parTransId="{CCD9813D-B42A-4905-85F0-EE9F1050F8DC}" sibTransId="{487E72A2-DD48-4543-9CCD-9186A2F90CA7}"/>
    <dgm:cxn modelId="{34B0248B-4897-4960-B235-CB237CB21025}" type="presOf" srcId="{4D02C8C6-DC7E-48EB-AB48-89E03D0C9549}" destId="{0BF8F518-6DF4-43BE-AEDA-A5CEDC25A4FC}" srcOrd="0" destOrd="0" presId="urn:microsoft.com/office/officeart/2018/2/layout/IconVerticalSolidList"/>
    <dgm:cxn modelId="{4D88B6AA-DD0E-45F8-ABCD-B83678C5157E}" srcId="{B2AC0409-5A91-466E-A976-0470ECA47CC0}" destId="{4D42908F-CAD8-4A47-B3DB-6904516B86CB}" srcOrd="3" destOrd="0" parTransId="{9EE857F6-A1B5-4A2F-A58D-8294AB757B6F}" sibTransId="{F0474C75-9396-40BC-A767-E35E4DFBD08A}"/>
    <dgm:cxn modelId="{C0DBF9C2-A190-4185-8DCF-511162A21746}" type="presOf" srcId="{13386C7F-6865-4713-B101-BD4C02F68B26}" destId="{5122FD2E-C19F-4130-8E84-8DBE91032DFD}" srcOrd="0" destOrd="0" presId="urn:microsoft.com/office/officeart/2018/2/layout/IconVerticalSolidList"/>
    <dgm:cxn modelId="{4933D1C7-E365-4219-ACCA-1F2B82D6C22B}" type="presOf" srcId="{4D42908F-CAD8-4A47-B3DB-6904516B86CB}" destId="{C04EE395-5967-47A0-BC8B-ACFAD1044C56}" srcOrd="0" destOrd="0" presId="urn:microsoft.com/office/officeart/2018/2/layout/IconVerticalSolidList"/>
    <dgm:cxn modelId="{FF3886FC-1C7B-4A0A-964A-BAB96A9824C5}" type="presParOf" srcId="{C1E01B8F-09BB-491F-AB53-61AB08EC649C}" destId="{FB93F74D-AD4A-4D3B-BE8A-1005A7D57F9F}" srcOrd="0" destOrd="0" presId="urn:microsoft.com/office/officeart/2018/2/layout/IconVerticalSolidList"/>
    <dgm:cxn modelId="{915F47FE-8E2B-4678-93CC-8D744B0C2B36}" type="presParOf" srcId="{FB93F74D-AD4A-4D3B-BE8A-1005A7D57F9F}" destId="{4ACC2872-9657-4E86-99C7-A2D851905D34}" srcOrd="0" destOrd="0" presId="urn:microsoft.com/office/officeart/2018/2/layout/IconVerticalSolidList"/>
    <dgm:cxn modelId="{424D158E-3EF7-4936-8715-A98E386941E8}" type="presParOf" srcId="{FB93F74D-AD4A-4D3B-BE8A-1005A7D57F9F}" destId="{8C966700-BF04-4913-A55F-A4A2F979BF43}" srcOrd="1" destOrd="0" presId="urn:microsoft.com/office/officeart/2018/2/layout/IconVerticalSolidList"/>
    <dgm:cxn modelId="{14D5D3DF-9E99-4D73-9C32-BA404740D8D3}" type="presParOf" srcId="{FB93F74D-AD4A-4D3B-BE8A-1005A7D57F9F}" destId="{89DAD36E-6B8B-4B86-99F0-8A7522BD5296}" srcOrd="2" destOrd="0" presId="urn:microsoft.com/office/officeart/2018/2/layout/IconVerticalSolidList"/>
    <dgm:cxn modelId="{CB0702D3-EAE1-47B9-A097-0BDFB2D3240C}" type="presParOf" srcId="{FB93F74D-AD4A-4D3B-BE8A-1005A7D57F9F}" destId="{5122FD2E-C19F-4130-8E84-8DBE91032DFD}" srcOrd="3" destOrd="0" presId="urn:microsoft.com/office/officeart/2018/2/layout/IconVerticalSolidList"/>
    <dgm:cxn modelId="{AF939F50-550C-4CFC-B2E4-257C4E2D5CCF}" type="presParOf" srcId="{C1E01B8F-09BB-491F-AB53-61AB08EC649C}" destId="{6EDA5B4C-DFCD-4023-8BB8-B1ECC922D03E}" srcOrd="1" destOrd="0" presId="urn:microsoft.com/office/officeart/2018/2/layout/IconVerticalSolidList"/>
    <dgm:cxn modelId="{6159990E-773A-4B4A-AFAA-EB242AC67E96}" type="presParOf" srcId="{C1E01B8F-09BB-491F-AB53-61AB08EC649C}" destId="{6C684FFB-B561-4FB2-8924-00BFF9AD377F}" srcOrd="2" destOrd="0" presId="urn:microsoft.com/office/officeart/2018/2/layout/IconVerticalSolidList"/>
    <dgm:cxn modelId="{CA0A5478-3AC1-4E2D-9188-F111D34FE907}" type="presParOf" srcId="{6C684FFB-B561-4FB2-8924-00BFF9AD377F}" destId="{E3919E22-DEA1-46F9-9149-822F7222B8F3}" srcOrd="0" destOrd="0" presId="urn:microsoft.com/office/officeart/2018/2/layout/IconVerticalSolidList"/>
    <dgm:cxn modelId="{1A56CD78-124B-4DCA-A5BD-3553DB524C71}" type="presParOf" srcId="{6C684FFB-B561-4FB2-8924-00BFF9AD377F}" destId="{DBBE2957-423A-472F-9915-DAFBBF8280A4}" srcOrd="1" destOrd="0" presId="urn:microsoft.com/office/officeart/2018/2/layout/IconVerticalSolidList"/>
    <dgm:cxn modelId="{4DB1D8B3-BEA5-4EF5-98AA-781CDB7049D1}" type="presParOf" srcId="{6C684FFB-B561-4FB2-8924-00BFF9AD377F}" destId="{725D7D57-D13C-4E34-AD6F-23328E2630B0}" srcOrd="2" destOrd="0" presId="urn:microsoft.com/office/officeart/2018/2/layout/IconVerticalSolidList"/>
    <dgm:cxn modelId="{68D15BE4-0170-4576-BA1B-F46F3FAF7DB8}" type="presParOf" srcId="{6C684FFB-B561-4FB2-8924-00BFF9AD377F}" destId="{32FA8EAD-4CC8-471B-BC65-63F86359D7FF}" srcOrd="3" destOrd="0" presId="urn:microsoft.com/office/officeart/2018/2/layout/IconVerticalSolidList"/>
    <dgm:cxn modelId="{A97B5ADC-FECC-4604-AB98-EA85BB9AFC0B}" type="presParOf" srcId="{C1E01B8F-09BB-491F-AB53-61AB08EC649C}" destId="{B1801A42-2B8C-4AD4-B3E2-B531702E6FEA}" srcOrd="3" destOrd="0" presId="urn:microsoft.com/office/officeart/2018/2/layout/IconVerticalSolidList"/>
    <dgm:cxn modelId="{9A4161C9-3155-44FB-AF9D-C044E331564D}" type="presParOf" srcId="{C1E01B8F-09BB-491F-AB53-61AB08EC649C}" destId="{77FD6E04-362E-47BD-B1D1-4B1984AA2AE0}" srcOrd="4" destOrd="0" presId="urn:microsoft.com/office/officeart/2018/2/layout/IconVerticalSolidList"/>
    <dgm:cxn modelId="{924BCAB8-ECA6-4BA7-9FEF-E25D4363CFBB}" type="presParOf" srcId="{77FD6E04-362E-47BD-B1D1-4B1984AA2AE0}" destId="{82A0909F-95B9-4CD1-A5B2-736AF45711CC}" srcOrd="0" destOrd="0" presId="urn:microsoft.com/office/officeart/2018/2/layout/IconVerticalSolidList"/>
    <dgm:cxn modelId="{11745BE5-7DC2-4304-A778-6CDE0912D84D}" type="presParOf" srcId="{77FD6E04-362E-47BD-B1D1-4B1984AA2AE0}" destId="{F4797E5C-E6D4-4FBF-B252-645531BC2D37}" srcOrd="1" destOrd="0" presId="urn:microsoft.com/office/officeart/2018/2/layout/IconVerticalSolidList"/>
    <dgm:cxn modelId="{BE589DF3-C4E9-40AE-AEC5-7EB08DB12DBA}" type="presParOf" srcId="{77FD6E04-362E-47BD-B1D1-4B1984AA2AE0}" destId="{A7ACF29D-6DFA-4F16-AE81-495A32BFF74A}" srcOrd="2" destOrd="0" presId="urn:microsoft.com/office/officeart/2018/2/layout/IconVerticalSolidList"/>
    <dgm:cxn modelId="{C074F512-51E9-486B-BC70-8E7F3C3F27F7}" type="presParOf" srcId="{77FD6E04-362E-47BD-B1D1-4B1984AA2AE0}" destId="{0BF8F518-6DF4-43BE-AEDA-A5CEDC25A4FC}" srcOrd="3" destOrd="0" presId="urn:microsoft.com/office/officeart/2018/2/layout/IconVerticalSolidList"/>
    <dgm:cxn modelId="{834F13F8-6B43-4661-A218-B24B96864287}" type="presParOf" srcId="{C1E01B8F-09BB-491F-AB53-61AB08EC649C}" destId="{AA738441-72A4-4E6A-A20A-E20B55DB3C75}" srcOrd="5" destOrd="0" presId="urn:microsoft.com/office/officeart/2018/2/layout/IconVerticalSolidList"/>
    <dgm:cxn modelId="{49B50066-60CD-472F-8982-2F82C1DD49A2}" type="presParOf" srcId="{C1E01B8F-09BB-491F-AB53-61AB08EC649C}" destId="{FC3F7522-EA80-4131-8396-03A94D5DC76C}" srcOrd="6" destOrd="0" presId="urn:microsoft.com/office/officeart/2018/2/layout/IconVerticalSolidList"/>
    <dgm:cxn modelId="{BF911F4A-7F06-479D-AD29-6818D3FC596D}" type="presParOf" srcId="{FC3F7522-EA80-4131-8396-03A94D5DC76C}" destId="{99B4F1A7-ECEC-4165-9C4E-D5F6017238FE}" srcOrd="0" destOrd="0" presId="urn:microsoft.com/office/officeart/2018/2/layout/IconVerticalSolidList"/>
    <dgm:cxn modelId="{6278923E-B351-4773-8EB7-6AA60ACC0B18}" type="presParOf" srcId="{FC3F7522-EA80-4131-8396-03A94D5DC76C}" destId="{BA540DD7-7898-4AAD-B21C-2491E7B7476C}" srcOrd="1" destOrd="0" presId="urn:microsoft.com/office/officeart/2018/2/layout/IconVerticalSolidList"/>
    <dgm:cxn modelId="{EE7C3574-6C31-4305-B9CD-F735E73F019C}" type="presParOf" srcId="{FC3F7522-EA80-4131-8396-03A94D5DC76C}" destId="{9869736B-FDF4-42DD-8631-98685684B449}" srcOrd="2" destOrd="0" presId="urn:microsoft.com/office/officeart/2018/2/layout/IconVerticalSolidList"/>
    <dgm:cxn modelId="{352BEA05-73CA-49EE-B729-1F1682DB004B}" type="presParOf" srcId="{FC3F7522-EA80-4131-8396-03A94D5DC76C}" destId="{C04EE395-5967-47A0-BC8B-ACFAD1044C5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CC2872-9657-4E86-99C7-A2D851905D34}">
      <dsp:nvSpPr>
        <dsp:cNvPr id="0" name=""/>
        <dsp:cNvSpPr/>
      </dsp:nvSpPr>
      <dsp:spPr>
        <a:xfrm>
          <a:off x="0" y="1954"/>
          <a:ext cx="7012370" cy="99057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966700-BF04-4913-A55F-A4A2F979BF43}">
      <dsp:nvSpPr>
        <dsp:cNvPr id="0" name=""/>
        <dsp:cNvSpPr/>
      </dsp:nvSpPr>
      <dsp:spPr>
        <a:xfrm>
          <a:off x="299648" y="224833"/>
          <a:ext cx="544815" cy="54481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22FD2E-C19F-4130-8E84-8DBE91032DFD}">
      <dsp:nvSpPr>
        <dsp:cNvPr id="0" name=""/>
        <dsp:cNvSpPr/>
      </dsp:nvSpPr>
      <dsp:spPr>
        <a:xfrm>
          <a:off x="1144111" y="1954"/>
          <a:ext cx="5868258" cy="9905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836" tIns="104836" rIns="104836" bIns="104836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Smart cities is about more than technology. </a:t>
          </a:r>
        </a:p>
      </dsp:txBody>
      <dsp:txXfrm>
        <a:off x="1144111" y="1954"/>
        <a:ext cx="5868258" cy="990573"/>
      </dsp:txXfrm>
    </dsp:sp>
    <dsp:sp modelId="{E3919E22-DEA1-46F9-9149-822F7222B8F3}">
      <dsp:nvSpPr>
        <dsp:cNvPr id="0" name=""/>
        <dsp:cNvSpPr/>
      </dsp:nvSpPr>
      <dsp:spPr>
        <a:xfrm>
          <a:off x="0" y="1240170"/>
          <a:ext cx="7012370" cy="99057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BE2957-423A-472F-9915-DAFBBF8280A4}">
      <dsp:nvSpPr>
        <dsp:cNvPr id="0" name=""/>
        <dsp:cNvSpPr/>
      </dsp:nvSpPr>
      <dsp:spPr>
        <a:xfrm>
          <a:off x="299648" y="1463049"/>
          <a:ext cx="544815" cy="54481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FA8EAD-4CC8-471B-BC65-63F86359D7FF}">
      <dsp:nvSpPr>
        <dsp:cNvPr id="0" name=""/>
        <dsp:cNvSpPr/>
      </dsp:nvSpPr>
      <dsp:spPr>
        <a:xfrm>
          <a:off x="1144111" y="1240170"/>
          <a:ext cx="5868258" cy="9905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836" tIns="104836" rIns="104836" bIns="104836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Must often include partnering with government agencies.</a:t>
          </a:r>
        </a:p>
      </dsp:txBody>
      <dsp:txXfrm>
        <a:off x="1144111" y="1240170"/>
        <a:ext cx="5868258" cy="990573"/>
      </dsp:txXfrm>
    </dsp:sp>
    <dsp:sp modelId="{82A0909F-95B9-4CD1-A5B2-736AF45711CC}">
      <dsp:nvSpPr>
        <dsp:cNvPr id="0" name=""/>
        <dsp:cNvSpPr/>
      </dsp:nvSpPr>
      <dsp:spPr>
        <a:xfrm>
          <a:off x="0" y="2478387"/>
          <a:ext cx="7012370" cy="99057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797E5C-E6D4-4FBF-B252-645531BC2D37}">
      <dsp:nvSpPr>
        <dsp:cNvPr id="0" name=""/>
        <dsp:cNvSpPr/>
      </dsp:nvSpPr>
      <dsp:spPr>
        <a:xfrm>
          <a:off x="299648" y="2701266"/>
          <a:ext cx="544815" cy="54481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F8F518-6DF4-43BE-AEDA-A5CEDC25A4FC}">
      <dsp:nvSpPr>
        <dsp:cNvPr id="0" name=""/>
        <dsp:cNvSpPr/>
      </dsp:nvSpPr>
      <dsp:spPr>
        <a:xfrm>
          <a:off x="1144111" y="2478387"/>
          <a:ext cx="5868258" cy="9905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836" tIns="104836" rIns="104836" bIns="104836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In general, the goal of smart cities is to improve the quality of life of its citizens.</a:t>
          </a:r>
        </a:p>
      </dsp:txBody>
      <dsp:txXfrm>
        <a:off x="1144111" y="2478387"/>
        <a:ext cx="5868258" cy="990573"/>
      </dsp:txXfrm>
    </dsp:sp>
    <dsp:sp modelId="{99B4F1A7-ECEC-4165-9C4E-D5F6017238FE}">
      <dsp:nvSpPr>
        <dsp:cNvPr id="0" name=""/>
        <dsp:cNvSpPr/>
      </dsp:nvSpPr>
      <dsp:spPr>
        <a:xfrm>
          <a:off x="0" y="3716603"/>
          <a:ext cx="7012370" cy="99057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540DD7-7898-4AAD-B21C-2491E7B7476C}">
      <dsp:nvSpPr>
        <dsp:cNvPr id="0" name=""/>
        <dsp:cNvSpPr/>
      </dsp:nvSpPr>
      <dsp:spPr>
        <a:xfrm>
          <a:off x="299648" y="3939482"/>
          <a:ext cx="544815" cy="54481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4EE395-5967-47A0-BC8B-ACFAD1044C56}">
      <dsp:nvSpPr>
        <dsp:cNvPr id="0" name=""/>
        <dsp:cNvSpPr/>
      </dsp:nvSpPr>
      <dsp:spPr>
        <a:xfrm>
          <a:off x="1144111" y="3716603"/>
          <a:ext cx="5868258" cy="9905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836" tIns="104836" rIns="104836" bIns="104836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In many cities, populations are increasing, weather events are more severe, and infrastructure is aging.</a:t>
          </a:r>
        </a:p>
      </dsp:txBody>
      <dsp:txXfrm>
        <a:off x="1144111" y="3716603"/>
        <a:ext cx="5868258" cy="9905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2/25/20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46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2/25/20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991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2/25/20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232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2/25/20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51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2/25/20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959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2/25/20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10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2/25/20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52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2/25/20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545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2/25/20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461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2/25/20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33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2/25/20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62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2/25/20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47187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8" r:id="rId6"/>
    <p:sldLayoutId id="2147483693" r:id="rId7"/>
    <p:sldLayoutId id="2147483694" r:id="rId8"/>
    <p:sldLayoutId id="2147483695" r:id="rId9"/>
    <p:sldLayoutId id="2147483697" r:id="rId10"/>
    <p:sldLayoutId id="2147483696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8">
            <a:extLst>
              <a:ext uri="{FF2B5EF4-FFF2-40B4-BE49-F238E27FC236}">
                <a16:creationId xmlns:a16="http://schemas.microsoft.com/office/drawing/2014/main" id="{26B4480E-B7FF-4481-890E-043A69AE6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1B61E2-DB4E-4665-8657-6BC9B06F3A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4C13BAB-7C00-4D21-A857-E3D41C0A2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883" y="1661699"/>
            <a:ext cx="3703320" cy="949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F1FF39A-AC3C-4066-9D4C-519AA2281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883" y="1817914"/>
            <a:ext cx="3702134" cy="3378388"/>
          </a:xfrm>
          <a:prstGeom prst="rect">
            <a:avLst/>
          </a:prstGeom>
          <a:solidFill>
            <a:schemeClr val="bg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3B319C-C51E-6348-A73E-E922316DB6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9510" y="2324906"/>
            <a:ext cx="3412067" cy="1588698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3100" dirty="0">
                <a:solidFill>
                  <a:schemeClr val="tx1"/>
                </a:solidFill>
              </a:rPr>
              <a:t>An IOT Application area: smart cities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10F9D3-03A7-1448-8E46-2557EAA5F7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9510" y="3945249"/>
            <a:ext cx="3412067" cy="738820"/>
          </a:xfrm>
        </p:spPr>
        <p:txBody>
          <a:bodyPr>
            <a:normAutofit/>
          </a:bodyPr>
          <a:lstStyle/>
          <a:p>
            <a:r>
              <a:rPr lang="en-US"/>
              <a:t>95-733 Internet of Things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3166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16">
            <a:extLst>
              <a:ext uri="{FF2B5EF4-FFF2-40B4-BE49-F238E27FC236}">
                <a16:creationId xmlns:a16="http://schemas.microsoft.com/office/drawing/2014/main" id="{F92989FB-1024-49B7-BDF1-B3CE27D486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9FC827-2A82-144B-AD00-712EA4FB3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22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chemeClr val="bg1">
                    <a:lumMod val="85000"/>
                    <a:lumOff val="15000"/>
                  </a:schemeClr>
                </a:solidFill>
              </a:rPr>
              <a:t>Smart cities</a:t>
            </a:r>
          </a:p>
        </p:txBody>
      </p:sp>
      <p:sp>
        <p:nvSpPr>
          <p:cNvPr id="26" name="Rectangle 18">
            <a:extLst>
              <a:ext uri="{FF2B5EF4-FFF2-40B4-BE49-F238E27FC236}">
                <a16:creationId xmlns:a16="http://schemas.microsoft.com/office/drawing/2014/main" id="{2987D6F4-EC95-4EF1-A8AD-4B70386CE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20">
            <a:extLst>
              <a:ext uri="{FF2B5EF4-FFF2-40B4-BE49-F238E27FC236}">
                <a16:creationId xmlns:a16="http://schemas.microsoft.com/office/drawing/2014/main" id="{F5F792DF-9D0A-4DB6-9A9E-7312F5A7E8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7498080" cy="9144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2">
            <a:extLst>
              <a:ext uri="{FF2B5EF4-FFF2-40B4-BE49-F238E27FC236}">
                <a16:creationId xmlns:a16="http://schemas.microsoft.com/office/drawing/2014/main" id="{7BC7EA7B-802E-41F4-8926-C4475287AA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1" y="723898"/>
            <a:ext cx="7498616" cy="5676901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29" name="Content Placeholder 2">
            <a:extLst>
              <a:ext uri="{FF2B5EF4-FFF2-40B4-BE49-F238E27FC236}">
                <a16:creationId xmlns:a16="http://schemas.microsoft.com/office/drawing/2014/main" id="{90ABF818-5D15-4EEF-B959-EFFAF7D611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9939737"/>
              </p:ext>
            </p:extLst>
          </p:nvPr>
        </p:nvGraphicFramePr>
        <p:xfrm>
          <a:off x="4598438" y="1207783"/>
          <a:ext cx="7012370" cy="4709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00405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3011D-6FFF-8141-A762-B8A422340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City application : transportation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F8505-D063-BB41-9482-060EE4122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83513"/>
            <a:ext cx="11029615" cy="3634486"/>
          </a:xfrm>
        </p:spPr>
        <p:txBody>
          <a:bodyPr/>
          <a:lstStyle/>
          <a:p>
            <a:r>
              <a:rPr lang="en-US" dirty="0"/>
              <a:t>Goal: Reduce traffic congestion and improve air quality</a:t>
            </a:r>
          </a:p>
          <a:p>
            <a:r>
              <a:rPr lang="en-US" dirty="0"/>
              <a:t>Consider </a:t>
            </a:r>
            <a:r>
              <a:rPr lang="en-US" dirty="0" err="1"/>
              <a:t>EZPass</a:t>
            </a:r>
            <a:r>
              <a:rPr lang="en-US" dirty="0"/>
              <a:t> adopted by several states</a:t>
            </a:r>
          </a:p>
          <a:p>
            <a:r>
              <a:rPr lang="en-US" dirty="0"/>
              <a:t>Sensors may be placed in roads </a:t>
            </a:r>
          </a:p>
          <a:p>
            <a:r>
              <a:rPr lang="en-US" dirty="0"/>
              <a:t>Cameras installed in traffic lights may be used as sensors</a:t>
            </a:r>
          </a:p>
          <a:p>
            <a:r>
              <a:rPr lang="en-US" dirty="0"/>
              <a:t>Dashboard cameras mounted in garbage trucks monitor road conditions (initiating early repair)</a:t>
            </a:r>
          </a:p>
          <a:p>
            <a:r>
              <a:rPr lang="en-US" dirty="0"/>
              <a:t>Monitor the traffic with intelligent traffic lights (counting cars passing and regulate light signaling)</a:t>
            </a:r>
          </a:p>
          <a:p>
            <a:r>
              <a:rPr lang="en-US" dirty="0"/>
              <a:t>May involve lights working independently or in collaboration with each other</a:t>
            </a:r>
          </a:p>
          <a:p>
            <a:r>
              <a:rPr lang="en-US" dirty="0"/>
              <a:t>Metro 21 at CMU reduced congestion by 26% and improved air quality by %34.</a:t>
            </a:r>
          </a:p>
        </p:txBody>
      </p:sp>
    </p:spTree>
    <p:extLst>
      <p:ext uri="{BB962C8B-B14F-4D97-AF65-F5344CB8AC3E}">
        <p14:creationId xmlns:p14="http://schemas.microsoft.com/office/powerpoint/2010/main" val="2926850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C9D9C-7CD7-3A49-A1D0-2D7B708D2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city application: human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DD021-294C-104B-BD43-F09CEC525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016560"/>
            <a:ext cx="11029615" cy="3634486"/>
          </a:xfrm>
        </p:spPr>
        <p:txBody>
          <a:bodyPr/>
          <a:lstStyle/>
          <a:p>
            <a:r>
              <a:rPr lang="en-US" dirty="0"/>
              <a:t>Calls for help (disabled people, people who are sick)</a:t>
            </a:r>
          </a:p>
          <a:p>
            <a:r>
              <a:rPr lang="en-US" dirty="0"/>
              <a:t>The data for each call is logged in a database</a:t>
            </a:r>
          </a:p>
          <a:p>
            <a:r>
              <a:rPr lang="en-US" dirty="0"/>
              <a:t>Decision support systems may utilize these data for improved decision making</a:t>
            </a:r>
          </a:p>
          <a:p>
            <a:r>
              <a:rPr lang="en-US" dirty="0"/>
              <a:t>For example, based on the call, prescription information might be made available to first responders</a:t>
            </a:r>
          </a:p>
        </p:txBody>
      </p:sp>
    </p:spTree>
    <p:extLst>
      <p:ext uri="{BB962C8B-B14F-4D97-AF65-F5344CB8AC3E}">
        <p14:creationId xmlns:p14="http://schemas.microsoft.com/office/powerpoint/2010/main" val="1790663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90D54-6165-C04A-9D02-86E75994B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city applications :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7FF21-E7D9-4748-9C6D-C615CEDE3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205747"/>
            <a:ext cx="11029615" cy="3634486"/>
          </a:xfrm>
        </p:spPr>
        <p:txBody>
          <a:bodyPr/>
          <a:lstStyle/>
          <a:p>
            <a:r>
              <a:rPr lang="en-US" dirty="0"/>
              <a:t>Data from shot sensing technology</a:t>
            </a:r>
          </a:p>
          <a:p>
            <a:r>
              <a:rPr lang="en-US" dirty="0"/>
              <a:t>Data from 9-11 calls</a:t>
            </a:r>
          </a:p>
          <a:p>
            <a:r>
              <a:rPr lang="en-US" dirty="0"/>
              <a:t>Police force deployment strategies in traditional hotspots</a:t>
            </a:r>
          </a:p>
          <a:p>
            <a:r>
              <a:rPr lang="en-US" dirty="0"/>
              <a:t>Police force deployment strategies in temporary hotspots</a:t>
            </a:r>
          </a:p>
          <a:p>
            <a:r>
              <a:rPr lang="en-US" dirty="0"/>
              <a:t>Locations can be targeted rather than individuals</a:t>
            </a:r>
          </a:p>
        </p:txBody>
      </p:sp>
    </p:spTree>
    <p:extLst>
      <p:ext uri="{BB962C8B-B14F-4D97-AF65-F5344CB8AC3E}">
        <p14:creationId xmlns:p14="http://schemas.microsoft.com/office/powerpoint/2010/main" val="4289239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90D54-6165-C04A-9D02-86E75994B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city applications : Conservation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7FF21-E7D9-4748-9C6D-C615CEDE3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205747"/>
            <a:ext cx="11029615" cy="3634486"/>
          </a:xfrm>
        </p:spPr>
        <p:txBody>
          <a:bodyPr/>
          <a:lstStyle/>
          <a:p>
            <a:r>
              <a:rPr lang="en-US" dirty="0"/>
              <a:t>An example from IBM</a:t>
            </a:r>
          </a:p>
          <a:p>
            <a:r>
              <a:rPr lang="en-US" dirty="0"/>
              <a:t>A city wide application</a:t>
            </a:r>
          </a:p>
          <a:p>
            <a:r>
              <a:rPr lang="en-US" dirty="0"/>
              <a:t>Water conservation needs the smart sprinkler to be </a:t>
            </a:r>
            <a:r>
              <a:rPr lang="en-US" dirty="0">
                <a:solidFill>
                  <a:srgbClr val="C00000"/>
                </a:solidFill>
              </a:rPr>
              <a:t>connected</a:t>
            </a:r>
            <a:r>
              <a:rPr lang="en-US" dirty="0"/>
              <a:t> as well as </a:t>
            </a:r>
            <a:r>
              <a:rPr lang="en-US" dirty="0">
                <a:solidFill>
                  <a:srgbClr val="C00000"/>
                </a:solidFill>
              </a:rPr>
              <a:t>smart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8260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90D54-6165-C04A-9D02-86E75994B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city applications : Conservation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7FF21-E7D9-4748-9C6D-C615CEDE3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205747"/>
            <a:ext cx="11029615" cy="3634486"/>
          </a:xfrm>
        </p:spPr>
        <p:txBody>
          <a:bodyPr/>
          <a:lstStyle/>
          <a:p>
            <a:pPr marL="0" indent="0">
              <a:buNone/>
            </a:pPr>
            <a:endParaRPr lang="en-US" sz="14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7D8FAA1-D564-C143-907F-12AB08B77F26}"/>
              </a:ext>
            </a:extLst>
          </p:cNvPr>
          <p:cNvSpPr txBox="1">
            <a:spLocks/>
          </p:cNvSpPr>
          <p:nvPr/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C47D4CAA-24C4-074C-9D50-1AC30FBCB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959341" y="4046537"/>
            <a:ext cx="3581400" cy="365125"/>
          </a:xfrm>
        </p:spPr>
        <p:txBody>
          <a:bodyPr/>
          <a:lstStyle/>
          <a:p>
            <a:r>
              <a:rPr lang="en-US"/>
              <a:t>95-733 Internet Technologies</a:t>
            </a:r>
            <a:endParaRPr lang="en-US" dirty="0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BFFE4911-90EC-7145-92A9-23D577136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6172200"/>
            <a:ext cx="914400" cy="593725"/>
          </a:xfrm>
        </p:spPr>
        <p:txBody>
          <a:bodyPr>
            <a:normAutofit/>
          </a:bodyPr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B3B01B5-A2C4-7643-AE58-4C6A27CCBC64}"/>
              </a:ext>
            </a:extLst>
          </p:cNvPr>
          <p:cNvSpPr/>
          <p:nvPr/>
        </p:nvSpPr>
        <p:spPr>
          <a:xfrm>
            <a:off x="1663823" y="2566356"/>
            <a:ext cx="1276709" cy="1069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B8D9D65-CC20-6946-A56B-C8EBDA53D390}"/>
              </a:ext>
            </a:extLst>
          </p:cNvPr>
          <p:cNvSpPr/>
          <p:nvPr/>
        </p:nvSpPr>
        <p:spPr>
          <a:xfrm>
            <a:off x="4203280" y="227737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EDA7F0-E91F-2944-9D87-BF4827067CF4}"/>
              </a:ext>
            </a:extLst>
          </p:cNvPr>
          <p:cNvSpPr txBox="1"/>
          <p:nvPr/>
        </p:nvSpPr>
        <p:spPr>
          <a:xfrm>
            <a:off x="5117680" y="2286062"/>
            <a:ext cx="3034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Sensor reading water level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FCEAD76-C3DB-CC44-9DC4-8EF5B382B235}"/>
              </a:ext>
            </a:extLst>
          </p:cNvPr>
          <p:cNvSpPr/>
          <p:nvPr/>
        </p:nvSpPr>
        <p:spPr>
          <a:xfrm>
            <a:off x="4203280" y="354726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DE8D51D-8087-BB48-9619-40DFA2151FE3}"/>
              </a:ext>
            </a:extLst>
          </p:cNvPr>
          <p:cNvSpPr txBox="1"/>
          <p:nvPr/>
        </p:nvSpPr>
        <p:spPr>
          <a:xfrm>
            <a:off x="5117680" y="3897334"/>
            <a:ext cx="2299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Sprinkler controller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7A23CA0-8171-8D4F-841D-92426C37B3BA}"/>
              </a:ext>
            </a:extLst>
          </p:cNvPr>
          <p:cNvCxnSpPr/>
          <p:nvPr/>
        </p:nvCxnSpPr>
        <p:spPr>
          <a:xfrm flipH="1">
            <a:off x="2950234" y="2734574"/>
            <a:ext cx="1340733" cy="5912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E841167-448E-0740-8C36-8168D766970C}"/>
              </a:ext>
            </a:extLst>
          </p:cNvPr>
          <p:cNvCxnSpPr/>
          <p:nvPr/>
        </p:nvCxnSpPr>
        <p:spPr>
          <a:xfrm>
            <a:off x="2982972" y="3547268"/>
            <a:ext cx="1154832" cy="4448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4A4DDF5-EE08-9447-A5BF-ACA7E30582F3}"/>
              </a:ext>
            </a:extLst>
          </p:cNvPr>
          <p:cNvSpPr txBox="1"/>
          <p:nvPr/>
        </p:nvSpPr>
        <p:spPr>
          <a:xfrm>
            <a:off x="1674002" y="3665180"/>
            <a:ext cx="19447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Rasberry</a:t>
            </a:r>
            <a:r>
              <a:rPr lang="en-US" dirty="0"/>
              <a:t> Pi </a:t>
            </a:r>
          </a:p>
          <a:p>
            <a:r>
              <a:rPr lang="en-US" dirty="0"/>
              <a:t>Running </a:t>
            </a:r>
            <a:r>
              <a:rPr lang="en-US" dirty="0" err="1"/>
              <a:t>Edgent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2D2D89D-0FED-B346-9525-1DAB89BD8367}"/>
              </a:ext>
            </a:extLst>
          </p:cNvPr>
          <p:cNvSpPr/>
          <p:nvPr/>
        </p:nvSpPr>
        <p:spPr>
          <a:xfrm>
            <a:off x="1673524" y="5210355"/>
            <a:ext cx="1276709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A52F895-44C3-B34F-ABB0-1633A57EC041}"/>
              </a:ext>
            </a:extLst>
          </p:cNvPr>
          <p:cNvCxnSpPr/>
          <p:nvPr/>
        </p:nvCxnSpPr>
        <p:spPr>
          <a:xfrm>
            <a:off x="1675903" y="3769686"/>
            <a:ext cx="0" cy="121825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6911F3E-E5C1-C04B-A33B-ADC901B66F3C}"/>
              </a:ext>
            </a:extLst>
          </p:cNvPr>
          <p:cNvSpPr txBox="1"/>
          <p:nvPr/>
        </p:nvSpPr>
        <p:spPr>
          <a:xfrm>
            <a:off x="3174521" y="5331125"/>
            <a:ext cx="2900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IBM Watson-</a:t>
            </a:r>
            <a:r>
              <a:rPr lang="en-US" dirty="0" err="1"/>
              <a:t>IoT</a:t>
            </a:r>
            <a:r>
              <a:rPr lang="en-US" dirty="0"/>
              <a:t> (MQTT)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DE4828D-1BD0-DC4C-84F4-F8BF7FD5BE4A}"/>
              </a:ext>
            </a:extLst>
          </p:cNvPr>
          <p:cNvSpPr/>
          <p:nvPr/>
        </p:nvSpPr>
        <p:spPr>
          <a:xfrm>
            <a:off x="7073660" y="5210355"/>
            <a:ext cx="1344028" cy="9697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BF99F6BE-AEFE-9447-A8E3-30AED9E20BEE}"/>
              </a:ext>
            </a:extLst>
          </p:cNvPr>
          <p:cNvSpPr/>
          <p:nvPr/>
        </p:nvSpPr>
        <p:spPr>
          <a:xfrm>
            <a:off x="9857232" y="3692106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FC33FAE-1316-9B45-B229-85E5AE138B93}"/>
              </a:ext>
            </a:extLst>
          </p:cNvPr>
          <p:cNvSpPr txBox="1"/>
          <p:nvPr/>
        </p:nvSpPr>
        <p:spPr>
          <a:xfrm>
            <a:off x="8417688" y="5577668"/>
            <a:ext cx="2337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Streaming analytics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42199B-8D22-394C-AEC9-D9D19E7DF73D}"/>
              </a:ext>
            </a:extLst>
          </p:cNvPr>
          <p:cNvSpPr txBox="1"/>
          <p:nvPr/>
        </p:nvSpPr>
        <p:spPr>
          <a:xfrm>
            <a:off x="9592574" y="3191774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Weather API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56CDC1D-BF5D-3949-8CB1-23B3E176F1A1}"/>
              </a:ext>
            </a:extLst>
          </p:cNvPr>
          <p:cNvCxnSpPr/>
          <p:nvPr/>
        </p:nvCxnSpPr>
        <p:spPr>
          <a:xfrm>
            <a:off x="2982972" y="5848709"/>
            <a:ext cx="4090688" cy="17109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48C4DCE-3B20-FB4D-96EA-4464F37DED5A}"/>
              </a:ext>
            </a:extLst>
          </p:cNvPr>
          <p:cNvCxnSpPr/>
          <p:nvPr/>
        </p:nvCxnSpPr>
        <p:spPr>
          <a:xfrm flipV="1">
            <a:off x="8417688" y="4461668"/>
            <a:ext cx="1174886" cy="1093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DD70B4C-982C-0E4E-B4AB-CE4D33BC0F35}"/>
              </a:ext>
            </a:extLst>
          </p:cNvPr>
          <p:cNvCxnSpPr/>
          <p:nvPr/>
        </p:nvCxnSpPr>
        <p:spPr>
          <a:xfrm flipH="1">
            <a:off x="7124331" y="2242056"/>
            <a:ext cx="2539713" cy="2887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1BCB4A05-61EA-D24D-98AD-0A979F792DB6}"/>
              </a:ext>
            </a:extLst>
          </p:cNvPr>
          <p:cNvSpPr/>
          <p:nvPr/>
        </p:nvSpPr>
        <p:spPr>
          <a:xfrm>
            <a:off x="9738678" y="184114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A37538B-52D4-E54F-BC5B-914951B0A51B}"/>
              </a:ext>
            </a:extLst>
          </p:cNvPr>
          <p:cNvSpPr txBox="1"/>
          <p:nvPr/>
        </p:nvSpPr>
        <p:spPr>
          <a:xfrm>
            <a:off x="8974084" y="1406312"/>
            <a:ext cx="2029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Govt. regulations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3D7BF15-314A-E742-9F3B-4FD4B281634E}"/>
              </a:ext>
            </a:extLst>
          </p:cNvPr>
          <p:cNvCxnSpPr/>
          <p:nvPr/>
        </p:nvCxnSpPr>
        <p:spPr>
          <a:xfrm flipV="1">
            <a:off x="7389534" y="2598363"/>
            <a:ext cx="2274510" cy="2597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13C410C-F794-7A48-A101-8DA7002F91E7}"/>
              </a:ext>
            </a:extLst>
          </p:cNvPr>
          <p:cNvCxnSpPr/>
          <p:nvPr/>
        </p:nvCxnSpPr>
        <p:spPr>
          <a:xfrm flipH="1">
            <a:off x="8484524" y="4164962"/>
            <a:ext cx="1249378" cy="11661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C3DF8072-23E5-FC40-BB91-FEDC7AC8A34D}"/>
              </a:ext>
            </a:extLst>
          </p:cNvPr>
          <p:cNvSpPr txBox="1"/>
          <p:nvPr/>
        </p:nvSpPr>
        <p:spPr>
          <a:xfrm>
            <a:off x="581192" y="6369269"/>
            <a:ext cx="11592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=Rvc1CqNJkOA&amp;feature=</a:t>
            </a:r>
            <a:r>
              <a:rPr lang="en-US" dirty="0" err="1"/>
              <a:t>youtu.be&amp;list</a:t>
            </a:r>
            <a:r>
              <a:rPr lang="en-US" dirty="0"/>
              <a:t>=PLhZR82i0P9NqrksME13f2t8tDMIhxUtCH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95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videndVTI">
  <a:themeElements>
    <a:clrScheme name="AnalogousFromDarkSeedLeftStep">
      <a:dk1>
        <a:srgbClr val="000000"/>
      </a:dk1>
      <a:lt1>
        <a:srgbClr val="FFFFFF"/>
      </a:lt1>
      <a:dk2>
        <a:srgbClr val="242A41"/>
      </a:dk2>
      <a:lt2>
        <a:srgbClr val="E2E8E4"/>
      </a:lt2>
      <a:accent1>
        <a:srgbClr val="DD3397"/>
      </a:accent1>
      <a:accent2>
        <a:srgbClr val="CA21CB"/>
      </a:accent2>
      <a:accent3>
        <a:srgbClr val="9533DD"/>
      </a:accent3>
      <a:accent4>
        <a:srgbClr val="563FD2"/>
      </a:accent4>
      <a:accent5>
        <a:srgbClr val="335FDD"/>
      </a:accent5>
      <a:accent6>
        <a:srgbClr val="2194CB"/>
      </a:accent6>
      <a:hlink>
        <a:srgbClr val="616BCA"/>
      </a:hlink>
      <a:folHlink>
        <a:srgbClr val="7F7F7F"/>
      </a:folHlink>
    </a:clrScheme>
    <a:fontScheme name="Dividend">
      <a:majorFont>
        <a:latin typeface="Century School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333</Words>
  <Application>Microsoft Macintosh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Century Schoolbook</vt:lpstr>
      <vt:lpstr>Franklin Gothic Book</vt:lpstr>
      <vt:lpstr>Wingdings 2</vt:lpstr>
      <vt:lpstr>DividendVTI</vt:lpstr>
      <vt:lpstr>An IOT Application area: smart cities</vt:lpstr>
      <vt:lpstr>Smart cities</vt:lpstr>
      <vt:lpstr>Smart City application : transportation </vt:lpstr>
      <vt:lpstr>Smart city application: human services</vt:lpstr>
      <vt:lpstr>Smart city applications : Safety</vt:lpstr>
      <vt:lpstr>Smart city applications : Conservation</vt:lpstr>
      <vt:lpstr>Smart city applications : Conservation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IOT Applications</dc:title>
  <dc:creator>Microsoft Office User</dc:creator>
  <cp:lastModifiedBy>Microsoft Office User</cp:lastModifiedBy>
  <cp:revision>7</cp:revision>
  <dcterms:created xsi:type="dcterms:W3CDTF">2020-01-08T17:45:46Z</dcterms:created>
  <dcterms:modified xsi:type="dcterms:W3CDTF">2020-02-25T14:56:24Z</dcterms:modified>
</cp:coreProperties>
</file>