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56" r:id="rId2"/>
    <p:sldId id="291" r:id="rId3"/>
    <p:sldId id="288" r:id="rId4"/>
    <p:sldId id="287" r:id="rId5"/>
    <p:sldId id="285" r:id="rId6"/>
    <p:sldId id="289" r:id="rId7"/>
    <p:sldId id="279" r:id="rId8"/>
    <p:sldId id="28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1"/>
    <p:restoredTop sz="92925"/>
  </p:normalViewPr>
  <p:slideViewPr>
    <p:cSldViewPr snapToGrid="0" snapToObjects="1">
      <p:cViewPr varScale="1">
        <p:scale>
          <a:sx n="116" d="100"/>
          <a:sy n="116" d="100"/>
        </p:scale>
        <p:origin x="208" y="240"/>
      </p:cViewPr>
      <p:guideLst/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2210-5310-0749-BFC6-A6370813765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2A2F1-78F2-7E49-A397-3C472AA5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2A2F1-78F2-7E49-A397-3C472AA56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4785CC2-38B4-4346-8E07-6E4AE83AC1A7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2718-33DB-5346-B1A1-FFA36CBB9F85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8130-CDA8-424E-B12D-3E3374205CD9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5F67-0209-CA4B-B06D-56BA79D25E61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FA2C-04CB-5842-B751-7F82BF15B837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CCDA-2399-1F4C-88CE-003FD6C1BFB4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593A-8AE0-3D45-869B-7268E11F4606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E577-1FB5-AD47-B844-83A295D7CD65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FFC2-C9CD-7443-8274-7202784676E3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3C3-7CC7-CE49-AB95-16C0302BF6EE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E08-803A-E34F-850B-3DF517C4C6DD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D687A2F-96FD-EE49-8A2F-54093D6C0295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5o4tIz2Zzc" TargetMode="External"/><Relationship Id="rId2" Type="http://schemas.openxmlformats.org/officeDocument/2006/relationships/hyperlink" Target="https://developer.ibm.com/tv/an-introduction-to-node-re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dgent.incubator.apache.org/docs/streaming-concep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 Programming – Centralized and on the Edge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63790"/>
            <a:ext cx="3581400" cy="365125"/>
          </a:xfrm>
        </p:spPr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1F12-A001-6A4E-8777-9ECDB79A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vs Edge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4E6E9-C020-8D47-BC62-755BF755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central system may have access to systems of record as well as a much wider variety of data over many devices and types of data.</a:t>
            </a:r>
          </a:p>
          <a:p>
            <a:r>
              <a:rPr lang="en-US" dirty="0"/>
              <a:t>A central system may also have access to the web and its API’s</a:t>
            </a:r>
          </a:p>
          <a:p>
            <a:r>
              <a:rPr lang="en-US" dirty="0"/>
              <a:t>Edge systems provide selective communication to the backend.</a:t>
            </a:r>
          </a:p>
          <a:p>
            <a:r>
              <a:rPr lang="en-US" dirty="0"/>
              <a:t>Edge systems make local decisions (valuable especially when disconnected).</a:t>
            </a:r>
          </a:p>
          <a:p>
            <a:r>
              <a:rPr lang="en-US" dirty="0"/>
              <a:t>We will look at Node-Red and Apache </a:t>
            </a:r>
            <a:r>
              <a:rPr lang="en-US" dirty="0" err="1"/>
              <a:t>Edgent</a:t>
            </a:r>
            <a:r>
              <a:rPr lang="en-US" dirty="0"/>
              <a:t> – two tools from IBM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46579-F8EF-F44D-AD66-8E16A9BC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F7D1F-F74C-7348-84A0-D6AD3CE1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Node-Red</a:t>
            </a:r>
            <a:r>
              <a:rPr lang="en-US" dirty="0"/>
              <a:t> is a browser based flow language – runs on a pi or a server</a:t>
            </a:r>
          </a:p>
        </p:txBody>
      </p:sp>
      <p:pic>
        <p:nvPicPr>
          <p:cNvPr id="7" name="Picture 2" descr="https://nodered.org/images/nr-imag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2009553"/>
            <a:ext cx="4933506" cy="27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7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Node-Red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766987"/>
            <a:ext cx="8654902" cy="45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" y="344495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Node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828800"/>
            <a:ext cx="10299939" cy="4351337"/>
          </a:xfrm>
        </p:spPr>
        <p:txBody>
          <a:bodyPr>
            <a:normAutofit/>
          </a:bodyPr>
          <a:lstStyle/>
          <a:p>
            <a:r>
              <a:rPr lang="en-US" sz="2800" dirty="0"/>
              <a:t>Visual flow based tool based on </a:t>
            </a:r>
            <a:r>
              <a:rPr lang="en-US" sz="2800" dirty="0" err="1"/>
              <a:t>Node.js</a:t>
            </a:r>
            <a:r>
              <a:rPr lang="en-US" sz="2800" dirty="0"/>
              <a:t>.</a:t>
            </a:r>
          </a:p>
          <a:p>
            <a:r>
              <a:rPr lang="en-US" sz="2800" dirty="0"/>
              <a:t>Each black box does one thing well. &gt;750 boxes available.</a:t>
            </a:r>
          </a:p>
          <a:p>
            <a:r>
              <a:rPr lang="en-US" sz="2800" dirty="0"/>
              <a:t>Built for programmers and non-programmers.</a:t>
            </a:r>
          </a:p>
          <a:p>
            <a:r>
              <a:rPr lang="en-US" sz="2800" dirty="0"/>
              <a:t>No or little programming. Hmmm.</a:t>
            </a:r>
          </a:p>
          <a:p>
            <a:r>
              <a:rPr lang="en-US" sz="2800" dirty="0">
                <a:hlinkClick r:id="rId2"/>
              </a:rPr>
              <a:t>Two videos:</a:t>
            </a:r>
          </a:p>
          <a:p>
            <a:r>
              <a:rPr lang="en-US" sz="2800" dirty="0">
                <a:hlinkClick r:id="rId2"/>
              </a:rPr>
              <a:t>https://developer.ibm.com/tv/an-introduction-to-node-red/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https://www.youtube.com/watch?v=f5o4tIz2Zzc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" y="344495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Quarks – Now Called </a:t>
            </a:r>
            <a:r>
              <a:rPr lang="en-US" dirty="0" err="1">
                <a:solidFill>
                  <a:srgbClr val="0070C0"/>
                </a:solidFill>
              </a:rPr>
              <a:t>Edgent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828800"/>
            <a:ext cx="10299939" cy="435133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IBM Quarks launched in February 2016.</a:t>
            </a:r>
          </a:p>
          <a:p>
            <a:r>
              <a:rPr lang="en-US" sz="2800" dirty="0"/>
              <a:t>Became </a:t>
            </a:r>
            <a:r>
              <a:rPr lang="en-US" sz="2800" dirty="0" err="1"/>
              <a:t>Edgent</a:t>
            </a:r>
            <a:r>
              <a:rPr lang="en-US" sz="2800" dirty="0"/>
              <a:t> and open sourced to Apache.</a:t>
            </a:r>
          </a:p>
          <a:p>
            <a:r>
              <a:rPr lang="en-US" sz="2800" dirty="0"/>
              <a:t>Designed for edge analytics on a constrained device.</a:t>
            </a:r>
          </a:p>
          <a:p>
            <a:r>
              <a:rPr lang="en-US" sz="2800" dirty="0"/>
              <a:t>IBM’s Node Red, Apache Spark Streaming and Apache </a:t>
            </a:r>
            <a:r>
              <a:rPr lang="en-US" sz="2800" dirty="0" err="1"/>
              <a:t>Flink</a:t>
            </a:r>
            <a:r>
              <a:rPr lang="en-US" sz="2800" dirty="0"/>
              <a:t> are typically found on the back end.</a:t>
            </a:r>
          </a:p>
          <a:p>
            <a:r>
              <a:rPr lang="en-US" sz="2800" dirty="0"/>
              <a:t>Front end selectivity very important </a:t>
            </a:r>
          </a:p>
          <a:p>
            <a:r>
              <a:rPr lang="en-US" sz="2800" dirty="0" err="1"/>
              <a:t>Edgent</a:t>
            </a:r>
            <a:r>
              <a:rPr lang="en-US" sz="2800" dirty="0"/>
              <a:t> is a Java SDK for the edge (you pick and choose what to deploy).</a:t>
            </a:r>
          </a:p>
          <a:p>
            <a:r>
              <a:rPr lang="en-US" sz="2800" dirty="0"/>
              <a:t>You may run on the edge with no communications or only intermittent connectivity.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08000"/>
            <a:ext cx="10287000" cy="566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8200" y="646430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http://</a:t>
            </a:r>
            <a:r>
              <a:rPr lang="en-US" dirty="0" err="1"/>
              <a:t>edgent.incubator.apache.org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41419" y="6177348"/>
            <a:ext cx="889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analytics                                                                                  Central Analytics</a:t>
            </a:r>
          </a:p>
        </p:txBody>
      </p:sp>
    </p:spTree>
    <p:extLst>
      <p:ext uri="{BB962C8B-B14F-4D97-AF65-F5344CB8AC3E}">
        <p14:creationId xmlns:p14="http://schemas.microsoft.com/office/powerpoint/2010/main" val="134477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Edgent</a:t>
            </a:r>
            <a:r>
              <a:rPr lang="en-US" dirty="0">
                <a:solidFill>
                  <a:srgbClr val="0070C0"/>
                </a:solidFill>
              </a:rPr>
              <a:t> programming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799"/>
            <a:ext cx="9558528" cy="4937125"/>
          </a:xfrm>
        </p:spPr>
        <p:txBody>
          <a:bodyPr>
            <a:norm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http://edgent.incubator.apache.org/docs/streaming-concepts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Filter</a:t>
            </a:r>
            <a:r>
              <a:rPr lang="en-US" dirty="0"/>
              <a:t> code in </a:t>
            </a:r>
            <a:r>
              <a:rPr lang="en-US" dirty="0" err="1"/>
              <a:t>Edgent</a:t>
            </a:r>
            <a:r>
              <a:rPr lang="en-US" dirty="0"/>
              <a:t>:  (Filter is a method of </a:t>
            </a:r>
            <a:r>
              <a:rPr lang="en-US" dirty="0" err="1"/>
              <a:t>Tstream</a:t>
            </a:r>
            <a:r>
              <a:rPr lang="en-US" dirty="0"/>
              <a:t> )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TStream</a:t>
            </a:r>
            <a:r>
              <a:rPr lang="en-US" dirty="0"/>
              <a:t>&lt;Integer&gt; filtered = </a:t>
            </a:r>
            <a:r>
              <a:rPr lang="en-US" dirty="0" err="1"/>
              <a:t>stream.filter</a:t>
            </a:r>
            <a:r>
              <a:rPr lang="en-US" dirty="0"/>
              <a:t>(t -&gt; t &gt;= 5); </a:t>
            </a:r>
          </a:p>
          <a:p>
            <a:r>
              <a:rPr lang="en-US" dirty="0">
                <a:solidFill>
                  <a:srgbClr val="C00000"/>
                </a:solidFill>
              </a:rPr>
              <a:t>Split</a:t>
            </a:r>
            <a:r>
              <a:rPr lang="en-US" dirty="0"/>
              <a:t> code in </a:t>
            </a:r>
            <a:r>
              <a:rPr lang="en-US" dirty="0" err="1"/>
              <a:t>Edgent</a:t>
            </a:r>
            <a:r>
              <a:rPr lang="en-US" dirty="0"/>
              <a:t>: (</a:t>
            </a:r>
            <a:r>
              <a:rPr lang="en-US" dirty="0" err="1"/>
              <a:t>getVal</a:t>
            </a:r>
            <a:r>
              <a:rPr lang="en-US" dirty="0"/>
              <a:t>() decides the stream with an integer)</a:t>
            </a:r>
          </a:p>
          <a:p>
            <a:pPr marL="0" indent="0">
              <a:buNone/>
            </a:pPr>
            <a:r>
              <a:rPr lang="en-US" dirty="0"/>
              <a:t>            List&lt;</a:t>
            </a:r>
            <a:r>
              <a:rPr lang="en-US" dirty="0" err="1"/>
              <a:t>TStream</a:t>
            </a:r>
            <a:r>
              <a:rPr lang="en-US" dirty="0"/>
              <a:t>&lt;String&gt;&gt; streams = </a:t>
            </a:r>
            <a:r>
              <a:rPr lang="en-US" dirty="0" err="1"/>
              <a:t>stream.split</a:t>
            </a:r>
            <a:r>
              <a:rPr lang="en-US" dirty="0"/>
              <a:t>(2, tuple -&gt; </a:t>
            </a:r>
            <a:r>
              <a:rPr lang="en-US" dirty="0" err="1"/>
              <a:t>tuple.getVal</a:t>
            </a:r>
            <a:r>
              <a:rPr lang="en-US" dirty="0"/>
              <a:t>());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Union</a:t>
            </a:r>
            <a:r>
              <a:rPr lang="en-US" dirty="0"/>
              <a:t> code in </a:t>
            </a:r>
            <a:r>
              <a:rPr lang="en-US" dirty="0" err="1"/>
              <a:t>Edgent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TStream</a:t>
            </a:r>
            <a:r>
              <a:rPr lang="en-US" dirty="0"/>
              <a:t>&lt;String&gt; stream = stream1.union(stream2);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Windowing</a:t>
            </a:r>
            <a:r>
              <a:rPr lang="en-US" dirty="0"/>
              <a:t> code in </a:t>
            </a:r>
            <a:r>
              <a:rPr lang="en-US" dirty="0" err="1"/>
              <a:t>Edgent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TWindow</a:t>
            </a:r>
            <a:r>
              <a:rPr lang="en-US" dirty="0"/>
              <a:t>&lt;Integer&gt; window = </a:t>
            </a:r>
            <a:r>
              <a:rPr lang="en-US" dirty="0" err="1"/>
              <a:t>stream.last</a:t>
            </a:r>
            <a:r>
              <a:rPr lang="en-US" dirty="0"/>
              <a:t>(5, </a:t>
            </a:r>
            <a:r>
              <a:rPr lang="en-US" dirty="0" err="1"/>
              <a:t>TimeUnit.SECONDS</a:t>
            </a:r>
            <a:r>
              <a:rPr lang="en-US" dirty="0"/>
              <a:t>, tuple -&gt; 0);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11200" y="-170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2755</TotalTime>
  <Words>424</Words>
  <Application>Microsoft Macintosh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Wingdings 2</vt:lpstr>
      <vt:lpstr>View</vt:lpstr>
      <vt:lpstr>Flow Programming – Centralized and on the Edge </vt:lpstr>
      <vt:lpstr>Central vs Edge processing</vt:lpstr>
      <vt:lpstr>Node-Red is a browser based flow language – runs on a pi or a server</vt:lpstr>
      <vt:lpstr>Node-Red</vt:lpstr>
      <vt:lpstr>Node Red</vt:lpstr>
      <vt:lpstr>Quarks – Now Called Edgent</vt:lpstr>
      <vt:lpstr>PowerPoint Presentation</vt:lpstr>
      <vt:lpstr>Edgent programming in Java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MQTT </dc:title>
  <dc:creator>Microsoft Office User</dc:creator>
  <cp:lastModifiedBy>Microsoft Office User</cp:lastModifiedBy>
  <cp:revision>150</cp:revision>
  <dcterms:created xsi:type="dcterms:W3CDTF">2016-08-04T01:00:56Z</dcterms:created>
  <dcterms:modified xsi:type="dcterms:W3CDTF">2020-02-25T15:58:18Z</dcterms:modified>
</cp:coreProperties>
</file>