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0" r:id="rId1"/>
  </p:sldMasterIdLst>
  <p:notesMasterIdLst>
    <p:notesMasterId r:id="rId17"/>
  </p:notesMasterIdLst>
  <p:handoutMasterIdLst>
    <p:handoutMasterId r:id="rId18"/>
  </p:handoutMasterIdLst>
  <p:sldIdLst>
    <p:sldId id="256" r:id="rId2"/>
    <p:sldId id="292" r:id="rId3"/>
    <p:sldId id="280" r:id="rId4"/>
    <p:sldId id="265" r:id="rId5"/>
    <p:sldId id="267" r:id="rId6"/>
    <p:sldId id="268" r:id="rId7"/>
    <p:sldId id="290" r:id="rId8"/>
    <p:sldId id="289" r:id="rId9"/>
    <p:sldId id="260" r:id="rId10"/>
    <p:sldId id="278" r:id="rId11"/>
    <p:sldId id="272" r:id="rId12"/>
    <p:sldId id="273" r:id="rId13"/>
    <p:sldId id="274" r:id="rId14"/>
    <p:sldId id="281" r:id="rId15"/>
    <p:sldId id="282"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6"/>
    <p:restoredTop sz="92653"/>
  </p:normalViewPr>
  <p:slideViewPr>
    <p:cSldViewPr>
      <p:cViewPr varScale="1">
        <p:scale>
          <a:sx n="118" d="100"/>
          <a:sy n="118" d="100"/>
        </p:scale>
        <p:origin x="2488" y="200"/>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9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3B96F3-F217-5542-B81E-FA04FD89D4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6671B671-4396-EA4D-87D2-1D869B4D00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Verdana" charset="0"/>
                <a:ea typeface="ＭＳ Ｐゴシック" charset="-128"/>
              </a:defRPr>
            </a:lvl1pPr>
          </a:lstStyle>
          <a:p>
            <a:pPr>
              <a:defRPr/>
            </a:pPr>
            <a:fld id="{825E8ED0-D4FF-AE40-ABBE-38E2D8A31D09}" type="datetimeFigureOut">
              <a:rPr lang="en-US"/>
              <a:pPr>
                <a:defRPr/>
              </a:pPr>
              <a:t>6/3/20</a:t>
            </a:fld>
            <a:endParaRPr lang="en-US"/>
          </a:p>
        </p:txBody>
      </p:sp>
      <p:sp>
        <p:nvSpPr>
          <p:cNvPr id="4" name="Footer Placeholder 3">
            <a:extLst>
              <a:ext uri="{FF2B5EF4-FFF2-40B4-BE49-F238E27FC236}">
                <a16:creationId xmlns:a16="http://schemas.microsoft.com/office/drawing/2014/main" id="{9B6295EA-D3C8-6542-9DCC-B004842C3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Verdan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F2BBDB51-602A-2443-B1E4-F288A2EFB41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ECACF88-09CD-974B-AAF1-E5EE25882D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79506DB-435D-2B4C-B230-450CDF9E46C6}"/>
              </a:ext>
            </a:extLst>
          </p:cNvPr>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08" charset="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2E493C29-547C-6D41-9D9F-26530232E5F3}"/>
              </a:ext>
            </a:extLst>
          </p:cNvPr>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08"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90DD7611-0819-D740-8A58-FCC1D2247C7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319A49D-436C-CA44-AC35-08DEBE67BD76}"/>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B0E067A9-4674-6F49-A174-8E4519745CE8}"/>
              </a:ext>
            </a:extLst>
          </p:cNvPr>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08" charset="0"/>
                <a:ea typeface="+mn-ea"/>
                <a:cs typeface="+mn-cs"/>
              </a:defRPr>
            </a:lvl1pPr>
          </a:lstStyle>
          <a:p>
            <a:pPr>
              <a:defRPr/>
            </a:pPr>
            <a:endParaRPr lang="en-US"/>
          </a:p>
        </p:txBody>
      </p:sp>
      <p:sp>
        <p:nvSpPr>
          <p:cNvPr id="4103" name="Rectangle 7">
            <a:extLst>
              <a:ext uri="{FF2B5EF4-FFF2-40B4-BE49-F238E27FC236}">
                <a16:creationId xmlns:a16="http://schemas.microsoft.com/office/drawing/2014/main" id="{0D519AAF-A943-5046-BF65-51FD19703EFF}"/>
              </a:ext>
            </a:extLst>
          </p:cNvPr>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BBD62E88-C002-3F4F-8FD4-6826F7D923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FB49768-DD26-DF44-B37B-04171725F01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4892B0A3-8CD7-994C-970D-9E7FA5D53CE3}"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027DCE23-F98E-F949-845D-E559BABF4E8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7B0AC5F-F136-1A49-B954-9AD43A640C4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20D2A-0D94-5744-B252-80884E46E029}" type="slidenum">
              <a:rPr lang="en-US" smtClean="0"/>
              <a:t>15</a:t>
            </a:fld>
            <a:endParaRPr lang="en-US"/>
          </a:p>
        </p:txBody>
      </p:sp>
    </p:spTree>
    <p:extLst>
      <p:ext uri="{BB962C8B-B14F-4D97-AF65-F5344CB8AC3E}">
        <p14:creationId xmlns:p14="http://schemas.microsoft.com/office/powerpoint/2010/main" val="249533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1B0A439-1AF3-9D47-A071-1D1D95526F9C}"/>
              </a:ext>
            </a:extLst>
          </p:cNvPr>
          <p:cNvSpPr>
            <a:spLocks noGrp="1" noChangeArrowheads="1"/>
          </p:cNvSpPr>
          <p:nvPr>
            <p:ph type="sldNum" sz="quarter" idx="10"/>
          </p:nvPr>
        </p:nvSpPr>
        <p:spPr/>
        <p:txBody>
          <a:bodyPr/>
          <a:lstStyle>
            <a:lvl1pPr>
              <a:defRPr/>
            </a:lvl1pPr>
          </a:lstStyle>
          <a:p>
            <a:pPr>
              <a:defRPr/>
            </a:pPr>
            <a:fld id="{3F6FD8E0-F384-E241-9062-313AC066A1CA}" type="slidenum">
              <a:rPr lang="en-US" altLang="en-US"/>
              <a:pPr>
                <a:defRPr/>
              </a:pPr>
              <a:t>‹#›</a:t>
            </a:fld>
            <a:endParaRPr lang="en-US" altLang="en-US">
              <a:latin typeface="Helvetica" pitchFamily="2" charset="0"/>
            </a:endParaRPr>
          </a:p>
        </p:txBody>
      </p:sp>
      <p:sp>
        <p:nvSpPr>
          <p:cNvPr id="5" name="Rectangle 6">
            <a:extLst>
              <a:ext uri="{FF2B5EF4-FFF2-40B4-BE49-F238E27FC236}">
                <a16:creationId xmlns:a16="http://schemas.microsoft.com/office/drawing/2014/main" id="{75451BC2-1325-9A44-9972-ADBDFF0A4A7D}"/>
              </a:ext>
            </a:extLst>
          </p:cNvPr>
          <p:cNvSpPr>
            <a:spLocks noGrp="1" noChangeArrowheads="1"/>
          </p:cNvSpPr>
          <p:nvPr>
            <p:ph type="ftr" sz="quarter" idx="11"/>
          </p:nvPr>
        </p:nvSpPr>
        <p:spPr>
          <a:xfrm>
            <a:off x="4673600" y="5772150"/>
            <a:ext cx="3276600" cy="304800"/>
          </a:xfrm>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325881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23147F-CEED-9D45-88DF-E885FA642666}"/>
              </a:ext>
            </a:extLst>
          </p:cNvPr>
          <p:cNvSpPr>
            <a:spLocks noGrp="1" noChangeArrowheads="1"/>
          </p:cNvSpPr>
          <p:nvPr>
            <p:ph type="sldNum" sz="quarter" idx="10"/>
          </p:nvPr>
        </p:nvSpPr>
        <p:spPr>
          <a:ln/>
        </p:spPr>
        <p:txBody>
          <a:bodyPr/>
          <a:lstStyle>
            <a:lvl1pPr>
              <a:defRPr/>
            </a:lvl1pPr>
          </a:lstStyle>
          <a:p>
            <a:pPr>
              <a:defRPr/>
            </a:pPr>
            <a:fld id="{08975DD1-315F-C94C-BEF1-AB94923DBE73}" type="slidenum">
              <a:rPr lang="en-US" altLang="en-US"/>
              <a:pPr>
                <a:defRPr/>
              </a:pPr>
              <a:t>‹#›</a:t>
            </a:fld>
            <a:endParaRPr lang="en-US" altLang="en-US">
              <a:latin typeface="Helvetica" pitchFamily="2" charset="0"/>
            </a:endParaRPr>
          </a:p>
        </p:txBody>
      </p:sp>
      <p:sp>
        <p:nvSpPr>
          <p:cNvPr id="5" name="Rectangle 6">
            <a:extLst>
              <a:ext uri="{FF2B5EF4-FFF2-40B4-BE49-F238E27FC236}">
                <a16:creationId xmlns:a16="http://schemas.microsoft.com/office/drawing/2014/main" id="{CE886E88-592A-7041-B2C5-575C691C7D08}"/>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88077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304800"/>
            <a:ext cx="5678487"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BE105F-B7B4-E947-A6C6-6A5F4A928B88}"/>
              </a:ext>
            </a:extLst>
          </p:cNvPr>
          <p:cNvSpPr>
            <a:spLocks noGrp="1" noChangeArrowheads="1"/>
          </p:cNvSpPr>
          <p:nvPr>
            <p:ph type="sldNum" sz="quarter" idx="10"/>
          </p:nvPr>
        </p:nvSpPr>
        <p:spPr>
          <a:ln/>
        </p:spPr>
        <p:txBody>
          <a:bodyPr/>
          <a:lstStyle>
            <a:lvl1pPr>
              <a:defRPr/>
            </a:lvl1pPr>
          </a:lstStyle>
          <a:p>
            <a:pPr>
              <a:defRPr/>
            </a:pPr>
            <a:fld id="{AD4B0797-BD49-F645-9C3B-67FAE7D5D5C2}" type="slidenum">
              <a:rPr lang="en-US" altLang="en-US"/>
              <a:pPr>
                <a:defRPr/>
              </a:pPr>
              <a:t>‹#›</a:t>
            </a:fld>
            <a:endParaRPr lang="en-US" altLang="en-US">
              <a:latin typeface="Helvetica" pitchFamily="2" charset="0"/>
            </a:endParaRPr>
          </a:p>
        </p:txBody>
      </p:sp>
      <p:sp>
        <p:nvSpPr>
          <p:cNvPr id="5" name="Rectangle 6">
            <a:extLst>
              <a:ext uri="{FF2B5EF4-FFF2-40B4-BE49-F238E27FC236}">
                <a16:creationId xmlns:a16="http://schemas.microsoft.com/office/drawing/2014/main" id="{7DD74B14-60ED-4246-924E-095394C1B016}"/>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276587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845BB7-F03F-904A-9C34-4534CAD7A063}"/>
              </a:ext>
            </a:extLst>
          </p:cNvPr>
          <p:cNvSpPr>
            <a:spLocks noGrp="1" noChangeArrowheads="1"/>
          </p:cNvSpPr>
          <p:nvPr>
            <p:ph type="sldNum" sz="quarter" idx="10"/>
          </p:nvPr>
        </p:nvSpPr>
        <p:spPr>
          <a:ln/>
        </p:spPr>
        <p:txBody>
          <a:bodyPr/>
          <a:lstStyle>
            <a:lvl1pPr>
              <a:defRPr/>
            </a:lvl1pPr>
          </a:lstStyle>
          <a:p>
            <a:pPr>
              <a:defRPr/>
            </a:pPr>
            <a:fld id="{E79AF6AB-E3C4-B046-8869-9D5266907990}" type="slidenum">
              <a:rPr lang="en-US" altLang="en-US"/>
              <a:pPr>
                <a:defRPr/>
              </a:pPr>
              <a:t>‹#›</a:t>
            </a:fld>
            <a:endParaRPr lang="en-US" altLang="en-US">
              <a:latin typeface="Helvetica" pitchFamily="2" charset="0"/>
            </a:endParaRPr>
          </a:p>
        </p:txBody>
      </p:sp>
      <p:sp>
        <p:nvSpPr>
          <p:cNvPr id="5" name="Rectangle 6">
            <a:extLst>
              <a:ext uri="{FF2B5EF4-FFF2-40B4-BE49-F238E27FC236}">
                <a16:creationId xmlns:a16="http://schemas.microsoft.com/office/drawing/2014/main" id="{D943A1EC-9749-C54E-B0A1-BCC5D327B7A4}"/>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417681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1455973-DF67-3E43-BE4B-3B783C3CA8E0}"/>
              </a:ext>
            </a:extLst>
          </p:cNvPr>
          <p:cNvSpPr>
            <a:spLocks noGrp="1" noChangeArrowheads="1"/>
          </p:cNvSpPr>
          <p:nvPr>
            <p:ph type="sldNum" sz="quarter" idx="10"/>
          </p:nvPr>
        </p:nvSpPr>
        <p:spPr>
          <a:ln/>
        </p:spPr>
        <p:txBody>
          <a:bodyPr/>
          <a:lstStyle>
            <a:lvl1pPr>
              <a:defRPr/>
            </a:lvl1pPr>
          </a:lstStyle>
          <a:p>
            <a:pPr>
              <a:defRPr/>
            </a:pPr>
            <a:fld id="{14D5596F-7A52-B043-B9EF-01DFCE742655}" type="slidenum">
              <a:rPr lang="en-US" altLang="en-US"/>
              <a:pPr>
                <a:defRPr/>
              </a:pPr>
              <a:t>‹#›</a:t>
            </a:fld>
            <a:endParaRPr lang="en-US" altLang="en-US">
              <a:latin typeface="Helvetica" pitchFamily="2" charset="0"/>
            </a:endParaRPr>
          </a:p>
        </p:txBody>
      </p:sp>
      <p:sp>
        <p:nvSpPr>
          <p:cNvPr id="5" name="Rectangle 6">
            <a:extLst>
              <a:ext uri="{FF2B5EF4-FFF2-40B4-BE49-F238E27FC236}">
                <a16:creationId xmlns:a16="http://schemas.microsoft.com/office/drawing/2014/main" id="{71FF8C0D-3450-F145-9880-E88045523889}"/>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221116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0A7FC9-F2EC-FC48-A940-E61079D98E8B}"/>
              </a:ext>
            </a:extLst>
          </p:cNvPr>
          <p:cNvSpPr>
            <a:spLocks noGrp="1" noChangeArrowheads="1"/>
          </p:cNvSpPr>
          <p:nvPr>
            <p:ph type="sldNum" sz="quarter" idx="10"/>
          </p:nvPr>
        </p:nvSpPr>
        <p:spPr>
          <a:ln/>
        </p:spPr>
        <p:txBody>
          <a:bodyPr/>
          <a:lstStyle>
            <a:lvl1pPr>
              <a:defRPr/>
            </a:lvl1pPr>
          </a:lstStyle>
          <a:p>
            <a:pPr>
              <a:defRPr/>
            </a:pPr>
            <a:fld id="{FAE5AAD5-12F1-0840-9AE3-D74AD0F98224}" type="slidenum">
              <a:rPr lang="en-US" altLang="en-US"/>
              <a:pPr>
                <a:defRPr/>
              </a:pPr>
              <a:t>‹#›</a:t>
            </a:fld>
            <a:endParaRPr lang="en-US" altLang="en-US">
              <a:latin typeface="Helvetica" pitchFamily="2" charset="0"/>
            </a:endParaRPr>
          </a:p>
        </p:txBody>
      </p:sp>
      <p:sp>
        <p:nvSpPr>
          <p:cNvPr id="6" name="Rectangle 6">
            <a:extLst>
              <a:ext uri="{FF2B5EF4-FFF2-40B4-BE49-F238E27FC236}">
                <a16:creationId xmlns:a16="http://schemas.microsoft.com/office/drawing/2014/main" id="{677F15D2-E5E7-6741-AAD6-79F728728A42}"/>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168450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9AFA04F-4FC0-2C4B-A7CB-A27A67626F17}"/>
              </a:ext>
            </a:extLst>
          </p:cNvPr>
          <p:cNvSpPr>
            <a:spLocks noGrp="1" noChangeArrowheads="1"/>
          </p:cNvSpPr>
          <p:nvPr>
            <p:ph type="sldNum" sz="quarter" idx="10"/>
          </p:nvPr>
        </p:nvSpPr>
        <p:spPr>
          <a:ln/>
        </p:spPr>
        <p:txBody>
          <a:bodyPr/>
          <a:lstStyle>
            <a:lvl1pPr>
              <a:defRPr/>
            </a:lvl1pPr>
          </a:lstStyle>
          <a:p>
            <a:pPr>
              <a:defRPr/>
            </a:pPr>
            <a:fld id="{5CC7A4BD-783D-3549-A082-62293AE13B46}" type="slidenum">
              <a:rPr lang="en-US" altLang="en-US"/>
              <a:pPr>
                <a:defRPr/>
              </a:pPr>
              <a:t>‹#›</a:t>
            </a:fld>
            <a:endParaRPr lang="en-US" altLang="en-US">
              <a:latin typeface="Helvetica" pitchFamily="2" charset="0"/>
            </a:endParaRPr>
          </a:p>
        </p:txBody>
      </p:sp>
      <p:sp>
        <p:nvSpPr>
          <p:cNvPr id="8" name="Rectangle 6">
            <a:extLst>
              <a:ext uri="{FF2B5EF4-FFF2-40B4-BE49-F238E27FC236}">
                <a16:creationId xmlns:a16="http://schemas.microsoft.com/office/drawing/2014/main" id="{727D084C-B510-E746-B832-61CB7CD58611}"/>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248191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3E0528F-27E0-2C4C-8AE5-D3F76B4E7328}"/>
              </a:ext>
            </a:extLst>
          </p:cNvPr>
          <p:cNvSpPr>
            <a:spLocks noGrp="1" noChangeArrowheads="1"/>
          </p:cNvSpPr>
          <p:nvPr>
            <p:ph type="sldNum" sz="quarter" idx="10"/>
          </p:nvPr>
        </p:nvSpPr>
        <p:spPr>
          <a:ln/>
        </p:spPr>
        <p:txBody>
          <a:bodyPr/>
          <a:lstStyle>
            <a:lvl1pPr>
              <a:defRPr/>
            </a:lvl1pPr>
          </a:lstStyle>
          <a:p>
            <a:pPr>
              <a:defRPr/>
            </a:pPr>
            <a:fld id="{39EA6D24-0F51-DB4A-BC87-FDB86F0C14A8}" type="slidenum">
              <a:rPr lang="en-US" altLang="en-US"/>
              <a:pPr>
                <a:defRPr/>
              </a:pPr>
              <a:t>‹#›</a:t>
            </a:fld>
            <a:endParaRPr lang="en-US" altLang="en-US">
              <a:latin typeface="Helvetica" pitchFamily="2" charset="0"/>
            </a:endParaRPr>
          </a:p>
        </p:txBody>
      </p:sp>
      <p:sp>
        <p:nvSpPr>
          <p:cNvPr id="4" name="Rectangle 6">
            <a:extLst>
              <a:ext uri="{FF2B5EF4-FFF2-40B4-BE49-F238E27FC236}">
                <a16:creationId xmlns:a16="http://schemas.microsoft.com/office/drawing/2014/main" id="{FFE2B78B-BF50-6448-ADD4-66814EDA0BFC}"/>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123943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72AEBF0-1866-704C-A711-6DFEB535F007}"/>
              </a:ext>
            </a:extLst>
          </p:cNvPr>
          <p:cNvSpPr>
            <a:spLocks noGrp="1" noChangeArrowheads="1"/>
          </p:cNvSpPr>
          <p:nvPr>
            <p:ph type="sldNum" sz="quarter" idx="10"/>
          </p:nvPr>
        </p:nvSpPr>
        <p:spPr>
          <a:ln/>
        </p:spPr>
        <p:txBody>
          <a:bodyPr/>
          <a:lstStyle>
            <a:lvl1pPr>
              <a:defRPr/>
            </a:lvl1pPr>
          </a:lstStyle>
          <a:p>
            <a:pPr>
              <a:defRPr/>
            </a:pPr>
            <a:fld id="{91A30D80-FEAE-5A44-82FE-1949A11E3D38}" type="slidenum">
              <a:rPr lang="en-US" altLang="en-US"/>
              <a:pPr>
                <a:defRPr/>
              </a:pPr>
              <a:t>‹#›</a:t>
            </a:fld>
            <a:endParaRPr lang="en-US" altLang="en-US">
              <a:latin typeface="Helvetica" pitchFamily="2" charset="0"/>
            </a:endParaRPr>
          </a:p>
        </p:txBody>
      </p:sp>
      <p:sp>
        <p:nvSpPr>
          <p:cNvPr id="3" name="Rectangle 6">
            <a:extLst>
              <a:ext uri="{FF2B5EF4-FFF2-40B4-BE49-F238E27FC236}">
                <a16:creationId xmlns:a16="http://schemas.microsoft.com/office/drawing/2014/main" id="{16B7D88A-A1E7-914D-B0D7-88399DD448E3}"/>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279878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40A812F-08CE-5840-933F-498790FACEE2}"/>
              </a:ext>
            </a:extLst>
          </p:cNvPr>
          <p:cNvSpPr>
            <a:spLocks noGrp="1" noChangeArrowheads="1"/>
          </p:cNvSpPr>
          <p:nvPr>
            <p:ph type="sldNum" sz="quarter" idx="10"/>
          </p:nvPr>
        </p:nvSpPr>
        <p:spPr>
          <a:ln/>
        </p:spPr>
        <p:txBody>
          <a:bodyPr/>
          <a:lstStyle>
            <a:lvl1pPr>
              <a:defRPr/>
            </a:lvl1pPr>
          </a:lstStyle>
          <a:p>
            <a:pPr>
              <a:defRPr/>
            </a:pPr>
            <a:fld id="{DEC6E11F-A389-7142-8B49-1AD0A79DD373}" type="slidenum">
              <a:rPr lang="en-US" altLang="en-US"/>
              <a:pPr>
                <a:defRPr/>
              </a:pPr>
              <a:t>‹#›</a:t>
            </a:fld>
            <a:endParaRPr lang="en-US" altLang="en-US">
              <a:latin typeface="Helvetica" pitchFamily="2" charset="0"/>
            </a:endParaRPr>
          </a:p>
        </p:txBody>
      </p:sp>
      <p:sp>
        <p:nvSpPr>
          <p:cNvPr id="6" name="Rectangle 6">
            <a:extLst>
              <a:ext uri="{FF2B5EF4-FFF2-40B4-BE49-F238E27FC236}">
                <a16:creationId xmlns:a16="http://schemas.microsoft.com/office/drawing/2014/main" id="{9D98D54A-A2FA-1B44-8E58-76D76088159E}"/>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349372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30FB1B0-41C3-9147-904C-702633982729}"/>
              </a:ext>
            </a:extLst>
          </p:cNvPr>
          <p:cNvSpPr>
            <a:spLocks noGrp="1" noChangeArrowheads="1"/>
          </p:cNvSpPr>
          <p:nvPr>
            <p:ph type="sldNum" sz="quarter" idx="10"/>
          </p:nvPr>
        </p:nvSpPr>
        <p:spPr>
          <a:ln/>
        </p:spPr>
        <p:txBody>
          <a:bodyPr/>
          <a:lstStyle>
            <a:lvl1pPr>
              <a:defRPr/>
            </a:lvl1pPr>
          </a:lstStyle>
          <a:p>
            <a:pPr>
              <a:defRPr/>
            </a:pPr>
            <a:fld id="{89CA9A77-7631-3840-AE34-3E1AF2A44F5C}" type="slidenum">
              <a:rPr lang="en-US" altLang="en-US"/>
              <a:pPr>
                <a:defRPr/>
              </a:pPr>
              <a:t>‹#›</a:t>
            </a:fld>
            <a:endParaRPr lang="en-US" altLang="en-US">
              <a:latin typeface="Helvetica" pitchFamily="2" charset="0"/>
            </a:endParaRPr>
          </a:p>
        </p:txBody>
      </p:sp>
      <p:sp>
        <p:nvSpPr>
          <p:cNvPr id="6" name="Rectangle 6">
            <a:extLst>
              <a:ext uri="{FF2B5EF4-FFF2-40B4-BE49-F238E27FC236}">
                <a16:creationId xmlns:a16="http://schemas.microsoft.com/office/drawing/2014/main" id="{60C7D5CE-4C03-6C4A-9E66-F2636DB04101}"/>
              </a:ext>
            </a:extLst>
          </p:cNvPr>
          <p:cNvSpPr>
            <a:spLocks noGrp="1" noChangeArrowheads="1"/>
          </p:cNvSpPr>
          <p:nvPr>
            <p:ph type="ftr" sz="quarter" idx="11"/>
          </p:nvPr>
        </p:nvSpPr>
        <p:spPr>
          <a:ln/>
        </p:spPr>
        <p:txBody>
          <a:bodyPr/>
          <a:lstStyle>
            <a:lvl1pPr>
              <a:defRPr/>
            </a:lvl1pPr>
          </a:lstStyle>
          <a:p>
            <a:pPr>
              <a:defRPr/>
            </a:pPr>
            <a:r>
              <a:rPr lang="en-US"/>
              <a:t>Carnegie Mellon Heinz College</a:t>
            </a:r>
            <a:endParaRPr lang="en-US" sz="1400">
              <a:latin typeface="Times New Roman" charset="0"/>
            </a:endParaRPr>
          </a:p>
        </p:txBody>
      </p:sp>
    </p:spTree>
    <p:extLst>
      <p:ext uri="{BB962C8B-B14F-4D97-AF65-F5344CB8AC3E}">
        <p14:creationId xmlns:p14="http://schemas.microsoft.com/office/powerpoint/2010/main" val="53188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BEA7BA-B417-5D4B-851A-782D24B083B5}"/>
              </a:ext>
            </a:extLst>
          </p:cNvPr>
          <p:cNvSpPr>
            <a:spLocks noGrp="1" noChangeArrowheads="1"/>
          </p:cNvSpPr>
          <p:nvPr>
            <p:ph type="title"/>
          </p:nvPr>
        </p:nvSpPr>
        <p:spPr bwMode="auto">
          <a:xfrm>
            <a:off x="684213"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6ACCFD6-8717-D84F-8155-34D71C56F770}"/>
              </a:ext>
            </a:extLst>
          </p:cNvPr>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27A3CF43-783A-C14F-8DB0-4AA1280AEB76}"/>
              </a:ext>
            </a:extLst>
          </p:cNvPr>
          <p:cNvSpPr>
            <a:spLocks noGrp="1" noChangeArrowheads="1"/>
          </p:cNvSpPr>
          <p:nvPr>
            <p:ph type="sldNum" sz="quarter" idx="4"/>
          </p:nvPr>
        </p:nvSpPr>
        <p:spPr bwMode="auto">
          <a:xfrm>
            <a:off x="7924800" y="6324600"/>
            <a:ext cx="5334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b="1"/>
            </a:lvl1pPr>
          </a:lstStyle>
          <a:p>
            <a:pPr>
              <a:defRPr/>
            </a:pPr>
            <a:fld id="{7FE17987-6B49-D948-A086-A0519B9E05A1}" type="slidenum">
              <a:rPr lang="en-US" altLang="en-US"/>
              <a:pPr>
                <a:defRPr/>
              </a:pPr>
              <a:t>‹#›</a:t>
            </a:fld>
            <a:endParaRPr lang="en-US" altLang="en-US">
              <a:latin typeface="Helvetica" pitchFamily="2" charset="0"/>
            </a:endParaRPr>
          </a:p>
        </p:txBody>
      </p:sp>
      <p:sp>
        <p:nvSpPr>
          <p:cNvPr id="5125" name="Text Box 5">
            <a:extLst>
              <a:ext uri="{FF2B5EF4-FFF2-40B4-BE49-F238E27FC236}">
                <a16:creationId xmlns:a16="http://schemas.microsoft.com/office/drawing/2014/main" id="{F709DB58-853A-A847-BE77-9B5E6F453935}"/>
              </a:ext>
            </a:extLst>
          </p:cNvPr>
          <p:cNvSpPr txBox="1">
            <a:spLocks noChangeArrowheads="1"/>
          </p:cNvSpPr>
          <p:nvPr/>
        </p:nvSpPr>
        <p:spPr bwMode="auto">
          <a:xfrm>
            <a:off x="2106613" y="6172200"/>
            <a:ext cx="2192337" cy="276225"/>
          </a:xfrm>
          <a:prstGeom prst="rect">
            <a:avLst/>
          </a:prstGeom>
          <a:noFill/>
          <a:ln w="12700">
            <a:noFill/>
            <a:miter lim="800000"/>
            <a:headEnd type="none" w="sm" len="sm"/>
            <a:tailEnd type="none" w="sm" len="sm"/>
          </a:ln>
          <a:effectLst/>
        </p:spPr>
        <p:txBody>
          <a:bodyPr wrap="none">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ctr">
              <a:defRPr/>
            </a:pPr>
            <a:r>
              <a:rPr lang="en-US" sz="1200" dirty="0">
                <a:solidFill>
                  <a:srgbClr val="CC0066"/>
                </a:solidFill>
              </a:rPr>
              <a:t>95-733 Internet of Things</a:t>
            </a:r>
            <a:endParaRPr lang="en-US" dirty="0">
              <a:latin typeface="Times New Roman" charset="0"/>
            </a:endParaRPr>
          </a:p>
        </p:txBody>
      </p:sp>
      <p:sp>
        <p:nvSpPr>
          <p:cNvPr id="5126" name="Rectangle 6">
            <a:extLst>
              <a:ext uri="{FF2B5EF4-FFF2-40B4-BE49-F238E27FC236}">
                <a16:creationId xmlns:a16="http://schemas.microsoft.com/office/drawing/2014/main" id="{2312B261-CA54-C643-8D8F-B93CD32F614B}"/>
              </a:ext>
            </a:extLst>
          </p:cNvPr>
          <p:cNvSpPr>
            <a:spLocks noGrp="1" noChangeArrowheads="1"/>
          </p:cNvSpPr>
          <p:nvPr>
            <p:ph type="ftr" sz="quarter" idx="3"/>
          </p:nvPr>
        </p:nvSpPr>
        <p:spPr bwMode="auto">
          <a:xfrm>
            <a:off x="1524000" y="6400800"/>
            <a:ext cx="3276600" cy="30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200">
                <a:latin typeface="Verdana" charset="0"/>
                <a:ea typeface="ＭＳ Ｐゴシック" charset="0"/>
                <a:cs typeface="ＭＳ Ｐゴシック" charset="0"/>
              </a:defRPr>
            </a:lvl1pPr>
          </a:lstStyle>
          <a:p>
            <a:pPr>
              <a:defRPr/>
            </a:pPr>
            <a:r>
              <a:rPr lang="en-US"/>
              <a:t>Carnegie Mellon Heinz College</a:t>
            </a:r>
            <a:endParaRPr lang="en-US" sz="1400">
              <a:latin typeface="Times New Roman" charset="0"/>
            </a:endParaRPr>
          </a:p>
        </p:txBody>
      </p:sp>
    </p:spTree>
  </p:cSld>
  <p:clrMap bg1="lt1" tx1="dk1" bg2="lt2" tx2="dk2" accent1="accent1" accent2="accent2" accent3="accent3" accent4="accent4" accent5="accent5" accent6="accent6" hlink="hlink" folHlink="folHlink"/>
  <p:sldLayoutIdLst>
    <p:sldLayoutId id="2147483757"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accent2"/>
          </a:solidFill>
          <a:latin typeface="Verdana"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accent2"/>
          </a:solidFill>
          <a:latin typeface="Verdana"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accent2"/>
          </a:solidFill>
          <a:latin typeface="Verdana"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accent2"/>
          </a:solidFill>
          <a:latin typeface="Verdana" pitchFamily="-108"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accent2"/>
          </a:solidFill>
          <a:latin typeface="Verdana" pitchFamily="-108" charset="0"/>
        </a:defRPr>
      </a:lvl6pPr>
      <a:lvl7pPr marL="914400" algn="ctr" rtl="0" eaLnBrk="0" fontAlgn="base" hangingPunct="0">
        <a:spcBef>
          <a:spcPct val="0"/>
        </a:spcBef>
        <a:spcAft>
          <a:spcPct val="0"/>
        </a:spcAft>
        <a:defRPr sz="4400">
          <a:solidFill>
            <a:schemeClr val="accent2"/>
          </a:solidFill>
          <a:latin typeface="Verdana" pitchFamily="-108" charset="0"/>
        </a:defRPr>
      </a:lvl7pPr>
      <a:lvl8pPr marL="1371600" algn="ctr" rtl="0" eaLnBrk="0" fontAlgn="base" hangingPunct="0">
        <a:spcBef>
          <a:spcPct val="0"/>
        </a:spcBef>
        <a:spcAft>
          <a:spcPct val="0"/>
        </a:spcAft>
        <a:defRPr sz="4400">
          <a:solidFill>
            <a:schemeClr val="accent2"/>
          </a:solidFill>
          <a:latin typeface="Verdana" pitchFamily="-108" charset="0"/>
        </a:defRPr>
      </a:lvl8pPr>
      <a:lvl9pPr marL="1828800" algn="ctr" rtl="0" eaLnBrk="0" fontAlgn="base" hangingPunct="0">
        <a:spcBef>
          <a:spcPct val="0"/>
        </a:spcBef>
        <a:spcAft>
          <a:spcPct val="0"/>
        </a:spcAft>
        <a:defRPr sz="4400">
          <a:solidFill>
            <a:schemeClr val="accent2"/>
          </a:solidFill>
          <a:latin typeface="Verdana"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mqtt.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DE0F4664-9FED-F94A-A7C0-4E160A26AAD7}"/>
              </a:ext>
            </a:extLst>
          </p:cNvPr>
          <p:cNvSpPr>
            <a:spLocks noGrp="1"/>
          </p:cNvSpPr>
          <p:nvPr>
            <p:ph type="ftr" sz="quarter" idx="11"/>
          </p:nvPr>
        </p:nvSpPr>
        <p:spPr>
          <a:xfrm>
            <a:off x="1600200" y="6477000"/>
            <a:ext cx="3276600" cy="30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US" sz="1200"/>
              <a:t>Carnegie Mellon Heinz College</a:t>
            </a:r>
            <a:endParaRPr lang="en-US" altLang="en-US" sz="1400">
              <a:latin typeface="Times New Roman" panose="02020603050405020304" pitchFamily="18" charset="0"/>
            </a:endParaRPr>
          </a:p>
        </p:txBody>
      </p:sp>
      <p:sp>
        <p:nvSpPr>
          <p:cNvPr id="15363" name="Rectangle 2">
            <a:extLst>
              <a:ext uri="{FF2B5EF4-FFF2-40B4-BE49-F238E27FC236}">
                <a16:creationId xmlns:a16="http://schemas.microsoft.com/office/drawing/2014/main" id="{4B56853A-3EE3-A140-AF52-0F489272162B}"/>
              </a:ext>
            </a:extLst>
          </p:cNvPr>
          <p:cNvSpPr>
            <a:spLocks noGrp="1" noChangeArrowheads="1"/>
          </p:cNvSpPr>
          <p:nvPr>
            <p:ph type="ctrTitle"/>
          </p:nvPr>
        </p:nvSpPr>
        <p:spPr>
          <a:xfrm>
            <a:off x="685800" y="2590800"/>
            <a:ext cx="7772400" cy="1143000"/>
          </a:xfrm>
        </p:spPr>
        <p:txBody>
          <a:bodyPr/>
          <a:lstStyle/>
          <a:p>
            <a:r>
              <a:rPr lang="en-US" altLang="en-US" sz="3600" b="1" dirty="0">
                <a:solidFill>
                  <a:srgbClr val="C00000"/>
                </a:solidFill>
                <a:latin typeface="Arial Narrow" panose="020B0604020202020204" pitchFamily="34" charset="0"/>
                <a:ea typeface="ＭＳ Ｐゴシック" panose="020B0600070205080204" pitchFamily="34" charset="-128"/>
              </a:rPr>
              <a:t>95-733 Internet of Things</a:t>
            </a:r>
            <a:br>
              <a:rPr lang="en-US" altLang="en-US" sz="3600" b="1" dirty="0">
                <a:solidFill>
                  <a:srgbClr val="C00000"/>
                </a:solidFill>
                <a:latin typeface="Arial Narrow" panose="020B0604020202020204" pitchFamily="34" charset="0"/>
                <a:ea typeface="ＭＳ Ｐゴシック" panose="020B0600070205080204" pitchFamily="34" charset="-128"/>
              </a:rPr>
            </a:br>
            <a:r>
              <a:rPr lang="en-US" altLang="en-US" sz="3600" b="1" dirty="0">
                <a:solidFill>
                  <a:srgbClr val="C00000"/>
                </a:solidFill>
                <a:latin typeface="Arial Narrow" panose="020B0604020202020204" pitchFamily="34" charset="0"/>
                <a:ea typeface="ＭＳ Ｐゴシック" panose="020B0600070205080204" pitchFamily="34" charset="-128"/>
              </a:rPr>
              <a:t>Week 4 MQTT Qualities of Service</a:t>
            </a:r>
          </a:p>
        </p:txBody>
      </p:sp>
      <p:pic>
        <p:nvPicPr>
          <p:cNvPr id="15364" name="Picture 6">
            <a:extLst>
              <a:ext uri="{FF2B5EF4-FFF2-40B4-BE49-F238E27FC236}">
                <a16:creationId xmlns:a16="http://schemas.microsoft.com/office/drawing/2014/main" id="{87727210-0128-2043-B2AD-BBB14CFD2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457200"/>
            <a:ext cx="2171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E55808B-0581-124B-AABC-99CA877A9BBD}"/>
              </a:ext>
            </a:extLst>
          </p:cNvPr>
          <p:cNvSpPr>
            <a:spLocks noGrp="1"/>
          </p:cNvSpPr>
          <p:nvPr>
            <p:ph type="sldNum" sz="quarter" idx="10"/>
          </p:nvPr>
        </p:nvSpPr>
        <p:spPr/>
        <p:txBody>
          <a:bodyPr/>
          <a:lstStyle/>
          <a:p>
            <a:pPr>
              <a:defRPr/>
            </a:pPr>
            <a:fld id="{3F6FD8E0-F384-E241-9062-313AC066A1CA}" type="slidenum">
              <a:rPr lang="en-US" altLang="en-US" smtClean="0"/>
              <a:pPr>
                <a:defRPr/>
              </a:pPr>
              <a:t>1</a:t>
            </a:fld>
            <a:endParaRPr lang="en-US" altLang="en-US" dirty="0">
              <a:latin typeface="Helvetic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MQTT from Oracle (a drone application)</a:t>
            </a:r>
          </a:p>
        </p:txBody>
      </p:sp>
      <p:pic>
        <p:nvPicPr>
          <p:cNvPr id="5" name="Picture 4"/>
          <p:cNvPicPr>
            <a:picLocks noChangeAspect="1"/>
          </p:cNvPicPr>
          <p:nvPr/>
        </p:nvPicPr>
        <p:blipFill>
          <a:blip r:embed="rId2"/>
          <a:stretch>
            <a:fillRect/>
          </a:stretch>
        </p:blipFill>
        <p:spPr>
          <a:xfrm>
            <a:off x="666750" y="2125742"/>
            <a:ext cx="6267450" cy="3796081"/>
          </a:xfrm>
          <a:prstGeom prst="rect">
            <a:avLst/>
          </a:prstGeom>
        </p:spPr>
      </p:pic>
      <p:pic>
        <p:nvPicPr>
          <p:cNvPr id="6" name="Picture 5"/>
          <p:cNvPicPr>
            <a:picLocks noChangeAspect="1"/>
          </p:cNvPicPr>
          <p:nvPr/>
        </p:nvPicPr>
        <p:blipFill>
          <a:blip r:embed="rId3"/>
          <a:stretch>
            <a:fillRect/>
          </a:stretch>
        </p:blipFill>
        <p:spPr>
          <a:xfrm>
            <a:off x="5695950" y="1628656"/>
            <a:ext cx="2705100" cy="1114544"/>
          </a:xfrm>
          <a:prstGeom prst="rect">
            <a:avLst/>
          </a:prstGeom>
        </p:spPr>
      </p:pic>
      <p:sp>
        <p:nvSpPr>
          <p:cNvPr id="3" name="Oval 2"/>
          <p:cNvSpPr/>
          <p:nvPr/>
        </p:nvSpPr>
        <p:spPr>
          <a:xfrm>
            <a:off x="7224713" y="3738811"/>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MQTT</a:t>
            </a:r>
          </a:p>
        </p:txBody>
      </p:sp>
      <p:sp>
        <p:nvSpPr>
          <p:cNvPr id="4" name="Oval 3"/>
          <p:cNvSpPr/>
          <p:nvPr/>
        </p:nvSpPr>
        <p:spPr>
          <a:xfrm>
            <a:off x="7224712" y="3033286"/>
            <a:ext cx="576263" cy="39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MD</a:t>
            </a:r>
          </a:p>
        </p:txBody>
      </p:sp>
      <p:sp>
        <p:nvSpPr>
          <p:cNvPr id="7" name="Oval 6"/>
          <p:cNvSpPr/>
          <p:nvPr/>
        </p:nvSpPr>
        <p:spPr>
          <a:xfrm>
            <a:off x="7048500" y="4697102"/>
            <a:ext cx="352425" cy="304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#1</a:t>
            </a:r>
          </a:p>
        </p:txBody>
      </p:sp>
      <p:sp>
        <p:nvSpPr>
          <p:cNvPr id="8" name="Oval 7"/>
          <p:cNvSpPr/>
          <p:nvPr/>
        </p:nvSpPr>
        <p:spPr>
          <a:xfrm rot="10800000" flipV="1">
            <a:off x="7800975" y="4697101"/>
            <a:ext cx="352425" cy="304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#2</a:t>
            </a:r>
          </a:p>
        </p:txBody>
      </p:sp>
      <p:sp>
        <p:nvSpPr>
          <p:cNvPr id="9" name="TextBox 8"/>
          <p:cNvSpPr txBox="1"/>
          <p:nvPr/>
        </p:nvSpPr>
        <p:spPr>
          <a:xfrm>
            <a:off x="7191376" y="5295900"/>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115D7554-1CCB-1D4B-978C-74C460399035}"/>
              </a:ext>
            </a:extLst>
          </p:cNvPr>
          <p:cNvSpPr txBox="1"/>
          <p:nvPr/>
        </p:nvSpPr>
        <p:spPr>
          <a:xfrm>
            <a:off x="6950149" y="5226650"/>
            <a:ext cx="2222083" cy="923330"/>
          </a:xfrm>
          <a:prstGeom prst="rect">
            <a:avLst/>
          </a:prstGeom>
          <a:noFill/>
        </p:spPr>
        <p:txBody>
          <a:bodyPr wrap="none" rtlCol="0">
            <a:spAutoFit/>
          </a:bodyPr>
          <a:lstStyle/>
          <a:p>
            <a:r>
              <a:rPr lang="en-US" dirty="0"/>
              <a:t>Another party</a:t>
            </a:r>
          </a:p>
          <a:p>
            <a:r>
              <a:rPr lang="en-US" dirty="0"/>
              <a:t>is sending get</a:t>
            </a:r>
          </a:p>
          <a:p>
            <a:r>
              <a:rPr lang="en-US" dirty="0"/>
              <a:t>altitude requests.</a:t>
            </a:r>
          </a:p>
        </p:txBody>
      </p:sp>
      <p:sp>
        <p:nvSpPr>
          <p:cNvPr id="11" name="Footer Placeholder 10">
            <a:extLst>
              <a:ext uri="{FF2B5EF4-FFF2-40B4-BE49-F238E27FC236}">
                <a16:creationId xmlns:a16="http://schemas.microsoft.com/office/drawing/2014/main" id="{5C157764-0ABF-CC4E-BA59-29B17F67E0AF}"/>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12" name="Slide Number Placeholder 11">
            <a:extLst>
              <a:ext uri="{FF2B5EF4-FFF2-40B4-BE49-F238E27FC236}">
                <a16:creationId xmlns:a16="http://schemas.microsoft.com/office/drawing/2014/main" id="{E63611B3-A899-1243-82B1-0CF4E9DB8A51}"/>
              </a:ext>
            </a:extLst>
          </p:cNvPr>
          <p:cNvSpPr>
            <a:spLocks noGrp="1"/>
          </p:cNvSpPr>
          <p:nvPr>
            <p:ph type="sldNum" sz="quarter" idx="10"/>
          </p:nvPr>
        </p:nvSpPr>
        <p:spPr/>
        <p:txBody>
          <a:bodyPr/>
          <a:lstStyle/>
          <a:p>
            <a:pPr>
              <a:defRPr/>
            </a:pPr>
            <a:fld id="{E79AF6AB-E3C4-B046-8869-9D5266907990}" type="slidenum">
              <a:rPr lang="en-US" altLang="en-US" smtClean="0"/>
              <a:pPr>
                <a:defRPr/>
              </a:pPr>
              <a:t>10</a:t>
            </a:fld>
            <a:endParaRPr lang="en-US" altLang="en-US">
              <a:latin typeface="Helvetica" pitchFamily="2" charset="0"/>
            </a:endParaRPr>
          </a:p>
        </p:txBody>
      </p:sp>
    </p:spTree>
    <p:extLst>
      <p:ext uri="{BB962C8B-B14F-4D97-AF65-F5344CB8AC3E}">
        <p14:creationId xmlns:p14="http://schemas.microsoft.com/office/powerpoint/2010/main" val="143953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MQTT From IBM</a:t>
            </a:r>
            <a:br>
              <a:rPr lang="en-US" dirty="0"/>
            </a:br>
            <a:endParaRPr lang="en-US" dirty="0"/>
          </a:p>
        </p:txBody>
      </p:sp>
      <p:sp>
        <p:nvSpPr>
          <p:cNvPr id="3" name="Content Placeholder 2"/>
          <p:cNvSpPr>
            <a:spLocks noGrp="1"/>
          </p:cNvSpPr>
          <p:nvPr>
            <p:ph idx="1"/>
          </p:nvPr>
        </p:nvSpPr>
        <p:spPr>
          <a:xfrm>
            <a:off x="946404" y="1790700"/>
            <a:ext cx="7269481" cy="3996546"/>
          </a:xfrm>
        </p:spPr>
        <p:txBody>
          <a:bodyPr>
            <a:normAutofit/>
          </a:bodyPr>
          <a:lstStyle/>
          <a:p>
            <a:pPr marL="0" indent="0">
              <a:buNone/>
            </a:pPr>
            <a:r>
              <a:rPr lang="en-US" sz="1800" dirty="0"/>
              <a:t>The IBM </a:t>
            </a:r>
            <a:r>
              <a:rPr lang="en-US" sz="1800" dirty="0" err="1"/>
              <a:t>Bluemix</a:t>
            </a:r>
            <a:r>
              <a:rPr lang="en-US" sz="1800" dirty="0"/>
              <a:t> Internet of Things (</a:t>
            </a:r>
            <a:r>
              <a:rPr lang="en-US" sz="1800" dirty="0" err="1"/>
              <a:t>IoT</a:t>
            </a:r>
            <a:r>
              <a:rPr lang="en-US" sz="1800" dirty="0"/>
              <a:t>) service provides a simple but powerful capability to interconnect different kinds of devices and applications all over the world. What makes this possible? The secret behind the </a:t>
            </a:r>
            <a:r>
              <a:rPr lang="en-US" sz="1800" dirty="0" err="1">
                <a:solidFill>
                  <a:srgbClr val="C00000"/>
                </a:solidFill>
              </a:rPr>
              <a:t>Bluemix</a:t>
            </a:r>
            <a:r>
              <a:rPr lang="en-US" sz="1800" dirty="0">
                <a:solidFill>
                  <a:srgbClr val="C00000"/>
                </a:solidFill>
              </a:rPr>
              <a:t> </a:t>
            </a:r>
            <a:r>
              <a:rPr lang="en-US" sz="1800" dirty="0" err="1">
                <a:solidFill>
                  <a:srgbClr val="C00000"/>
                </a:solidFill>
              </a:rPr>
              <a:t>IoT</a:t>
            </a:r>
            <a:r>
              <a:rPr lang="en-US" sz="1800" dirty="0">
                <a:solidFill>
                  <a:srgbClr val="C00000"/>
                </a:solidFill>
              </a:rPr>
              <a:t> service is MQTT</a:t>
            </a:r>
            <a:r>
              <a:rPr lang="en-US" sz="1800" dirty="0"/>
              <a:t>, the Message Queue Telemetry Transport. </a:t>
            </a:r>
            <a:endParaRPr lang="en-US" sz="1650" dirty="0"/>
          </a:p>
        </p:txBody>
      </p:sp>
      <p:sp>
        <p:nvSpPr>
          <p:cNvPr id="4" name="Footer Placeholder 3">
            <a:extLst>
              <a:ext uri="{FF2B5EF4-FFF2-40B4-BE49-F238E27FC236}">
                <a16:creationId xmlns:a16="http://schemas.microsoft.com/office/drawing/2014/main" id="{58067E54-A6C0-4644-B4CA-497F2CC217A2}"/>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5" name="Slide Number Placeholder 4">
            <a:extLst>
              <a:ext uri="{FF2B5EF4-FFF2-40B4-BE49-F238E27FC236}">
                <a16:creationId xmlns:a16="http://schemas.microsoft.com/office/drawing/2014/main" id="{2D4026EE-B8CF-9047-AFBE-A913B53E92EE}"/>
              </a:ext>
            </a:extLst>
          </p:cNvPr>
          <p:cNvSpPr>
            <a:spLocks noGrp="1"/>
          </p:cNvSpPr>
          <p:nvPr>
            <p:ph type="sldNum" sz="quarter" idx="10"/>
          </p:nvPr>
        </p:nvSpPr>
        <p:spPr/>
        <p:txBody>
          <a:bodyPr/>
          <a:lstStyle/>
          <a:p>
            <a:pPr>
              <a:defRPr/>
            </a:pPr>
            <a:fld id="{E79AF6AB-E3C4-B046-8869-9D5266907990}" type="slidenum">
              <a:rPr lang="en-US" altLang="en-US" smtClean="0"/>
              <a:pPr>
                <a:defRPr/>
              </a:pPr>
              <a:t>11</a:t>
            </a:fld>
            <a:endParaRPr lang="en-US" altLang="en-US">
              <a:latin typeface="Helvetica" pitchFamily="2" charset="0"/>
            </a:endParaRPr>
          </a:p>
        </p:txBody>
      </p:sp>
    </p:spTree>
    <p:extLst>
      <p:ext uri="{BB962C8B-B14F-4D97-AF65-F5344CB8AC3E}">
        <p14:creationId xmlns:p14="http://schemas.microsoft.com/office/powerpoint/2010/main" val="110415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MQTT From AWS</a:t>
            </a:r>
            <a:br>
              <a:rPr lang="en-US" dirty="0"/>
            </a:br>
            <a:endParaRPr lang="en-US" dirty="0"/>
          </a:p>
        </p:txBody>
      </p:sp>
      <p:sp>
        <p:nvSpPr>
          <p:cNvPr id="3" name="Content Placeholder 2"/>
          <p:cNvSpPr>
            <a:spLocks noGrp="1"/>
          </p:cNvSpPr>
          <p:nvPr>
            <p:ph idx="1"/>
          </p:nvPr>
        </p:nvSpPr>
        <p:spPr>
          <a:xfrm>
            <a:off x="946404" y="1790700"/>
            <a:ext cx="7269481" cy="3996546"/>
          </a:xfrm>
        </p:spPr>
        <p:txBody>
          <a:bodyPr>
            <a:normAutofit lnSpcReduction="10000"/>
          </a:bodyPr>
          <a:lstStyle/>
          <a:p>
            <a:r>
              <a:rPr lang="en-US" sz="1800" dirty="0"/>
              <a:t>The AWS </a:t>
            </a:r>
            <a:r>
              <a:rPr lang="en-US" sz="1800" dirty="0" err="1"/>
              <a:t>IoT</a:t>
            </a:r>
            <a:r>
              <a:rPr lang="en-US" sz="1800" dirty="0"/>
              <a:t> message broker is a publish/subscribe broker service that enables the sending and receiving of messages to and from AWS </a:t>
            </a:r>
            <a:r>
              <a:rPr lang="en-US" sz="1800" dirty="0" err="1"/>
              <a:t>IoT</a:t>
            </a:r>
            <a:r>
              <a:rPr lang="en-US" sz="1800" dirty="0"/>
              <a:t>. When communicating with AWS </a:t>
            </a:r>
            <a:r>
              <a:rPr lang="en-US" sz="1800" dirty="0" err="1"/>
              <a:t>IoT</a:t>
            </a:r>
            <a:r>
              <a:rPr lang="en-US" sz="1800" dirty="0"/>
              <a:t>, a client sends a message addressed to a topic like Sensor/temp/room1. The message broker, in turn, sends the message to all clients that have registered to receive messages for that topic. The act of sending the message is referred to as publishing.</a:t>
            </a:r>
          </a:p>
          <a:p>
            <a:r>
              <a:rPr lang="en-US" sz="1800" dirty="0"/>
              <a:t>MQTT is a widely adopted lightweight messaging protocol designed for constrained devices. </a:t>
            </a:r>
          </a:p>
          <a:p>
            <a:r>
              <a:rPr lang="en-US" sz="1800" dirty="0"/>
              <a:t>Although the </a:t>
            </a:r>
            <a:r>
              <a:rPr lang="en-US" sz="1800" dirty="0">
                <a:solidFill>
                  <a:srgbClr val="C00000"/>
                </a:solidFill>
              </a:rPr>
              <a:t>AWS </a:t>
            </a:r>
            <a:r>
              <a:rPr lang="en-US" sz="1800" dirty="0" err="1">
                <a:solidFill>
                  <a:srgbClr val="C00000"/>
                </a:solidFill>
              </a:rPr>
              <a:t>IoT</a:t>
            </a:r>
            <a:r>
              <a:rPr lang="en-US" sz="1800" dirty="0">
                <a:solidFill>
                  <a:srgbClr val="C00000"/>
                </a:solidFill>
              </a:rPr>
              <a:t> message broker implementation is based on MQTT version 3.1.1, it deviates from the specification as </a:t>
            </a:r>
            <a:r>
              <a:rPr lang="en-US" sz="1800" dirty="0"/>
              <a:t>follows: (several deviations from the standard are listed.)</a:t>
            </a:r>
          </a:p>
          <a:p>
            <a:endParaRPr lang="en-US" sz="1650" dirty="0"/>
          </a:p>
        </p:txBody>
      </p:sp>
      <p:sp>
        <p:nvSpPr>
          <p:cNvPr id="4" name="Footer Placeholder 3">
            <a:extLst>
              <a:ext uri="{FF2B5EF4-FFF2-40B4-BE49-F238E27FC236}">
                <a16:creationId xmlns:a16="http://schemas.microsoft.com/office/drawing/2014/main" id="{9AFAA2CA-2F3B-6943-907A-8EADA7EB69FA}"/>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5" name="Slide Number Placeholder 4">
            <a:extLst>
              <a:ext uri="{FF2B5EF4-FFF2-40B4-BE49-F238E27FC236}">
                <a16:creationId xmlns:a16="http://schemas.microsoft.com/office/drawing/2014/main" id="{B3969D35-7946-1C4A-8F21-067F48097F0F}"/>
              </a:ext>
            </a:extLst>
          </p:cNvPr>
          <p:cNvSpPr>
            <a:spLocks noGrp="1"/>
          </p:cNvSpPr>
          <p:nvPr>
            <p:ph type="sldNum" sz="quarter" idx="10"/>
          </p:nvPr>
        </p:nvSpPr>
        <p:spPr/>
        <p:txBody>
          <a:bodyPr/>
          <a:lstStyle/>
          <a:p>
            <a:pPr>
              <a:defRPr/>
            </a:pPr>
            <a:fld id="{E79AF6AB-E3C4-B046-8869-9D5266907990}" type="slidenum">
              <a:rPr lang="en-US" altLang="en-US" smtClean="0"/>
              <a:pPr>
                <a:defRPr/>
              </a:pPr>
              <a:t>12</a:t>
            </a:fld>
            <a:endParaRPr lang="en-US" altLang="en-US">
              <a:latin typeface="Helvetica" pitchFamily="2" charset="0"/>
            </a:endParaRPr>
          </a:p>
        </p:txBody>
      </p:sp>
    </p:spTree>
    <p:extLst>
      <p:ext uri="{BB962C8B-B14F-4D97-AF65-F5344CB8AC3E}">
        <p14:creationId xmlns:p14="http://schemas.microsoft.com/office/powerpoint/2010/main" val="333254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MQTT and Microsoft Azure</a:t>
            </a:r>
            <a:br>
              <a:rPr lang="en-US" dirty="0"/>
            </a:br>
            <a:endParaRPr lang="en-US" dirty="0"/>
          </a:p>
        </p:txBody>
      </p:sp>
      <p:sp>
        <p:nvSpPr>
          <p:cNvPr id="5" name="Rectangle 4"/>
          <p:cNvSpPr/>
          <p:nvPr/>
        </p:nvSpPr>
        <p:spPr>
          <a:xfrm>
            <a:off x="946404" y="1942452"/>
            <a:ext cx="6806946" cy="2585323"/>
          </a:xfrm>
          <a:prstGeom prst="rect">
            <a:avLst/>
          </a:prstGeom>
        </p:spPr>
        <p:txBody>
          <a:bodyPr wrap="square">
            <a:spAutoFit/>
          </a:bodyPr>
          <a:lstStyle/>
          <a:p>
            <a:r>
              <a:rPr lang="en-US" dirty="0"/>
              <a:t>IoT Hub </a:t>
            </a:r>
            <a:r>
              <a:rPr lang="en-US" dirty="0">
                <a:solidFill>
                  <a:srgbClr val="222222"/>
                </a:solidFill>
              </a:rPr>
              <a:t>enables devices to communicate with the IoT Hub device endpoints using the </a:t>
            </a:r>
            <a:r>
              <a:rPr lang="en-US" dirty="0">
                <a:solidFill>
                  <a:srgbClr val="007BB8"/>
                </a:solidFill>
                <a:hlinkClick r:id="rId2"/>
              </a:rPr>
              <a:t>MQTT v3.1.1</a:t>
            </a:r>
            <a:r>
              <a:rPr lang="en-US" dirty="0">
                <a:solidFill>
                  <a:srgbClr val="222222"/>
                </a:solidFill>
              </a:rPr>
              <a:t> protocol on port 8883 or MQTT v3.1.1 over WebSocket protocol on port 443. </a:t>
            </a:r>
          </a:p>
          <a:p>
            <a:endParaRPr lang="en-US" dirty="0">
              <a:solidFill>
                <a:srgbClr val="222222"/>
              </a:solidFill>
            </a:endParaRPr>
          </a:p>
          <a:p>
            <a:r>
              <a:rPr lang="en-US" dirty="0">
                <a:solidFill>
                  <a:srgbClr val="222222"/>
                </a:solidFill>
              </a:rPr>
              <a:t>IoT Hub requires all device communication to be secured using </a:t>
            </a:r>
            <a:r>
              <a:rPr lang="en-US" dirty="0">
                <a:solidFill>
                  <a:srgbClr val="C00000"/>
                </a:solidFill>
              </a:rPr>
              <a:t>TLS/SSL </a:t>
            </a:r>
            <a:r>
              <a:rPr lang="en-US" dirty="0">
                <a:solidFill>
                  <a:srgbClr val="222222"/>
                </a:solidFill>
              </a:rPr>
              <a:t>(hence, IoT Hub doesn’t support non-secure connections over port 1883).</a:t>
            </a:r>
          </a:p>
          <a:p>
            <a:r>
              <a:rPr lang="en-US" dirty="0">
                <a:solidFill>
                  <a:srgbClr val="222222"/>
                </a:solidFill>
              </a:rPr>
              <a:t>Microsoft lists several </a:t>
            </a:r>
            <a:r>
              <a:rPr lang="en-US" dirty="0">
                <a:solidFill>
                  <a:srgbClr val="C00000"/>
                </a:solidFill>
              </a:rPr>
              <a:t>deviations from the standard.</a:t>
            </a:r>
            <a:endParaRPr lang="en-US" dirty="0"/>
          </a:p>
        </p:txBody>
      </p:sp>
      <p:sp>
        <p:nvSpPr>
          <p:cNvPr id="3" name="Footer Placeholder 2">
            <a:extLst>
              <a:ext uri="{FF2B5EF4-FFF2-40B4-BE49-F238E27FC236}">
                <a16:creationId xmlns:a16="http://schemas.microsoft.com/office/drawing/2014/main" id="{A75D4A18-6FC1-3D43-B549-BDA514180E86}"/>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4" name="Slide Number Placeholder 3">
            <a:extLst>
              <a:ext uri="{FF2B5EF4-FFF2-40B4-BE49-F238E27FC236}">
                <a16:creationId xmlns:a16="http://schemas.microsoft.com/office/drawing/2014/main" id="{A7237C2F-8702-4A4D-9E43-2A36E4DBF759}"/>
              </a:ext>
            </a:extLst>
          </p:cNvPr>
          <p:cNvSpPr>
            <a:spLocks noGrp="1"/>
          </p:cNvSpPr>
          <p:nvPr>
            <p:ph type="sldNum" sz="quarter" idx="10"/>
          </p:nvPr>
        </p:nvSpPr>
        <p:spPr/>
        <p:txBody>
          <a:bodyPr/>
          <a:lstStyle/>
          <a:p>
            <a:pPr>
              <a:defRPr/>
            </a:pPr>
            <a:fld id="{E79AF6AB-E3C4-B046-8869-9D5266907990}" type="slidenum">
              <a:rPr lang="en-US" altLang="en-US" smtClean="0"/>
              <a:pPr>
                <a:defRPr/>
              </a:pPr>
              <a:t>13</a:t>
            </a:fld>
            <a:endParaRPr lang="en-US" altLang="en-US">
              <a:latin typeface="Helvetica" pitchFamily="2" charset="0"/>
            </a:endParaRPr>
          </a:p>
        </p:txBody>
      </p:sp>
    </p:spTree>
    <p:extLst>
      <p:ext uri="{BB962C8B-B14F-4D97-AF65-F5344CB8AC3E}">
        <p14:creationId xmlns:p14="http://schemas.microsoft.com/office/powerpoint/2010/main" val="138626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399" cy="1143000"/>
          </a:xfrm>
        </p:spPr>
        <p:txBody>
          <a:bodyPr/>
          <a:lstStyle/>
          <a:p>
            <a:r>
              <a:rPr lang="en-US" sz="4000" dirty="0"/>
              <a:t>MQTT and Facebook Messenger</a:t>
            </a:r>
            <a:br>
              <a:rPr lang="en-US" b="1" dirty="0"/>
            </a:br>
            <a:endParaRPr lang="en-US" dirty="0"/>
          </a:p>
        </p:txBody>
      </p:sp>
      <p:sp>
        <p:nvSpPr>
          <p:cNvPr id="3" name="Content Placeholder 2"/>
          <p:cNvSpPr>
            <a:spLocks noGrp="1"/>
          </p:cNvSpPr>
          <p:nvPr>
            <p:ph idx="1"/>
          </p:nvPr>
        </p:nvSpPr>
        <p:spPr/>
        <p:txBody>
          <a:bodyPr/>
          <a:lstStyle/>
          <a:p>
            <a:pPr marL="0" indent="0">
              <a:buNone/>
            </a:pPr>
            <a:r>
              <a:rPr lang="en-US" sz="1800" dirty="0"/>
              <a:t>One of the problems we experienced was long latency when sending a message. The method we were using to send was reliable but slow, and there were limitations on how much we could improve it. With just a few weeks until launch, we ended up building a new mechanism that maintains a persistent connection to our servers. To do this without killing battery life, we used a protocol called MQTT that we had experimented with in Beluga. MQTT is specifically designed for applications like sending telemetry data to and from space probes, so it is </a:t>
            </a:r>
            <a:r>
              <a:rPr lang="en-US" sz="1800" dirty="0">
                <a:solidFill>
                  <a:srgbClr val="C00000"/>
                </a:solidFill>
              </a:rPr>
              <a:t>designed to use bandwidth and batteries sparingly.</a:t>
            </a:r>
            <a:r>
              <a:rPr lang="en-US" sz="1800" dirty="0"/>
              <a:t> By maintaining an MQTT connection and routing messages through our chat pipeline, we were able to often achieve phone-to-phone delivery in the hundreds of milliseconds, rather than multiple seconds.</a:t>
            </a:r>
          </a:p>
          <a:p>
            <a:endParaRPr lang="en-US" dirty="0"/>
          </a:p>
          <a:p>
            <a:r>
              <a:rPr lang="en-US" sz="750" dirty="0"/>
              <a:t>From Facebook</a:t>
            </a:r>
          </a:p>
        </p:txBody>
      </p:sp>
      <p:sp>
        <p:nvSpPr>
          <p:cNvPr id="4" name="Footer Placeholder 3">
            <a:extLst>
              <a:ext uri="{FF2B5EF4-FFF2-40B4-BE49-F238E27FC236}">
                <a16:creationId xmlns:a16="http://schemas.microsoft.com/office/drawing/2014/main" id="{D71BFC85-2999-3E4E-BE8B-9EBF28C9B193}"/>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5" name="Slide Number Placeholder 4">
            <a:extLst>
              <a:ext uri="{FF2B5EF4-FFF2-40B4-BE49-F238E27FC236}">
                <a16:creationId xmlns:a16="http://schemas.microsoft.com/office/drawing/2014/main" id="{C48FE786-F6DB-FC49-BD03-EB4946372627}"/>
              </a:ext>
            </a:extLst>
          </p:cNvPr>
          <p:cNvSpPr>
            <a:spLocks noGrp="1"/>
          </p:cNvSpPr>
          <p:nvPr>
            <p:ph type="sldNum" sz="quarter" idx="10"/>
          </p:nvPr>
        </p:nvSpPr>
        <p:spPr/>
        <p:txBody>
          <a:bodyPr/>
          <a:lstStyle/>
          <a:p>
            <a:pPr>
              <a:defRPr/>
            </a:pPr>
            <a:fld id="{E79AF6AB-E3C4-B046-8869-9D5266907990}" type="slidenum">
              <a:rPr lang="en-US" altLang="en-US" smtClean="0"/>
              <a:pPr>
                <a:defRPr/>
              </a:pPr>
              <a:t>14</a:t>
            </a:fld>
            <a:endParaRPr lang="en-US" altLang="en-US">
              <a:latin typeface="Helvetica" pitchFamily="2" charset="0"/>
            </a:endParaRPr>
          </a:p>
        </p:txBody>
      </p:sp>
    </p:spTree>
    <p:extLst>
      <p:ext uri="{BB962C8B-B14F-4D97-AF65-F5344CB8AC3E}">
        <p14:creationId xmlns:p14="http://schemas.microsoft.com/office/powerpoint/2010/main" val="16850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B9CA67-1D88-6E4A-909B-8826CF3D2777}"/>
              </a:ext>
            </a:extLst>
          </p:cNvPr>
          <p:cNvSpPr>
            <a:spLocks noGrp="1"/>
          </p:cNvSpPr>
          <p:nvPr>
            <p:ph type="title"/>
          </p:nvPr>
        </p:nvSpPr>
        <p:spPr>
          <a:xfrm>
            <a:off x="697277" y="728387"/>
            <a:ext cx="7205980" cy="805411"/>
          </a:xfrm>
        </p:spPr>
        <p:txBody>
          <a:bodyPr/>
          <a:lstStyle/>
          <a:p>
            <a:r>
              <a:rPr lang="en-US" sz="4000" dirty="0"/>
              <a:t>MQTT and CMU’s </a:t>
            </a:r>
            <a:r>
              <a:rPr lang="en-US" sz="4000" dirty="0" err="1"/>
              <a:t>OpenChirp</a:t>
            </a:r>
            <a:r>
              <a:rPr lang="en-US" sz="4000" dirty="0"/>
              <a:t> Architecture</a:t>
            </a:r>
          </a:p>
        </p:txBody>
      </p:sp>
      <p:sp>
        <p:nvSpPr>
          <p:cNvPr id="8" name="TextBox 7">
            <a:extLst>
              <a:ext uri="{FF2B5EF4-FFF2-40B4-BE49-F238E27FC236}">
                <a16:creationId xmlns:a16="http://schemas.microsoft.com/office/drawing/2014/main" id="{66877717-3788-9E41-9DB7-FAF97A3D3A04}"/>
              </a:ext>
            </a:extLst>
          </p:cNvPr>
          <p:cNvSpPr txBox="1"/>
          <p:nvPr/>
        </p:nvSpPr>
        <p:spPr>
          <a:xfrm>
            <a:off x="708163" y="2177859"/>
            <a:ext cx="126590" cy="369332"/>
          </a:xfrm>
          <a:prstGeom prst="rect">
            <a:avLst/>
          </a:prstGeom>
          <a:noFill/>
        </p:spPr>
        <p:txBody>
          <a:bodyPr wrap="square" rtlCol="0">
            <a:spAutoFit/>
          </a:bodyPr>
          <a:lstStyle/>
          <a:p>
            <a:endParaRPr lang="en-US" dirty="0"/>
          </a:p>
        </p:txBody>
      </p:sp>
      <p:pic>
        <p:nvPicPr>
          <p:cNvPr id="9" name="Picture 134">
            <a:extLst>
              <a:ext uri="{FF2B5EF4-FFF2-40B4-BE49-F238E27FC236}">
                <a16:creationId xmlns:a16="http://schemas.microsoft.com/office/drawing/2014/main" id="{D448DCD3-BBC2-A040-BFB1-1F7DBD70A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53" y="1981200"/>
            <a:ext cx="7462157" cy="352600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43EE8CE-1257-6B45-84CB-3C3B2434CCAB}"/>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3" name="Slide Number Placeholder 2">
            <a:extLst>
              <a:ext uri="{FF2B5EF4-FFF2-40B4-BE49-F238E27FC236}">
                <a16:creationId xmlns:a16="http://schemas.microsoft.com/office/drawing/2014/main" id="{492F6F00-260D-C940-9184-300B17412FFF}"/>
              </a:ext>
            </a:extLst>
          </p:cNvPr>
          <p:cNvSpPr>
            <a:spLocks noGrp="1"/>
          </p:cNvSpPr>
          <p:nvPr>
            <p:ph type="sldNum" sz="quarter" idx="10"/>
          </p:nvPr>
        </p:nvSpPr>
        <p:spPr/>
        <p:txBody>
          <a:bodyPr/>
          <a:lstStyle/>
          <a:p>
            <a:pPr>
              <a:defRPr/>
            </a:pPr>
            <a:fld id="{E79AF6AB-E3C4-B046-8869-9D5266907990}" type="slidenum">
              <a:rPr lang="en-US" altLang="en-US" smtClean="0"/>
              <a:pPr>
                <a:defRPr/>
              </a:pPr>
              <a:t>15</a:t>
            </a:fld>
            <a:endParaRPr lang="en-US" altLang="en-US">
              <a:latin typeface="Helvetica" pitchFamily="2" charset="0"/>
            </a:endParaRPr>
          </a:p>
        </p:txBody>
      </p:sp>
    </p:spTree>
    <p:extLst>
      <p:ext uri="{BB962C8B-B14F-4D97-AF65-F5344CB8AC3E}">
        <p14:creationId xmlns:p14="http://schemas.microsoft.com/office/powerpoint/2010/main" val="36221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424DC0-0059-8049-B718-6BC6A652A329}"/>
              </a:ext>
            </a:extLst>
          </p:cNvPr>
          <p:cNvSpPr>
            <a:spLocks noGrp="1"/>
          </p:cNvSpPr>
          <p:nvPr>
            <p:ph type="sldNum" sz="quarter" idx="10"/>
          </p:nvPr>
        </p:nvSpPr>
        <p:spPr>
          <a:xfrm>
            <a:off x="7339013" y="5959475"/>
            <a:ext cx="914400" cy="593725"/>
          </a:xfrm>
        </p:spPr>
        <p:txBody>
          <a:bodyPr lIns="45720" tIns="45720" rIns="45720" bIns="45720" rtlCol="0">
            <a:normAutofit/>
          </a:bodyPr>
          <a:lstStyle>
            <a:defPPr>
              <a:defRPr lang="en-US"/>
            </a:defPPr>
            <a:lvl1pPr marL="0" algn="ctr" defTabSz="457200" rtl="0" eaLnBrk="1" latinLnBrk="0" hangingPunct="1">
              <a:defRPr sz="3600"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5AC5882-C805-A440-BA8E-456BCB0A3479}" type="slidenum">
              <a:rPr lang="en-US" sz="1800" b="0" smtClean="0"/>
              <a:pPr>
                <a:defRPr/>
              </a:pPr>
              <a:t>2</a:t>
            </a:fld>
            <a:endParaRPr lang="en-US" sz="1800" b="0" dirty="0"/>
          </a:p>
        </p:txBody>
      </p:sp>
      <p:sp>
        <p:nvSpPr>
          <p:cNvPr id="8" name="Title 5">
            <a:extLst>
              <a:ext uri="{FF2B5EF4-FFF2-40B4-BE49-F238E27FC236}">
                <a16:creationId xmlns:a16="http://schemas.microsoft.com/office/drawing/2014/main" id="{6034F766-2694-8442-840E-A81D236AD0F2}"/>
              </a:ext>
            </a:extLst>
          </p:cNvPr>
          <p:cNvSpPr>
            <a:spLocks noGrp="1" noChangeArrowheads="1"/>
          </p:cNvSpPr>
          <p:nvPr>
            <p:ph type="title"/>
          </p:nvPr>
        </p:nvSpPr>
        <p:spPr>
          <a:xfrm>
            <a:off x="138113" y="1309688"/>
            <a:ext cx="7200900" cy="857250"/>
          </a:xfrm>
        </p:spPr>
        <p:txBody>
          <a:bodyPr/>
          <a:lstStyle/>
          <a:p>
            <a:r>
              <a:rPr lang="en-US" altLang="en-US" dirty="0">
                <a:ea typeface="ＭＳ Ｐゴシック" panose="020B0600070205080204" pitchFamily="34" charset="-128"/>
              </a:rPr>
              <a:t>Internet Protocol Suite</a:t>
            </a:r>
          </a:p>
        </p:txBody>
      </p:sp>
      <p:graphicFrame>
        <p:nvGraphicFramePr>
          <p:cNvPr id="9" name="Content Placeholder 8">
            <a:extLst>
              <a:ext uri="{FF2B5EF4-FFF2-40B4-BE49-F238E27FC236}">
                <a16:creationId xmlns:a16="http://schemas.microsoft.com/office/drawing/2014/main" id="{98700317-823A-B44B-9767-5DF6954FC298}"/>
              </a:ext>
            </a:extLst>
          </p:cNvPr>
          <p:cNvGraphicFramePr>
            <a:graphicFrameLocks noGrp="1"/>
          </p:cNvGraphicFramePr>
          <p:nvPr>
            <p:ph idx="1"/>
          </p:nvPr>
        </p:nvGraphicFramePr>
        <p:xfrm>
          <a:off x="512763" y="3429000"/>
          <a:ext cx="5829300" cy="1836739"/>
        </p:xfrm>
        <a:graphic>
          <a:graphicData uri="http://schemas.openxmlformats.org/drawingml/2006/table">
            <a:tbl>
              <a:tblPr firstRow="1" bandRow="1">
                <a:tableStyleId>{5940675A-B579-460E-94D1-54222C63F5DA}</a:tableStyleId>
              </a:tblPr>
              <a:tblGrid>
                <a:gridCol w="2914650">
                  <a:extLst>
                    <a:ext uri="{9D8B030D-6E8A-4147-A177-3AD203B41FA5}">
                      <a16:colId xmlns:a16="http://schemas.microsoft.com/office/drawing/2014/main" val="20000"/>
                    </a:ext>
                  </a:extLst>
                </a:gridCol>
                <a:gridCol w="2914650">
                  <a:extLst>
                    <a:ext uri="{9D8B030D-6E8A-4147-A177-3AD203B41FA5}">
                      <a16:colId xmlns:a16="http://schemas.microsoft.com/office/drawing/2014/main" val="20001"/>
                    </a:ext>
                  </a:extLst>
                </a:gridCol>
              </a:tblGrid>
              <a:tr h="495371">
                <a:tc>
                  <a:txBody>
                    <a:bodyPr/>
                    <a:lstStyle/>
                    <a:p>
                      <a:r>
                        <a:rPr lang="en-US" sz="1400" dirty="0"/>
                        <a:t>HTTP, </a:t>
                      </a:r>
                      <a:r>
                        <a:rPr lang="en-US" sz="1400" dirty="0" err="1"/>
                        <a:t>Websockets</a:t>
                      </a:r>
                      <a:r>
                        <a:rPr lang="en-US" sz="1400"/>
                        <a:t>, DNS, XMPP, MQTT, </a:t>
                      </a:r>
                      <a:r>
                        <a:rPr lang="en-US" sz="1400" err="1"/>
                        <a:t>CoAp</a:t>
                      </a:r>
                      <a:endParaRPr lang="en-US" sz="1400"/>
                    </a:p>
                  </a:txBody>
                  <a:tcPr marL="68580" marR="68580" marT="34313" marB="34313"/>
                </a:tc>
                <a:tc>
                  <a:txBody>
                    <a:bodyPr/>
                    <a:lstStyle/>
                    <a:p>
                      <a:r>
                        <a:rPr lang="en-US" sz="1400"/>
                        <a:t>Application layer</a:t>
                      </a:r>
                    </a:p>
                  </a:txBody>
                  <a:tcPr marL="68580" marR="68580" marT="34313" marB="34313"/>
                </a:tc>
                <a:extLst>
                  <a:ext uri="{0D108BD9-81ED-4DB2-BD59-A6C34878D82A}">
                    <a16:rowId xmlns:a16="http://schemas.microsoft.com/office/drawing/2014/main" val="10000"/>
                  </a:ext>
                </a:extLst>
              </a:tr>
              <a:tr h="281999">
                <a:tc>
                  <a:txBody>
                    <a:bodyPr/>
                    <a:lstStyle/>
                    <a:p>
                      <a:r>
                        <a:rPr lang="en-US" sz="1400"/>
                        <a:t>TLS, SSL</a:t>
                      </a:r>
                    </a:p>
                  </a:txBody>
                  <a:tcPr marL="68580" marR="68580" marT="34313" marB="34313"/>
                </a:tc>
                <a:tc>
                  <a:txBody>
                    <a:bodyPr/>
                    <a:lstStyle/>
                    <a:p>
                      <a:r>
                        <a:rPr lang="en-US" sz="1400"/>
                        <a:t>Application Layer (Encryption)</a:t>
                      </a:r>
                    </a:p>
                  </a:txBody>
                  <a:tcPr marL="68580" marR="68580" marT="34313" marB="34313"/>
                </a:tc>
                <a:extLst>
                  <a:ext uri="{0D108BD9-81ED-4DB2-BD59-A6C34878D82A}">
                    <a16:rowId xmlns:a16="http://schemas.microsoft.com/office/drawing/2014/main" val="10001"/>
                  </a:ext>
                </a:extLst>
              </a:tr>
              <a:tr h="281999">
                <a:tc>
                  <a:txBody>
                    <a:bodyPr/>
                    <a:lstStyle/>
                    <a:p>
                      <a:r>
                        <a:rPr lang="en-US" sz="1400"/>
                        <a:t>TCP, UDP</a:t>
                      </a:r>
                    </a:p>
                  </a:txBody>
                  <a:tcPr marL="68580" marR="68580" marT="34313" marB="34313"/>
                </a:tc>
                <a:tc>
                  <a:txBody>
                    <a:bodyPr/>
                    <a:lstStyle/>
                    <a:p>
                      <a:r>
                        <a:rPr lang="en-US" sz="1400"/>
                        <a:t>Transport</a:t>
                      </a:r>
                    </a:p>
                  </a:txBody>
                  <a:tcPr marL="68580" marR="68580" marT="34313" marB="34313"/>
                </a:tc>
                <a:extLst>
                  <a:ext uri="{0D108BD9-81ED-4DB2-BD59-A6C34878D82A}">
                    <a16:rowId xmlns:a16="http://schemas.microsoft.com/office/drawing/2014/main" val="10002"/>
                  </a:ext>
                </a:extLst>
              </a:tr>
              <a:tr h="281999">
                <a:tc>
                  <a:txBody>
                    <a:bodyPr/>
                    <a:lstStyle/>
                    <a:p>
                      <a:r>
                        <a:rPr lang="en-US" sz="1400"/>
                        <a:t>IP(V4, V6), 6LowPAN</a:t>
                      </a:r>
                    </a:p>
                  </a:txBody>
                  <a:tcPr marL="68580" marR="68580" marT="34313" marB="34313"/>
                </a:tc>
                <a:tc>
                  <a:txBody>
                    <a:bodyPr/>
                    <a:lstStyle/>
                    <a:p>
                      <a:r>
                        <a:rPr lang="en-US" sz="1400"/>
                        <a:t>Internet Layer</a:t>
                      </a:r>
                    </a:p>
                  </a:txBody>
                  <a:tcPr marL="68580" marR="68580" marT="34313" marB="34313"/>
                </a:tc>
                <a:extLst>
                  <a:ext uri="{0D108BD9-81ED-4DB2-BD59-A6C34878D82A}">
                    <a16:rowId xmlns:a16="http://schemas.microsoft.com/office/drawing/2014/main" val="10003"/>
                  </a:ext>
                </a:extLst>
              </a:tr>
              <a:tr h="495371">
                <a:tc>
                  <a:txBody>
                    <a:bodyPr/>
                    <a:lstStyle/>
                    <a:p>
                      <a:r>
                        <a:rPr lang="en-US" sz="1400"/>
                        <a:t>Ethernet, 802.11 </a:t>
                      </a:r>
                      <a:r>
                        <a:rPr lang="en-US" sz="1400" err="1"/>
                        <a:t>WiFi</a:t>
                      </a:r>
                      <a:r>
                        <a:rPr lang="en-US" sz="1400"/>
                        <a:t>, 802.15.4</a:t>
                      </a:r>
                    </a:p>
                  </a:txBody>
                  <a:tcPr marL="68580" marR="68580" marT="34313" marB="34313"/>
                </a:tc>
                <a:tc>
                  <a:txBody>
                    <a:bodyPr/>
                    <a:lstStyle/>
                    <a:p>
                      <a:r>
                        <a:rPr lang="en-US" sz="1400"/>
                        <a:t>Link</a:t>
                      </a:r>
                      <a:r>
                        <a:rPr lang="en-US" sz="1400" baseline="0"/>
                        <a:t> Layer</a:t>
                      </a:r>
                      <a:endParaRPr lang="en-US" sz="1400"/>
                    </a:p>
                  </a:txBody>
                  <a:tcPr marL="68580" marR="68580" marT="34313" marB="34313"/>
                </a:tc>
                <a:extLst>
                  <a:ext uri="{0D108BD9-81ED-4DB2-BD59-A6C34878D82A}">
                    <a16:rowId xmlns:a16="http://schemas.microsoft.com/office/drawing/2014/main" val="10004"/>
                  </a:ext>
                </a:extLst>
              </a:tr>
            </a:tbl>
          </a:graphicData>
        </a:graphic>
      </p:graphicFrame>
      <p:sp>
        <p:nvSpPr>
          <p:cNvPr id="17433" name="TextBox 9">
            <a:extLst>
              <a:ext uri="{FF2B5EF4-FFF2-40B4-BE49-F238E27FC236}">
                <a16:creationId xmlns:a16="http://schemas.microsoft.com/office/drawing/2014/main" id="{A344EFED-5B6A-834C-AB1B-F0AB067EA36A}"/>
              </a:ext>
            </a:extLst>
          </p:cNvPr>
          <p:cNvSpPr txBox="1">
            <a:spLocks noChangeArrowheads="1"/>
          </p:cNvSpPr>
          <p:nvPr/>
        </p:nvSpPr>
        <p:spPr bwMode="auto">
          <a:xfrm>
            <a:off x="512763" y="398463"/>
            <a:ext cx="394691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US" sz="3900" dirty="0">
                <a:solidFill>
                  <a:schemeClr val="accent2"/>
                </a:solidFill>
                <a:latin typeface="+mj-lt"/>
              </a:rPr>
              <a:t>Where are we?</a:t>
            </a:r>
          </a:p>
        </p:txBody>
      </p:sp>
      <p:cxnSp>
        <p:nvCxnSpPr>
          <p:cNvPr id="11" name="Straight Arrow Connector 10">
            <a:extLst>
              <a:ext uri="{FF2B5EF4-FFF2-40B4-BE49-F238E27FC236}">
                <a16:creationId xmlns:a16="http://schemas.microsoft.com/office/drawing/2014/main" id="{8D0FE610-AAFA-D84A-AE32-106EE2FC0115}"/>
              </a:ext>
            </a:extLst>
          </p:cNvPr>
          <p:cNvCxnSpPr>
            <a:cxnSpLocks/>
          </p:cNvCxnSpPr>
          <p:nvPr/>
        </p:nvCxnSpPr>
        <p:spPr>
          <a:xfrm flipH="1">
            <a:off x="1127125" y="2944813"/>
            <a:ext cx="5222875" cy="79851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C80F89E-9992-AA43-A4D7-B434A5EB9933}"/>
              </a:ext>
            </a:extLst>
          </p:cNvPr>
          <p:cNvSpPr txBox="1">
            <a:spLocks noChangeArrowheads="1"/>
          </p:cNvSpPr>
          <p:nvPr/>
        </p:nvSpPr>
        <p:spPr bwMode="auto">
          <a:xfrm>
            <a:off x="6342063" y="2686050"/>
            <a:ext cx="168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US" altLang="en-US" sz="1800" dirty="0">
                <a:solidFill>
                  <a:schemeClr val="accent2"/>
                </a:solidFill>
              </a:rPr>
              <a:t>We are here!</a:t>
            </a:r>
          </a:p>
        </p:txBody>
      </p:sp>
      <p:sp>
        <p:nvSpPr>
          <p:cNvPr id="2" name="Footer Placeholder 1">
            <a:extLst>
              <a:ext uri="{FF2B5EF4-FFF2-40B4-BE49-F238E27FC236}">
                <a16:creationId xmlns:a16="http://schemas.microsoft.com/office/drawing/2014/main" id="{A71BAA02-209D-1344-B31E-A8914EEAB331}"/>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MQTT Qualities of Service</a:t>
            </a:r>
            <a:br>
              <a:rPr lang="en-US" dirty="0"/>
            </a:br>
            <a:endParaRPr lang="en-US" dirty="0"/>
          </a:p>
        </p:txBody>
      </p:sp>
      <p:sp>
        <p:nvSpPr>
          <p:cNvPr id="3" name="Content Placeholder 2"/>
          <p:cNvSpPr>
            <a:spLocks noGrp="1"/>
          </p:cNvSpPr>
          <p:nvPr>
            <p:ph idx="1"/>
          </p:nvPr>
        </p:nvSpPr>
        <p:spPr>
          <a:xfrm>
            <a:off x="914400" y="1447800"/>
            <a:ext cx="7924800" cy="4495800"/>
          </a:xfrm>
        </p:spPr>
        <p:txBody>
          <a:bodyPr>
            <a:normAutofit/>
          </a:bodyPr>
          <a:lstStyle/>
          <a:p>
            <a:r>
              <a:rPr lang="en-US" sz="1800" dirty="0" err="1"/>
              <a:t>QoS</a:t>
            </a:r>
            <a:r>
              <a:rPr lang="en-US" sz="1800" dirty="0"/>
              <a:t> defines how hard the two parties will work to ensure that messages arrive.</a:t>
            </a:r>
          </a:p>
          <a:p>
            <a:r>
              <a:rPr lang="en-US" sz="1800" dirty="0"/>
              <a:t>Three qualities of service: </a:t>
            </a:r>
            <a:r>
              <a:rPr lang="en-US" sz="1800" dirty="0">
                <a:solidFill>
                  <a:srgbClr val="FF0000"/>
                </a:solidFill>
              </a:rPr>
              <a:t>at most once</a:t>
            </a:r>
            <a:r>
              <a:rPr lang="en-US" sz="1800" dirty="0"/>
              <a:t>, </a:t>
            </a:r>
            <a:r>
              <a:rPr lang="en-US" sz="1800" dirty="0">
                <a:solidFill>
                  <a:srgbClr val="FF0000"/>
                </a:solidFill>
              </a:rPr>
              <a:t>at least once</a:t>
            </a:r>
            <a:r>
              <a:rPr lang="en-US" sz="1800" dirty="0"/>
              <a:t>, </a:t>
            </a:r>
            <a:r>
              <a:rPr lang="en-US" sz="1800" dirty="0">
                <a:solidFill>
                  <a:srgbClr val="FF0000"/>
                </a:solidFill>
              </a:rPr>
              <a:t>once and only once</a:t>
            </a:r>
            <a:r>
              <a:rPr lang="en-US" sz="1800" dirty="0"/>
              <a:t>. These qualities of service exist between the client and a broker. More quality implies more resources.</a:t>
            </a:r>
          </a:p>
          <a:p>
            <a:r>
              <a:rPr lang="en-US" sz="1800" dirty="0"/>
              <a:t>Recall that MQTT has two types of clients: publishers and subscribers.</a:t>
            </a:r>
          </a:p>
          <a:p>
            <a:r>
              <a:rPr lang="en-US" sz="1800" dirty="0"/>
              <a:t>From publishing client to broker, use the QoS in the message sent by the publishing client.</a:t>
            </a:r>
          </a:p>
          <a:p>
            <a:r>
              <a:rPr lang="en-US" sz="1800" dirty="0"/>
              <a:t>From broker to subscribing client, use the </a:t>
            </a:r>
            <a:r>
              <a:rPr lang="en-US" sz="1800" dirty="0" err="1"/>
              <a:t>QoS</a:t>
            </a:r>
            <a:r>
              <a:rPr lang="en-US" sz="1800" dirty="0"/>
              <a:t> established by the client’s original subscription. A </a:t>
            </a:r>
            <a:r>
              <a:rPr lang="en-US" sz="1800" dirty="0" err="1"/>
              <a:t>QoS</a:t>
            </a:r>
            <a:r>
              <a:rPr lang="en-US" sz="1800" dirty="0"/>
              <a:t> may be downgraded if the subscribing client has a lower </a:t>
            </a:r>
            <a:r>
              <a:rPr lang="en-US" sz="1800" dirty="0" err="1"/>
              <a:t>QoS</a:t>
            </a:r>
            <a:r>
              <a:rPr lang="en-US" sz="1800" dirty="0"/>
              <a:t> than a publishing client.</a:t>
            </a:r>
          </a:p>
          <a:p>
            <a:r>
              <a:rPr lang="en-US" sz="1800" dirty="0"/>
              <a:t>If a client has a subscription and the client disconnects, if the subscription is durable it will be available on reconnect.</a:t>
            </a:r>
          </a:p>
          <a:p>
            <a:endParaRPr lang="en-US" sz="1650" dirty="0"/>
          </a:p>
          <a:p>
            <a:endParaRPr lang="en-US" sz="1500" dirty="0"/>
          </a:p>
        </p:txBody>
      </p:sp>
      <p:sp>
        <p:nvSpPr>
          <p:cNvPr id="4" name="Footer Placeholder 3">
            <a:extLst>
              <a:ext uri="{FF2B5EF4-FFF2-40B4-BE49-F238E27FC236}">
                <a16:creationId xmlns:a16="http://schemas.microsoft.com/office/drawing/2014/main" id="{66879BE0-7DB9-0044-BC8A-7683D01C05C4}"/>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5" name="Slide Number Placeholder 4">
            <a:extLst>
              <a:ext uri="{FF2B5EF4-FFF2-40B4-BE49-F238E27FC236}">
                <a16:creationId xmlns:a16="http://schemas.microsoft.com/office/drawing/2014/main" id="{A142AD3E-CC70-6A4B-A868-5814E4D47EC0}"/>
              </a:ext>
            </a:extLst>
          </p:cNvPr>
          <p:cNvSpPr>
            <a:spLocks noGrp="1"/>
          </p:cNvSpPr>
          <p:nvPr>
            <p:ph type="sldNum" sz="quarter" idx="10"/>
          </p:nvPr>
        </p:nvSpPr>
        <p:spPr/>
        <p:txBody>
          <a:bodyPr/>
          <a:lstStyle/>
          <a:p>
            <a:pPr>
              <a:defRPr/>
            </a:pPr>
            <a:fld id="{E79AF6AB-E3C4-B046-8869-9D5266907990}" type="slidenum">
              <a:rPr lang="en-US" altLang="en-US" smtClean="0"/>
              <a:pPr>
                <a:defRPr/>
              </a:pPr>
              <a:t>3</a:t>
            </a:fld>
            <a:endParaRPr lang="en-US" altLang="en-US">
              <a:latin typeface="Helvetica" pitchFamily="2" charset="0"/>
            </a:endParaRPr>
          </a:p>
        </p:txBody>
      </p:sp>
    </p:spTree>
    <p:extLst>
      <p:ext uri="{BB962C8B-B14F-4D97-AF65-F5344CB8AC3E}">
        <p14:creationId xmlns:p14="http://schemas.microsoft.com/office/powerpoint/2010/main" val="417627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000" dirty="0"/>
              <a:t>MQTT QoS 0</a:t>
            </a:r>
          </a:p>
        </p:txBody>
      </p:sp>
      <p:sp>
        <p:nvSpPr>
          <p:cNvPr id="3" name="Content Placeholder 2"/>
          <p:cNvSpPr>
            <a:spLocks noGrp="1"/>
          </p:cNvSpPr>
          <p:nvPr>
            <p:ph idx="1"/>
          </p:nvPr>
        </p:nvSpPr>
        <p:spPr>
          <a:xfrm>
            <a:off x="946403" y="2970923"/>
            <a:ext cx="7510209" cy="3263503"/>
          </a:xfrm>
        </p:spPr>
        <p:txBody>
          <a:bodyPr>
            <a:normAutofit/>
          </a:bodyPr>
          <a:lstStyle/>
          <a:p>
            <a:r>
              <a:rPr lang="en-US" sz="1800" dirty="0"/>
              <a:t>QoS 0 implies at most once. This is fire and forget messaging.</a:t>
            </a:r>
          </a:p>
          <a:p>
            <a:r>
              <a:rPr lang="en-US" sz="1800" dirty="0"/>
              <a:t>With fire and forget messaging, there is no acknowledgement from the broker. There is no client storage or redelivery. It may still be used over TCP.</a:t>
            </a:r>
          </a:p>
          <a:p>
            <a:r>
              <a:rPr lang="en-US" sz="1800" dirty="0"/>
              <a:t>Use </a:t>
            </a:r>
            <a:r>
              <a:rPr lang="en-US" sz="1800" dirty="0" err="1"/>
              <a:t>QoS</a:t>
            </a:r>
            <a:r>
              <a:rPr lang="en-US" sz="1800" dirty="0"/>
              <a:t> 0 when you have a stable connection and do not mind losing an occasional packet. You are more interested in performance than reliability.</a:t>
            </a:r>
          </a:p>
          <a:p>
            <a:pPr marL="0" indent="0">
              <a:buNone/>
            </a:pPr>
            <a:endParaRPr lang="en-US" sz="2600" dirty="0"/>
          </a:p>
          <a:p>
            <a:pPr marL="0" indent="0">
              <a:buNone/>
            </a:pPr>
            <a:endParaRPr lang="en-US" dirty="0"/>
          </a:p>
        </p:txBody>
      </p:sp>
      <p:pic>
        <p:nvPicPr>
          <p:cNvPr id="5" name="Picture 4"/>
          <p:cNvPicPr>
            <a:picLocks noChangeAspect="1"/>
          </p:cNvPicPr>
          <p:nvPr/>
        </p:nvPicPr>
        <p:blipFill>
          <a:blip r:embed="rId2"/>
          <a:stretch>
            <a:fillRect/>
          </a:stretch>
        </p:blipFill>
        <p:spPr>
          <a:xfrm>
            <a:off x="946404" y="1458686"/>
            <a:ext cx="3902548" cy="1512237"/>
          </a:xfrm>
          <a:prstGeom prst="rect">
            <a:avLst/>
          </a:prstGeom>
        </p:spPr>
      </p:pic>
      <p:sp>
        <p:nvSpPr>
          <p:cNvPr id="4" name="TextBox 3">
            <a:extLst>
              <a:ext uri="{FF2B5EF4-FFF2-40B4-BE49-F238E27FC236}">
                <a16:creationId xmlns:a16="http://schemas.microsoft.com/office/drawing/2014/main" id="{565BDACB-D5DD-9141-8FBD-E987A95EAF78}"/>
              </a:ext>
            </a:extLst>
          </p:cNvPr>
          <p:cNvSpPr txBox="1"/>
          <p:nvPr/>
        </p:nvSpPr>
        <p:spPr>
          <a:xfrm>
            <a:off x="6980465" y="5587931"/>
            <a:ext cx="1053494" cy="246221"/>
          </a:xfrm>
          <a:prstGeom prst="rect">
            <a:avLst/>
          </a:prstGeom>
          <a:noFill/>
        </p:spPr>
        <p:txBody>
          <a:bodyPr wrap="none" rtlCol="0">
            <a:spAutoFit/>
          </a:bodyPr>
          <a:lstStyle/>
          <a:p>
            <a:r>
              <a:rPr lang="en-US" sz="1000" dirty="0"/>
              <a:t>From </a:t>
            </a:r>
            <a:r>
              <a:rPr lang="en-US" sz="1000" dirty="0" err="1"/>
              <a:t>HiveMQ</a:t>
            </a:r>
            <a:endParaRPr lang="en-US" sz="1000" dirty="0"/>
          </a:p>
        </p:txBody>
      </p:sp>
      <p:sp>
        <p:nvSpPr>
          <p:cNvPr id="6" name="Footer Placeholder 5">
            <a:extLst>
              <a:ext uri="{FF2B5EF4-FFF2-40B4-BE49-F238E27FC236}">
                <a16:creationId xmlns:a16="http://schemas.microsoft.com/office/drawing/2014/main" id="{A050DA6B-5B76-C64E-B0D9-973EBF7A5B4E}"/>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7" name="Slide Number Placeholder 6">
            <a:extLst>
              <a:ext uri="{FF2B5EF4-FFF2-40B4-BE49-F238E27FC236}">
                <a16:creationId xmlns:a16="http://schemas.microsoft.com/office/drawing/2014/main" id="{9A45A770-60FF-B040-86BE-B4ED53AF709D}"/>
              </a:ext>
            </a:extLst>
          </p:cNvPr>
          <p:cNvSpPr>
            <a:spLocks noGrp="1"/>
          </p:cNvSpPr>
          <p:nvPr>
            <p:ph type="sldNum" sz="quarter" idx="10"/>
          </p:nvPr>
        </p:nvSpPr>
        <p:spPr/>
        <p:txBody>
          <a:bodyPr/>
          <a:lstStyle/>
          <a:p>
            <a:pPr>
              <a:defRPr/>
            </a:pPr>
            <a:fld id="{E79AF6AB-E3C4-B046-8869-9D5266907990}" type="slidenum">
              <a:rPr lang="en-US" altLang="en-US" smtClean="0"/>
              <a:pPr>
                <a:defRPr/>
              </a:pPr>
              <a:t>4</a:t>
            </a:fld>
            <a:endParaRPr lang="en-US" altLang="en-US">
              <a:latin typeface="Helvetica" pitchFamily="2" charset="0"/>
            </a:endParaRPr>
          </a:p>
        </p:txBody>
      </p:sp>
    </p:spTree>
    <p:extLst>
      <p:ext uri="{BB962C8B-B14F-4D97-AF65-F5344CB8AC3E}">
        <p14:creationId xmlns:p14="http://schemas.microsoft.com/office/powerpoint/2010/main" val="1071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MQTT QoS 1</a:t>
            </a:r>
          </a:p>
        </p:txBody>
      </p:sp>
      <p:sp>
        <p:nvSpPr>
          <p:cNvPr id="3" name="Content Placeholder 2"/>
          <p:cNvSpPr>
            <a:spLocks noGrp="1"/>
          </p:cNvSpPr>
          <p:nvPr>
            <p:ph idx="1"/>
          </p:nvPr>
        </p:nvSpPr>
        <p:spPr>
          <a:xfrm>
            <a:off x="838200" y="2743200"/>
            <a:ext cx="7543800" cy="3657600"/>
          </a:xfrm>
        </p:spPr>
        <p:txBody>
          <a:bodyPr>
            <a:normAutofit fontScale="92500" lnSpcReduction="20000"/>
          </a:bodyPr>
          <a:lstStyle/>
          <a:p>
            <a:pPr marL="0" indent="0">
              <a:buNone/>
            </a:pPr>
            <a:endParaRPr lang="en-US" sz="1050" dirty="0"/>
          </a:p>
          <a:p>
            <a:r>
              <a:rPr lang="en-US" sz="1900" dirty="0"/>
              <a:t>QoS 1 implies “at least once”. Works well if the service is idempotent.</a:t>
            </a:r>
          </a:p>
          <a:p>
            <a:r>
              <a:rPr lang="en-US" sz="1900" dirty="0"/>
              <a:t>Client will perform retries if no acknowledgement from the broker.</a:t>
            </a:r>
          </a:p>
          <a:p>
            <a:r>
              <a:rPr lang="en-US" sz="1900" dirty="0"/>
              <a:t>Use </a:t>
            </a:r>
            <a:r>
              <a:rPr lang="en-US" sz="1900" dirty="0" err="1"/>
              <a:t>QoS</a:t>
            </a:r>
            <a:r>
              <a:rPr lang="en-US" sz="1900" dirty="0"/>
              <a:t> 1 when you cannot lose an occasional message and can tolerate duplicate messages arriving at the broker. And you do not want the performance hit associated with </a:t>
            </a:r>
            <a:r>
              <a:rPr lang="en-US" sz="1900" dirty="0" err="1"/>
              <a:t>QoS</a:t>
            </a:r>
            <a:r>
              <a:rPr lang="en-US" sz="1900" dirty="0"/>
              <a:t> 2.</a:t>
            </a:r>
          </a:p>
          <a:p>
            <a:r>
              <a:rPr lang="en-US" sz="1900" dirty="0"/>
              <a:t>The client needs to hold on to messages. Why?</a:t>
            </a:r>
          </a:p>
          <a:p>
            <a:r>
              <a:rPr lang="en-US" sz="1900" dirty="0"/>
              <a:t>Suppose a subscribing client is subscribing with QoS 1. </a:t>
            </a:r>
          </a:p>
          <a:p>
            <a:r>
              <a:rPr lang="en-US" sz="1900" dirty="0"/>
              <a:t>Will the broker need to hold onto messages? </a:t>
            </a:r>
          </a:p>
          <a:p>
            <a:r>
              <a:rPr lang="en-US" sz="1900" dirty="0"/>
              <a:t>Yes. Why? The </a:t>
            </a:r>
            <a:r>
              <a:rPr lang="en-US" sz="1900" dirty="0" err="1"/>
              <a:t>cient</a:t>
            </a:r>
            <a:r>
              <a:rPr lang="en-US" sz="1900" dirty="0"/>
              <a:t> may not receive the message and so a retry will need to be performed.</a:t>
            </a:r>
          </a:p>
          <a:p>
            <a:r>
              <a:rPr lang="en-US" sz="1900" dirty="0"/>
              <a:t>Downstream clients may receive duplicate messages.</a:t>
            </a:r>
          </a:p>
          <a:p>
            <a:endParaRPr lang="en-US" dirty="0"/>
          </a:p>
          <a:p>
            <a:endParaRPr lang="en-US" dirty="0"/>
          </a:p>
        </p:txBody>
      </p:sp>
      <p:pic>
        <p:nvPicPr>
          <p:cNvPr id="4" name="Picture 3"/>
          <p:cNvPicPr>
            <a:picLocks noChangeAspect="1"/>
          </p:cNvPicPr>
          <p:nvPr/>
        </p:nvPicPr>
        <p:blipFill>
          <a:blip r:embed="rId2"/>
          <a:stretch>
            <a:fillRect/>
          </a:stretch>
        </p:blipFill>
        <p:spPr>
          <a:xfrm>
            <a:off x="946404" y="1600200"/>
            <a:ext cx="3539612" cy="1371600"/>
          </a:xfrm>
          <a:prstGeom prst="rect">
            <a:avLst/>
          </a:prstGeom>
        </p:spPr>
      </p:pic>
      <p:sp>
        <p:nvSpPr>
          <p:cNvPr id="5" name="TextBox 4">
            <a:extLst>
              <a:ext uri="{FF2B5EF4-FFF2-40B4-BE49-F238E27FC236}">
                <a16:creationId xmlns:a16="http://schemas.microsoft.com/office/drawing/2014/main" id="{56CDB7D1-AC2A-5140-9B06-487C06CABAE2}"/>
              </a:ext>
            </a:extLst>
          </p:cNvPr>
          <p:cNvSpPr txBox="1"/>
          <p:nvPr/>
        </p:nvSpPr>
        <p:spPr>
          <a:xfrm>
            <a:off x="7543800" y="5638800"/>
            <a:ext cx="1053494" cy="523220"/>
          </a:xfrm>
          <a:prstGeom prst="rect">
            <a:avLst/>
          </a:prstGeom>
          <a:noFill/>
        </p:spPr>
        <p:txBody>
          <a:bodyPr wrap="none" rtlCol="0">
            <a:spAutoFit/>
          </a:bodyPr>
          <a:lstStyle/>
          <a:p>
            <a:r>
              <a:rPr lang="en-US" sz="1000" dirty="0"/>
              <a:t>From </a:t>
            </a:r>
            <a:r>
              <a:rPr lang="en-US" sz="1000" dirty="0" err="1"/>
              <a:t>HiveMQ</a:t>
            </a:r>
            <a:endParaRPr lang="en-US" sz="1000" dirty="0"/>
          </a:p>
          <a:p>
            <a:endParaRPr lang="en-US" dirty="0"/>
          </a:p>
        </p:txBody>
      </p:sp>
      <p:sp>
        <p:nvSpPr>
          <p:cNvPr id="6" name="Footer Placeholder 5">
            <a:extLst>
              <a:ext uri="{FF2B5EF4-FFF2-40B4-BE49-F238E27FC236}">
                <a16:creationId xmlns:a16="http://schemas.microsoft.com/office/drawing/2014/main" id="{332B7AE9-5B9F-8848-AF54-3E638E773AB4}"/>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7" name="Slide Number Placeholder 6">
            <a:extLst>
              <a:ext uri="{FF2B5EF4-FFF2-40B4-BE49-F238E27FC236}">
                <a16:creationId xmlns:a16="http://schemas.microsoft.com/office/drawing/2014/main" id="{5F63005B-4A2A-E247-8A70-F5E73888929E}"/>
              </a:ext>
            </a:extLst>
          </p:cNvPr>
          <p:cNvSpPr>
            <a:spLocks noGrp="1"/>
          </p:cNvSpPr>
          <p:nvPr>
            <p:ph type="sldNum" sz="quarter" idx="10"/>
          </p:nvPr>
        </p:nvSpPr>
        <p:spPr/>
        <p:txBody>
          <a:bodyPr/>
          <a:lstStyle/>
          <a:p>
            <a:pPr>
              <a:defRPr/>
            </a:pPr>
            <a:fld id="{E79AF6AB-E3C4-B046-8869-9D5266907990}" type="slidenum">
              <a:rPr lang="en-US" altLang="en-US" smtClean="0"/>
              <a:pPr>
                <a:defRPr/>
              </a:pPr>
              <a:t>5</a:t>
            </a:fld>
            <a:endParaRPr lang="en-US" altLang="en-US">
              <a:latin typeface="Helvetica" pitchFamily="2" charset="0"/>
            </a:endParaRPr>
          </a:p>
        </p:txBody>
      </p:sp>
    </p:spTree>
    <p:extLst>
      <p:ext uri="{BB962C8B-B14F-4D97-AF65-F5344CB8AC3E}">
        <p14:creationId xmlns:p14="http://schemas.microsoft.com/office/powerpoint/2010/main" val="205868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MQTT QoS 2</a:t>
            </a:r>
          </a:p>
        </p:txBody>
      </p:sp>
      <p:sp>
        <p:nvSpPr>
          <p:cNvPr id="3" name="Content Placeholder 2"/>
          <p:cNvSpPr>
            <a:spLocks noGrp="1"/>
          </p:cNvSpPr>
          <p:nvPr>
            <p:ph idx="1"/>
          </p:nvPr>
        </p:nvSpPr>
        <p:spPr>
          <a:xfrm>
            <a:off x="946403" y="2842277"/>
            <a:ext cx="7892797" cy="3263503"/>
          </a:xfrm>
        </p:spPr>
        <p:txBody>
          <a:bodyPr>
            <a:normAutofit/>
          </a:bodyPr>
          <a:lstStyle/>
          <a:p>
            <a:r>
              <a:rPr lang="en-US" sz="1800" dirty="0"/>
              <a:t>QoS 2 implies exactly once</a:t>
            </a:r>
          </a:p>
          <a:p>
            <a:r>
              <a:rPr lang="en-US" sz="1800" dirty="0"/>
              <a:t>Client will save and retry and server will discard duplicates.</a:t>
            </a:r>
          </a:p>
          <a:p>
            <a:r>
              <a:rPr lang="en-US" sz="1800" dirty="0"/>
              <a:t>Use this if it is critical that every message be received once and you do not mind the drop in performance.</a:t>
            </a:r>
          </a:p>
          <a:p>
            <a:r>
              <a:rPr lang="en-US" sz="1800" dirty="0" err="1"/>
              <a:t>QoS</a:t>
            </a:r>
            <a:r>
              <a:rPr lang="en-US" sz="1800" dirty="0"/>
              <a:t> 1 and </a:t>
            </a:r>
            <a:r>
              <a:rPr lang="en-US" sz="1800" dirty="0" err="1"/>
              <a:t>QoS</a:t>
            </a:r>
            <a:r>
              <a:rPr lang="en-US" sz="1800" dirty="0"/>
              <a:t> 2 messages will also be queued for offline subscribers - until they become available again. This happens only for clients requesting persistent connections when subscribing.</a:t>
            </a:r>
          </a:p>
          <a:p>
            <a:endParaRPr lang="en-US" dirty="0"/>
          </a:p>
        </p:txBody>
      </p:sp>
      <p:pic>
        <p:nvPicPr>
          <p:cNvPr id="5" name="Picture 4"/>
          <p:cNvPicPr>
            <a:picLocks noChangeAspect="1"/>
          </p:cNvPicPr>
          <p:nvPr/>
        </p:nvPicPr>
        <p:blipFill>
          <a:blip r:embed="rId2"/>
          <a:stretch>
            <a:fillRect/>
          </a:stretch>
        </p:blipFill>
        <p:spPr>
          <a:xfrm>
            <a:off x="946404" y="1265301"/>
            <a:ext cx="3547056" cy="1374485"/>
          </a:xfrm>
          <a:prstGeom prst="rect">
            <a:avLst/>
          </a:prstGeom>
        </p:spPr>
      </p:pic>
      <p:sp>
        <p:nvSpPr>
          <p:cNvPr id="4" name="TextBox 3"/>
          <p:cNvSpPr txBox="1"/>
          <p:nvPr/>
        </p:nvSpPr>
        <p:spPr>
          <a:xfrm>
            <a:off x="4876800" y="1439457"/>
            <a:ext cx="3650358" cy="1200329"/>
          </a:xfrm>
          <a:prstGeom prst="rect">
            <a:avLst/>
          </a:prstGeom>
          <a:noFill/>
        </p:spPr>
        <p:txBody>
          <a:bodyPr wrap="none" rtlCol="0">
            <a:spAutoFit/>
          </a:bodyPr>
          <a:lstStyle/>
          <a:p>
            <a:r>
              <a:rPr lang="en-US" dirty="0"/>
              <a:t>PUBREC = publish received</a:t>
            </a:r>
          </a:p>
          <a:p>
            <a:r>
              <a:rPr lang="en-US" dirty="0"/>
              <a:t>PUBREL = publish released</a:t>
            </a:r>
          </a:p>
          <a:p>
            <a:r>
              <a:rPr lang="en-US" dirty="0"/>
              <a:t>PUBCOMP = publish complete</a:t>
            </a:r>
          </a:p>
          <a:p>
            <a:endParaRPr lang="en-US" dirty="0"/>
          </a:p>
        </p:txBody>
      </p:sp>
      <p:sp>
        <p:nvSpPr>
          <p:cNvPr id="6" name="TextBox 5">
            <a:extLst>
              <a:ext uri="{FF2B5EF4-FFF2-40B4-BE49-F238E27FC236}">
                <a16:creationId xmlns:a16="http://schemas.microsoft.com/office/drawing/2014/main" id="{3784546A-50B5-F248-8F60-8E96B263955C}"/>
              </a:ext>
            </a:extLst>
          </p:cNvPr>
          <p:cNvSpPr txBox="1"/>
          <p:nvPr/>
        </p:nvSpPr>
        <p:spPr>
          <a:xfrm>
            <a:off x="7398053" y="5730070"/>
            <a:ext cx="1053494" cy="523220"/>
          </a:xfrm>
          <a:prstGeom prst="rect">
            <a:avLst/>
          </a:prstGeom>
          <a:noFill/>
        </p:spPr>
        <p:txBody>
          <a:bodyPr wrap="none" rtlCol="0">
            <a:spAutoFit/>
          </a:bodyPr>
          <a:lstStyle/>
          <a:p>
            <a:r>
              <a:rPr lang="en-US" sz="1000" dirty="0"/>
              <a:t>From </a:t>
            </a:r>
            <a:r>
              <a:rPr lang="en-US" sz="1000" dirty="0" err="1"/>
              <a:t>HiveMQ</a:t>
            </a:r>
            <a:endParaRPr lang="en-US" sz="1000" dirty="0"/>
          </a:p>
          <a:p>
            <a:endParaRPr lang="en-US" dirty="0"/>
          </a:p>
        </p:txBody>
      </p:sp>
      <p:sp>
        <p:nvSpPr>
          <p:cNvPr id="7" name="Footer Placeholder 6">
            <a:extLst>
              <a:ext uri="{FF2B5EF4-FFF2-40B4-BE49-F238E27FC236}">
                <a16:creationId xmlns:a16="http://schemas.microsoft.com/office/drawing/2014/main" id="{FA120FD7-5097-A344-8756-22B25A83B839}"/>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8" name="Slide Number Placeholder 7">
            <a:extLst>
              <a:ext uri="{FF2B5EF4-FFF2-40B4-BE49-F238E27FC236}">
                <a16:creationId xmlns:a16="http://schemas.microsoft.com/office/drawing/2014/main" id="{B7E48807-B227-7B4B-BA50-646D73638B71}"/>
              </a:ext>
            </a:extLst>
          </p:cNvPr>
          <p:cNvSpPr>
            <a:spLocks noGrp="1"/>
          </p:cNvSpPr>
          <p:nvPr>
            <p:ph type="sldNum" sz="quarter" idx="10"/>
          </p:nvPr>
        </p:nvSpPr>
        <p:spPr/>
        <p:txBody>
          <a:bodyPr/>
          <a:lstStyle/>
          <a:p>
            <a:pPr>
              <a:defRPr/>
            </a:pPr>
            <a:fld id="{E79AF6AB-E3C4-B046-8869-9D5266907990}" type="slidenum">
              <a:rPr lang="en-US" altLang="en-US" smtClean="0"/>
              <a:pPr>
                <a:defRPr/>
              </a:pPr>
              <a:t>6</a:t>
            </a:fld>
            <a:endParaRPr lang="en-US" altLang="en-US">
              <a:latin typeface="Helvetica" pitchFamily="2" charset="0"/>
            </a:endParaRPr>
          </a:p>
        </p:txBody>
      </p:sp>
    </p:spTree>
    <p:extLst>
      <p:ext uri="{BB962C8B-B14F-4D97-AF65-F5344CB8AC3E}">
        <p14:creationId xmlns:p14="http://schemas.microsoft.com/office/powerpoint/2010/main" val="164738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399" y="304800"/>
            <a:ext cx="4081827" cy="5486400"/>
          </a:xfrm>
          <a:prstGeom prst="rect">
            <a:avLst/>
          </a:prstGeom>
        </p:spPr>
      </p:pic>
      <p:sp>
        <p:nvSpPr>
          <p:cNvPr id="2" name="TextBox 1">
            <a:extLst>
              <a:ext uri="{FF2B5EF4-FFF2-40B4-BE49-F238E27FC236}">
                <a16:creationId xmlns:a16="http://schemas.microsoft.com/office/drawing/2014/main" id="{A682BF26-F108-EE48-A348-4F72F439B8D7}"/>
              </a:ext>
            </a:extLst>
          </p:cNvPr>
          <p:cNvSpPr txBox="1"/>
          <p:nvPr/>
        </p:nvSpPr>
        <p:spPr>
          <a:xfrm>
            <a:off x="3903911" y="228600"/>
            <a:ext cx="5339282" cy="7571303"/>
          </a:xfrm>
          <a:prstGeom prst="rect">
            <a:avLst/>
          </a:prstGeom>
          <a:noFill/>
        </p:spPr>
        <p:txBody>
          <a:bodyPr wrap="none" rtlCol="0">
            <a:spAutoFit/>
          </a:bodyPr>
          <a:lstStyle/>
          <a:p>
            <a:r>
              <a:rPr lang="en-US" dirty="0"/>
              <a:t>    </a:t>
            </a:r>
            <a:r>
              <a:rPr lang="en-US" dirty="0">
                <a:solidFill>
                  <a:schemeClr val="accent6"/>
                </a:solidFill>
              </a:rPr>
              <a:t>MQTT QoS 2</a:t>
            </a:r>
          </a:p>
          <a:p>
            <a:endParaRPr lang="en-US" dirty="0"/>
          </a:p>
          <a:p>
            <a:r>
              <a:rPr lang="en-US" dirty="0"/>
              <a:t>    See top right. If Msg lost then client will </a:t>
            </a:r>
          </a:p>
          <a:p>
            <a:r>
              <a:rPr lang="en-US" dirty="0"/>
              <a:t>    keep sending. It will only stop when it </a:t>
            </a:r>
          </a:p>
          <a:p>
            <a:r>
              <a:rPr lang="en-US" dirty="0"/>
              <a:t>    receives PUBREC. </a:t>
            </a:r>
          </a:p>
          <a:p>
            <a:r>
              <a:rPr lang="en-US" dirty="0"/>
              <a:t>    </a:t>
            </a:r>
          </a:p>
          <a:p>
            <a:r>
              <a:rPr lang="en-US" dirty="0"/>
              <a:t>    See middle left. If PUBREC is lost then </a:t>
            </a:r>
          </a:p>
          <a:p>
            <a:r>
              <a:rPr lang="en-US" dirty="0"/>
              <a:t>    the client keeps sending Msg. It will only </a:t>
            </a:r>
          </a:p>
          <a:p>
            <a:r>
              <a:rPr lang="en-US" dirty="0"/>
              <a:t>    stop when it receives PUBREC. </a:t>
            </a:r>
          </a:p>
          <a:p>
            <a:r>
              <a:rPr lang="en-US" dirty="0"/>
              <a:t>     </a:t>
            </a:r>
          </a:p>
          <a:p>
            <a:r>
              <a:rPr lang="en-US" dirty="0"/>
              <a:t>     See middle right. The client has seen </a:t>
            </a:r>
          </a:p>
          <a:p>
            <a:r>
              <a:rPr lang="en-US" dirty="0"/>
              <a:t>     PUBREC and tells the server PUBREL. It </a:t>
            </a:r>
          </a:p>
          <a:p>
            <a:r>
              <a:rPr lang="en-US" dirty="0"/>
              <a:t>     will only stop when the PUBREL is </a:t>
            </a:r>
          </a:p>
          <a:p>
            <a:r>
              <a:rPr lang="en-US" dirty="0"/>
              <a:t>     acknowledged with PUBCOMP. </a:t>
            </a:r>
          </a:p>
          <a:p>
            <a:r>
              <a:rPr lang="en-US" dirty="0"/>
              <a:t>     </a:t>
            </a:r>
          </a:p>
          <a:p>
            <a:r>
              <a:rPr lang="en-US" dirty="0"/>
              <a:t>     See bottom. Upon receiving PUBCOMP </a:t>
            </a:r>
          </a:p>
          <a:p>
            <a:r>
              <a:rPr lang="en-US" dirty="0"/>
              <a:t>     the client is free to move on. Otherwise</a:t>
            </a:r>
          </a:p>
          <a:p>
            <a:r>
              <a:rPr lang="en-US" dirty="0"/>
              <a:t>     it continues with PUBREL. </a:t>
            </a:r>
          </a:p>
          <a:p>
            <a:r>
              <a:rPr lang="en-US" dirty="0"/>
              <a:t>     </a:t>
            </a:r>
          </a:p>
          <a:p>
            <a:r>
              <a:rPr lang="en-US" dirty="0"/>
              <a:t>     Both the client and the server can free</a:t>
            </a:r>
          </a:p>
          <a:p>
            <a:r>
              <a:rPr lang="en-US" dirty="0"/>
              <a:t>     conversational state. The assumption</a:t>
            </a:r>
          </a:p>
          <a:p>
            <a:r>
              <a:rPr lang="en-US" dirty="0"/>
              <a:t>     here is that all messages will eventually</a:t>
            </a:r>
          </a:p>
          <a:p>
            <a:r>
              <a:rPr lang="en-US" dirty="0"/>
              <a:t>     arrive.</a:t>
            </a:r>
          </a:p>
          <a:p>
            <a:endParaRPr lang="en-US" dirty="0"/>
          </a:p>
          <a:p>
            <a:r>
              <a:rPr lang="en-US" dirty="0"/>
              <a:t>    </a:t>
            </a:r>
          </a:p>
          <a:p>
            <a:r>
              <a:rPr lang="en-US" dirty="0"/>
              <a:t>    </a:t>
            </a:r>
          </a:p>
        </p:txBody>
      </p:sp>
      <p:sp>
        <p:nvSpPr>
          <p:cNvPr id="4" name="Footer Placeholder 3">
            <a:extLst>
              <a:ext uri="{FF2B5EF4-FFF2-40B4-BE49-F238E27FC236}">
                <a16:creationId xmlns:a16="http://schemas.microsoft.com/office/drawing/2014/main" id="{FA70943A-EA50-C743-A872-D3D42BA57149}"/>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5" name="Slide Number Placeholder 4">
            <a:extLst>
              <a:ext uri="{FF2B5EF4-FFF2-40B4-BE49-F238E27FC236}">
                <a16:creationId xmlns:a16="http://schemas.microsoft.com/office/drawing/2014/main" id="{F4A5B47E-DB69-354D-926A-BD623D49BCB2}"/>
              </a:ext>
            </a:extLst>
          </p:cNvPr>
          <p:cNvSpPr>
            <a:spLocks noGrp="1"/>
          </p:cNvSpPr>
          <p:nvPr>
            <p:ph type="sldNum" sz="quarter" idx="10"/>
          </p:nvPr>
        </p:nvSpPr>
        <p:spPr/>
        <p:txBody>
          <a:bodyPr/>
          <a:lstStyle/>
          <a:p>
            <a:pPr>
              <a:defRPr/>
            </a:pPr>
            <a:fld id="{E79AF6AB-E3C4-B046-8869-9D5266907990}" type="slidenum">
              <a:rPr lang="en-US" altLang="en-US" smtClean="0"/>
              <a:pPr>
                <a:defRPr/>
              </a:pPr>
              <a:t>7</a:t>
            </a:fld>
            <a:endParaRPr lang="en-US" altLang="en-US">
              <a:latin typeface="Helvetica" pitchFamily="2" charset="0"/>
            </a:endParaRPr>
          </a:p>
        </p:txBody>
      </p:sp>
    </p:spTree>
    <p:extLst>
      <p:ext uri="{BB962C8B-B14F-4D97-AF65-F5344CB8AC3E}">
        <p14:creationId xmlns:p14="http://schemas.microsoft.com/office/powerpoint/2010/main" val="83020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9" end="1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20" end="2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21" end="2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12920135"/>
              </p:ext>
            </p:extLst>
          </p:nvPr>
        </p:nvGraphicFramePr>
        <p:xfrm>
          <a:off x="2403951" y="1905000"/>
          <a:ext cx="3781425" cy="2186940"/>
        </p:xfrm>
        <a:graphic>
          <a:graphicData uri="http://schemas.openxmlformats.org/drawingml/2006/table">
            <a:tbl>
              <a:tblPr/>
              <a:tblGrid>
                <a:gridCol w="126047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60475">
                  <a:extLst>
                    <a:ext uri="{9D8B030D-6E8A-4147-A177-3AD203B41FA5}">
                      <a16:colId xmlns:a16="http://schemas.microsoft.com/office/drawing/2014/main" val="20002"/>
                    </a:ext>
                  </a:extLst>
                </a:gridCol>
              </a:tblGrid>
              <a:tr h="480060">
                <a:tc>
                  <a:txBody>
                    <a:bodyPr/>
                    <a:lstStyle/>
                    <a:p>
                      <a:r>
                        <a:rPr lang="en-US" sz="1400">
                          <a:effectLst/>
                        </a:rPr>
                        <a:t>QOS PUBLISH</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QOS SUBSCRIBE</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OVERALL QOS</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274320">
                <a:tc>
                  <a:txBody>
                    <a:bodyPr/>
                    <a:lstStyle/>
                    <a:p>
                      <a:r>
                        <a:rPr lang="en-US" sz="1400">
                          <a:effectLst/>
                        </a:rPr>
                        <a:t>0</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0 or 1 or 2</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0</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r>
                        <a:rPr lang="en-US" sz="1400" dirty="0">
                          <a:effectLst/>
                        </a:rPr>
                        <a:t>1</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0</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0</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r>
                        <a:rPr lang="en-US" sz="1400">
                          <a:effectLst/>
                        </a:rPr>
                        <a:t>1</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1 or 2</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1</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r>
                        <a:rPr lang="is-IS" sz="1400">
                          <a:effectLst/>
                        </a:rPr>
                        <a:t>2</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0</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0</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274320">
                <a:tc>
                  <a:txBody>
                    <a:bodyPr/>
                    <a:lstStyle/>
                    <a:p>
                      <a:r>
                        <a:rPr lang="is-IS" sz="1400">
                          <a:effectLst/>
                        </a:rPr>
                        <a:t>2</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1</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US" sz="1400">
                          <a:effectLst/>
                        </a:rPr>
                        <a:t>1</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r>
                        <a:rPr lang="is-IS" sz="1400">
                          <a:effectLst/>
                        </a:rPr>
                        <a:t>2</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is-IS" sz="1400">
                          <a:effectLst/>
                        </a:rPr>
                        <a:t>2</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is-IS" sz="1400" dirty="0">
                          <a:effectLst/>
                        </a:rPr>
                        <a:t>2</a:t>
                      </a:r>
                    </a:p>
                  </a:txBody>
                  <a:tcPr marL="68580" marR="68580" marT="34290" marB="3429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2156135" y="2237962"/>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685800"/>
            <a:br>
              <a:rPr lang="x-none" altLang="x-none" sz="1350">
                <a:latin typeface="Arial" charset="0"/>
              </a:rPr>
            </a:br>
            <a:endParaRPr lang="x-none" altLang="x-none" sz="1350">
              <a:latin typeface="Arial" charset="0"/>
            </a:endParaRPr>
          </a:p>
        </p:txBody>
      </p:sp>
      <p:sp>
        <p:nvSpPr>
          <p:cNvPr id="8" name="TextBox 7"/>
          <p:cNvSpPr txBox="1"/>
          <p:nvPr/>
        </p:nvSpPr>
        <p:spPr>
          <a:xfrm>
            <a:off x="166414" y="475825"/>
            <a:ext cx="8884612" cy="707886"/>
          </a:xfrm>
          <a:prstGeom prst="rect">
            <a:avLst/>
          </a:prstGeom>
          <a:noFill/>
        </p:spPr>
        <p:txBody>
          <a:bodyPr wrap="none" rtlCol="0">
            <a:spAutoFit/>
          </a:bodyPr>
          <a:lstStyle/>
          <a:p>
            <a:r>
              <a:rPr lang="en-US" sz="4000" dirty="0">
                <a:solidFill>
                  <a:schemeClr val="accent6"/>
                </a:solidFill>
              </a:rPr>
              <a:t>MQTT QoS Levels with two clients</a:t>
            </a:r>
          </a:p>
        </p:txBody>
      </p:sp>
      <p:sp>
        <p:nvSpPr>
          <p:cNvPr id="2" name="TextBox 1">
            <a:extLst>
              <a:ext uri="{FF2B5EF4-FFF2-40B4-BE49-F238E27FC236}">
                <a16:creationId xmlns:a16="http://schemas.microsoft.com/office/drawing/2014/main" id="{87FF568C-159D-8045-9D89-6E6DF07F2E19}"/>
              </a:ext>
            </a:extLst>
          </p:cNvPr>
          <p:cNvSpPr txBox="1"/>
          <p:nvPr/>
        </p:nvSpPr>
        <p:spPr>
          <a:xfrm>
            <a:off x="231314" y="1776297"/>
            <a:ext cx="2063385" cy="923330"/>
          </a:xfrm>
          <a:prstGeom prst="rect">
            <a:avLst/>
          </a:prstGeom>
          <a:noFill/>
        </p:spPr>
        <p:txBody>
          <a:bodyPr wrap="none" rtlCol="0">
            <a:spAutoFit/>
          </a:bodyPr>
          <a:lstStyle/>
          <a:p>
            <a:r>
              <a:rPr lang="en-US" dirty="0"/>
              <a:t>The publisher </a:t>
            </a:r>
          </a:p>
          <a:p>
            <a:r>
              <a:rPr lang="en-US" dirty="0"/>
              <a:t>publishes with a</a:t>
            </a:r>
          </a:p>
          <a:p>
            <a:r>
              <a:rPr lang="en-US" dirty="0"/>
              <a:t>QoS specified.</a:t>
            </a:r>
          </a:p>
        </p:txBody>
      </p:sp>
      <p:sp>
        <p:nvSpPr>
          <p:cNvPr id="3" name="TextBox 2">
            <a:extLst>
              <a:ext uri="{FF2B5EF4-FFF2-40B4-BE49-F238E27FC236}">
                <a16:creationId xmlns:a16="http://schemas.microsoft.com/office/drawing/2014/main" id="{2BAFAEC6-337A-9B4A-B3F1-8515B9723970}"/>
              </a:ext>
            </a:extLst>
          </p:cNvPr>
          <p:cNvSpPr txBox="1"/>
          <p:nvPr/>
        </p:nvSpPr>
        <p:spPr>
          <a:xfrm>
            <a:off x="6196262" y="1834005"/>
            <a:ext cx="2962671" cy="923330"/>
          </a:xfrm>
          <a:prstGeom prst="rect">
            <a:avLst/>
          </a:prstGeom>
          <a:noFill/>
        </p:spPr>
        <p:txBody>
          <a:bodyPr wrap="none" rtlCol="0">
            <a:spAutoFit/>
          </a:bodyPr>
          <a:lstStyle/>
          <a:p>
            <a:r>
              <a:rPr lang="en-US" dirty="0"/>
              <a:t>The subscriber requests</a:t>
            </a:r>
          </a:p>
          <a:p>
            <a:r>
              <a:rPr lang="en-US" dirty="0"/>
              <a:t>a particular QoS when </a:t>
            </a:r>
          </a:p>
          <a:p>
            <a:r>
              <a:rPr lang="en-US" dirty="0"/>
              <a:t>subscribing</a:t>
            </a:r>
          </a:p>
        </p:txBody>
      </p:sp>
      <p:sp>
        <p:nvSpPr>
          <p:cNvPr id="4" name="Footer Placeholder 3">
            <a:extLst>
              <a:ext uri="{FF2B5EF4-FFF2-40B4-BE49-F238E27FC236}">
                <a16:creationId xmlns:a16="http://schemas.microsoft.com/office/drawing/2014/main" id="{33BFE2B3-312C-044C-80EB-2D82E489B736}"/>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7" name="Slide Number Placeholder 6">
            <a:extLst>
              <a:ext uri="{FF2B5EF4-FFF2-40B4-BE49-F238E27FC236}">
                <a16:creationId xmlns:a16="http://schemas.microsoft.com/office/drawing/2014/main" id="{24BEAA3D-6D5C-144A-8FA5-DBC389AA0B63}"/>
              </a:ext>
            </a:extLst>
          </p:cNvPr>
          <p:cNvSpPr>
            <a:spLocks noGrp="1"/>
          </p:cNvSpPr>
          <p:nvPr>
            <p:ph type="sldNum" sz="quarter" idx="10"/>
          </p:nvPr>
        </p:nvSpPr>
        <p:spPr/>
        <p:txBody>
          <a:bodyPr/>
          <a:lstStyle/>
          <a:p>
            <a:pPr>
              <a:defRPr/>
            </a:pPr>
            <a:fld id="{E79AF6AB-E3C4-B046-8869-9D5266907990}" type="slidenum">
              <a:rPr lang="en-US" altLang="en-US" smtClean="0"/>
              <a:pPr>
                <a:defRPr/>
              </a:pPr>
              <a:t>8</a:t>
            </a:fld>
            <a:endParaRPr lang="en-US" altLang="en-US">
              <a:latin typeface="Helvetica" pitchFamily="2" charset="0"/>
            </a:endParaRPr>
          </a:p>
        </p:txBody>
      </p:sp>
    </p:spTree>
    <p:extLst>
      <p:ext uri="{BB962C8B-B14F-4D97-AF65-F5344CB8AC3E}">
        <p14:creationId xmlns:p14="http://schemas.microsoft.com/office/powerpoint/2010/main" val="429316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MQTT From OASIS</a:t>
            </a:r>
            <a:br>
              <a:rPr lang="en-US" dirty="0"/>
            </a:br>
            <a:endParaRPr lang="en-US" dirty="0"/>
          </a:p>
        </p:txBody>
      </p:sp>
      <p:sp>
        <p:nvSpPr>
          <p:cNvPr id="3" name="Content Placeholder 2"/>
          <p:cNvSpPr>
            <a:spLocks noGrp="1"/>
          </p:cNvSpPr>
          <p:nvPr>
            <p:ph idx="1"/>
          </p:nvPr>
        </p:nvSpPr>
        <p:spPr>
          <a:xfrm>
            <a:off x="838200" y="1219200"/>
            <a:ext cx="7816596" cy="3996546"/>
          </a:xfrm>
        </p:spPr>
        <p:txBody>
          <a:bodyPr>
            <a:normAutofit/>
          </a:bodyPr>
          <a:lstStyle/>
          <a:p>
            <a:endParaRPr lang="en-US" sz="1650" dirty="0"/>
          </a:p>
          <a:p>
            <a:pPr marL="0" indent="0">
              <a:buNone/>
            </a:pPr>
            <a:r>
              <a:rPr lang="en-US" sz="1800" dirty="0"/>
              <a:t>MQTT is being used in sensors communicating to a broker via satellite links, Supervisory Control and Data Acquisition (SCADA), over occasional dial-up connections with healthcare providers (medical devices), and in a range of home automation and small device scenarios. MQTT is also ideal for mobile applications because of its small size, minimized data packets, and efficient distribution of information to one or many receivers (subscribers).</a:t>
            </a:r>
          </a:p>
          <a:p>
            <a:endParaRPr lang="en-US" sz="1650" dirty="0"/>
          </a:p>
        </p:txBody>
      </p:sp>
      <p:sp>
        <p:nvSpPr>
          <p:cNvPr id="4" name="Footer Placeholder 3">
            <a:extLst>
              <a:ext uri="{FF2B5EF4-FFF2-40B4-BE49-F238E27FC236}">
                <a16:creationId xmlns:a16="http://schemas.microsoft.com/office/drawing/2014/main" id="{6274C87C-0EC4-EB4B-A58A-42E3A5DB603E}"/>
              </a:ext>
            </a:extLst>
          </p:cNvPr>
          <p:cNvSpPr>
            <a:spLocks noGrp="1"/>
          </p:cNvSpPr>
          <p:nvPr>
            <p:ph type="ftr" sz="quarter" idx="11"/>
          </p:nvPr>
        </p:nvSpPr>
        <p:spPr/>
        <p:txBody>
          <a:bodyPr/>
          <a:lstStyle/>
          <a:p>
            <a:pPr>
              <a:defRPr/>
            </a:pPr>
            <a:r>
              <a:rPr lang="en-US"/>
              <a:t>Carnegie Mellon Heinz College</a:t>
            </a:r>
            <a:endParaRPr lang="en-US" sz="1400">
              <a:latin typeface="Times New Roman" charset="0"/>
            </a:endParaRPr>
          </a:p>
        </p:txBody>
      </p:sp>
      <p:sp>
        <p:nvSpPr>
          <p:cNvPr id="5" name="Slide Number Placeholder 4">
            <a:extLst>
              <a:ext uri="{FF2B5EF4-FFF2-40B4-BE49-F238E27FC236}">
                <a16:creationId xmlns:a16="http://schemas.microsoft.com/office/drawing/2014/main" id="{5BE3A56D-4A1D-D744-9648-B9DB4CD6EE33}"/>
              </a:ext>
            </a:extLst>
          </p:cNvPr>
          <p:cNvSpPr>
            <a:spLocks noGrp="1"/>
          </p:cNvSpPr>
          <p:nvPr>
            <p:ph type="sldNum" sz="quarter" idx="10"/>
          </p:nvPr>
        </p:nvSpPr>
        <p:spPr/>
        <p:txBody>
          <a:bodyPr/>
          <a:lstStyle/>
          <a:p>
            <a:pPr>
              <a:defRPr/>
            </a:pPr>
            <a:fld id="{E79AF6AB-E3C4-B046-8869-9D5266907990}" type="slidenum">
              <a:rPr lang="en-US" altLang="en-US" smtClean="0"/>
              <a:pPr>
                <a:defRPr/>
              </a:pPr>
              <a:t>9</a:t>
            </a:fld>
            <a:endParaRPr lang="en-US" altLang="en-US">
              <a:latin typeface="Helvetica" pitchFamily="2" charset="0"/>
            </a:endParaRPr>
          </a:p>
        </p:txBody>
      </p:sp>
    </p:spTree>
    <p:extLst>
      <p:ext uri="{BB962C8B-B14F-4D97-AF65-F5344CB8AC3E}">
        <p14:creationId xmlns:p14="http://schemas.microsoft.com/office/powerpoint/2010/main" val="84169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S">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MI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8" charset="0"/>
          </a:defRPr>
        </a:defPPr>
      </a:lstStyle>
    </a:lnDef>
  </a:objectDefaults>
  <a:extraClrSchemeLst>
    <a:extraClrScheme>
      <a:clrScheme name="MI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I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I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3716</TotalTime>
  <Words>1276</Words>
  <Application>Microsoft Macintosh PowerPoint</Application>
  <PresentationFormat>On-screen Show (4:3)</PresentationFormat>
  <Paragraphs>160</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Helvetica</vt:lpstr>
      <vt:lpstr>Times New Roman</vt:lpstr>
      <vt:lpstr>Verdana</vt:lpstr>
      <vt:lpstr>MIS</vt:lpstr>
      <vt:lpstr>95-733 Internet of Things Week 4 MQTT Qualities of Service</vt:lpstr>
      <vt:lpstr>Internet Protocol Suite</vt:lpstr>
      <vt:lpstr>MQTT Qualities of Service </vt:lpstr>
      <vt:lpstr> MQTT QoS 0</vt:lpstr>
      <vt:lpstr>MQTT QoS 1</vt:lpstr>
      <vt:lpstr>MQTT QoS 2</vt:lpstr>
      <vt:lpstr>PowerPoint Presentation</vt:lpstr>
      <vt:lpstr>PowerPoint Presentation</vt:lpstr>
      <vt:lpstr>MQTT From OASIS </vt:lpstr>
      <vt:lpstr>MQTT from Oracle (a drone application)</vt:lpstr>
      <vt:lpstr>MQTT From IBM </vt:lpstr>
      <vt:lpstr>MQTT From AWS </vt:lpstr>
      <vt:lpstr>MQTT and Microsoft Azure </vt:lpstr>
      <vt:lpstr>MQTT and Facebook Messenger </vt:lpstr>
      <vt:lpstr>MQTT and CMU’s OpenChirp Architecture</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Oriented Architecture</dc:title>
  <dc:creator>Office 2004 Test Drive User</dc:creator>
  <cp:lastModifiedBy>Microsoft Office User</cp:lastModifiedBy>
  <cp:revision>263</cp:revision>
  <cp:lastPrinted>2020-06-01T02:21:21Z</cp:lastPrinted>
  <dcterms:created xsi:type="dcterms:W3CDTF">2011-09-01T15:31:25Z</dcterms:created>
  <dcterms:modified xsi:type="dcterms:W3CDTF">2020-06-04T01:32:02Z</dcterms:modified>
</cp:coreProperties>
</file>