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2"/>
  </p:notesMasterIdLst>
  <p:sldIdLst>
    <p:sldId id="256" r:id="rId2"/>
    <p:sldId id="276" r:id="rId3"/>
    <p:sldId id="263" r:id="rId4"/>
    <p:sldId id="266" r:id="rId5"/>
    <p:sldId id="283" r:id="rId6"/>
    <p:sldId id="284" r:id="rId7"/>
    <p:sldId id="285" r:id="rId8"/>
    <p:sldId id="286" r:id="rId9"/>
    <p:sldId id="260" r:id="rId10"/>
    <p:sldId id="257" r:id="rId11"/>
    <p:sldId id="258" r:id="rId12"/>
    <p:sldId id="259" r:id="rId13"/>
    <p:sldId id="273" r:id="rId14"/>
    <p:sldId id="279" r:id="rId15"/>
    <p:sldId id="280" r:id="rId16"/>
    <p:sldId id="281" r:id="rId17"/>
    <p:sldId id="277" r:id="rId18"/>
    <p:sldId id="272" r:id="rId19"/>
    <p:sldId id="264" r:id="rId20"/>
    <p:sldId id="274" r:id="rId21"/>
    <p:sldId id="278" r:id="rId22"/>
    <p:sldId id="265" r:id="rId23"/>
    <p:sldId id="261" r:id="rId24"/>
    <p:sldId id="267" r:id="rId25"/>
    <p:sldId id="269" r:id="rId26"/>
    <p:sldId id="270" r:id="rId27"/>
    <p:sldId id="268" r:id="rId28"/>
    <p:sldId id="271" r:id="rId29"/>
    <p:sldId id="282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1"/>
    <p:restoredTop sz="93129"/>
  </p:normalViewPr>
  <p:slideViewPr>
    <p:cSldViewPr snapToGrid="0" snapToObjects="1">
      <p:cViewPr varScale="1">
        <p:scale>
          <a:sx n="116" d="100"/>
          <a:sy n="116" d="100"/>
        </p:scale>
        <p:origin x="208" y="248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2210-5310-0749-BFC6-A6370813765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A2F1-78F2-7E49-A397-3C472AA5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B28AE4E-566F-EE48-9656-6D38CC4DBCEA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9FF3-B9C0-DC43-8E4A-C70AFBF06A83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8067-5CB0-0D46-8106-F767DC464BEC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B3AF-5308-F24B-A911-8D3327C0CE2C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95D7-3EF8-6645-996A-70F437816A91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56F1-959A-794E-BE9D-18542D57CA27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545-E6B6-EB4C-AE37-7F249ECB6604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7B5C-A0C5-FF45-BA18-EAD88041BA7C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1623-6D94-0240-97A7-31D445A9BF35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4671-C965-4344-8970-3D45C528D85A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4D9B-BD25-314E-8EBC-E59FC45AAC0B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35E386B-4AE3-764C-BAC5-E1476EE8DBC1}" type="datetime1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y_Field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Sr5x5gK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3460" y="541238"/>
            <a:ext cx="63850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/>
              <a:t>Web Of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0" y="2278743"/>
            <a:ext cx="69797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/>
              <a:t>REST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/>
              <a:t>JSON-LD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err="1"/>
              <a:t>WoT</a:t>
            </a:r>
            <a:r>
              <a:rPr lang="en-US" sz="4000" dirty="0"/>
              <a:t> Integration Patterns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err="1"/>
              <a:t>CoAP</a:t>
            </a:r>
            <a:endParaRPr lang="en-US" sz="4000" dirty="0"/>
          </a:p>
          <a:p>
            <a:pPr marL="285750" indent="-285750">
              <a:buFont typeface="Arial" charset="0"/>
              <a:buChar char="•"/>
            </a:pPr>
            <a:r>
              <a:rPr lang="en-US" sz="4000" dirty="0"/>
              <a:t>Building the Web of Things</a:t>
            </a:r>
          </a:p>
        </p:txBody>
      </p:sp>
    </p:spTree>
    <p:extLst>
      <p:ext uri="{BB962C8B-B14F-4D97-AF65-F5344CB8AC3E}">
        <p14:creationId xmlns:p14="http://schemas.microsoft.com/office/powerpoint/2010/main" val="14433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WoT</a:t>
            </a:r>
            <a:r>
              <a:rPr lang="en-US" dirty="0"/>
              <a:t> Direct Integration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Things have full internet access. These Things may provide an HTTP server running over TCP/IP  and can directly connect to the internet – using, say, </a:t>
            </a:r>
            <a:r>
              <a:rPr lang="en-US" dirty="0" err="1"/>
              <a:t>WiFi</a:t>
            </a:r>
            <a:r>
              <a:rPr lang="en-US" dirty="0"/>
              <a:t> or Ethernet or cellular. </a:t>
            </a:r>
            <a:r>
              <a:rPr lang="en-US" dirty="0" err="1"/>
              <a:t>Rasberry</a:t>
            </a:r>
            <a:r>
              <a:rPr lang="en-US" dirty="0"/>
              <a:t>-Pi’s and Photon’s are examples. These may be used to implement a </a:t>
            </a:r>
            <a:r>
              <a:rPr lang="en-US" dirty="0">
                <a:solidFill>
                  <a:srgbClr val="C00000"/>
                </a:solidFill>
              </a:rPr>
              <a:t>Direct Integration Pattern</a:t>
            </a:r>
            <a:r>
              <a:rPr lang="en-US" dirty="0"/>
              <a:t> – REST on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19555" y="3643745"/>
            <a:ext cx="969817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39491" y="3643745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47014" y="3916682"/>
            <a:ext cx="1672541" cy="27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47014" y="4094018"/>
            <a:ext cx="1634836" cy="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9555" y="4681769"/>
            <a:ext cx="2927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Thing running an HTPP</a:t>
            </a:r>
          </a:p>
          <a:p>
            <a:r>
              <a:rPr lang="en-US" dirty="0"/>
              <a:t>server providing a REST</a:t>
            </a:r>
          </a:p>
          <a:p>
            <a:r>
              <a:rPr lang="en-US" dirty="0"/>
              <a:t>style interface.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9491" y="480821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1872" y="5605099"/>
            <a:ext cx="9905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Typical use case: The Thing is not battery powered and communicates with low latency</a:t>
            </a:r>
          </a:p>
          <a:p>
            <a:r>
              <a:rPr lang="en-US" dirty="0"/>
              <a:t>     to a local device like a phone.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Example: Use a phone to communicate via </a:t>
            </a:r>
            <a:r>
              <a:rPr lang="en-US" dirty="0" err="1"/>
              <a:t>WiFi</a:t>
            </a:r>
            <a:r>
              <a:rPr lang="en-US" dirty="0"/>
              <a:t> (with </a:t>
            </a:r>
            <a:r>
              <a:rPr lang="en-US" dirty="0" err="1"/>
              <a:t>WiFi</a:t>
            </a:r>
            <a:r>
              <a:rPr lang="en-US" dirty="0"/>
              <a:t> router) to an HTTP server</a:t>
            </a:r>
          </a:p>
          <a:p>
            <a:r>
              <a:rPr lang="en-US" dirty="0"/>
              <a:t>     on a device. Use web sockets for publish/subscribe, e.g., phone listens for doorbell events.</a:t>
            </a:r>
          </a:p>
        </p:txBody>
      </p:sp>
    </p:spTree>
    <p:extLst>
      <p:ext uri="{BB962C8B-B14F-4D97-AF65-F5344CB8AC3E}">
        <p14:creationId xmlns:p14="http://schemas.microsoft.com/office/powerpoint/2010/main" val="15920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WoT</a:t>
            </a:r>
            <a:r>
              <a:rPr lang="en-US" dirty="0"/>
              <a:t> Gateway Integration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Things may not have full internet access. These Things may support only </a:t>
            </a:r>
            <a:r>
              <a:rPr lang="en-US" dirty="0" err="1"/>
              <a:t>Zigbee</a:t>
            </a:r>
            <a:r>
              <a:rPr lang="en-US" dirty="0"/>
              <a:t> or Bluetooth or 802.15.4. Suppose we cannot send IP packets to the device – it is constrained. This is the </a:t>
            </a:r>
            <a:r>
              <a:rPr lang="en-US" dirty="0">
                <a:solidFill>
                  <a:srgbClr val="C00000"/>
                </a:solidFill>
              </a:rPr>
              <a:t>Gateway Integration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19555" y="3643745"/>
            <a:ext cx="969817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39491" y="3643745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09309" y="3754583"/>
            <a:ext cx="1634836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47014" y="4026983"/>
            <a:ext cx="1634836" cy="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26727" y="2888492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Thing providing access via</a:t>
            </a:r>
          </a:p>
          <a:p>
            <a:r>
              <a:rPr lang="en-US" dirty="0"/>
              <a:t>non-web protocols.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9491" y="5119254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2527" y="4185441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 providing</a:t>
            </a:r>
          </a:p>
          <a:p>
            <a:r>
              <a:rPr lang="en-US" dirty="0"/>
              <a:t>full REST API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02727" y="4544291"/>
            <a:ext cx="13855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18364" y="4544291"/>
            <a:ext cx="13854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39491" y="633152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8192" y="4601076"/>
            <a:ext cx="5081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interaction between the gateway and the </a:t>
            </a:r>
          </a:p>
          <a:p>
            <a:r>
              <a:rPr lang="en-US" dirty="0"/>
              <a:t>device is hidden from the client.</a:t>
            </a:r>
          </a:p>
          <a:p>
            <a:r>
              <a:rPr lang="en-US" dirty="0"/>
              <a:t>Legacy devices may be integrated onto the </a:t>
            </a:r>
          </a:p>
          <a:p>
            <a:r>
              <a:rPr lang="en-US" dirty="0"/>
              <a:t>web with this </a:t>
            </a:r>
            <a:r>
              <a:rPr lang="en-US" dirty="0" err="1"/>
              <a:t>approch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7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WoT</a:t>
            </a:r>
            <a:r>
              <a:rPr lang="en-US" dirty="0"/>
              <a:t> Cloud Integration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Things have access to the cloud and need powerful and scalable cloud support. This is the </a:t>
            </a:r>
            <a:r>
              <a:rPr lang="en-US" dirty="0">
                <a:solidFill>
                  <a:srgbClr val="C00000"/>
                </a:solidFill>
              </a:rPr>
              <a:t>Cloud Integration Pattern. </a:t>
            </a:r>
            <a:r>
              <a:rPr lang="en-US" dirty="0"/>
              <a:t>The Particle Photon, for example, can send event notifications to the Particle cloud. The particle cloud provides publish/subscribe using web hooks.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19555" y="3643745"/>
            <a:ext cx="969817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39491" y="3643745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09309" y="3754583"/>
            <a:ext cx="1634836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47014" y="4026983"/>
            <a:ext cx="1634836" cy="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9555" y="4813462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or may not use web protocols</a:t>
            </a:r>
          </a:p>
          <a:p>
            <a:r>
              <a:rPr lang="en-US" dirty="0"/>
              <a:t>but is able to communicate with</a:t>
            </a:r>
          </a:p>
          <a:p>
            <a:r>
              <a:rPr lang="en-US" dirty="0"/>
              <a:t>a gateway in the cloud.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9491" y="5119254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375" y="4185441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 providing</a:t>
            </a:r>
          </a:p>
          <a:p>
            <a:r>
              <a:rPr lang="en-US" dirty="0"/>
              <a:t>full REST API or </a:t>
            </a:r>
          </a:p>
          <a:p>
            <a:r>
              <a:rPr lang="en-US" dirty="0" err="1"/>
              <a:t>pubsub</a:t>
            </a:r>
            <a:r>
              <a:rPr lang="en-US" dirty="0"/>
              <a:t> using web hooks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02727" y="4544291"/>
            <a:ext cx="13855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18364" y="4544291"/>
            <a:ext cx="13854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9491" y="618013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2391" y="317159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 resource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1850" y="31715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17521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8" grpId="0"/>
      <p:bldP spid="10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1422114"/>
            <a:ext cx="10792691" cy="4597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636" y="61722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Patterns from “Building the Web of Things” by </a:t>
            </a:r>
            <a:r>
              <a:rPr lang="en-US" dirty="0" err="1"/>
              <a:t>Guinard</a:t>
            </a:r>
            <a:r>
              <a:rPr lang="en-US" dirty="0"/>
              <a:t> and </a:t>
            </a:r>
            <a:r>
              <a:rPr lang="en-US" dirty="0" err="1"/>
              <a:t>Trifa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6" y="748145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of Things Integration Patterns Summary</a:t>
            </a:r>
          </a:p>
        </p:txBody>
      </p:sp>
    </p:spTree>
    <p:extLst>
      <p:ext uri="{BB962C8B-B14F-4D97-AF65-F5344CB8AC3E}">
        <p14:creationId xmlns:p14="http://schemas.microsoft.com/office/powerpoint/2010/main" val="168813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47" y="1314823"/>
            <a:ext cx="10792691" cy="4597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314" y="6172200"/>
            <a:ext cx="868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if Thing has enough power to support an HTTP server, e.g., a </a:t>
            </a:r>
            <a:r>
              <a:rPr lang="en-US" dirty="0" err="1"/>
              <a:t>WiFi</a:t>
            </a:r>
            <a:r>
              <a:rPr lang="en-US" dirty="0"/>
              <a:t> camera.</a:t>
            </a:r>
          </a:p>
          <a:p>
            <a:r>
              <a:rPr lang="en-US" dirty="0"/>
              <a:t>Security is of high concern. </a:t>
            </a:r>
            <a:r>
              <a:rPr lang="en-US" sz="1000" dirty="0"/>
              <a:t>From Mozilla</a:t>
            </a:r>
          </a:p>
        </p:txBody>
      </p:sp>
      <p:sp>
        <p:nvSpPr>
          <p:cNvPr id="7" name="Up Arrow 6"/>
          <p:cNvSpPr/>
          <p:nvPr/>
        </p:nvSpPr>
        <p:spPr>
          <a:xfrm>
            <a:off x="1524000" y="5682996"/>
            <a:ext cx="377371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DF1B7-6441-C646-B351-62BE76F27871}"/>
              </a:ext>
            </a:extLst>
          </p:cNvPr>
          <p:cNvSpPr/>
          <p:nvPr/>
        </p:nvSpPr>
        <p:spPr>
          <a:xfrm>
            <a:off x="319314" y="815646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 of Things Integration Patterns Summary</a:t>
            </a:r>
          </a:p>
        </p:txBody>
      </p:sp>
    </p:spTree>
    <p:extLst>
      <p:ext uri="{BB962C8B-B14F-4D97-AF65-F5344CB8AC3E}">
        <p14:creationId xmlns:p14="http://schemas.microsoft.com/office/powerpoint/2010/main" val="178328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4612" y="6260646"/>
            <a:ext cx="914400" cy="593725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1" y="1400625"/>
            <a:ext cx="10792691" cy="4597686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401622" y="5530596"/>
            <a:ext cx="377371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661" y="5931041"/>
            <a:ext cx="10919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pattern is particularly useful for devices which have limited power or which use PAN network </a:t>
            </a:r>
          </a:p>
          <a:p>
            <a:r>
              <a:rPr lang="en-US" dirty="0"/>
              <a:t>technologies like Bluetooth or ZigBee that don’t directly connect to the Internet (e.g. a </a:t>
            </a:r>
          </a:p>
          <a:p>
            <a:r>
              <a:rPr lang="en-US" dirty="0"/>
              <a:t>battery powered door sensor).  </a:t>
            </a:r>
            <a:r>
              <a:rPr lang="en-US" sz="1000" dirty="0"/>
              <a:t>From Mozilla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95491-2D12-C943-9662-2E91F07135F8}"/>
              </a:ext>
            </a:extLst>
          </p:cNvPr>
          <p:cNvSpPr/>
          <p:nvPr/>
        </p:nvSpPr>
        <p:spPr>
          <a:xfrm>
            <a:off x="490833" y="859689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 of Things Integration Patterns Summary</a:t>
            </a:r>
          </a:p>
        </p:txBody>
      </p:sp>
    </p:spTree>
    <p:extLst>
      <p:ext uri="{BB962C8B-B14F-4D97-AF65-F5344CB8AC3E}">
        <p14:creationId xmlns:p14="http://schemas.microsoft.com/office/powerpoint/2010/main" val="15391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1422114"/>
            <a:ext cx="10792691" cy="4597686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8420593" y="5300323"/>
            <a:ext cx="377371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3" y="5710535"/>
            <a:ext cx="10328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the device uses some other protocol to communicate with the server on the back end. </a:t>
            </a:r>
          </a:p>
          <a:p>
            <a:r>
              <a:rPr lang="en-US" dirty="0"/>
              <a:t>This pattern is particularly useful for a large number of devices over a wide geographic area </a:t>
            </a:r>
          </a:p>
          <a:p>
            <a:r>
              <a:rPr lang="en-US" dirty="0"/>
              <a:t>which need to be centrally </a:t>
            </a:r>
            <a:r>
              <a:rPr lang="en-US" dirty="0" err="1"/>
              <a:t>co-ordinated</a:t>
            </a:r>
            <a:r>
              <a:rPr lang="en-US" dirty="0"/>
              <a:t> (e.g. air pollution sensors). </a:t>
            </a:r>
            <a:r>
              <a:rPr lang="en-US" dirty="0" err="1"/>
              <a:t>LoRaWAN</a:t>
            </a:r>
            <a:r>
              <a:rPr lang="en-US" dirty="0"/>
              <a:t> is here. </a:t>
            </a:r>
            <a:r>
              <a:rPr lang="en-US" sz="1000" dirty="0"/>
              <a:t>From Mozilla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EDAAE4-338A-5B47-BF5E-98D9DE335E9A}"/>
              </a:ext>
            </a:extLst>
          </p:cNvPr>
          <p:cNvSpPr/>
          <p:nvPr/>
        </p:nvSpPr>
        <p:spPr>
          <a:xfrm>
            <a:off x="490835" y="808049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 of Things Integration Patterns Summary</a:t>
            </a:r>
          </a:p>
        </p:txBody>
      </p:sp>
    </p:spTree>
    <p:extLst>
      <p:ext uri="{BB962C8B-B14F-4D97-AF65-F5344CB8AC3E}">
        <p14:creationId xmlns:p14="http://schemas.microsoft.com/office/powerpoint/2010/main" val="153261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1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4800" y="6324600"/>
            <a:ext cx="533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spcBef>
                <a:spcPct val="20000"/>
              </a:spcBef>
              <a:buChar char="•"/>
              <a:defRPr sz="3200" b="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3ECB8-8989-1D4A-BD3A-84147764BC7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800" dirty="0">
              <a:latin typeface="Helvetica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524000" y="6400800"/>
            <a:ext cx="3276600" cy="3048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 dirty="0"/>
              <a:t>Carnegie Mellon Heinz College</a:t>
            </a:r>
            <a:endParaRPr lang="en-US" altLang="x-none" sz="1400" dirty="0">
              <a:latin typeface="Times New Roman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924800" y="63246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0BB2326-F4D3-664D-A01C-5A56010AA949}" type="slidenum">
              <a:rPr lang="en-US" altLang="en-US" sz="1800" b="1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800" b="1" dirty="0">
              <a:latin typeface="Helvetica" charset="0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84213" y="1866899"/>
            <a:ext cx="7772400" cy="1143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Internet Protocol Suite</a:t>
            </a:r>
          </a:p>
        </p:txBody>
      </p:sp>
      <p:graphicFrame>
        <p:nvGraphicFramePr>
          <p:cNvPr id="1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63515"/>
              </p:ext>
            </p:extLst>
          </p:nvPr>
        </p:nvGraphicFramePr>
        <p:xfrm>
          <a:off x="684213" y="3429000"/>
          <a:ext cx="7772400" cy="2393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63">
                <a:tc>
                  <a:txBody>
                    <a:bodyPr/>
                    <a:lstStyle/>
                    <a:p>
                      <a:r>
                        <a:rPr lang="en-US" sz="1800" dirty="0"/>
                        <a:t>HTTP, </a:t>
                      </a:r>
                      <a:r>
                        <a:rPr lang="en-US" sz="1800" dirty="0" err="1"/>
                        <a:t>Websockets</a:t>
                      </a:r>
                      <a:r>
                        <a:rPr lang="en-US" sz="1800"/>
                        <a:t>, DNS, XMPP, MQTT, </a:t>
                      </a:r>
                      <a:r>
                        <a:rPr lang="en-US" sz="1800" err="1"/>
                        <a:t>CoAp</a:t>
                      </a:r>
                      <a:endParaRPr lang="en-US" sz="180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Application layer</a:t>
                      </a:r>
                    </a:p>
                  </a:txBody>
                  <a:tcPr marT="45748" marB="45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62">
                <a:tc>
                  <a:txBody>
                    <a:bodyPr/>
                    <a:lstStyle/>
                    <a:p>
                      <a:r>
                        <a:rPr lang="en-US" sz="1800"/>
                        <a:t>TLS, SSL</a:t>
                      </a: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Application Layer (Encryption)</a:t>
                      </a:r>
                    </a:p>
                  </a:txBody>
                  <a:tcPr marT="45748" marB="45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62">
                <a:tc>
                  <a:txBody>
                    <a:bodyPr/>
                    <a:lstStyle/>
                    <a:p>
                      <a:r>
                        <a:rPr lang="en-US" sz="1800"/>
                        <a:t>TCP, UDP</a:t>
                      </a: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Transport</a:t>
                      </a:r>
                    </a:p>
                  </a:txBody>
                  <a:tcPr marT="45748" marB="457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62">
                <a:tc>
                  <a:txBody>
                    <a:bodyPr/>
                    <a:lstStyle/>
                    <a:p>
                      <a:r>
                        <a:rPr lang="en-US" sz="1800"/>
                        <a:t>IP(V4, V6), 6LowPAN</a:t>
                      </a: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Internet Layer</a:t>
                      </a:r>
                    </a:p>
                  </a:txBody>
                  <a:tcPr marT="45748" marB="457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00">
                <a:tc>
                  <a:txBody>
                    <a:bodyPr/>
                    <a:lstStyle/>
                    <a:p>
                      <a:r>
                        <a:rPr lang="en-US" sz="1800"/>
                        <a:t>Ethernet, 802.11 </a:t>
                      </a:r>
                      <a:r>
                        <a:rPr lang="en-US" sz="1800" err="1"/>
                        <a:t>WiFi</a:t>
                      </a:r>
                      <a:r>
                        <a:rPr lang="en-US" sz="1800"/>
                        <a:t>, 802.15.4</a:t>
                      </a: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Link</a:t>
                      </a:r>
                      <a:r>
                        <a:rPr lang="en-US" sz="1800" baseline="0"/>
                        <a:t> Layer</a:t>
                      </a:r>
                      <a:endParaRPr lang="en-US" sz="1800"/>
                    </a:p>
                  </a:txBody>
                  <a:tcPr marT="45748" marB="457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4213" y="1149927"/>
            <a:ext cx="367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Where are we?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44436" y="2618509"/>
            <a:ext cx="6212178" cy="123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56613" y="2438399"/>
            <a:ext cx="154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20412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(</a:t>
            </a:r>
            <a:r>
              <a:rPr lang="en-US" dirty="0" err="1"/>
              <a:t>CoAp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key IoT standard. Supported in Java, C, Python, C#, Go, etc.</a:t>
            </a:r>
          </a:p>
          <a:p>
            <a:r>
              <a:rPr lang="en-US" dirty="0"/>
              <a:t>Open IETF standard since June 2014. </a:t>
            </a:r>
          </a:p>
          <a:p>
            <a:r>
              <a:rPr lang="en-US" dirty="0"/>
              <a:t>Based on web standards, easily integrates with HTPP. Is not simply a compressed version of HTTP.</a:t>
            </a:r>
          </a:p>
          <a:p>
            <a:r>
              <a:rPr lang="en-US" dirty="0"/>
              <a:t>Built for small, constrained, imbedded, occasionally sleeping  devices. Why sleep?</a:t>
            </a:r>
          </a:p>
          <a:p>
            <a:r>
              <a:rPr lang="en-US" dirty="0"/>
              <a:t>Some built-in </a:t>
            </a:r>
            <a:r>
              <a:rPr lang="en-US" dirty="0" err="1"/>
              <a:t>reliabilty</a:t>
            </a:r>
            <a:r>
              <a:rPr lang="en-US" dirty="0"/>
              <a:t> over UDP/IP.</a:t>
            </a:r>
          </a:p>
          <a:p>
            <a:r>
              <a:rPr lang="en-US" dirty="0"/>
              <a:t>May also run over UDP/6LoWPan.</a:t>
            </a:r>
          </a:p>
          <a:p>
            <a:r>
              <a:rPr lang="en-US" dirty="0"/>
              <a:t>Use on low power, low bandwidth, lossy networks.</a:t>
            </a:r>
          </a:p>
          <a:p>
            <a:r>
              <a:rPr lang="en-US" dirty="0"/>
              <a:t>Is not HTTP but is clearly based on REST.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1872" y="1920775"/>
            <a:ext cx="97465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term </a:t>
            </a:r>
            <a:r>
              <a:rPr lang="en-US" i="1" dirty="0"/>
              <a:t>representational state transfer</a:t>
            </a:r>
            <a:r>
              <a:rPr lang="en-US" dirty="0"/>
              <a:t> (REST) was introduced and defined in 2000 by</a:t>
            </a:r>
          </a:p>
          <a:p>
            <a:r>
              <a:rPr lang="en-US" dirty="0"/>
              <a:t> </a:t>
            </a:r>
            <a:r>
              <a:rPr lang="en-US" dirty="0">
                <a:hlinkClick r:id="rId2" tooltip="Roy Fielding"/>
              </a:rPr>
              <a:t>Roy Fielding</a:t>
            </a:r>
            <a:r>
              <a:rPr lang="en-US" dirty="0"/>
              <a:t> in his doctoral dissertation.</a:t>
            </a:r>
          </a:p>
          <a:p>
            <a:endParaRPr lang="en-US" dirty="0"/>
          </a:p>
          <a:p>
            <a:r>
              <a:rPr lang="en-US" dirty="0"/>
              <a:t>The term is intended to evoke an image of how a well-designed Web application behaves: </a:t>
            </a:r>
          </a:p>
          <a:p>
            <a:r>
              <a:rPr lang="en-US" dirty="0"/>
              <a:t>it is a network of Web resources where the user progresses through </a:t>
            </a:r>
          </a:p>
          <a:p>
            <a:r>
              <a:rPr lang="en-US" dirty="0"/>
              <a:t>the application by selecting links, such as /user/tom, and operations such as GET or </a:t>
            </a:r>
          </a:p>
          <a:p>
            <a:r>
              <a:rPr lang="en-US" dirty="0"/>
              <a:t>DELETE, resulting in the next resource (representing the next state of</a:t>
            </a:r>
          </a:p>
          <a:p>
            <a:r>
              <a:rPr lang="en-US" dirty="0"/>
              <a:t>the application) being transferred to the user for their use. (Wikipedia)</a:t>
            </a:r>
          </a:p>
        </p:txBody>
      </p:sp>
    </p:spTree>
    <p:extLst>
      <p:ext uri="{BB962C8B-B14F-4D97-AF65-F5344CB8AC3E}">
        <p14:creationId xmlns:p14="http://schemas.microsoft.com/office/powerpoint/2010/main" val="3092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(</a:t>
            </a:r>
            <a:r>
              <a:rPr lang="en-US" dirty="0" err="1"/>
              <a:t>CoAp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43" y="1958022"/>
            <a:ext cx="8595360" cy="4351337"/>
          </a:xfrm>
        </p:spPr>
        <p:txBody>
          <a:bodyPr>
            <a:normAutofit/>
          </a:bodyPr>
          <a:lstStyle/>
          <a:p>
            <a:r>
              <a:rPr lang="en-US" sz="2200" dirty="0"/>
              <a:t>Over UDP or SMS on cellular networks</a:t>
            </a:r>
          </a:p>
          <a:p>
            <a:r>
              <a:rPr lang="en-US" sz="2200" dirty="0"/>
              <a:t>DTLS for security</a:t>
            </a:r>
          </a:p>
          <a:p>
            <a:r>
              <a:rPr lang="en-US" sz="2200" dirty="0"/>
              <a:t>Asynchronous subscriptions and notifications over UDP</a:t>
            </a:r>
          </a:p>
          <a:p>
            <a:r>
              <a:rPr lang="en-US" sz="2200" dirty="0"/>
              <a:t>Built-in resource discovery</a:t>
            </a:r>
          </a:p>
          <a:p>
            <a:r>
              <a:rPr lang="en-US" sz="2200" dirty="0"/>
              <a:t>Peer to peer or client server and multi-cast 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(</a:t>
            </a:r>
            <a:r>
              <a:rPr lang="en-US" dirty="0" err="1"/>
              <a:t>CoAp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43" y="1958022"/>
            <a:ext cx="8595360" cy="4351337"/>
          </a:xfrm>
        </p:spPr>
        <p:txBody>
          <a:bodyPr>
            <a:normAutofit/>
          </a:bodyPr>
          <a:lstStyle/>
          <a:p>
            <a:r>
              <a:rPr lang="en-US" dirty="0"/>
              <a:t>Who uses or supports </a:t>
            </a:r>
            <a:r>
              <a:rPr lang="en-US" dirty="0" err="1"/>
              <a:t>CoAP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- Open Mobile Alliance  M2M</a:t>
            </a:r>
          </a:p>
          <a:p>
            <a:pPr marL="0" indent="0">
              <a:buNone/>
            </a:pPr>
            <a:r>
              <a:rPr lang="en-US" dirty="0"/>
              <a:t>      - IPSO Alliance (IP for Smart Objects)</a:t>
            </a:r>
          </a:p>
          <a:p>
            <a:pPr marL="0" indent="0">
              <a:buNone/>
            </a:pPr>
            <a:r>
              <a:rPr lang="en-US" dirty="0"/>
              <a:t>      - European Telecom Standards Institute M2M / OneM2M</a:t>
            </a:r>
          </a:p>
          <a:p>
            <a:pPr marL="0" indent="0">
              <a:buNone/>
            </a:pPr>
            <a:r>
              <a:rPr lang="en-US" dirty="0"/>
              <a:t>      - Lighting systems for smart cities</a:t>
            </a:r>
          </a:p>
          <a:p>
            <a:pPr marL="0" indent="0">
              <a:buNone/>
            </a:pPr>
            <a:r>
              <a:rPr lang="en-US" dirty="0"/>
              <a:t>      - Device management for network operators.</a:t>
            </a:r>
          </a:p>
          <a:p>
            <a:pPr marL="0" indent="0">
              <a:buNone/>
            </a:pPr>
            <a:r>
              <a:rPr lang="en-US" dirty="0"/>
              <a:t>      - Copper is a Firefox plugin – treat devices as REST services</a:t>
            </a:r>
          </a:p>
          <a:p>
            <a:pPr marL="0" indent="0">
              <a:buNone/>
            </a:pPr>
            <a:r>
              <a:rPr lang="en-US" dirty="0"/>
              <a:t>      - Main Java project on </a:t>
            </a:r>
            <a:r>
              <a:rPr lang="en-US" dirty="0" err="1"/>
              <a:t>github</a:t>
            </a:r>
            <a:r>
              <a:rPr lang="en-US" dirty="0"/>
              <a:t> : Californium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ttp://www.ebuzz.co.kr/static/news/news1/__icsFiles/afieldfile/2012/11/30/011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10" y="4568010"/>
            <a:ext cx="1827684" cy="10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NaIfNi963XdLFyit0u7VALTE3e8Dt-AWkgjsgbQ4uyDhXKyffwb524vI8bRc8ljJJqItTsjRPjyjJxoNJSAAncieA60wEeU1yplwmfCAqi2dEWZyl7UA7CpFDMhaNY6Hs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6" y="3433175"/>
            <a:ext cx="2207392" cy="11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jz7MDGh2WrfQ-SsaaSUly_KOKuvdjw-GxUCSQCTafa_JNijBmfVJVuhZ_UCOPnVoKX24q2sPjSiGIJh5UNYZFyuTop6bPoVS5ef8tOWOQTEGwu6OGOF5Tf8S8K_YbaMCX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6" y="2331256"/>
            <a:ext cx="2006015" cy="10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typical HTTP Interaction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 oriented and synchronous (blocking)</a:t>
            </a:r>
          </a:p>
          <a:p>
            <a:r>
              <a:rPr lang="en-US" dirty="0"/>
              <a:t>TCP 3 way handshake with server</a:t>
            </a:r>
          </a:p>
          <a:p>
            <a:r>
              <a:rPr lang="en-US" dirty="0"/>
              <a:t>HTTP GET  /kitchen/light</a:t>
            </a:r>
          </a:p>
          <a:p>
            <a:r>
              <a:rPr lang="en-US" dirty="0"/>
              <a:t>HTTP response with headers and {“setting” : “dim” }</a:t>
            </a:r>
          </a:p>
          <a:p>
            <a:r>
              <a:rPr lang="en-US" dirty="0"/>
              <a:t>TCP 2 way termination</a:t>
            </a:r>
          </a:p>
          <a:p>
            <a:r>
              <a:rPr lang="en-US" dirty="0"/>
              <a:t>Too much work for simple </a:t>
            </a:r>
            <a:r>
              <a:rPr lang="en-US" dirty="0" err="1"/>
              <a:t>IoT</a:t>
            </a:r>
            <a:r>
              <a:rPr lang="en-US" dirty="0"/>
              <a:t> applications</a:t>
            </a:r>
          </a:p>
          <a:p>
            <a:r>
              <a:rPr lang="en-US" dirty="0" err="1"/>
              <a:t>CoAP</a:t>
            </a:r>
            <a:r>
              <a:rPr lang="en-US" dirty="0"/>
              <a:t> is not a general replacement for HTTP</a:t>
            </a:r>
          </a:p>
          <a:p>
            <a:r>
              <a:rPr lang="en-US" dirty="0" err="1"/>
              <a:t>CoAP</a:t>
            </a:r>
            <a:r>
              <a:rPr lang="en-US" dirty="0"/>
              <a:t> does not support all features of HTTP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is based on REST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19555" y="3643745"/>
            <a:ext cx="969817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39491" y="3643745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09309" y="3754583"/>
            <a:ext cx="1634836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47014" y="4026983"/>
            <a:ext cx="1634836" cy="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9555" y="4813462"/>
            <a:ext cx="4483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powered device</a:t>
            </a:r>
          </a:p>
          <a:p>
            <a:r>
              <a:rPr lang="en-US" dirty="0"/>
              <a:t>providing </a:t>
            </a:r>
            <a:r>
              <a:rPr lang="en-US" dirty="0" err="1"/>
              <a:t>CoAp</a:t>
            </a:r>
            <a:r>
              <a:rPr lang="en-US" dirty="0"/>
              <a:t>.</a:t>
            </a:r>
          </a:p>
          <a:p>
            <a:r>
              <a:rPr lang="en-US" dirty="0"/>
              <a:t>Communication uses UDP over a </a:t>
            </a:r>
          </a:p>
          <a:p>
            <a:r>
              <a:rPr lang="en-US" dirty="0"/>
              <a:t>PAN protocol, e.g., 6LoWPAN over</a:t>
            </a:r>
          </a:p>
          <a:p>
            <a:r>
              <a:rPr lang="en-US" dirty="0"/>
              <a:t>IEEE 802.15.4 or Bluetooth Low Energy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9491" y="5119254"/>
            <a:ext cx="969818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8782" y="4472923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 providing</a:t>
            </a:r>
          </a:p>
          <a:p>
            <a:r>
              <a:rPr lang="en-US" dirty="0"/>
              <a:t>full REST API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02727" y="4544291"/>
            <a:ext cx="13855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18364" y="4544291"/>
            <a:ext cx="13854" cy="57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9491" y="618013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1872" y="1682313"/>
            <a:ext cx="77941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CoAP</a:t>
            </a:r>
            <a:r>
              <a:rPr lang="en-US" dirty="0"/>
              <a:t> provides a request/response RESTful interaction like HTTP.</a:t>
            </a:r>
          </a:p>
          <a:p>
            <a:r>
              <a:rPr lang="en-US" dirty="0"/>
              <a:t>Smaller messages than HTTP and with very low overhead. </a:t>
            </a:r>
          </a:p>
          <a:p>
            <a:r>
              <a:rPr lang="en-US" dirty="0"/>
              <a:t>BLE nodes, for example, have limited memory and storage.</a:t>
            </a:r>
          </a:p>
          <a:p>
            <a:r>
              <a:rPr lang="en-US" dirty="0"/>
              <a:t>Sensors and actuators on BLE nodes are simply </a:t>
            </a:r>
            <a:r>
              <a:rPr lang="en-US" dirty="0" err="1"/>
              <a:t>CoAP</a:t>
            </a:r>
            <a:r>
              <a:rPr lang="en-US" dirty="0"/>
              <a:t> REST resources. </a:t>
            </a:r>
          </a:p>
          <a:p>
            <a:r>
              <a:rPr lang="en-US" dirty="0"/>
              <a:t>For example, to obtain a current temperature, send a GET request. </a:t>
            </a:r>
          </a:p>
          <a:p>
            <a:r>
              <a:rPr lang="en-US" dirty="0"/>
              <a:t>To turn on/off or toggle LEDs we use PUT requests.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218" y="4627716"/>
            <a:ext cx="118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4627" y="343663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8" grpId="0"/>
      <p:bldP spid="10" grpId="0"/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8935073" cy="47382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Has a scheme </a:t>
            </a:r>
            <a:r>
              <a:rPr lang="en-US" dirty="0" err="1"/>
              <a:t>coap</a:t>
            </a:r>
            <a:r>
              <a:rPr lang="en-US" dirty="0"/>
              <a:t>://</a:t>
            </a:r>
          </a:p>
          <a:p>
            <a:r>
              <a:rPr lang="en-US" dirty="0"/>
              <a:t>Has a well known port. </a:t>
            </a:r>
          </a:p>
          <a:p>
            <a:r>
              <a:rPr lang="en-US" dirty="0"/>
              <a:t>GET, POST, PUT, DELETE </a:t>
            </a:r>
            <a:r>
              <a:rPr lang="en-US" dirty="0">
                <a:solidFill>
                  <a:srgbClr val="C00000"/>
                </a:solidFill>
              </a:rPr>
              <a:t>encoded in binary </a:t>
            </a:r>
            <a:r>
              <a:rPr lang="en-US" dirty="0"/>
              <a:t>( 1 == GET)</a:t>
            </a:r>
          </a:p>
          <a:p>
            <a:r>
              <a:rPr lang="en-US" dirty="0"/>
              <a:t>Block transfer support. </a:t>
            </a:r>
          </a:p>
          <a:p>
            <a:r>
              <a:rPr lang="en-US" dirty="0"/>
              <a:t>Confirmable messages requires an ACK with message ID. The message ID of the ACK matches the message ID of the confirmable message.</a:t>
            </a:r>
          </a:p>
          <a:p>
            <a:r>
              <a:rPr lang="en-US" dirty="0"/>
              <a:t>Non-confirmable messages do not require an ACK. Less reliable.</a:t>
            </a:r>
          </a:p>
          <a:p>
            <a:r>
              <a:rPr lang="en-US" dirty="0"/>
              <a:t>Responses are matched with requests via the client generated Token.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CoAP</a:t>
            </a:r>
            <a:r>
              <a:rPr lang="en-US" dirty="0"/>
              <a:t> Client                                    </a:t>
            </a:r>
            <a:r>
              <a:rPr lang="en-US" dirty="0" err="1"/>
              <a:t>CoAP</a:t>
            </a:r>
            <a:r>
              <a:rPr lang="en-US" dirty="0"/>
              <a:t> Server</a:t>
            </a:r>
          </a:p>
          <a:p>
            <a:pPr marL="0" indent="0">
              <a:buNone/>
            </a:pPr>
            <a:r>
              <a:rPr lang="en-US" dirty="0"/>
              <a:t>             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GET  /basement/light                </a:t>
            </a:r>
            <a:r>
              <a:rPr lang="en-US" dirty="0">
                <a:solidFill>
                  <a:srgbClr val="C00000"/>
                </a:solidFill>
              </a:rPr>
              <a:t>Confirmable request has an ID</a:t>
            </a:r>
          </a:p>
          <a:p>
            <a:pPr marL="0" indent="0">
              <a:buNone/>
            </a:pPr>
            <a:r>
              <a:rPr lang="en-US" dirty="0"/>
              <a:t>                 &lt;----    ACK  {id} 200 Content {“status” : “on”}      Piggy back response and same ID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Uses Timeouts over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CoAP</a:t>
            </a:r>
            <a:r>
              <a:rPr lang="en-US" dirty="0"/>
              <a:t> Client                                    </a:t>
            </a:r>
            <a:r>
              <a:rPr lang="en-US" dirty="0" err="1"/>
              <a:t>CoAP</a:t>
            </a:r>
            <a:r>
              <a:rPr lang="en-US" dirty="0"/>
              <a:t> Server</a:t>
            </a:r>
          </a:p>
          <a:p>
            <a:pPr marL="0" indent="0">
              <a:buNone/>
            </a:pPr>
            <a:r>
              <a:rPr lang="en-US" dirty="0"/>
              <a:t>             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GET  /basement/light          </a:t>
            </a:r>
            <a:r>
              <a:rPr lang="en-US" dirty="0">
                <a:solidFill>
                  <a:srgbClr val="C00000"/>
                </a:solidFill>
              </a:rPr>
              <a:t>lost request</a:t>
            </a:r>
          </a:p>
          <a:p>
            <a:pPr marL="0" indent="0">
              <a:buNone/>
            </a:pPr>
            <a:r>
              <a:rPr lang="en-US" dirty="0"/>
              <a:t>  timeout --</a:t>
            </a:r>
            <a:r>
              <a:rPr lang="en-US" dirty="0">
                <a:sym typeface="Wingdings"/>
              </a:rPr>
              <a:t> --&gt;    CON  {id} GET /basement/light          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finally arrives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                &lt;----    ACK  {id} 200 Content {“status” : “on”}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The {id} allows us to detect duplicates.</a:t>
            </a:r>
          </a:p>
          <a:p>
            <a:pPr marL="0" indent="0">
              <a:buNone/>
            </a:pPr>
            <a:r>
              <a:rPr lang="en-US" dirty="0"/>
              <a:t>   What happens if the ACK is also lost?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Request/Acknowledge/Callback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42655"/>
            <a:ext cx="8595360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CoAP</a:t>
            </a:r>
            <a:r>
              <a:rPr lang="en-US" dirty="0"/>
              <a:t> Client                                    </a:t>
            </a:r>
            <a:r>
              <a:rPr lang="en-US" dirty="0" err="1"/>
              <a:t>CoAP</a:t>
            </a:r>
            <a:r>
              <a:rPr lang="en-US" dirty="0"/>
              <a:t> Server</a:t>
            </a:r>
          </a:p>
          <a:p>
            <a:pPr marL="0" indent="0">
              <a:buNone/>
            </a:pPr>
            <a:r>
              <a:rPr lang="en-US" dirty="0"/>
              <a:t> 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PUT  /basement/</a:t>
            </a:r>
            <a:r>
              <a:rPr lang="en-US" dirty="0" err="1"/>
              <a:t>cleanFloor</a:t>
            </a:r>
            <a:r>
              <a:rPr lang="en-US" dirty="0"/>
              <a:t>   Token:  0x22   </a:t>
            </a:r>
            <a:r>
              <a:rPr lang="en-US" dirty="0">
                <a:solidFill>
                  <a:srgbClr val="C00000"/>
                </a:solidFill>
              </a:rPr>
              <a:t>Needs time    </a:t>
            </a:r>
          </a:p>
          <a:p>
            <a:pPr marL="0" indent="0">
              <a:buNone/>
            </a:pPr>
            <a:r>
              <a:rPr lang="en-US" dirty="0"/>
              <a:t>     &lt;----    ACK  {id}       </a:t>
            </a:r>
            <a:r>
              <a:rPr lang="en-US" dirty="0">
                <a:solidFill>
                  <a:srgbClr val="C00000"/>
                </a:solidFill>
              </a:rPr>
              <a:t>I am on it!       </a:t>
            </a:r>
          </a:p>
          <a:p>
            <a:pPr marL="0" indent="0">
              <a:buNone/>
            </a:pPr>
            <a:r>
              <a:rPr lang="en-US" dirty="0"/>
              <a:t>     &lt;-----   CON {</a:t>
            </a:r>
            <a:r>
              <a:rPr lang="en-US" dirty="0" err="1"/>
              <a:t>newID</a:t>
            </a:r>
            <a:r>
              <a:rPr lang="en-US" dirty="0"/>
              <a:t>} 200 Content /basement/</a:t>
            </a:r>
            <a:r>
              <a:rPr lang="en-US" dirty="0" err="1"/>
              <a:t>cleanFloor</a:t>
            </a:r>
            <a:r>
              <a:rPr lang="en-US" dirty="0"/>
              <a:t> Token: 0x22 Done</a:t>
            </a:r>
          </a:p>
          <a:p>
            <a:pPr marL="0" indent="0">
              <a:buNone/>
            </a:pPr>
            <a:r>
              <a:rPr lang="en-US" dirty="0"/>
              <a:t>     ---</a:t>
            </a:r>
            <a:r>
              <a:rPr lang="en-US" dirty="0">
                <a:sym typeface="Wingdings"/>
              </a:rPr>
              <a:t>-&gt;    ACK {</a:t>
            </a:r>
            <a:r>
              <a:rPr lang="en-US" dirty="0" err="1">
                <a:sym typeface="Wingdings"/>
              </a:rPr>
              <a:t>newID</a:t>
            </a:r>
            <a:r>
              <a:rPr lang="en-US" dirty="0">
                <a:sym typeface="Wingdings"/>
              </a:rPr>
              <a:t>}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In this example, the same token is used to identify this request and the service response. The id’s are used at the message level.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 Publish/Subscribe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1872" y="3072606"/>
            <a:ext cx="92814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CoAP</a:t>
            </a:r>
            <a:r>
              <a:rPr lang="en-US" dirty="0"/>
              <a:t> Client                                    </a:t>
            </a:r>
            <a:r>
              <a:rPr lang="en-US" dirty="0" err="1"/>
              <a:t>CoAP</a:t>
            </a:r>
            <a:r>
              <a:rPr lang="en-US" dirty="0"/>
              <a:t> Server</a:t>
            </a:r>
          </a:p>
          <a:p>
            <a:r>
              <a:rPr lang="en-US" dirty="0"/>
              <a:t> 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GET  /basement/light Observe: 0   Token:  0x22   </a:t>
            </a:r>
          </a:p>
          <a:p>
            <a:r>
              <a:rPr lang="en-US" dirty="0"/>
              <a:t>     &lt;----    ACK  200 {id}  Observe: 27 Token 0x22        </a:t>
            </a:r>
          </a:p>
          <a:p>
            <a:r>
              <a:rPr lang="en-US" dirty="0">
                <a:sym typeface="Wingdings"/>
              </a:rPr>
              <a:t>     &lt;----    CON 200 Observe: 28 Token: 0x22 {“light” : ”off”}</a:t>
            </a:r>
          </a:p>
          <a:p>
            <a:r>
              <a:rPr lang="en-US" dirty="0">
                <a:sym typeface="Wingdings"/>
              </a:rPr>
              <a:t>     -----&gt;   ACK Token: 0x22 </a:t>
            </a:r>
          </a:p>
          <a:p>
            <a:r>
              <a:rPr lang="en-US" dirty="0">
                <a:sym typeface="Wingdings"/>
              </a:rPr>
              <a:t>     &lt;----    CON 200 Observe: 30 Token: 0x22 {“light” : ”on”}</a:t>
            </a:r>
          </a:p>
          <a:p>
            <a:r>
              <a:rPr lang="en-US" dirty="0">
                <a:sym typeface="Wingdings"/>
              </a:rPr>
              <a:t>                :</a:t>
            </a:r>
          </a:p>
          <a:p>
            <a:r>
              <a:rPr lang="en-US" dirty="0">
                <a:sym typeface="Wingdings"/>
              </a:rPr>
              <a:t>                :</a:t>
            </a:r>
          </a:p>
          <a:p>
            <a:r>
              <a:rPr lang="en-US" dirty="0">
                <a:sym typeface="Wingdings"/>
              </a:rPr>
              <a:t>                etc.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Block transfer is similar. We may request a transfer (one block at a time). </a:t>
            </a:r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872" y="1781799"/>
            <a:ext cx="9336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GET includes an “Observe” message to establish a subscription request.</a:t>
            </a:r>
          </a:p>
          <a:p>
            <a:r>
              <a:rPr lang="en-US" dirty="0"/>
              <a:t>The response includes an “Observe” to say this is a publication.</a:t>
            </a:r>
          </a:p>
          <a:p>
            <a:r>
              <a:rPr lang="en-US" dirty="0"/>
              <a:t>The value included with Observe response is there for possible re-orderings. The client</a:t>
            </a:r>
          </a:p>
          <a:p>
            <a:r>
              <a:rPr lang="en-US" dirty="0"/>
              <a:t>should take the most recent sent and not the most recent to arrive. </a:t>
            </a:r>
          </a:p>
        </p:txBody>
      </p:sp>
    </p:spTree>
    <p:extLst>
      <p:ext uri="{BB962C8B-B14F-4D97-AF65-F5344CB8AC3E}">
        <p14:creationId xmlns:p14="http://schemas.microsoft.com/office/powerpoint/2010/main" val="16889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Resource</a:t>
            </a:r>
            <a:r>
              <a:rPr lang="en-US" dirty="0"/>
              <a:t>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the same as </a:t>
            </a:r>
            <a:r>
              <a:rPr lang="en-US" dirty="0">
                <a:solidFill>
                  <a:srgbClr val="C00000"/>
                </a:solidFill>
              </a:rPr>
              <a:t>service discovery</a:t>
            </a:r>
            <a:r>
              <a:rPr lang="en-US" dirty="0"/>
              <a:t>. Service discovery is at a lower level. At low levels, we don’t even know if services are available or how they communicate.</a:t>
            </a:r>
          </a:p>
          <a:p>
            <a:r>
              <a:rPr lang="en-US" dirty="0"/>
              <a:t>We might register a printer, for example, with a discovery service and find it later on the fly.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resource discovery</a:t>
            </a:r>
            <a:r>
              <a:rPr lang="en-US" dirty="0"/>
              <a:t>, we know we are looking for web resources. </a:t>
            </a:r>
          </a:p>
          <a:p>
            <a:r>
              <a:rPr lang="en-US" dirty="0"/>
              <a:t>Links are returned. </a:t>
            </a:r>
            <a:r>
              <a:rPr lang="en-US" dirty="0">
                <a:solidFill>
                  <a:srgbClr val="C00000"/>
                </a:solidFill>
              </a:rPr>
              <a:t>HATEOAS.</a:t>
            </a:r>
          </a:p>
          <a:p>
            <a:r>
              <a:rPr lang="en-US" dirty="0"/>
              <a:t>Links may include a </a:t>
            </a:r>
            <a:r>
              <a:rPr lang="en-US" dirty="0" err="1"/>
              <a:t>rel</a:t>
            </a:r>
            <a:r>
              <a:rPr lang="en-US" dirty="0"/>
              <a:t> attribute – providing semantics.</a:t>
            </a:r>
          </a:p>
          <a:p>
            <a:r>
              <a:rPr lang="en-US" dirty="0"/>
              <a:t>A well known resource is used to discover other resources.</a:t>
            </a:r>
          </a:p>
          <a:p>
            <a:r>
              <a:rPr lang="en-US" dirty="0"/>
              <a:t>Perform a GET on the well known resource. Returned content is a list </a:t>
            </a:r>
          </a:p>
          <a:p>
            <a:pPr marL="0" indent="0">
              <a:buNone/>
            </a:pPr>
            <a:r>
              <a:rPr lang="en-US" dirty="0"/>
              <a:t>   of links with REL attributes.</a:t>
            </a:r>
          </a:p>
          <a:p>
            <a:pPr>
              <a:buFont typeface="Arial" charset="0"/>
              <a:buChar char="•"/>
            </a:pPr>
            <a:r>
              <a:rPr lang="en-US" dirty="0"/>
              <a:t>Resource directories may be used to register resources. Registrations are simply POSTs with links. PUTs are used for updates. GETs for discovery.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6313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Resource</a:t>
            </a:r>
            <a:r>
              <a:rPr lang="en-US" dirty="0"/>
              <a:t>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CoAp</a:t>
            </a:r>
            <a:r>
              <a:rPr lang="en-US" dirty="0"/>
              <a:t> Client                                                                    </a:t>
            </a:r>
            <a:r>
              <a:rPr lang="en-US" dirty="0" err="1"/>
              <a:t>CoAp</a:t>
            </a:r>
            <a:r>
              <a:rPr lang="en-US" dirty="0"/>
              <a:t>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GET  /.well-known/core   Token:  0x22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   &lt;----    ACK  200 {id}  Content “/sensor/temp /sensor/light”   </a:t>
            </a:r>
          </a:p>
          <a:p>
            <a:pPr marL="0" indent="0">
              <a:buNone/>
            </a:pPr>
            <a:r>
              <a:rPr lang="en-US" dirty="0"/>
              <a:t>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 CON  {id} GET  /sensor/light  </a:t>
            </a:r>
          </a:p>
          <a:p>
            <a:pPr marL="0" indent="0">
              <a:buNone/>
            </a:pPr>
            <a:r>
              <a:rPr lang="en-US" dirty="0"/>
              <a:t>    &lt;----    ACK  205 {id}  Content “dim”</a:t>
            </a:r>
          </a:p>
          <a:p>
            <a:pPr marL="0" indent="0">
              <a:buNone/>
            </a:pPr>
            <a:r>
              <a:rPr lang="en-US" dirty="0"/>
              <a:t>     --</a:t>
            </a:r>
            <a:r>
              <a:rPr lang="en-US" dirty="0">
                <a:sym typeface="Wingdings"/>
              </a:rPr>
              <a:t>--&gt;</a:t>
            </a:r>
            <a:r>
              <a:rPr lang="en-US" dirty="0"/>
              <a:t>   CON  {id} GET  /sensor/temp </a:t>
            </a:r>
          </a:p>
          <a:p>
            <a:pPr marL="0" indent="0">
              <a:buNone/>
            </a:pPr>
            <a:r>
              <a:rPr lang="en-US" dirty="0"/>
              <a:t>    &lt;----    ACK  205 {id}  Content “72”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6313714"/>
            <a:ext cx="978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 on </a:t>
            </a:r>
            <a:r>
              <a:rPr lang="en-US" dirty="0" err="1"/>
              <a:t>CoAP</a:t>
            </a:r>
            <a:r>
              <a:rPr lang="en-US" dirty="0"/>
              <a:t> from the </a:t>
            </a:r>
            <a:r>
              <a:rPr lang="en-US" dirty="0" err="1"/>
              <a:t>CoAp</a:t>
            </a:r>
            <a:r>
              <a:rPr lang="en-US" dirty="0"/>
              <a:t> tutorial at </a:t>
            </a:r>
            <a:r>
              <a:rPr lang="en-US" dirty="0">
                <a:hlinkClick r:id="rId2"/>
              </a:rPr>
              <a:t>https://www.youtube.com/watch?v=4bSr5x5gKvA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114" y="362404"/>
            <a:ext cx="7772400" cy="748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REST API Design Principles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66973"/>
              </p:ext>
            </p:extLst>
          </p:nvPr>
        </p:nvGraphicFramePr>
        <p:xfrm>
          <a:off x="821975" y="1173517"/>
          <a:ext cx="8032253" cy="527032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2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08">
                <a:tc>
                  <a:txBody>
                    <a:bodyPr/>
                    <a:lstStyle/>
                    <a:p>
                      <a:r>
                        <a:rPr lang="en-US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08">
                <a:tc>
                  <a:txBody>
                    <a:bodyPr/>
                    <a:lstStyle/>
                    <a:p>
                      <a:r>
                        <a:rPr lang="en-US" dirty="0"/>
                        <a:t>Use a constrained user</a:t>
                      </a:r>
                      <a:r>
                        <a:rPr lang="en-US" baseline="0" dirty="0"/>
                        <a:t> interface. The v</a:t>
                      </a:r>
                      <a:r>
                        <a:rPr lang="en-US" dirty="0"/>
                        <a:t>erbs are</a:t>
                      </a:r>
                      <a:r>
                        <a:rPr lang="en-US" baseline="0" dirty="0"/>
                        <a:t> polymorphic.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</a:t>
                      </a:r>
                      <a:r>
                        <a:rPr lang="en-US" baseline="0" dirty="0"/>
                        <a:t> GET, POST, DELETE, 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08">
                <a:tc>
                  <a:txBody>
                    <a:bodyPr/>
                    <a:lstStyle/>
                    <a:p>
                      <a:r>
                        <a:rPr lang="en-US" dirty="0"/>
                        <a:t>Use standard status codes. Don’t make things 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HTTP codes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886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URI’s</a:t>
                      </a:r>
                      <a:r>
                        <a:rPr lang="en-US" baseline="0" dirty="0"/>
                        <a:t> for n</a:t>
                      </a:r>
                      <a:r>
                        <a:rPr lang="en-US" dirty="0"/>
                        <a:t>ouns.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Naming.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Identification of resources.</a:t>
                      </a:r>
                      <a:endParaRPr lang="en-US" dirty="0"/>
                    </a:p>
                    <a:p>
                      <a:r>
                        <a:rPr lang="en-US" dirty="0"/>
                        <a:t>Well designed URI’s pointing</a:t>
                      </a:r>
                      <a:r>
                        <a:rPr lang="en-US" baseline="0" dirty="0"/>
                        <a:t> to</a:t>
                      </a:r>
                      <a:r>
                        <a:rPr lang="en-US" dirty="0"/>
                        <a:t> a resource</a:t>
                      </a:r>
                      <a:r>
                        <a:rPr lang="en-US" baseline="0" dirty="0"/>
                        <a:t> - protocol and location.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886">
                <a:tc>
                  <a:txBody>
                    <a:bodyPr/>
                    <a:lstStyle/>
                    <a:p>
                      <a:r>
                        <a:rPr lang="en-US" dirty="0"/>
                        <a:t>Negotiate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representations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JSON or XML messages or Image or </a:t>
                      </a:r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86">
                <a:tc>
                  <a:txBody>
                    <a:bodyPr/>
                    <a:lstStyle/>
                    <a:p>
                      <a:r>
                        <a:rPr lang="en-US" dirty="0"/>
                        <a:t>HATEOAS (Hypertext as the </a:t>
                      </a:r>
                    </a:p>
                    <a:p>
                      <a:r>
                        <a:rPr lang="en-US" dirty="0"/>
                        <a:t>Engine of application 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Messages</a:t>
                      </a:r>
                      <a:r>
                        <a:rPr lang="en-US" baseline="0" dirty="0"/>
                        <a:t> returning pointers or links for further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discovery.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980">
                <a:tc>
                  <a:txBody>
                    <a:bodyPr/>
                    <a:lstStyle/>
                    <a:p>
                      <a:r>
                        <a:rPr lang="en-US" dirty="0"/>
                        <a:t>Statelessness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Simple request/response required. No conversational state. Easy to scale. The request must contain all that is required for the reply to be computed.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</a:t>
            </a:r>
            <a:r>
              <a:rPr lang="en-US" dirty="0" err="1"/>
              <a:t>WoT</a:t>
            </a:r>
            <a:r>
              <a:rPr lang="en-US" dirty="0"/>
              <a:t>- How to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0) A Smart Thing is a digitally enhanced object. A Connected Thing includes a network.</a:t>
            </a:r>
          </a:p>
          <a:p>
            <a:pPr marL="0" indent="0">
              <a:buNone/>
            </a:pPr>
            <a:r>
              <a:rPr lang="en-US" dirty="0"/>
              <a:t>1) Identify resources with Uniform Resource Identifiers. Actuators, sensors, tabletops, rooms, Smart Things, etc. – all get a URI. These are the nouns.</a:t>
            </a:r>
          </a:p>
          <a:p>
            <a:pPr marL="0" indent="0">
              <a:buNone/>
            </a:pPr>
            <a:r>
              <a:rPr lang="en-US" dirty="0"/>
              <a:t>2) Use a constrained interface and exploit polymorphism. Use HTTP or </a:t>
            </a:r>
            <a:r>
              <a:rPr lang="en-US" dirty="0" err="1"/>
              <a:t>CoAP</a:t>
            </a:r>
            <a:r>
              <a:rPr lang="en-US" dirty="0"/>
              <a:t>.  PUT, GET, etc. are the verbs.</a:t>
            </a:r>
          </a:p>
          <a:p>
            <a:pPr marL="0" indent="0">
              <a:buNone/>
            </a:pPr>
            <a:r>
              <a:rPr lang="en-US" dirty="0"/>
              <a:t>3) Agree upon resource representation formats. Use JSON or JSON-LD (JSON with semantics). On the web, the wide adoption of HTML allows clients and servers to cooperate without individual agreements.</a:t>
            </a:r>
          </a:p>
          <a:p>
            <a:pPr marL="0" indent="0">
              <a:buNone/>
            </a:pPr>
            <a:r>
              <a:rPr lang="en-US" dirty="0"/>
              <a:t>4) Use well known addresses and links for discovery – perhaps exploiting JSON-LD.</a:t>
            </a:r>
          </a:p>
          <a:p>
            <a:pPr marL="0" indent="0">
              <a:buNone/>
            </a:pPr>
            <a:r>
              <a:rPr lang="en-US" dirty="0"/>
              <a:t>5) Provide stateless interactions. Each request should contain all that the server needs to satisfy the request.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457" y="6400800"/>
            <a:ext cx="988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“A Resource Oriented Architecture for the Web of Things”, </a:t>
            </a:r>
            <a:r>
              <a:rPr lang="en-US" dirty="0" err="1"/>
              <a:t>Guinard</a:t>
            </a:r>
            <a:r>
              <a:rPr lang="en-US" dirty="0"/>
              <a:t>, </a:t>
            </a:r>
            <a:r>
              <a:rPr lang="en-US" dirty="0" err="1"/>
              <a:t>Trifa</a:t>
            </a:r>
            <a:r>
              <a:rPr lang="en-US" dirty="0"/>
              <a:t>, and Wilde</a:t>
            </a:r>
          </a:p>
        </p:txBody>
      </p:sp>
    </p:spTree>
    <p:extLst>
      <p:ext uri="{BB962C8B-B14F-4D97-AF65-F5344CB8AC3E}">
        <p14:creationId xmlns:p14="http://schemas.microsoft.com/office/powerpoint/2010/main" val="7020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REST style request in </a:t>
            </a:r>
            <a:r>
              <a:rPr lang="en-US" dirty="0" err="1"/>
              <a:t>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  /basement/water/temperature        200 OK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application/text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40.5 F</a:t>
            </a:r>
          </a:p>
          <a:p>
            <a:r>
              <a:rPr lang="en-US" dirty="0"/>
              <a:t>GET   /basement/water/volume                 200 OK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application/text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200 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1872" y="4599710"/>
            <a:ext cx="9123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Still better to use a standard message format (representations) for return values.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Spend more time designing return value format.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 JSON-LD</a:t>
            </a:r>
          </a:p>
        </p:txBody>
      </p:sp>
    </p:spTree>
    <p:extLst>
      <p:ext uri="{BB962C8B-B14F-4D97-AF65-F5344CB8AC3E}">
        <p14:creationId xmlns:p14="http://schemas.microsoft.com/office/powerpoint/2010/main" val="15984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JSON-LD for a Thing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GET http:</a:t>
            </a:r>
            <a:r>
              <a:rPr lang="en-US" i="1" dirty="0"/>
              <a:t>//</a:t>
            </a:r>
            <a:r>
              <a:rPr lang="en-US" i="1" dirty="0" err="1"/>
              <a:t>mythingserver.com</a:t>
            </a:r>
            <a:r>
              <a:rPr lang="en-US" i="1" dirty="0"/>
              <a:t>/things/pi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Accept: application/json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40164-57E4-5E47-BA82-F8ED8E5EA2F0}"/>
              </a:ext>
            </a:extLst>
          </p:cNvPr>
          <p:cNvSpPr txBox="1"/>
          <p:nvPr/>
        </p:nvSpPr>
        <p:spPr>
          <a:xfrm>
            <a:off x="1261872" y="2887682"/>
            <a:ext cx="67120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OK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"id": "https://</a:t>
            </a:r>
            <a:r>
              <a:rPr lang="en-US" dirty="0" err="1"/>
              <a:t>mywebthingserver.com</a:t>
            </a:r>
            <a:r>
              <a:rPr lang="en-US" dirty="0"/>
              <a:t>/things/pi",</a:t>
            </a:r>
          </a:p>
          <a:p>
            <a:r>
              <a:rPr lang="en-US" dirty="0"/>
              <a:t>  "title": "</a:t>
            </a:r>
            <a:r>
              <a:rPr lang="en-US" dirty="0" err="1"/>
              <a:t>WoT</a:t>
            </a:r>
            <a:r>
              <a:rPr lang="en-US" dirty="0"/>
              <a:t> Pi",</a:t>
            </a:r>
          </a:p>
          <a:p>
            <a:r>
              <a:rPr lang="en-US" dirty="0"/>
              <a:t>  "description": "A </a:t>
            </a:r>
            <a:r>
              <a:rPr lang="en-US" dirty="0" err="1"/>
              <a:t>WoT</a:t>
            </a:r>
            <a:r>
              <a:rPr lang="en-US" dirty="0"/>
              <a:t>-connected Raspberry Pi",</a:t>
            </a:r>
          </a:p>
          <a:p>
            <a:r>
              <a:rPr lang="en-US" dirty="0"/>
              <a:t>  "properties": {</a:t>
            </a:r>
          </a:p>
          <a:p>
            <a:r>
              <a:rPr lang="en-US" dirty="0"/>
              <a:t>         "temperature": {</a:t>
            </a:r>
          </a:p>
          <a:p>
            <a:r>
              <a:rPr lang="en-US" dirty="0"/>
              <a:t>              "title": "Temperature",</a:t>
            </a:r>
          </a:p>
          <a:p>
            <a:r>
              <a:rPr lang="en-US" dirty="0"/>
              <a:t>              "type": "number",</a:t>
            </a:r>
          </a:p>
          <a:p>
            <a:r>
              <a:rPr lang="en-US" dirty="0"/>
              <a:t>              "unit": "degree </a:t>
            </a:r>
            <a:r>
              <a:rPr lang="en-US" dirty="0" err="1"/>
              <a:t>celsius</a:t>
            </a:r>
            <a:r>
              <a:rPr lang="en-US" dirty="0"/>
              <a:t>",</a:t>
            </a:r>
          </a:p>
          <a:p>
            <a:r>
              <a:rPr lang="en-US" dirty="0"/>
              <a:t>              "</a:t>
            </a:r>
            <a:r>
              <a:rPr lang="en-US" dirty="0" err="1"/>
              <a:t>readOnly</a:t>
            </a:r>
            <a:r>
              <a:rPr lang="en-US" dirty="0"/>
              <a:t>": true,</a:t>
            </a:r>
          </a:p>
          <a:p>
            <a:r>
              <a:rPr lang="en-US" dirty="0"/>
              <a:t>              "description": "An ambient temperature sensor",</a:t>
            </a:r>
          </a:p>
          <a:p>
            <a:r>
              <a:rPr lang="en-US" dirty="0"/>
              <a:t>              "links": [{"</a:t>
            </a:r>
            <a:r>
              <a:rPr lang="en-US" dirty="0" err="1"/>
              <a:t>href</a:t>
            </a:r>
            <a:r>
              <a:rPr lang="en-US" dirty="0"/>
              <a:t>": "/things/pi/properties/temperature"}]</a:t>
            </a:r>
          </a:p>
          <a:p>
            <a:r>
              <a:rPr lang="en-US" dirty="0"/>
              <a:t>           },</a:t>
            </a:r>
          </a:p>
        </p:txBody>
      </p:sp>
    </p:spTree>
    <p:extLst>
      <p:ext uri="{BB962C8B-B14F-4D97-AF65-F5344CB8AC3E}">
        <p14:creationId xmlns:p14="http://schemas.microsoft.com/office/powerpoint/2010/main" val="28215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JSON-LD for a Thing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40164-57E4-5E47-BA82-F8ED8E5EA2F0}"/>
              </a:ext>
            </a:extLst>
          </p:cNvPr>
          <p:cNvSpPr txBox="1"/>
          <p:nvPr/>
        </p:nvSpPr>
        <p:spPr>
          <a:xfrm>
            <a:off x="1261872" y="1839558"/>
            <a:ext cx="58384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"humidity": {</a:t>
            </a:r>
          </a:p>
          <a:p>
            <a:r>
              <a:rPr lang="en-US" dirty="0"/>
              <a:t>      "title": "Humidity",</a:t>
            </a:r>
          </a:p>
          <a:p>
            <a:r>
              <a:rPr lang="en-US" dirty="0"/>
              <a:t>      "type": "number",</a:t>
            </a:r>
          </a:p>
          <a:p>
            <a:r>
              <a:rPr lang="en-US" dirty="0"/>
              <a:t>      "unit": "percent",</a:t>
            </a:r>
          </a:p>
          <a:p>
            <a:r>
              <a:rPr lang="en-US" dirty="0"/>
              <a:t>      "</a:t>
            </a:r>
            <a:r>
              <a:rPr lang="en-US" dirty="0" err="1"/>
              <a:t>readOnly</a:t>
            </a:r>
            <a:r>
              <a:rPr lang="en-US" dirty="0"/>
              <a:t>": true,</a:t>
            </a:r>
          </a:p>
          <a:p>
            <a:r>
              <a:rPr lang="en-US" dirty="0"/>
              <a:t>      "links": [{"</a:t>
            </a:r>
            <a:r>
              <a:rPr lang="en-US" dirty="0" err="1"/>
              <a:t>href</a:t>
            </a:r>
            <a:r>
              <a:rPr lang="en-US" dirty="0"/>
              <a:t>": "/things/pi/properties/humidity"}]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"led": {</a:t>
            </a:r>
          </a:p>
          <a:p>
            <a:r>
              <a:rPr lang="en-US" dirty="0"/>
              <a:t>      "title": "LED",</a:t>
            </a:r>
          </a:p>
          <a:p>
            <a:r>
              <a:rPr lang="en-US" dirty="0"/>
              <a:t>      "type": "</a:t>
            </a:r>
            <a:r>
              <a:rPr lang="en-US" dirty="0" err="1"/>
              <a:t>boolean</a:t>
            </a:r>
            <a:r>
              <a:rPr lang="en-US" dirty="0"/>
              <a:t>",</a:t>
            </a:r>
          </a:p>
          <a:p>
            <a:r>
              <a:rPr lang="en-US" dirty="0"/>
              <a:t>      "description": "A red LED",</a:t>
            </a:r>
          </a:p>
          <a:p>
            <a:r>
              <a:rPr lang="en-US" dirty="0"/>
              <a:t>      "links": [{"</a:t>
            </a:r>
            <a:r>
              <a:rPr lang="en-US" dirty="0" err="1"/>
              <a:t>href</a:t>
            </a:r>
            <a:r>
              <a:rPr lang="en-US" dirty="0"/>
              <a:t>": "/things/pi/properties/led"}]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},</a:t>
            </a:r>
          </a:p>
        </p:txBody>
      </p:sp>
    </p:spTree>
    <p:extLst>
      <p:ext uri="{BB962C8B-B14F-4D97-AF65-F5344CB8AC3E}">
        <p14:creationId xmlns:p14="http://schemas.microsoft.com/office/powerpoint/2010/main" val="22698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JSON-LD for a Thing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40164-57E4-5E47-BA82-F8ED8E5EA2F0}"/>
              </a:ext>
            </a:extLst>
          </p:cNvPr>
          <p:cNvSpPr txBox="1"/>
          <p:nvPr/>
        </p:nvSpPr>
        <p:spPr>
          <a:xfrm>
            <a:off x="1261872" y="1839558"/>
            <a:ext cx="45961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"actions": {</a:t>
            </a:r>
          </a:p>
          <a:p>
            <a:r>
              <a:rPr lang="en-US" dirty="0"/>
              <a:t>    "reboot": {</a:t>
            </a:r>
          </a:p>
          <a:p>
            <a:r>
              <a:rPr lang="en-US" dirty="0"/>
              <a:t>      "title": "Reboot",</a:t>
            </a:r>
          </a:p>
          <a:p>
            <a:r>
              <a:rPr lang="en-US" dirty="0"/>
              <a:t>      "description": "Reboot the device"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},</a:t>
            </a:r>
          </a:p>
          <a:p>
            <a:r>
              <a:rPr lang="en-US" dirty="0"/>
              <a:t>  "events": {</a:t>
            </a:r>
          </a:p>
          <a:p>
            <a:r>
              <a:rPr lang="en-US" dirty="0"/>
              <a:t>    "reboot": {</a:t>
            </a:r>
          </a:p>
          <a:p>
            <a:r>
              <a:rPr lang="en-US" dirty="0"/>
              <a:t>      "description": "Going down for reboot"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},</a:t>
            </a:r>
          </a:p>
        </p:txBody>
      </p:sp>
    </p:spTree>
    <p:extLst>
      <p:ext uri="{BB962C8B-B14F-4D97-AF65-F5344CB8AC3E}">
        <p14:creationId xmlns:p14="http://schemas.microsoft.com/office/powerpoint/2010/main" val="3548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JSON-LD for a Thing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40164-57E4-5E47-BA82-F8ED8E5EA2F0}"/>
              </a:ext>
            </a:extLst>
          </p:cNvPr>
          <p:cNvSpPr txBox="1"/>
          <p:nvPr/>
        </p:nvSpPr>
        <p:spPr>
          <a:xfrm>
            <a:off x="1261872" y="1691322"/>
            <a:ext cx="365196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"links": [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"</a:t>
            </a:r>
            <a:r>
              <a:rPr lang="en-US" dirty="0" err="1"/>
              <a:t>rel</a:t>
            </a:r>
            <a:r>
              <a:rPr lang="en-US" dirty="0"/>
              <a:t>": "properties",</a:t>
            </a:r>
          </a:p>
          <a:p>
            <a:r>
              <a:rPr lang="en-US" dirty="0"/>
              <a:t>      "</a:t>
            </a:r>
            <a:r>
              <a:rPr lang="en-US" dirty="0" err="1"/>
              <a:t>href</a:t>
            </a:r>
            <a:r>
              <a:rPr lang="en-US" dirty="0"/>
              <a:t>": "/things/pi/properties"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"</a:t>
            </a:r>
            <a:r>
              <a:rPr lang="en-US" dirty="0" err="1"/>
              <a:t>rel</a:t>
            </a:r>
            <a:r>
              <a:rPr lang="en-US" dirty="0"/>
              <a:t>": "actions",</a:t>
            </a:r>
          </a:p>
          <a:p>
            <a:r>
              <a:rPr lang="en-US" dirty="0"/>
              <a:t>      "</a:t>
            </a:r>
            <a:r>
              <a:rPr lang="en-US" dirty="0" err="1"/>
              <a:t>href</a:t>
            </a:r>
            <a:r>
              <a:rPr lang="en-US" dirty="0"/>
              <a:t>": "/things/pi/actions"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"</a:t>
            </a:r>
            <a:r>
              <a:rPr lang="en-US" dirty="0" err="1"/>
              <a:t>rel</a:t>
            </a:r>
            <a:r>
              <a:rPr lang="en-US" dirty="0"/>
              <a:t>": "events",</a:t>
            </a:r>
          </a:p>
          <a:p>
            <a:r>
              <a:rPr lang="en-US" dirty="0"/>
              <a:t>      "</a:t>
            </a:r>
            <a:r>
              <a:rPr lang="en-US" dirty="0" err="1"/>
              <a:t>href</a:t>
            </a:r>
            <a:r>
              <a:rPr lang="en-US" dirty="0"/>
              <a:t>": "/things/pi/events"</a:t>
            </a:r>
          </a:p>
          <a:p>
            <a:r>
              <a:rPr lang="en-US" dirty="0"/>
              <a:t>    },</a:t>
            </a:r>
          </a:p>
          <a:p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79198-4073-0843-ACF1-5CB620E56F4A}"/>
              </a:ext>
            </a:extLst>
          </p:cNvPr>
          <p:cNvSpPr txBox="1"/>
          <p:nvPr/>
        </p:nvSpPr>
        <p:spPr>
          <a:xfrm>
            <a:off x="4990548" y="3136869"/>
            <a:ext cx="55611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{</a:t>
            </a:r>
          </a:p>
          <a:p>
            <a:r>
              <a:rPr lang="en-US" dirty="0"/>
              <a:t>      "</a:t>
            </a:r>
            <a:r>
              <a:rPr lang="en-US" dirty="0" err="1"/>
              <a:t>rel</a:t>
            </a:r>
            <a:r>
              <a:rPr lang="en-US" dirty="0"/>
              <a:t>": "alternate",</a:t>
            </a:r>
          </a:p>
          <a:p>
            <a:r>
              <a:rPr lang="en-US" dirty="0"/>
              <a:t>      "</a:t>
            </a:r>
            <a:r>
              <a:rPr lang="en-US" dirty="0" err="1"/>
              <a:t>href</a:t>
            </a:r>
            <a:r>
              <a:rPr lang="en-US" dirty="0"/>
              <a:t>": "</a:t>
            </a:r>
            <a:r>
              <a:rPr lang="en-US" dirty="0" err="1"/>
              <a:t>wss</a:t>
            </a:r>
            <a:r>
              <a:rPr lang="en-US" dirty="0"/>
              <a:t>://</a:t>
            </a:r>
            <a:r>
              <a:rPr lang="en-US" dirty="0" err="1"/>
              <a:t>mywebthingserver.com</a:t>
            </a:r>
            <a:r>
              <a:rPr lang="en-US" dirty="0"/>
              <a:t>/things/pi"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"</a:t>
            </a:r>
            <a:r>
              <a:rPr lang="en-US" dirty="0" err="1"/>
              <a:t>rel</a:t>
            </a:r>
            <a:r>
              <a:rPr lang="en-US" dirty="0"/>
              <a:t>": "alternate",</a:t>
            </a:r>
          </a:p>
          <a:p>
            <a:r>
              <a:rPr lang="en-US" dirty="0"/>
              <a:t>      "</a:t>
            </a:r>
            <a:r>
              <a:rPr lang="en-US" dirty="0" err="1"/>
              <a:t>mediaType</a:t>
            </a:r>
            <a:r>
              <a:rPr lang="en-US" dirty="0"/>
              <a:t>": "text/html",</a:t>
            </a:r>
          </a:p>
          <a:p>
            <a:r>
              <a:rPr lang="en-US" dirty="0"/>
              <a:t>      "</a:t>
            </a:r>
            <a:r>
              <a:rPr lang="en-US" dirty="0" err="1"/>
              <a:t>href</a:t>
            </a:r>
            <a:r>
              <a:rPr lang="en-US" dirty="0"/>
              <a:t>": "/things/pi"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]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28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WoT</a:t>
            </a:r>
            <a:r>
              <a:rPr lang="en-US" dirty="0"/>
              <a:t> Integration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Direct integration Pattern</a:t>
            </a:r>
          </a:p>
          <a:p>
            <a:r>
              <a:rPr lang="en-US" sz="2400" dirty="0"/>
              <a:t>Gateway Integration Pattern</a:t>
            </a:r>
          </a:p>
          <a:p>
            <a:r>
              <a:rPr lang="en-US" sz="2400" dirty="0"/>
              <a:t>Cloud Integration Pattern</a:t>
            </a:r>
            <a:endParaRPr lang="en-US" sz="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525" y="6317615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Notes on Integration Patterns from “Building the Web of Things” by </a:t>
            </a:r>
            <a:r>
              <a:rPr lang="en-US" sz="1000" dirty="0" err="1"/>
              <a:t>Guinard</a:t>
            </a:r>
            <a:r>
              <a:rPr lang="en-US" sz="1000" dirty="0"/>
              <a:t> and </a:t>
            </a:r>
            <a:r>
              <a:rPr lang="en-US" sz="1000" dirty="0" err="1"/>
              <a:t>Trifa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1495</TotalTime>
  <Words>2671</Words>
  <Application>Microsoft Macintosh PowerPoint</Application>
  <PresentationFormat>Widescreen</PresentationFormat>
  <Paragraphs>372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Schoolbook</vt:lpstr>
      <vt:lpstr>Helvetica</vt:lpstr>
      <vt:lpstr>Times New Roman</vt:lpstr>
      <vt:lpstr>Verdana</vt:lpstr>
      <vt:lpstr>Wingdings 2</vt:lpstr>
      <vt:lpstr>View</vt:lpstr>
      <vt:lpstr>PowerPoint Presentation</vt:lpstr>
      <vt:lpstr>REST</vt:lpstr>
      <vt:lpstr>PowerPoint Presentation</vt:lpstr>
      <vt:lpstr>A REST style request in WoT</vt:lpstr>
      <vt:lpstr>Using JSON-LD for a Thing Description</vt:lpstr>
      <vt:lpstr>Using JSON-LD for a Thing Description</vt:lpstr>
      <vt:lpstr>Using JSON-LD for a Thing Description</vt:lpstr>
      <vt:lpstr>Using JSON-LD for a Thing Description</vt:lpstr>
      <vt:lpstr>WoT Integration Patterns</vt:lpstr>
      <vt:lpstr>WoT Direct Integration Pattern</vt:lpstr>
      <vt:lpstr>WoT Gateway Integration Pattern</vt:lpstr>
      <vt:lpstr>WoT Cloud Integration Pattern</vt:lpstr>
      <vt:lpstr>PowerPoint Presentation</vt:lpstr>
      <vt:lpstr>PowerPoint Presentation</vt:lpstr>
      <vt:lpstr>PowerPoint Presentation</vt:lpstr>
      <vt:lpstr>PowerPoint Presentation</vt:lpstr>
      <vt:lpstr>Constrained Application Protocol</vt:lpstr>
      <vt:lpstr>Internet Protocol Suite</vt:lpstr>
      <vt:lpstr>Constrained Application Protocol (CoAp)</vt:lpstr>
      <vt:lpstr>Constrained Application Protocol (CoAp)</vt:lpstr>
      <vt:lpstr>Constrained Application Protocol (CoAp)</vt:lpstr>
      <vt:lpstr>Recall the typical HTTP Interaction </vt:lpstr>
      <vt:lpstr>CoAp is based on REST </vt:lpstr>
      <vt:lpstr>CoAp</vt:lpstr>
      <vt:lpstr>CoAP Uses Timeouts over UDP</vt:lpstr>
      <vt:lpstr>CoAP Request/Acknowledge/Callback</vt:lpstr>
      <vt:lpstr>CoAP  Publish/Subscribe</vt:lpstr>
      <vt:lpstr>CoAP Resource Discovery</vt:lpstr>
      <vt:lpstr>CoAP Resource Discovery</vt:lpstr>
      <vt:lpstr>Building the WoT- How to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MQTT </dc:title>
  <dc:creator>Microsoft Office User</dc:creator>
  <cp:lastModifiedBy>Microsoft Office User</cp:lastModifiedBy>
  <cp:revision>146</cp:revision>
  <dcterms:created xsi:type="dcterms:W3CDTF">2016-08-04T01:00:56Z</dcterms:created>
  <dcterms:modified xsi:type="dcterms:W3CDTF">2020-02-13T15:30:59Z</dcterms:modified>
</cp:coreProperties>
</file>