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36"/>
  </p:notesMasterIdLst>
  <p:sldIdLst>
    <p:sldId id="256" r:id="rId2"/>
    <p:sldId id="289" r:id="rId3"/>
    <p:sldId id="290" r:id="rId4"/>
    <p:sldId id="286" r:id="rId5"/>
    <p:sldId id="257" r:id="rId6"/>
    <p:sldId id="277" r:id="rId7"/>
    <p:sldId id="278" r:id="rId8"/>
    <p:sldId id="283" r:id="rId9"/>
    <p:sldId id="258" r:id="rId10"/>
    <p:sldId id="275" r:id="rId11"/>
    <p:sldId id="284" r:id="rId12"/>
    <p:sldId id="279" r:id="rId13"/>
    <p:sldId id="280" r:id="rId14"/>
    <p:sldId id="281" r:id="rId15"/>
    <p:sldId id="282" r:id="rId16"/>
    <p:sldId id="288" r:id="rId17"/>
    <p:sldId id="276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  <p:sldId id="287" r:id="rId31"/>
    <p:sldId id="271" r:id="rId32"/>
    <p:sldId id="272" r:id="rId33"/>
    <p:sldId id="273" r:id="rId34"/>
    <p:sldId id="285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91"/>
    <p:restoredTop sz="93045"/>
  </p:normalViewPr>
  <p:slideViewPr>
    <p:cSldViewPr snapToGrid="0" snapToObjects="1">
      <p:cViewPr>
        <p:scale>
          <a:sx n="92" d="100"/>
          <a:sy n="92" d="100"/>
        </p:scale>
        <p:origin x="832" y="432"/>
      </p:cViewPr>
      <p:guideLst/>
    </p:cSldViewPr>
  </p:slideViewPr>
  <p:outlineViewPr>
    <p:cViewPr>
      <p:scale>
        <a:sx n="33" d="100"/>
        <a:sy n="33" d="100"/>
      </p:scale>
      <p:origin x="0" y="-23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9E2210-5310-0749-BFC6-A6370813765F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2A2F1-78F2-7E49-A397-3C472AA56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2A2F1-78F2-7E49-A397-3C472AA567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D4785CC2-38B4-4346-8E07-6E4AE83AC1A7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32718-33DB-5346-B1A1-FFA36CBB9F85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38130-CDA8-424E-B12D-3E3374205CD9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5F67-0209-CA4B-B06D-56BA79D25E61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4FA2C-04CB-5842-B751-7F82BF15B837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8CCDA-2399-1F4C-88CE-003FD6C1BFB4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593A-8AE0-3D45-869B-7268E11F4606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9E577-1FB5-AD47-B844-83A295D7CD65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29FFC2-C9CD-7443-8274-7202784676E3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993C3-7CC7-CE49-AB95-16C0302BF6EE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CE08-803A-E34F-850B-3DF517C4C6DD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AD687A2F-96FD-EE49-8A2F-54093D6C0295}" type="datetime1">
              <a:rPr lang="en-US" smtClean="0"/>
              <a:t>2/7/17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4FAB73BC-B049-4115-A692-8D63A059BFB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m6@andrew.cmu.edu/mobile" TargetMode="External"/><Relationship Id="rId4" Type="http://schemas.openxmlformats.org/officeDocument/2006/relationships/hyperlink" Target="mailto:mm6@andrew.cmu.edu/tablet" TargetMode="External"/><Relationship Id="rId5" Type="http://schemas.openxmlformats.org/officeDocument/2006/relationships/hyperlink" Target="mailto:mm6@andrew.cmu.edu/auto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mm6@andrew.cmu.edu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XMPP/TCP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Extensible Messaging and Presence Protocol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36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Jabber ID (JID)?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 lot like an email address but more general. Identifies an entity on the Jabber network.</a:t>
            </a:r>
          </a:p>
          <a:p>
            <a:r>
              <a:rPr lang="en-US" dirty="0" smtClean="0"/>
              <a:t>All of these JIDs could be logged on at the same time.</a:t>
            </a:r>
          </a:p>
          <a:p>
            <a:r>
              <a:rPr lang="en-US" dirty="0" smtClean="0">
                <a:hlinkClick r:id="rId2"/>
              </a:rPr>
              <a:t>mm6@andrew.cmu.edu</a:t>
            </a:r>
            <a:r>
              <a:rPr lang="en-US" dirty="0" smtClean="0"/>
              <a:t>                </a:t>
            </a:r>
            <a:r>
              <a:rPr lang="en-US" dirty="0" smtClean="0">
                <a:sym typeface="Wingdings"/>
              </a:rPr>
              <a:t>Called a “bare JID”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mm6@andrew.cmu.edu/mobile</a:t>
            </a:r>
            <a:r>
              <a:rPr lang="en-US" dirty="0" smtClean="0"/>
              <a:t>    Called a “full JID”</a:t>
            </a:r>
          </a:p>
          <a:p>
            <a:r>
              <a:rPr lang="en-US" dirty="0" smtClean="0">
                <a:hlinkClick r:id="rId4"/>
              </a:rPr>
              <a:t>mm6@andrew.cmu.edu/tablet</a:t>
            </a:r>
            <a:r>
              <a:rPr lang="en-US" dirty="0" smtClean="0"/>
              <a:t>     Resource used for message delivery</a:t>
            </a:r>
          </a:p>
          <a:p>
            <a:r>
              <a:rPr lang="en-US" dirty="0" smtClean="0">
                <a:hlinkClick r:id="rId5"/>
              </a:rPr>
              <a:t>mm6@andrew.cmu.edu/auto</a:t>
            </a:r>
            <a:r>
              <a:rPr lang="en-US" dirty="0" smtClean="0"/>
              <a:t>        Resource typically assigned by </a:t>
            </a:r>
            <a:r>
              <a:rPr lang="en-US" dirty="0" smtClean="0"/>
              <a:t>server</a:t>
            </a:r>
          </a:p>
          <a:p>
            <a:r>
              <a:rPr lang="en-US" dirty="0" smtClean="0"/>
              <a:t>On </a:t>
            </a:r>
            <a:r>
              <a:rPr lang="en-US" dirty="0" err="1" smtClean="0"/>
              <a:t>Whatsapp</a:t>
            </a:r>
            <a:r>
              <a:rPr lang="en-US" dirty="0"/>
              <a:t> [</a:t>
            </a:r>
            <a:r>
              <a:rPr lang="en-US" dirty="0" smtClean="0"/>
              <a:t>phone </a:t>
            </a:r>
            <a:r>
              <a:rPr lang="en-US" dirty="0"/>
              <a:t>number]@</a:t>
            </a:r>
            <a:r>
              <a:rPr lang="en-US" dirty="0" err="1" smtClean="0"/>
              <a:t>s.whatsapp.net</a:t>
            </a:r>
            <a:endParaRPr lang="en-US" dirty="0"/>
          </a:p>
          <a:p>
            <a:r>
              <a:rPr lang="en-US" dirty="0" smtClean="0"/>
              <a:t>Interesting rule : You may only subscribe to bare JIDS. </a:t>
            </a:r>
          </a:p>
          <a:p>
            <a:r>
              <a:rPr lang="en-US" dirty="0"/>
              <a:t>A resource identifies a particular client belonging to the </a:t>
            </a:r>
            <a:r>
              <a:rPr lang="en-US" dirty="0" smtClean="0"/>
              <a:t>user (Wikipedia)</a:t>
            </a:r>
          </a:p>
          <a:p>
            <a:r>
              <a:rPr lang="en-US" dirty="0" smtClean="0"/>
              <a:t>From IBM page on XMPP</a:t>
            </a:r>
          </a:p>
          <a:p>
            <a:r>
              <a:rPr lang="en-US" dirty="0"/>
              <a:t>The most common use is defining an IM user (like an e-mail address), such as </a:t>
            </a:r>
            <a:r>
              <a:rPr lang="en-US" dirty="0" err="1"/>
              <a:t>DavidBowman@discovery.nasa.guv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/>
              <a:t>user can log in to an XMPP server multiple times, and in this case, the resource can denote a location. For example, the sample user might have a JID for his main terminal (</a:t>
            </a:r>
            <a:r>
              <a:rPr lang="en-US" dirty="0" err="1"/>
              <a:t>DavidBowman@discovery.nasa.guv</a:t>
            </a:r>
            <a:r>
              <a:rPr lang="en-US" dirty="0"/>
              <a:t>/terminal) and another JID (session) from an EVA pod (</a:t>
            </a:r>
            <a:r>
              <a:rPr lang="en-US" dirty="0" err="1"/>
              <a:t>DavidBowman@discovery.nasa.guv</a:t>
            </a:r>
            <a:r>
              <a:rPr lang="en-US" dirty="0"/>
              <a:t>/eva_pod1). So, a particular location can be targeted or left absent to reach the user at whichever location he happens to be logged in.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55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Jabber ID (JID)?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resource is normally a random string</a:t>
            </a:r>
          </a:p>
          <a:p>
            <a:r>
              <a:rPr lang="en-US" dirty="0" smtClean="0"/>
              <a:t>Each connection is bound to a specific resource</a:t>
            </a:r>
          </a:p>
          <a:p>
            <a:r>
              <a:rPr lang="en-US" dirty="0" smtClean="0"/>
              <a:t>Many clients may use the same account at the same time. To send a message to one of them you must have the full JID.</a:t>
            </a:r>
          </a:p>
          <a:p>
            <a:r>
              <a:rPr lang="en-US" dirty="0" smtClean="0"/>
              <a:t>Only “friends” may communicate with each other.</a:t>
            </a:r>
          </a:p>
          <a:p>
            <a:r>
              <a:rPr lang="en-US" dirty="0" smtClean="0"/>
              <a:t>Suppose Alice makes a request for a presence subscription to Bob’s bare JID.</a:t>
            </a:r>
          </a:p>
          <a:p>
            <a:r>
              <a:rPr lang="en-US" dirty="0" smtClean="0"/>
              <a:t>If Bob agrees, Alice will receive Bob’s full JID along with presence status (online, offline, etc.)</a:t>
            </a:r>
          </a:p>
          <a:p>
            <a:r>
              <a:rPr lang="en-US" dirty="0" smtClean="0"/>
              <a:t>Suppose Bob makes a request for a presence subscription to Alice’s bare JID.</a:t>
            </a:r>
          </a:p>
          <a:p>
            <a:r>
              <a:rPr lang="en-US" dirty="0" smtClean="0"/>
              <a:t>If Alice agrees, Alice and Bob are now friends. Both each have the other’s full JID.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9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discussion (from IBM)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524" y="1596027"/>
            <a:ext cx="6819900" cy="51698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06876" y="3880008"/>
            <a:ext cx="252184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Note: </a:t>
            </a:r>
            <a:r>
              <a:rPr lang="en-US" dirty="0" smtClean="0"/>
              <a:t>the XML</a:t>
            </a:r>
          </a:p>
          <a:p>
            <a:r>
              <a:rPr lang="en-US" dirty="0"/>
              <a:t>i</a:t>
            </a:r>
            <a:r>
              <a:rPr lang="en-US" dirty="0" smtClean="0"/>
              <a:t>s being transferred</a:t>
            </a:r>
          </a:p>
          <a:p>
            <a:r>
              <a:rPr lang="en-US" dirty="0"/>
              <a:t>i</a:t>
            </a:r>
            <a:r>
              <a:rPr lang="en-US" dirty="0" smtClean="0"/>
              <a:t>n pieces. The TCP</a:t>
            </a:r>
          </a:p>
          <a:p>
            <a:r>
              <a:rPr lang="en-US" dirty="0"/>
              <a:t>c</a:t>
            </a:r>
            <a:r>
              <a:rPr lang="en-US" dirty="0" smtClean="0"/>
              <a:t>onnection only closes</a:t>
            </a:r>
          </a:p>
          <a:p>
            <a:r>
              <a:rPr lang="en-US" dirty="0"/>
              <a:t>a</a:t>
            </a:r>
            <a:r>
              <a:rPr lang="en-US" dirty="0" smtClean="0"/>
              <a:t>t the end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Note: there are two</a:t>
            </a:r>
          </a:p>
          <a:p>
            <a:r>
              <a:rPr lang="en-US" dirty="0" smtClean="0"/>
              <a:t>XML documents </a:t>
            </a:r>
          </a:p>
          <a:p>
            <a:r>
              <a:rPr lang="en-US" dirty="0"/>
              <a:t>i</a:t>
            </a:r>
            <a:r>
              <a:rPr lang="en-US" dirty="0" smtClean="0"/>
              <a:t>nvolved.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6806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code in Ruby From (IBM)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500" b="1" dirty="0"/>
              <a:t>Listing 1. Simple XMPP agent for word definitions</a:t>
            </a:r>
          </a:p>
          <a:p>
            <a:pPr marL="0" indent="0">
              <a:buNone/>
            </a:pPr>
            <a:r>
              <a:rPr lang="en-US" sz="2500" dirty="0"/>
              <a:t>require 'xmpp4r/client</a:t>
            </a:r>
            <a:r>
              <a:rPr lang="en-US" sz="2500" dirty="0" smtClean="0"/>
              <a:t>'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# Create a *very* simple dictionary using a hash</a:t>
            </a:r>
          </a:p>
          <a:p>
            <a:pPr marL="0" indent="0">
              <a:buNone/>
            </a:pPr>
            <a:r>
              <a:rPr lang="en-US" sz="2500" dirty="0"/>
              <a:t>hash = {}</a:t>
            </a:r>
          </a:p>
          <a:p>
            <a:pPr marL="0" indent="0">
              <a:buNone/>
            </a:pPr>
            <a:r>
              <a:rPr lang="en-US" sz="2500" dirty="0"/>
              <a:t>hash['ruby'] = 'Greatest little object oriented scripting language'</a:t>
            </a:r>
          </a:p>
          <a:p>
            <a:pPr marL="0" indent="0">
              <a:buNone/>
            </a:pPr>
            <a:r>
              <a:rPr lang="en-US" sz="2500" dirty="0"/>
              <a:t>hash['xmpp4r'] = 'Simple XMPP library for ruby'</a:t>
            </a:r>
          </a:p>
          <a:p>
            <a:pPr marL="0" indent="0">
              <a:buNone/>
            </a:pPr>
            <a:r>
              <a:rPr lang="en-US" sz="2500" dirty="0"/>
              <a:t>hash['</a:t>
            </a:r>
            <a:r>
              <a:rPr lang="en-US" sz="2500" dirty="0" err="1"/>
              <a:t>xmpp</a:t>
            </a:r>
            <a:r>
              <a:rPr lang="en-US" sz="2500" dirty="0"/>
              <a:t>'] = 'Extensible Messaging and Presence Protocol</a:t>
            </a:r>
            <a:r>
              <a:rPr lang="en-US" sz="2500" dirty="0" smtClean="0"/>
              <a:t>'</a:t>
            </a:r>
            <a:endParaRPr lang="en-US" sz="2500" dirty="0"/>
          </a:p>
          <a:p>
            <a:pPr marL="0" indent="0">
              <a:buNone/>
            </a:pPr>
            <a:r>
              <a:rPr lang="en-US" sz="2500" dirty="0"/>
              <a:t># Connect to the server and authenticate</a:t>
            </a:r>
          </a:p>
          <a:p>
            <a:pPr marL="0" indent="0">
              <a:buNone/>
            </a:pPr>
            <a:r>
              <a:rPr lang="en-US" sz="2500" dirty="0" err="1"/>
              <a:t>jid</a:t>
            </a:r>
            <a:r>
              <a:rPr lang="en-US" sz="2500" dirty="0"/>
              <a:t> = </a:t>
            </a:r>
            <a:r>
              <a:rPr lang="en-US" sz="2500" b="1" dirty="0"/>
              <a:t>Jabber::JID::new</a:t>
            </a:r>
            <a:r>
              <a:rPr lang="en-US" sz="2500" dirty="0"/>
              <a:t>('</a:t>
            </a:r>
            <a:r>
              <a:rPr lang="en-US" sz="2500" dirty="0" err="1"/>
              <a:t>bot@default.rs</a:t>
            </a:r>
            <a:r>
              <a:rPr lang="en-US" sz="2500" dirty="0"/>
              <a:t>/Home')</a:t>
            </a:r>
          </a:p>
          <a:p>
            <a:pPr marL="0" indent="0">
              <a:buNone/>
            </a:pPr>
            <a:r>
              <a:rPr lang="en-US" sz="2500" dirty="0"/>
              <a:t>cl = </a:t>
            </a:r>
            <a:r>
              <a:rPr lang="en-US" sz="2500" b="1" dirty="0"/>
              <a:t>Jabber::Client::new</a:t>
            </a:r>
            <a:r>
              <a:rPr lang="en-US" sz="2500" dirty="0"/>
              <a:t>(</a:t>
            </a:r>
            <a:r>
              <a:rPr lang="en-US" sz="2500" dirty="0" err="1"/>
              <a:t>jid</a:t>
            </a:r>
            <a:r>
              <a:rPr lang="en-US" sz="2500" dirty="0"/>
              <a:t>)</a:t>
            </a:r>
          </a:p>
          <a:p>
            <a:pPr marL="0" indent="0">
              <a:buNone/>
            </a:pPr>
            <a:r>
              <a:rPr lang="en-US" sz="2500" dirty="0" err="1"/>
              <a:t>cl.</a:t>
            </a:r>
            <a:r>
              <a:rPr lang="en-US" sz="2500" b="1" dirty="0" err="1"/>
              <a:t>connect</a:t>
            </a:r>
            <a:endParaRPr lang="en-US" sz="2500" dirty="0"/>
          </a:p>
          <a:p>
            <a:pPr marL="0" indent="0">
              <a:buNone/>
            </a:pPr>
            <a:r>
              <a:rPr lang="en-US" sz="2500" dirty="0" err="1"/>
              <a:t>cl.</a:t>
            </a:r>
            <a:r>
              <a:rPr lang="en-US" sz="2500" b="1" dirty="0" err="1"/>
              <a:t>auth</a:t>
            </a:r>
            <a:r>
              <a:rPr lang="en-US" sz="2500" dirty="0"/>
              <a:t>('password')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4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code in Ruby From IBM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# Indicate our presence to the server</a:t>
            </a:r>
          </a:p>
          <a:p>
            <a:pPr marL="0" indent="0">
              <a:buNone/>
            </a:pPr>
            <a:r>
              <a:rPr lang="en-US" sz="1600" dirty="0" err="1"/>
              <a:t>cl.</a:t>
            </a:r>
            <a:r>
              <a:rPr lang="en-US" sz="1600" b="1" dirty="0" err="1"/>
              <a:t>send</a:t>
            </a:r>
            <a:r>
              <a:rPr lang="en-US" sz="1600" b="1" dirty="0"/>
              <a:t> Jabber::Presence::new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# Send a salutation to a given user that we're ready</a:t>
            </a:r>
          </a:p>
          <a:p>
            <a:pPr marL="0" indent="0">
              <a:buNone/>
            </a:pPr>
            <a:r>
              <a:rPr lang="en-US" sz="1600" dirty="0"/>
              <a:t>salutation = </a:t>
            </a:r>
            <a:r>
              <a:rPr lang="en-US" sz="1600" b="1" dirty="0"/>
              <a:t>Jabber::Message::new</a:t>
            </a:r>
            <a:r>
              <a:rPr lang="en-US" sz="1600" dirty="0"/>
              <a:t>( '</a:t>
            </a:r>
            <a:r>
              <a:rPr lang="en-US" sz="1600" dirty="0" err="1"/>
              <a:t>hal@default.rs</a:t>
            </a:r>
            <a:r>
              <a:rPr lang="en-US" sz="1600" dirty="0"/>
              <a:t>', '</a:t>
            </a:r>
            <a:r>
              <a:rPr lang="en-US" sz="1600" dirty="0" err="1"/>
              <a:t>DictBot</a:t>
            </a:r>
            <a:r>
              <a:rPr lang="en-US" sz="1600" dirty="0"/>
              <a:t> ready' )</a:t>
            </a:r>
          </a:p>
          <a:p>
            <a:pPr marL="0" indent="0">
              <a:buNone/>
            </a:pPr>
            <a:r>
              <a:rPr lang="en-US" sz="1600" dirty="0" err="1"/>
              <a:t>salutation.</a:t>
            </a:r>
            <a:r>
              <a:rPr lang="en-US" sz="1600" b="1" dirty="0" err="1"/>
              <a:t>set_type</a:t>
            </a:r>
            <a:r>
              <a:rPr lang="en-US" sz="1600" dirty="0"/>
              <a:t>(:chat).</a:t>
            </a:r>
            <a:r>
              <a:rPr lang="en-US" sz="1600" b="1" dirty="0" err="1"/>
              <a:t>set_id</a:t>
            </a:r>
            <a:r>
              <a:rPr lang="en-US" sz="1600" dirty="0"/>
              <a:t>('1')</a:t>
            </a:r>
          </a:p>
          <a:p>
            <a:pPr marL="0" indent="0">
              <a:buNone/>
            </a:pPr>
            <a:r>
              <a:rPr lang="en-US" sz="1600" dirty="0" err="1"/>
              <a:t>cl.</a:t>
            </a:r>
            <a:r>
              <a:rPr lang="en-US" sz="1600" b="1" dirty="0" err="1"/>
              <a:t>send</a:t>
            </a:r>
            <a:r>
              <a:rPr lang="en-US" sz="1600" dirty="0"/>
              <a:t> salutation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69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Client code in Ruby From (IBM)(3)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9371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/>
              <a:t># Add a message callback to respond to peer requests</a:t>
            </a:r>
          </a:p>
          <a:p>
            <a:pPr marL="0" indent="0">
              <a:buNone/>
            </a:pPr>
            <a:r>
              <a:rPr lang="en-US" sz="1600" dirty="0" err="1"/>
              <a:t>cl.</a:t>
            </a:r>
            <a:r>
              <a:rPr lang="en-US" sz="1600" b="1" dirty="0" err="1"/>
              <a:t>add_message_callback</a:t>
            </a:r>
            <a:r>
              <a:rPr lang="en-US" sz="1600" dirty="0"/>
              <a:t> do |</a:t>
            </a:r>
            <a:r>
              <a:rPr lang="en-US" sz="1600" dirty="0" err="1"/>
              <a:t>inmsg</a:t>
            </a:r>
            <a:r>
              <a:rPr lang="en-US" sz="1600" dirty="0" smtClean="0"/>
              <a:t>|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    # Lookup the word in the dictionary</a:t>
            </a:r>
          </a:p>
          <a:p>
            <a:pPr marL="0" indent="0">
              <a:buNone/>
            </a:pPr>
            <a:r>
              <a:rPr lang="en-US" sz="1600" dirty="0"/>
              <a:t>    </a:t>
            </a:r>
            <a:r>
              <a:rPr lang="en-US" sz="1600" dirty="0" err="1"/>
              <a:t>resp</a:t>
            </a:r>
            <a:r>
              <a:rPr lang="en-US" sz="1600" dirty="0"/>
              <a:t> = hash[</a:t>
            </a:r>
            <a:r>
              <a:rPr lang="en-US" sz="1600" dirty="0" err="1"/>
              <a:t>inmsg.body</a:t>
            </a:r>
            <a:r>
              <a:rPr lang="en-US" sz="1600" dirty="0"/>
              <a:t>]</a:t>
            </a:r>
          </a:p>
          <a:p>
            <a:pPr marL="0" indent="0">
              <a:buNone/>
            </a:pPr>
            <a:r>
              <a:rPr lang="en-US" sz="1600" dirty="0"/>
              <a:t>    if </a:t>
            </a:r>
            <a:r>
              <a:rPr lang="en-US" sz="1600" dirty="0" err="1"/>
              <a:t>resp</a:t>
            </a:r>
            <a:r>
              <a:rPr lang="en-US" sz="1600" dirty="0"/>
              <a:t> == nil</a:t>
            </a:r>
          </a:p>
          <a:p>
            <a:pPr marL="0" indent="0">
              <a:buNone/>
            </a:pPr>
            <a:r>
              <a:rPr lang="en-US" sz="1600" dirty="0"/>
              <a:t>      </a:t>
            </a:r>
            <a:r>
              <a:rPr lang="en-US" sz="1600" dirty="0" err="1"/>
              <a:t>resp</a:t>
            </a:r>
            <a:r>
              <a:rPr lang="en-US" sz="1600" dirty="0"/>
              <a:t> = "don't know about " + </a:t>
            </a:r>
            <a:r>
              <a:rPr lang="en-US" sz="1600" dirty="0" err="1"/>
              <a:t>inmsg.body</a:t>
            </a:r>
            <a:endParaRPr lang="en-US" sz="1600" dirty="0"/>
          </a:p>
          <a:p>
            <a:pPr marL="0" indent="0">
              <a:buNone/>
            </a:pPr>
            <a:r>
              <a:rPr lang="de-DE" sz="1600" dirty="0"/>
              <a:t>    </a:t>
            </a:r>
            <a:r>
              <a:rPr lang="de-DE" sz="1600" dirty="0" smtClean="0"/>
              <a:t>end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# Send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response</a:t>
            </a:r>
            <a:endParaRPr lang="de-DE" sz="1600" dirty="0"/>
          </a:p>
          <a:p>
            <a:pPr marL="0" indent="0">
              <a:buNone/>
            </a:pPr>
            <a:r>
              <a:rPr lang="de-DE" sz="1600" dirty="0"/>
              <a:t>    </a:t>
            </a:r>
            <a:r>
              <a:rPr lang="de-DE" sz="1600" dirty="0" err="1"/>
              <a:t>outmsg</a:t>
            </a:r>
            <a:r>
              <a:rPr lang="de-DE" sz="1600" dirty="0"/>
              <a:t> = </a:t>
            </a:r>
            <a:r>
              <a:rPr lang="de-DE" sz="1600" b="1" dirty="0" err="1"/>
              <a:t>Jabber</a:t>
            </a:r>
            <a:r>
              <a:rPr lang="de-DE" sz="1600" b="1" dirty="0"/>
              <a:t>::Message::</a:t>
            </a:r>
            <a:r>
              <a:rPr lang="de-DE" sz="1600" b="1" dirty="0" err="1"/>
              <a:t>new</a:t>
            </a:r>
            <a:r>
              <a:rPr lang="de-DE" sz="1600" dirty="0"/>
              <a:t>( </a:t>
            </a:r>
            <a:r>
              <a:rPr lang="de-DE" sz="1600" dirty="0" err="1"/>
              <a:t>inmsg.from</a:t>
            </a:r>
            <a:r>
              <a:rPr lang="de-DE" sz="1600" dirty="0"/>
              <a:t>, </a:t>
            </a:r>
            <a:r>
              <a:rPr lang="de-DE" sz="1600" dirty="0" err="1"/>
              <a:t>resp</a:t>
            </a:r>
            <a:r>
              <a:rPr lang="de-DE" sz="1600" dirty="0"/>
              <a:t> )</a:t>
            </a:r>
          </a:p>
          <a:p>
            <a:pPr marL="0" indent="0">
              <a:buNone/>
            </a:pPr>
            <a:r>
              <a:rPr lang="de-DE" sz="1600" dirty="0"/>
              <a:t>    </a:t>
            </a:r>
            <a:r>
              <a:rPr lang="de-DE" sz="1600" dirty="0" err="1"/>
              <a:t>outmsg.</a:t>
            </a:r>
            <a:r>
              <a:rPr lang="de-DE" sz="1600" b="1" dirty="0" err="1"/>
              <a:t>set_type</a:t>
            </a:r>
            <a:r>
              <a:rPr lang="de-DE" sz="1600" dirty="0"/>
              <a:t>(:</a:t>
            </a:r>
            <a:r>
              <a:rPr lang="de-DE" sz="1600" dirty="0" err="1"/>
              <a:t>chat</a:t>
            </a:r>
            <a:r>
              <a:rPr lang="de-DE" sz="1600" dirty="0"/>
              <a:t>).</a:t>
            </a:r>
            <a:r>
              <a:rPr lang="de-DE" sz="1600" b="1" dirty="0" err="1"/>
              <a:t>set_id</a:t>
            </a:r>
            <a:r>
              <a:rPr lang="de-DE" sz="1600" dirty="0"/>
              <a:t>('1')</a:t>
            </a:r>
          </a:p>
          <a:p>
            <a:pPr marL="0" indent="0">
              <a:buNone/>
            </a:pPr>
            <a:r>
              <a:rPr lang="de-DE" sz="1600" dirty="0"/>
              <a:t>    </a:t>
            </a:r>
            <a:r>
              <a:rPr lang="de-DE" sz="1600" dirty="0" err="1"/>
              <a:t>cl.</a:t>
            </a:r>
            <a:r>
              <a:rPr lang="de-DE" sz="1600" b="1" dirty="0" err="1"/>
              <a:t>send</a:t>
            </a:r>
            <a:r>
              <a:rPr lang="de-DE" sz="1600" dirty="0"/>
              <a:t> </a:t>
            </a:r>
            <a:r>
              <a:rPr lang="de-DE" sz="1600" dirty="0" err="1" smtClean="0"/>
              <a:t>outmsg</a:t>
            </a:r>
            <a:endParaRPr lang="de-DE" sz="1600" dirty="0"/>
          </a:p>
          <a:p>
            <a:pPr marL="0" indent="0">
              <a:buNone/>
            </a:pPr>
            <a:r>
              <a:rPr lang="de-DE" sz="1600" dirty="0" smtClean="0"/>
              <a:t>end</a:t>
            </a:r>
            <a:endParaRPr lang="de-DE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51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Java, Imports of Smack 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import </a:t>
            </a:r>
            <a:r>
              <a:rPr lang="en-US" sz="1200" dirty="0" err="1"/>
              <a:t>org.jivesoftware.smack.Chat</a:t>
            </a:r>
            <a:r>
              <a:rPr lang="en-US" sz="1200" dirty="0" smtClean="0"/>
              <a:t>;</a:t>
            </a:r>
          </a:p>
          <a:p>
            <a:pPr marL="0" indent="0">
              <a:buNone/>
            </a:pPr>
            <a:r>
              <a:rPr lang="en-US" sz="1200" dirty="0" smtClean="0"/>
              <a:t>import </a:t>
            </a:r>
            <a:r>
              <a:rPr lang="en-US" sz="1200" dirty="0" err="1"/>
              <a:t>org.jivesoftware.smack.ConnectionConfiguration</a:t>
            </a:r>
            <a:r>
              <a:rPr lang="en-US" sz="1200" dirty="0" smtClean="0"/>
              <a:t>;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r>
              <a:rPr lang="en-US" sz="1200" dirty="0"/>
              <a:t>import </a:t>
            </a:r>
            <a:r>
              <a:rPr lang="en-US" sz="1200" dirty="0" err="1"/>
              <a:t>org.jivesoftware.smack.MessageListener</a:t>
            </a:r>
            <a:r>
              <a:rPr lang="en-US" sz="1200" dirty="0" smtClean="0"/>
              <a:t>;</a:t>
            </a:r>
          </a:p>
          <a:p>
            <a:pPr marL="0" indent="0">
              <a:buNone/>
            </a:pPr>
            <a:r>
              <a:rPr lang="en-US" sz="1200" dirty="0" smtClean="0"/>
              <a:t> </a:t>
            </a:r>
            <a:r>
              <a:rPr lang="en-US" sz="1200" dirty="0"/>
              <a:t>import </a:t>
            </a:r>
            <a:r>
              <a:rPr lang="en-US" sz="1200" dirty="0" err="1"/>
              <a:t>org.jivesoftware.smack.Roster</a:t>
            </a:r>
            <a:r>
              <a:rPr lang="en-US" sz="1200" dirty="0"/>
              <a:t>;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import </a:t>
            </a:r>
            <a:r>
              <a:rPr lang="en-US" sz="1200" dirty="0" err="1"/>
              <a:t>org.jivesoftware.smack.RosterEntry</a:t>
            </a:r>
            <a:r>
              <a:rPr lang="en-US" sz="1200" dirty="0"/>
              <a:t>;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import </a:t>
            </a:r>
            <a:r>
              <a:rPr lang="en-US" sz="1200" dirty="0" err="1"/>
              <a:t>org.jivesoftware.smack.XMPPConnection</a:t>
            </a:r>
            <a:r>
              <a:rPr lang="en-US" sz="1200" dirty="0"/>
              <a:t>;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import </a:t>
            </a:r>
            <a:r>
              <a:rPr lang="en-US" sz="1200" dirty="0" err="1"/>
              <a:t>org.jivesoftware.smack.XMPPException</a:t>
            </a:r>
            <a:r>
              <a:rPr lang="en-US" sz="1200" dirty="0"/>
              <a:t>; </a:t>
            </a: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import </a:t>
            </a:r>
            <a:r>
              <a:rPr lang="en-US" sz="1200" dirty="0" err="1"/>
              <a:t>org.jivesoftware.smack.packet.Message</a:t>
            </a:r>
            <a:r>
              <a:rPr lang="en-US" sz="1200" dirty="0" smtClean="0"/>
              <a:t>;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// Works with Android</a:t>
            </a:r>
            <a:endParaRPr lang="de-DE" sz="1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04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streams are</a:t>
            </a:r>
            <a:r>
              <a:rPr lang="en-US" dirty="0" smtClean="0"/>
              <a:t> </a:t>
            </a:r>
            <a:r>
              <a:rPr lang="en-US" dirty="0" smtClean="0"/>
              <a:t>XML stanzas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Stanzas are well formed and complete XML messages</a:t>
            </a:r>
          </a:p>
          <a:p>
            <a:r>
              <a:rPr lang="en-US" dirty="0" smtClean="0"/>
              <a:t>Three </a:t>
            </a:r>
            <a:r>
              <a:rPr lang="en-US" dirty="0" smtClean="0"/>
              <a:t>Stanza types enclosed in a stream tag .. At close &lt;/stream&gt;..close TCP</a:t>
            </a:r>
          </a:p>
          <a:p>
            <a:r>
              <a:rPr lang="en-US" dirty="0" smtClean="0"/>
              <a:t>&lt;Presence&gt;</a:t>
            </a:r>
            <a:r>
              <a:rPr lang="is-IS" dirty="0" smtClean="0"/>
              <a:t>… user status shared with all on the XMPP roster, “I am online”</a:t>
            </a:r>
          </a:p>
          <a:p>
            <a:pPr marL="0" indent="0">
              <a:buNone/>
            </a:pPr>
            <a:r>
              <a:rPr lang="is-IS" dirty="0"/>
              <a:t> </a:t>
            </a:r>
            <a:r>
              <a:rPr lang="is-IS" dirty="0" smtClean="0"/>
              <a:t>                         “I am interested in knowing about your presence”, ...</a:t>
            </a:r>
            <a:endParaRPr lang="en-US" dirty="0" smtClean="0"/>
          </a:p>
          <a:p>
            <a:r>
              <a:rPr lang="en-US" dirty="0" smtClean="0"/>
              <a:t>&lt;IQ&gt;</a:t>
            </a:r>
            <a:r>
              <a:rPr lang="is-IS" dirty="0" smtClean="0"/>
              <a:t>….information query, request and change settings, “disco” for service                  discovery (four verbs: set, get , result, and error) find details about users or services available, what features exist in a particular room?</a:t>
            </a:r>
            <a:endParaRPr lang="en-US" dirty="0" smtClean="0"/>
          </a:p>
          <a:p>
            <a:r>
              <a:rPr lang="en-US" dirty="0" smtClean="0"/>
              <a:t>&lt;Message&gt;</a:t>
            </a:r>
            <a:r>
              <a:rPr lang="is-IS" dirty="0" smtClean="0"/>
              <a:t>…used for person to person chat (5 message types)</a:t>
            </a:r>
          </a:p>
          <a:p>
            <a:r>
              <a:rPr lang="is-IS" dirty="0" smtClean="0"/>
              <a:t>Stanzas may include from and to parts as well as a stanza ID</a:t>
            </a:r>
          </a:p>
          <a:p>
            <a:r>
              <a:rPr lang="is-IS" dirty="0" smtClean="0"/>
              <a:t>The stanza ID uniquely identifies the stanza</a:t>
            </a:r>
          </a:p>
          <a:p>
            <a:r>
              <a:rPr lang="is-IS" dirty="0" smtClean="0"/>
              <a:t>Note that</a:t>
            </a:r>
            <a:r>
              <a:rPr lang="en-US" dirty="0" smtClean="0"/>
              <a:t> </a:t>
            </a:r>
            <a:r>
              <a:rPr lang="en-US" dirty="0"/>
              <a:t>text is not the only data that can be transmitted through XMPP. Other forms of communication could include audio, image, and video data</a:t>
            </a:r>
            <a:r>
              <a:rPr lang="en-US" dirty="0" smtClean="0"/>
              <a:t>. (IBM)</a:t>
            </a:r>
            <a:endParaRPr lang="is-I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14991" y="47310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Example Messages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server pings the client: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 err="1" smtClean="0"/>
              <a:t>iq</a:t>
            </a:r>
            <a:r>
              <a:rPr lang="en-US" dirty="0" smtClean="0"/>
              <a:t> </a:t>
            </a:r>
            <a:r>
              <a:rPr lang="en-US" dirty="0"/>
              <a:t>from='</a:t>
            </a:r>
            <a:r>
              <a:rPr lang="en-US" dirty="0" err="1"/>
              <a:t>capulet.lit</a:t>
            </a:r>
            <a:r>
              <a:rPr lang="en-US" dirty="0"/>
              <a:t>' to='</a:t>
            </a:r>
            <a:r>
              <a:rPr lang="en-US" dirty="0" err="1"/>
              <a:t>juliet@capulet.lit</a:t>
            </a:r>
            <a:r>
              <a:rPr lang="en-US" dirty="0"/>
              <a:t>/balcony' id='s2c1' type='get'&gt;</a:t>
            </a:r>
          </a:p>
          <a:p>
            <a:pPr marL="0" indent="0">
              <a:buNone/>
            </a:pPr>
            <a:r>
              <a:rPr lang="en-US" dirty="0"/>
              <a:t>  &lt;ping </a:t>
            </a:r>
            <a:r>
              <a:rPr lang="en-US" dirty="0" err="1"/>
              <a:t>xmlns</a:t>
            </a:r>
            <a:r>
              <a:rPr lang="en-US" dirty="0"/>
              <a:t>='</a:t>
            </a:r>
            <a:r>
              <a:rPr lang="en-US" dirty="0" err="1"/>
              <a:t>urn:xmpp:ping</a:t>
            </a:r>
            <a:r>
              <a:rPr lang="en-US" dirty="0"/>
              <a:t>'/&gt;</a:t>
            </a:r>
          </a:p>
          <a:p>
            <a:pPr marL="0" indent="0">
              <a:buNone/>
            </a:pPr>
            <a:r>
              <a:rPr lang="fr-FR" dirty="0"/>
              <a:t>&lt;/</a:t>
            </a:r>
            <a:r>
              <a:rPr lang="fr-FR" dirty="0" err="1"/>
              <a:t>iq</a:t>
            </a:r>
            <a:r>
              <a:rPr lang="fr-FR" dirty="0" smtClean="0"/>
              <a:t>&gt;</a:t>
            </a:r>
          </a:p>
          <a:p>
            <a:pPr>
              <a:buFont typeface="Arial" charset="0"/>
              <a:buChar char="•"/>
            </a:pPr>
            <a:r>
              <a:rPr lang="fr-FR" dirty="0" smtClean="0"/>
              <a:t>The client </a:t>
            </a:r>
            <a:r>
              <a:rPr lang="fr-FR" dirty="0" err="1" smtClean="0"/>
              <a:t>responds</a:t>
            </a:r>
            <a:r>
              <a:rPr lang="fr-FR" dirty="0" smtClean="0"/>
              <a:t>: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iq</a:t>
            </a:r>
            <a:r>
              <a:rPr lang="en-US" dirty="0"/>
              <a:t> from='</a:t>
            </a:r>
            <a:r>
              <a:rPr lang="en-US" dirty="0" err="1"/>
              <a:t>juliet@capulet.lit</a:t>
            </a:r>
            <a:r>
              <a:rPr lang="en-US" dirty="0"/>
              <a:t>/balcony' to='</a:t>
            </a:r>
            <a:r>
              <a:rPr lang="en-US" dirty="0" err="1"/>
              <a:t>capulet.lit</a:t>
            </a:r>
            <a:r>
              <a:rPr lang="en-US" dirty="0"/>
              <a:t>' id='s2c1' type='result'/&gt;</a:t>
            </a:r>
            <a:endParaRPr lang="fr-FR" dirty="0"/>
          </a:p>
          <a:p>
            <a:pPr>
              <a:buFont typeface="Arial" charset="0"/>
              <a:buChar char="•"/>
            </a:pPr>
            <a:r>
              <a:rPr lang="en-US" dirty="0" smtClean="0"/>
              <a:t>A server pings another server: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iq</a:t>
            </a:r>
            <a:r>
              <a:rPr lang="en-US" dirty="0"/>
              <a:t> from='</a:t>
            </a:r>
            <a:r>
              <a:rPr lang="en-US" dirty="0" err="1"/>
              <a:t>capulet.lit</a:t>
            </a:r>
            <a:r>
              <a:rPr lang="en-US" dirty="0"/>
              <a:t>' to='</a:t>
            </a:r>
            <a:r>
              <a:rPr lang="en-US" dirty="0" err="1"/>
              <a:t>montague.lit</a:t>
            </a:r>
            <a:r>
              <a:rPr lang="en-US" dirty="0"/>
              <a:t>' id='s2s1' type='get'&gt;</a:t>
            </a:r>
          </a:p>
          <a:p>
            <a:pPr marL="0" indent="0">
              <a:buNone/>
            </a:pPr>
            <a:r>
              <a:rPr lang="en-US" dirty="0"/>
              <a:t>  &lt;ping </a:t>
            </a:r>
            <a:r>
              <a:rPr lang="en-US" dirty="0" err="1"/>
              <a:t>xmlns</a:t>
            </a:r>
            <a:r>
              <a:rPr lang="en-US" dirty="0"/>
              <a:t>='</a:t>
            </a:r>
            <a:r>
              <a:rPr lang="en-US" dirty="0" err="1"/>
              <a:t>urn:xmpp:ping</a:t>
            </a:r>
            <a:r>
              <a:rPr lang="en-US" dirty="0"/>
              <a:t>'/&gt;</a:t>
            </a:r>
          </a:p>
          <a:p>
            <a:pPr marL="0" indent="0">
              <a:buNone/>
            </a:pPr>
            <a:r>
              <a:rPr lang="fr-FR" dirty="0"/>
              <a:t>&lt;/</a:t>
            </a:r>
            <a:r>
              <a:rPr lang="fr-FR" dirty="0" err="1"/>
              <a:t>iq</a:t>
            </a:r>
            <a:r>
              <a:rPr lang="fr-FR" dirty="0"/>
              <a:t>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35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Example Messages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client pings another client (an end-to-end ping):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iq</a:t>
            </a:r>
            <a:r>
              <a:rPr lang="en-US" dirty="0"/>
              <a:t> from='</a:t>
            </a:r>
            <a:r>
              <a:rPr lang="en-US" dirty="0" err="1"/>
              <a:t>romeo@montague.lit</a:t>
            </a:r>
            <a:r>
              <a:rPr lang="en-US" dirty="0"/>
              <a:t>/home' </a:t>
            </a:r>
          </a:p>
          <a:p>
            <a:pPr marL="0" indent="0">
              <a:buNone/>
            </a:pPr>
            <a:r>
              <a:rPr lang="en-US" dirty="0"/>
              <a:t>    to='</a:t>
            </a:r>
            <a:r>
              <a:rPr lang="en-US" dirty="0" err="1"/>
              <a:t>juliet@capulet.lit</a:t>
            </a:r>
            <a:r>
              <a:rPr lang="en-US" dirty="0"/>
              <a:t>/chamber'</a:t>
            </a:r>
          </a:p>
          <a:p>
            <a:pPr marL="0" indent="0">
              <a:buNone/>
            </a:pPr>
            <a:r>
              <a:rPr lang="nl-NL" dirty="0"/>
              <a:t>    type='get' </a:t>
            </a:r>
          </a:p>
          <a:p>
            <a:pPr marL="0" indent="0">
              <a:buNone/>
            </a:pPr>
            <a:r>
              <a:rPr lang="is-IS" dirty="0"/>
              <a:t>    id='e2e1'&gt;</a:t>
            </a:r>
          </a:p>
          <a:p>
            <a:pPr marL="0" indent="0">
              <a:buNone/>
            </a:pPr>
            <a:r>
              <a:rPr lang="en-US" dirty="0"/>
              <a:t>  &lt;ping </a:t>
            </a:r>
            <a:r>
              <a:rPr lang="en-US" dirty="0" err="1"/>
              <a:t>xmlns</a:t>
            </a:r>
            <a:r>
              <a:rPr lang="en-US" dirty="0"/>
              <a:t>='</a:t>
            </a:r>
            <a:r>
              <a:rPr lang="en-US" dirty="0" err="1"/>
              <a:t>urn:xmpp:ping</a:t>
            </a:r>
            <a:r>
              <a:rPr lang="en-US" dirty="0"/>
              <a:t>'/&gt;</a:t>
            </a:r>
          </a:p>
          <a:p>
            <a:pPr marL="0" indent="0">
              <a:buNone/>
            </a:pPr>
            <a:r>
              <a:rPr lang="fr-FR" dirty="0"/>
              <a:t>&lt;/</a:t>
            </a:r>
            <a:r>
              <a:rPr lang="fr-FR" dirty="0" err="1"/>
              <a:t>iq</a:t>
            </a:r>
            <a:r>
              <a:rPr lang="fr-FR" dirty="0"/>
              <a:t>&gt;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06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Uses XMPP?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Sensor Andrew</a:t>
            </a:r>
          </a:p>
          <a:p>
            <a:r>
              <a:rPr lang="en-US" dirty="0" smtClean="0"/>
              <a:t>Google Cloud Messaging and Hangouts</a:t>
            </a:r>
          </a:p>
          <a:p>
            <a:r>
              <a:rPr lang="en-US" dirty="0" smtClean="0"/>
              <a:t>WhatsApp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66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XML Schema for a ping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&lt;!– XML Schema is used to describe the grammar and vocabulary of an XML language </a:t>
            </a:r>
            <a:r>
              <a:rPr lang="en-US" sz="2000" dirty="0" smtClean="0">
                <a:sym typeface="Wingdings"/>
              </a:rPr>
              <a:t>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&lt;?</a:t>
            </a:r>
            <a:r>
              <a:rPr lang="en-US" sz="2000" dirty="0"/>
              <a:t>xml version='1.0' encoding='UTF-8</a:t>
            </a:r>
            <a:r>
              <a:rPr lang="en-US" sz="2000" dirty="0" smtClean="0"/>
              <a:t>'?&gt;</a:t>
            </a: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&lt;</a:t>
            </a:r>
            <a:r>
              <a:rPr lang="en-US" sz="2000" dirty="0" err="1"/>
              <a:t>xs:schema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   </a:t>
            </a:r>
            <a:r>
              <a:rPr lang="en-US" sz="2000" dirty="0" err="1"/>
              <a:t>xmlns:xs</a:t>
            </a:r>
            <a:r>
              <a:rPr lang="en-US" sz="2000" dirty="0"/>
              <a:t>='http://www.w3.org/2001/</a:t>
            </a:r>
            <a:r>
              <a:rPr lang="en-US" sz="2000" dirty="0" err="1"/>
              <a:t>XMLSchema</a:t>
            </a:r>
            <a:r>
              <a:rPr lang="en-US" sz="2000" dirty="0"/>
              <a:t>'</a:t>
            </a:r>
          </a:p>
          <a:p>
            <a:pPr marL="0" indent="0">
              <a:buNone/>
            </a:pPr>
            <a:r>
              <a:rPr lang="en-US" sz="2000" dirty="0"/>
              <a:t>    </a:t>
            </a:r>
            <a:r>
              <a:rPr lang="en-US" sz="2000" dirty="0" err="1"/>
              <a:t>targetNamespace</a:t>
            </a:r>
            <a:r>
              <a:rPr lang="en-US" sz="2000" dirty="0"/>
              <a:t>='</a:t>
            </a:r>
            <a:r>
              <a:rPr lang="en-US" sz="2000" dirty="0" err="1"/>
              <a:t>urn:xmpp:ping</a:t>
            </a:r>
            <a:r>
              <a:rPr lang="en-US" sz="2000" dirty="0"/>
              <a:t>'</a:t>
            </a:r>
          </a:p>
          <a:p>
            <a:pPr marL="0" indent="0">
              <a:buNone/>
            </a:pPr>
            <a:r>
              <a:rPr lang="en-US" sz="2000" dirty="0"/>
              <a:t>    </a:t>
            </a:r>
            <a:r>
              <a:rPr lang="en-US" sz="2000" dirty="0" err="1"/>
              <a:t>xmlns</a:t>
            </a:r>
            <a:r>
              <a:rPr lang="en-US" sz="2000" dirty="0"/>
              <a:t>='</a:t>
            </a:r>
            <a:r>
              <a:rPr lang="en-US" sz="2000" dirty="0" err="1"/>
              <a:t>urn:xmpp:ping</a:t>
            </a:r>
            <a:r>
              <a:rPr lang="en-US" sz="2000" dirty="0"/>
              <a:t>'</a:t>
            </a:r>
          </a:p>
          <a:p>
            <a:pPr marL="0" indent="0">
              <a:buNone/>
            </a:pPr>
            <a:r>
              <a:rPr lang="en-US" sz="2000" dirty="0"/>
              <a:t>    </a:t>
            </a:r>
            <a:r>
              <a:rPr lang="en-US" sz="2000" dirty="0" err="1"/>
              <a:t>elementFormDefault</a:t>
            </a:r>
            <a:r>
              <a:rPr lang="en-US" sz="2000" dirty="0"/>
              <a:t>='qualified</a:t>
            </a:r>
            <a:r>
              <a:rPr lang="en-US" sz="2000" dirty="0" smtClean="0"/>
              <a:t>'&gt;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</a:t>
            </a: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6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XML Schema for a ping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&lt;</a:t>
            </a:r>
            <a:r>
              <a:rPr lang="en-US" sz="2000" dirty="0" err="1"/>
              <a:t>xs:annotation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/>
              <a:t>    &lt;</a:t>
            </a:r>
            <a:r>
              <a:rPr lang="en-US" sz="2000" dirty="0" err="1"/>
              <a:t>xs:documentation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/>
              <a:t>      The protocol documented by this schema is defined in</a:t>
            </a:r>
          </a:p>
          <a:p>
            <a:pPr marL="0" indent="0">
              <a:buNone/>
            </a:pPr>
            <a:r>
              <a:rPr lang="en-US" sz="2000" dirty="0"/>
              <a:t>      XEP-0199: http://</a:t>
            </a:r>
            <a:r>
              <a:rPr lang="en-US" sz="2000" dirty="0" err="1"/>
              <a:t>www.xmpp.org</a:t>
            </a:r>
            <a:r>
              <a:rPr lang="en-US" sz="2000" dirty="0"/>
              <a:t>/extensions/xep-0199.html</a:t>
            </a:r>
          </a:p>
          <a:p>
            <a:pPr marL="0" indent="0">
              <a:buNone/>
            </a:pPr>
            <a:r>
              <a:rPr lang="en-US" sz="2000" dirty="0"/>
              <a:t>    &lt;/</a:t>
            </a:r>
            <a:r>
              <a:rPr lang="en-US" sz="2000" dirty="0" err="1"/>
              <a:t>xs:documentation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/>
              <a:t>  &lt;/</a:t>
            </a:r>
            <a:r>
              <a:rPr lang="en-US" sz="2000" dirty="0" err="1"/>
              <a:t>xs:annotation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53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XML Schema for a ping (3)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 &lt;</a:t>
            </a:r>
            <a:r>
              <a:rPr lang="en-US" sz="2000" dirty="0" err="1"/>
              <a:t>xs:element</a:t>
            </a:r>
            <a:r>
              <a:rPr lang="en-US" sz="2000" dirty="0"/>
              <a:t> name='ping' type='empty</a:t>
            </a:r>
            <a:r>
              <a:rPr lang="en-US" sz="2000" dirty="0" smtClean="0"/>
              <a:t>'/&gt;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 &lt;</a:t>
            </a:r>
            <a:r>
              <a:rPr lang="en-US" sz="2000" dirty="0" err="1"/>
              <a:t>xs:simpleType</a:t>
            </a:r>
            <a:r>
              <a:rPr lang="en-US" sz="2000" dirty="0"/>
              <a:t> name='empty</a:t>
            </a:r>
            <a:r>
              <a:rPr lang="en-US" sz="2000" dirty="0" smtClean="0"/>
              <a:t>'&gt;       &lt;!– a type is being defined </a:t>
            </a:r>
            <a:r>
              <a:rPr lang="en-US" sz="2000" dirty="0" smtClean="0">
                <a:sym typeface="Wingdings"/>
              </a:rPr>
              <a:t>-- &gt;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   &lt;</a:t>
            </a:r>
            <a:r>
              <a:rPr lang="en-US" sz="2000" dirty="0" err="1"/>
              <a:t>xs:restriction</a:t>
            </a:r>
            <a:r>
              <a:rPr lang="en-US" sz="2000" dirty="0"/>
              <a:t> base='</a:t>
            </a:r>
            <a:r>
              <a:rPr lang="en-US" sz="2000" dirty="0" err="1"/>
              <a:t>xs:string</a:t>
            </a:r>
            <a:r>
              <a:rPr lang="en-US" sz="2000" dirty="0" smtClean="0"/>
              <a:t>'&gt;    &lt;!– with a type of string --&gt;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     &lt;</a:t>
            </a:r>
            <a:r>
              <a:rPr lang="en-US" sz="2000" dirty="0" err="1"/>
              <a:t>xs:enumeration</a:t>
            </a:r>
            <a:r>
              <a:rPr lang="en-US" sz="2000" dirty="0"/>
              <a:t> value</a:t>
            </a:r>
            <a:r>
              <a:rPr lang="en-US" sz="2000" dirty="0" smtClean="0"/>
              <a:t>=''/&gt;          &lt;!– with no content --&gt;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    &lt;/</a:t>
            </a:r>
            <a:r>
              <a:rPr lang="en-US" sz="2000" dirty="0" err="1"/>
              <a:t>xs:restriction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r>
              <a:rPr lang="en-US" sz="2000" dirty="0"/>
              <a:t>  &lt;/</a:t>
            </a:r>
            <a:r>
              <a:rPr lang="en-US" sz="2000" dirty="0" err="1"/>
              <a:t>xs:simpleType</a:t>
            </a:r>
            <a:r>
              <a:rPr lang="en-US" sz="2000" dirty="0" smtClean="0"/>
              <a:t>&gt;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&lt;/</a:t>
            </a:r>
            <a:r>
              <a:rPr lang="en-US" sz="2000" dirty="0" err="1"/>
              <a:t>xs:schema</a:t>
            </a:r>
            <a:r>
              <a:rPr lang="en-US" sz="2000" dirty="0"/>
              <a:t>&gt;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86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 dirty="0" smtClean="0"/>
              <a:t>XMPP Example Messages (3)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rmAutofit/>
          </a:bodyPr>
          <a:lstStyle/>
          <a:p>
            <a:r>
              <a:rPr lang="en-US" dirty="0" smtClean="0"/>
              <a:t>Presence may be viewed simply as </a:t>
            </a:r>
            <a:r>
              <a:rPr lang="en-US" dirty="0" err="1" smtClean="0"/>
              <a:t>pubsub</a:t>
            </a:r>
            <a:r>
              <a:rPr lang="en-US" dirty="0" smtClean="0"/>
              <a:t>. Below is an example without using </a:t>
            </a:r>
            <a:r>
              <a:rPr lang="en-US" dirty="0" err="1" smtClean="0"/>
              <a:t>pubsub</a:t>
            </a:r>
            <a:r>
              <a:rPr lang="en-US" dirty="0" smtClean="0"/>
              <a:t> explicit tags.</a:t>
            </a:r>
          </a:p>
          <a:p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/>
              <a:t>subscribers receive notifications whenever the publisher (typically an end user) generates an event related to network availability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Example publication</a:t>
            </a:r>
          </a:p>
          <a:p>
            <a:pPr marL="0" indent="0">
              <a:buNone/>
            </a:pPr>
            <a:r>
              <a:rPr lang="en-US" dirty="0"/>
              <a:t>&lt;presence from='</a:t>
            </a:r>
            <a:r>
              <a:rPr lang="en-US" dirty="0" err="1"/>
              <a:t>juliet@capulet.lit</a:t>
            </a:r>
            <a:r>
              <a:rPr lang="en-US" dirty="0"/>
              <a:t>/balcony'&gt;</a:t>
            </a:r>
          </a:p>
          <a:p>
            <a:pPr marL="0" indent="0">
              <a:buNone/>
            </a:pPr>
            <a:r>
              <a:rPr lang="en-US" dirty="0"/>
              <a:t>  &lt;status&gt;Moping&lt;/status&gt;</a:t>
            </a:r>
          </a:p>
          <a:p>
            <a:pPr marL="0" indent="0">
              <a:buNone/>
            </a:pPr>
            <a:r>
              <a:rPr lang="en-US" dirty="0"/>
              <a:t>&lt;/presence&gt;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4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</p:spPr>
        <p:txBody>
          <a:bodyPr/>
          <a:lstStyle/>
          <a:p>
            <a:r>
              <a:rPr lang="en-US" dirty="0" smtClean="0"/>
              <a:t>XMPP Example Messages (4)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61872" y="1828800"/>
            <a:ext cx="8595360" cy="4351337"/>
          </a:xfrm>
        </p:spPr>
        <p:txBody>
          <a:bodyPr>
            <a:noAutofit/>
          </a:bodyPr>
          <a:lstStyle/>
          <a:p>
            <a:r>
              <a:rPr lang="en-US" sz="2000" dirty="0" smtClean="0"/>
              <a:t>Example messages sent to subscribers (without using the </a:t>
            </a:r>
            <a:r>
              <a:rPr lang="en-US" sz="2000" dirty="0" err="1" smtClean="0"/>
              <a:t>pubsub</a:t>
            </a:r>
            <a:r>
              <a:rPr lang="en-US" sz="2000" dirty="0" smtClean="0"/>
              <a:t> explicit tags):</a:t>
            </a:r>
          </a:p>
          <a:p>
            <a:pPr marL="0" indent="0">
              <a:buNone/>
            </a:pPr>
            <a:r>
              <a:rPr lang="en-US" sz="1600" dirty="0"/>
              <a:t>&lt;presence from='</a:t>
            </a:r>
            <a:r>
              <a:rPr lang="en-US" sz="1600" dirty="0" err="1"/>
              <a:t>juliet@capulet.lit</a:t>
            </a:r>
            <a:r>
              <a:rPr lang="en-US" sz="1600" dirty="0"/>
              <a:t>/balcony' to='</a:t>
            </a:r>
            <a:r>
              <a:rPr lang="en-US" sz="1600" dirty="0" err="1"/>
              <a:t>romeo@montague.lit</a:t>
            </a:r>
            <a:r>
              <a:rPr lang="en-US" sz="1600" dirty="0"/>
              <a:t>/mobile'&gt;</a:t>
            </a:r>
          </a:p>
          <a:p>
            <a:pPr marL="0" indent="0">
              <a:buNone/>
            </a:pPr>
            <a:r>
              <a:rPr lang="en-US" sz="1600" dirty="0"/>
              <a:t>  &lt;status&gt;Moping&lt;/status&gt;</a:t>
            </a:r>
          </a:p>
          <a:p>
            <a:pPr marL="0" indent="0">
              <a:buNone/>
            </a:pPr>
            <a:r>
              <a:rPr lang="en-US" sz="1600" dirty="0"/>
              <a:t>&lt;/presence</a:t>
            </a:r>
            <a:r>
              <a:rPr lang="en-US" sz="1600" dirty="0" smtClean="0"/>
              <a:t>&gt;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&lt;presence from='</a:t>
            </a:r>
            <a:r>
              <a:rPr lang="en-US" sz="1600" dirty="0" err="1"/>
              <a:t>juliet@capulet.lit</a:t>
            </a:r>
            <a:r>
              <a:rPr lang="en-US" sz="1600" dirty="0"/>
              <a:t>/balcony' to='</a:t>
            </a:r>
            <a:r>
              <a:rPr lang="en-US" sz="1600" dirty="0" err="1"/>
              <a:t>nurse@capulet.lit</a:t>
            </a:r>
            <a:r>
              <a:rPr lang="en-US" sz="1600" dirty="0"/>
              <a:t>/chamber'&gt;</a:t>
            </a:r>
          </a:p>
          <a:p>
            <a:pPr marL="0" indent="0">
              <a:buNone/>
            </a:pPr>
            <a:r>
              <a:rPr lang="en-US" sz="1600" dirty="0"/>
              <a:t>  &lt;status&gt;Moping&lt;/status&gt;</a:t>
            </a:r>
          </a:p>
          <a:p>
            <a:pPr marL="0" indent="0">
              <a:buNone/>
            </a:pPr>
            <a:r>
              <a:rPr lang="en-US" sz="1600" dirty="0"/>
              <a:t>&lt;/presence</a:t>
            </a:r>
            <a:r>
              <a:rPr lang="en-US" sz="1600" dirty="0" smtClean="0"/>
              <a:t>&gt;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&lt;presence from='</a:t>
            </a:r>
            <a:r>
              <a:rPr lang="en-US" sz="1600" dirty="0" err="1"/>
              <a:t>juliet@capulet.lit</a:t>
            </a:r>
            <a:r>
              <a:rPr lang="en-US" sz="1600" dirty="0"/>
              <a:t>/balcony' to='</a:t>
            </a:r>
            <a:r>
              <a:rPr lang="en-US" sz="1600" dirty="0" err="1"/>
              <a:t>benvolio@montague.lit</a:t>
            </a:r>
            <a:r>
              <a:rPr lang="en-US" sz="1600" dirty="0"/>
              <a:t>/</a:t>
            </a:r>
            <a:r>
              <a:rPr lang="en-US" sz="1600" dirty="0" err="1"/>
              <a:t>pda</a:t>
            </a:r>
            <a:r>
              <a:rPr lang="en-US" sz="1600" dirty="0"/>
              <a:t>'&gt;</a:t>
            </a:r>
          </a:p>
          <a:p>
            <a:pPr marL="0" indent="0">
              <a:buNone/>
            </a:pPr>
            <a:r>
              <a:rPr lang="en-US" sz="1600" dirty="0"/>
              <a:t>  &lt;status&gt;Moping&lt;/status&gt;</a:t>
            </a:r>
          </a:p>
          <a:p>
            <a:pPr marL="0" indent="0">
              <a:buNone/>
            </a:pPr>
            <a:r>
              <a:rPr lang="en-US" sz="1600" dirty="0"/>
              <a:t>&lt;/presence&gt;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37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Chat Room (1) – More </a:t>
            </a:r>
            <a:r>
              <a:rPr lang="en-US" dirty="0" err="1" smtClean="0"/>
              <a:t>pubsub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From the specification:</a:t>
            </a:r>
          </a:p>
          <a:p>
            <a:pPr marL="0" indent="0">
              <a:buNone/>
            </a:pPr>
            <a:r>
              <a:rPr lang="en-US" dirty="0" smtClean="0"/>
              <a:t>“The </a:t>
            </a:r>
            <a:r>
              <a:rPr lang="en-US" dirty="0"/>
              <a:t>existing </a:t>
            </a:r>
            <a:r>
              <a:rPr lang="en-US" dirty="0" err="1"/>
              <a:t>groupchat</a:t>
            </a:r>
            <a:r>
              <a:rPr lang="en-US" dirty="0"/>
              <a:t> protocol for XMPP overloads the &lt;presence/&gt; stanza for temporary "subscriptions" to a virtual room and uses the &lt;message/&gt; stanza (with a special type of "</a:t>
            </a:r>
            <a:r>
              <a:rPr lang="en-US" dirty="0" err="1"/>
              <a:t>groupchat</a:t>
            </a:r>
            <a:r>
              <a:rPr lang="en-US" dirty="0"/>
              <a:t>") to communicate information to multiple room occupants. Sound familiar? It's just another form of </a:t>
            </a:r>
            <a:r>
              <a:rPr lang="en-US" dirty="0" err="1"/>
              <a:t>pubsub</a:t>
            </a:r>
            <a:r>
              <a:rPr lang="en-US" dirty="0" smtClean="0"/>
              <a:t>!”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Example salutation to group (without </a:t>
            </a:r>
            <a:r>
              <a:rPr lang="en-US" dirty="0" err="1" smtClean="0"/>
              <a:t>pubsub</a:t>
            </a:r>
            <a:r>
              <a:rPr lang="en-US" dirty="0" smtClean="0"/>
              <a:t> explicit tags):</a:t>
            </a:r>
          </a:p>
          <a:p>
            <a:pPr marL="0" indent="0">
              <a:buNone/>
            </a:pPr>
            <a:r>
              <a:rPr lang="en-US" dirty="0"/>
              <a:t>&lt;message from='</a:t>
            </a:r>
            <a:r>
              <a:rPr lang="en-US" dirty="0" err="1"/>
              <a:t>juliet@capulet.lit</a:t>
            </a:r>
            <a:r>
              <a:rPr lang="en-US" dirty="0"/>
              <a:t>/balcony'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to</a:t>
            </a:r>
            <a:r>
              <a:rPr lang="en-US" dirty="0"/>
              <a:t>='</a:t>
            </a:r>
            <a:r>
              <a:rPr lang="en-US" dirty="0" err="1"/>
              <a:t>characters@chat.shakespeare.lit</a:t>
            </a:r>
            <a:r>
              <a:rPr lang="en-US" dirty="0"/>
              <a:t>' type='</a:t>
            </a:r>
            <a:r>
              <a:rPr lang="en-US" dirty="0" err="1"/>
              <a:t>groupchat</a:t>
            </a:r>
            <a:r>
              <a:rPr lang="en-US" dirty="0"/>
              <a:t>'&gt;</a:t>
            </a:r>
          </a:p>
          <a:p>
            <a:pPr marL="0" indent="0">
              <a:buNone/>
            </a:pPr>
            <a:r>
              <a:rPr lang="en-US" dirty="0"/>
              <a:t>  &lt;body&gt;hi&lt;/body&gt;</a:t>
            </a:r>
          </a:p>
          <a:p>
            <a:pPr marL="0" indent="0">
              <a:buNone/>
            </a:pPr>
            <a:r>
              <a:rPr lang="en-US" dirty="0"/>
              <a:t>&lt;/message&gt;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63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Chat Room (2) – More </a:t>
            </a:r>
            <a:r>
              <a:rPr lang="en-US" dirty="0" err="1" smtClean="0"/>
              <a:t>pubsub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Messages sent to subscribers (without </a:t>
            </a:r>
            <a:r>
              <a:rPr lang="en-US" dirty="0" err="1" smtClean="0"/>
              <a:t>pubsub</a:t>
            </a:r>
            <a:r>
              <a:rPr lang="en-US" dirty="0" smtClean="0"/>
              <a:t> explicit tags):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message from='</a:t>
            </a:r>
            <a:r>
              <a:rPr lang="en-US" dirty="0" err="1"/>
              <a:t>characters@chat.shakespeare.lit</a:t>
            </a:r>
            <a:r>
              <a:rPr lang="en-US" dirty="0"/>
              <a:t>/JC' to='</a:t>
            </a:r>
            <a:r>
              <a:rPr lang="en-US" dirty="0" err="1"/>
              <a:t>bard@shakespeare.lit</a:t>
            </a:r>
            <a:r>
              <a:rPr lang="en-US" dirty="0"/>
              <a:t>/globe' type='</a:t>
            </a:r>
            <a:r>
              <a:rPr lang="en-US" dirty="0" err="1"/>
              <a:t>groupchat</a:t>
            </a:r>
            <a:r>
              <a:rPr lang="en-US" dirty="0"/>
              <a:t>'&gt;</a:t>
            </a:r>
          </a:p>
          <a:p>
            <a:pPr marL="0" indent="0">
              <a:buNone/>
            </a:pPr>
            <a:r>
              <a:rPr lang="en-US" dirty="0"/>
              <a:t>  &lt;body&gt;hi&lt;/body&gt;</a:t>
            </a:r>
          </a:p>
          <a:p>
            <a:pPr marL="0" indent="0">
              <a:buNone/>
            </a:pPr>
            <a:r>
              <a:rPr lang="en-US" dirty="0"/>
              <a:t>&lt;/message&gt;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message from='</a:t>
            </a:r>
            <a:r>
              <a:rPr lang="en-US" dirty="0" err="1"/>
              <a:t>characters@chat.shakespeare.lit</a:t>
            </a:r>
            <a:r>
              <a:rPr lang="en-US" dirty="0"/>
              <a:t>/JC' to='</a:t>
            </a:r>
            <a:r>
              <a:rPr lang="en-US" dirty="0" err="1"/>
              <a:t>romeo@montague.lit</a:t>
            </a:r>
            <a:r>
              <a:rPr lang="en-US" dirty="0"/>
              <a:t>/mobile' type='</a:t>
            </a:r>
            <a:r>
              <a:rPr lang="en-US" dirty="0" err="1"/>
              <a:t>groupchat</a:t>
            </a:r>
            <a:r>
              <a:rPr lang="en-US" dirty="0"/>
              <a:t>'&gt;</a:t>
            </a:r>
          </a:p>
          <a:p>
            <a:pPr marL="0" indent="0">
              <a:buNone/>
            </a:pPr>
            <a:r>
              <a:rPr lang="en-US" dirty="0"/>
              <a:t>  &lt;body&gt;hi&lt;/body&gt;</a:t>
            </a:r>
          </a:p>
          <a:p>
            <a:pPr marL="0" indent="0">
              <a:buNone/>
            </a:pPr>
            <a:r>
              <a:rPr lang="en-US" dirty="0"/>
              <a:t>&lt;/message</a:t>
            </a:r>
            <a:r>
              <a:rPr lang="en-US" dirty="0" smtClean="0"/>
              <a:t>&gt;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&lt;message from='</a:t>
            </a:r>
            <a:r>
              <a:rPr lang="en-US" dirty="0" err="1"/>
              <a:t>characters@chat.shakespeare.lit</a:t>
            </a:r>
            <a:r>
              <a:rPr lang="en-US" dirty="0"/>
              <a:t>/JC' to='</a:t>
            </a:r>
            <a:r>
              <a:rPr lang="en-US" dirty="0" err="1"/>
              <a:t>benvolio@montague.lit</a:t>
            </a:r>
            <a:r>
              <a:rPr lang="en-US" dirty="0"/>
              <a:t>/</a:t>
            </a:r>
            <a:r>
              <a:rPr lang="en-US" dirty="0" err="1"/>
              <a:t>pda</a:t>
            </a:r>
            <a:r>
              <a:rPr lang="en-US" dirty="0"/>
              <a:t>' type='</a:t>
            </a:r>
            <a:r>
              <a:rPr lang="en-US" dirty="0" err="1"/>
              <a:t>groupchat</a:t>
            </a:r>
            <a:r>
              <a:rPr lang="en-US" dirty="0"/>
              <a:t>'&gt;</a:t>
            </a:r>
          </a:p>
          <a:p>
            <a:pPr marL="0" indent="0">
              <a:buNone/>
            </a:pPr>
            <a:r>
              <a:rPr lang="en-US" dirty="0"/>
              <a:t>  &lt;body&gt;hi&lt;/body&gt;</a:t>
            </a:r>
          </a:p>
          <a:p>
            <a:pPr marL="0" indent="0">
              <a:buNone/>
            </a:pPr>
            <a:r>
              <a:rPr lang="en-US" dirty="0"/>
              <a:t>&lt;/message&gt;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5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XEP-0060: Publish-Subscribe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XMPP has many extensions</a:t>
            </a:r>
          </a:p>
          <a:p>
            <a:r>
              <a:rPr lang="en-US" dirty="0" smtClean="0"/>
              <a:t>XEP </a:t>
            </a:r>
            <a:r>
              <a:rPr lang="en-US" dirty="0" smtClean="0"/>
              <a:t>is an extension protocol</a:t>
            </a:r>
          </a:p>
          <a:p>
            <a:r>
              <a:rPr lang="en-US" dirty="0" smtClean="0"/>
              <a:t>“This </a:t>
            </a:r>
            <a:r>
              <a:rPr lang="en-US" dirty="0"/>
              <a:t>specification defines an XMPP protocol extension for generic publish-subscribe functionality. The protocol enables XMPP entities to create nodes (topics) at a </a:t>
            </a:r>
            <a:r>
              <a:rPr lang="en-US" dirty="0" err="1"/>
              <a:t>pubsub</a:t>
            </a:r>
            <a:r>
              <a:rPr lang="en-US" dirty="0"/>
              <a:t> service and publish information at those nodes; an event notification (with or without payload) is then broadcasted to all entities that have subscribed to the node. </a:t>
            </a:r>
            <a:r>
              <a:rPr lang="en-US" dirty="0" err="1"/>
              <a:t>Pubsub</a:t>
            </a:r>
            <a:r>
              <a:rPr lang="en-US" dirty="0"/>
              <a:t> therefore adheres to the classic </a:t>
            </a:r>
            <a:r>
              <a:rPr lang="en-US" dirty="0" smtClean="0"/>
              <a:t>observer </a:t>
            </a:r>
            <a:r>
              <a:rPr lang="en-US" dirty="0"/>
              <a:t>design pattern and can serve as the foundation for a wide variety of applications, including news feeds, content syndication, rich </a:t>
            </a:r>
            <a:r>
              <a:rPr lang="en-US" dirty="0" smtClean="0"/>
              <a:t>presence</a:t>
            </a:r>
            <a:r>
              <a:rPr lang="en-US" dirty="0"/>
              <a:t>, geolocation, workflow systems, network management systems, and any other application that </a:t>
            </a:r>
            <a:r>
              <a:rPr lang="en-US" dirty="0" smtClean="0"/>
              <a:t>re-quires </a:t>
            </a:r>
            <a:r>
              <a:rPr lang="en-US" dirty="0"/>
              <a:t>event notifications. </a:t>
            </a:r>
            <a:r>
              <a:rPr lang="en-US" dirty="0" smtClean="0"/>
              <a:t>“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8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XEP-0060: Publish-Subscribe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200" dirty="0" smtClean="0"/>
              <a:t>Example: Content syndication (using Atom)</a:t>
            </a:r>
          </a:p>
          <a:p>
            <a:pPr marL="0" indent="0">
              <a:buNone/>
            </a:pPr>
            <a:r>
              <a:rPr lang="en-US" sz="5000" dirty="0" smtClean="0"/>
              <a:t> </a:t>
            </a:r>
            <a:r>
              <a:rPr lang="en-US" sz="5000" dirty="0"/>
              <a:t>&lt;</a:t>
            </a:r>
            <a:r>
              <a:rPr lang="en-US" sz="5000" dirty="0" err="1"/>
              <a:t>iq</a:t>
            </a:r>
            <a:r>
              <a:rPr lang="en-US" sz="5000" dirty="0"/>
              <a:t> type=’set’ from=’</a:t>
            </a:r>
            <a:r>
              <a:rPr lang="en-US" sz="5000" dirty="0" err="1"/>
              <a:t>hamlet@denmark.lit</a:t>
            </a:r>
            <a:r>
              <a:rPr lang="en-US" sz="5000" dirty="0"/>
              <a:t>/</a:t>
            </a:r>
            <a:r>
              <a:rPr lang="en-US" sz="5000" dirty="0" err="1"/>
              <a:t>blogbot</a:t>
            </a:r>
            <a:r>
              <a:rPr lang="en-US" sz="5000" dirty="0"/>
              <a:t>’ 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                 to</a:t>
            </a:r>
            <a:r>
              <a:rPr lang="en-US" sz="5000" dirty="0"/>
              <a:t>=’</a:t>
            </a:r>
            <a:r>
              <a:rPr lang="en-US" sz="5000" dirty="0" err="1"/>
              <a:t>pubsub.shakespeare.lit</a:t>
            </a:r>
            <a:r>
              <a:rPr lang="en-US" sz="5000" dirty="0"/>
              <a:t>’ id=’pub1’&gt; </a:t>
            </a:r>
          </a:p>
          <a:p>
            <a:pPr marL="0" indent="0">
              <a:buNone/>
            </a:pPr>
            <a:r>
              <a:rPr lang="en-US" sz="5000" dirty="0"/>
              <a:t>&lt;</a:t>
            </a:r>
            <a:r>
              <a:rPr lang="en-US" sz="5000" dirty="0" err="1"/>
              <a:t>pubsub</a:t>
            </a:r>
            <a:r>
              <a:rPr lang="en-US" sz="5000" dirty="0"/>
              <a:t> </a:t>
            </a:r>
            <a:r>
              <a:rPr lang="en-US" sz="5000" dirty="0" err="1"/>
              <a:t>xmlns</a:t>
            </a:r>
            <a:r>
              <a:rPr lang="en-US" sz="5000" dirty="0"/>
              <a:t>=’http://</a:t>
            </a:r>
            <a:r>
              <a:rPr lang="en-US" sz="5000" dirty="0" err="1"/>
              <a:t>jabber.org</a:t>
            </a:r>
            <a:r>
              <a:rPr lang="en-US" sz="5000" dirty="0"/>
              <a:t>/protocol/</a:t>
            </a:r>
            <a:r>
              <a:rPr lang="en-US" sz="5000" dirty="0" err="1"/>
              <a:t>pubsub</a:t>
            </a:r>
            <a:r>
              <a:rPr lang="en-US" sz="5000" dirty="0"/>
              <a:t>’&gt; 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&lt;</a:t>
            </a:r>
            <a:r>
              <a:rPr lang="en-US" sz="5000" dirty="0"/>
              <a:t>publish node=’</a:t>
            </a:r>
            <a:r>
              <a:rPr lang="en-US" sz="5000" dirty="0" err="1"/>
              <a:t>princely_musings</a:t>
            </a:r>
            <a:r>
              <a:rPr lang="en-US" sz="5000" dirty="0"/>
              <a:t>’&gt; </a:t>
            </a:r>
          </a:p>
          <a:p>
            <a:pPr marL="0" indent="0">
              <a:buNone/>
            </a:pPr>
            <a:r>
              <a:rPr lang="en-US" sz="5000" dirty="0" smtClean="0"/>
              <a:t>     &lt;</a:t>
            </a:r>
            <a:r>
              <a:rPr lang="en-US" sz="5000" dirty="0"/>
              <a:t>item&gt;</a:t>
            </a:r>
            <a:br>
              <a:rPr lang="en-US" sz="5000" dirty="0"/>
            </a:br>
            <a:r>
              <a:rPr lang="en-US" sz="5000" dirty="0" smtClean="0"/>
              <a:t>     &lt;</a:t>
            </a:r>
            <a:r>
              <a:rPr lang="en-US" sz="5000" dirty="0"/>
              <a:t>entry </a:t>
            </a:r>
            <a:r>
              <a:rPr lang="en-US" sz="5000" dirty="0" err="1"/>
              <a:t>xmlns</a:t>
            </a:r>
            <a:r>
              <a:rPr lang="en-US" sz="5000" dirty="0"/>
              <a:t>=’http://www.w3.org/2005/Atom’&gt; 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&lt;</a:t>
            </a:r>
            <a:r>
              <a:rPr lang="en-US" sz="5000" dirty="0"/>
              <a:t>title&gt;Soliloquy&lt;/title&gt; </a:t>
            </a:r>
            <a:endParaRPr lang="en-US" sz="5000" dirty="0" smtClean="0"/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&lt;summary&gt;</a:t>
            </a:r>
            <a:r>
              <a:rPr lang="en-US" sz="5000" dirty="0"/>
              <a:t> </a:t>
            </a:r>
            <a:r>
              <a:rPr lang="en-US" sz="5000" dirty="0" smtClean="0"/>
              <a:t>To </a:t>
            </a:r>
            <a:r>
              <a:rPr lang="en-US" sz="5000" dirty="0"/>
              <a:t>be, or not to be: that is the question:</a:t>
            </a:r>
            <a:br>
              <a:rPr lang="en-US" sz="5000" dirty="0"/>
            </a:br>
            <a:r>
              <a:rPr lang="en-US" sz="5000" dirty="0" smtClean="0"/>
              <a:t>      Whether ’tis nobler</a:t>
            </a:r>
            <a:r>
              <a:rPr lang="en-US" sz="5000" dirty="0"/>
              <a:t> </a:t>
            </a:r>
            <a:r>
              <a:rPr lang="en-US" sz="5000" dirty="0" smtClean="0"/>
              <a:t>in</a:t>
            </a:r>
            <a:r>
              <a:rPr lang="en-US" sz="5000" dirty="0"/>
              <a:t> </a:t>
            </a:r>
            <a:r>
              <a:rPr lang="en-US" sz="5000" dirty="0" smtClean="0"/>
              <a:t>the</a:t>
            </a:r>
            <a:r>
              <a:rPr lang="en-US" sz="5000" dirty="0"/>
              <a:t> </a:t>
            </a:r>
            <a:r>
              <a:rPr lang="en-US" sz="5000" dirty="0" smtClean="0"/>
              <a:t>mind</a:t>
            </a:r>
            <a:r>
              <a:rPr lang="en-US" sz="5000" dirty="0"/>
              <a:t> </a:t>
            </a:r>
            <a:r>
              <a:rPr lang="en-US" sz="5000" dirty="0" smtClean="0"/>
              <a:t>to</a:t>
            </a:r>
            <a:r>
              <a:rPr lang="en-US" sz="5000" dirty="0"/>
              <a:t> </a:t>
            </a:r>
            <a:r>
              <a:rPr lang="en-US" sz="5000" dirty="0" smtClean="0"/>
              <a:t>suffer The slings</a:t>
            </a:r>
            <a:r>
              <a:rPr lang="en-US" sz="5000" dirty="0"/>
              <a:t> </a:t>
            </a:r>
            <a:r>
              <a:rPr lang="en-US" sz="5000" dirty="0" smtClean="0"/>
              <a:t>and</a:t>
            </a:r>
            <a:r>
              <a:rPr lang="en-US" sz="5000" dirty="0"/>
              <a:t> </a:t>
            </a:r>
            <a:r>
              <a:rPr lang="en-US" sz="5000" dirty="0" smtClean="0"/>
              <a:t>arrows</a:t>
            </a:r>
            <a:r>
              <a:rPr lang="en-US" sz="5000" dirty="0"/>
              <a:t> </a:t>
            </a:r>
            <a:r>
              <a:rPr lang="en-US" sz="5000" dirty="0" smtClean="0"/>
              <a:t>of</a:t>
            </a:r>
            <a:r>
              <a:rPr lang="en-US" sz="5000" dirty="0"/>
              <a:t> </a:t>
            </a:r>
            <a:r>
              <a:rPr lang="en-US" sz="5000" dirty="0" smtClean="0"/>
              <a:t>outrageous</a:t>
            </a:r>
            <a:r>
              <a:rPr lang="en-US" sz="5000" dirty="0"/>
              <a:t>  </a:t>
            </a:r>
            <a:r>
              <a:rPr lang="en-US" sz="5000" dirty="0" smtClean="0"/>
              <a:t>   </a:t>
            </a:r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fortune </a:t>
            </a:r>
            <a:r>
              <a:rPr lang="en-US" sz="5000" dirty="0"/>
              <a:t>, </a:t>
            </a:r>
            <a:r>
              <a:rPr lang="en-US" sz="5000" dirty="0" smtClean="0"/>
              <a:t>Or to</a:t>
            </a:r>
            <a:r>
              <a:rPr lang="en-US" sz="5000" dirty="0"/>
              <a:t> </a:t>
            </a:r>
            <a:r>
              <a:rPr lang="en-US" sz="5000" dirty="0" smtClean="0"/>
              <a:t>take</a:t>
            </a:r>
            <a:r>
              <a:rPr lang="en-US" sz="5000" dirty="0"/>
              <a:t> </a:t>
            </a:r>
            <a:r>
              <a:rPr lang="en-US" sz="5000" dirty="0" smtClean="0"/>
              <a:t>arms</a:t>
            </a:r>
            <a:r>
              <a:rPr lang="en-US" sz="5000" dirty="0"/>
              <a:t> </a:t>
            </a:r>
            <a:r>
              <a:rPr lang="en-US" sz="5000" dirty="0" smtClean="0"/>
              <a:t>against a</a:t>
            </a:r>
            <a:r>
              <a:rPr lang="en-US" sz="5000" dirty="0"/>
              <a:t> </a:t>
            </a:r>
            <a:r>
              <a:rPr lang="en-US" sz="5000" dirty="0" smtClean="0"/>
              <a:t>sea</a:t>
            </a:r>
            <a:r>
              <a:rPr lang="en-US" sz="5000" dirty="0"/>
              <a:t> </a:t>
            </a:r>
            <a:r>
              <a:rPr lang="en-US" sz="5000" dirty="0" smtClean="0"/>
              <a:t>of</a:t>
            </a:r>
            <a:r>
              <a:rPr lang="en-US" sz="5000" dirty="0"/>
              <a:t> </a:t>
            </a:r>
            <a:r>
              <a:rPr lang="en-US" sz="5000" dirty="0" smtClean="0"/>
              <a:t>troubles </a:t>
            </a:r>
            <a:r>
              <a:rPr lang="en-US" sz="5000" dirty="0"/>
              <a:t>, </a:t>
            </a:r>
            <a:r>
              <a:rPr lang="en-US" sz="5000" dirty="0" smtClean="0"/>
              <a:t>And by</a:t>
            </a:r>
            <a:r>
              <a:rPr lang="en-US" sz="5000" dirty="0"/>
              <a:t> </a:t>
            </a:r>
            <a:r>
              <a:rPr lang="en-US" sz="5000" dirty="0" smtClean="0"/>
              <a:t>opposing</a:t>
            </a:r>
            <a:r>
              <a:rPr lang="en-US" sz="5000" dirty="0"/>
              <a:t> </a:t>
            </a:r>
            <a:r>
              <a:rPr lang="en-US" sz="5000" dirty="0" smtClean="0"/>
              <a:t>end</a:t>
            </a:r>
            <a:r>
              <a:rPr lang="en-US" sz="5000" dirty="0"/>
              <a:t> </a:t>
            </a:r>
            <a:r>
              <a:rPr lang="en-US" sz="5000" dirty="0" smtClean="0"/>
              <a:t>them?</a:t>
            </a:r>
            <a:endParaRPr lang="en-US" sz="5000" dirty="0"/>
          </a:p>
          <a:p>
            <a:pPr marL="0" indent="0">
              <a:buNone/>
            </a:pPr>
            <a:r>
              <a:rPr lang="en-US" sz="5000" dirty="0"/>
              <a:t> </a:t>
            </a:r>
            <a:r>
              <a:rPr lang="en-US" sz="5000" dirty="0" smtClean="0"/>
              <a:t>      &lt;/</a:t>
            </a:r>
            <a:r>
              <a:rPr lang="en-US" sz="5000" dirty="0"/>
              <a:t>summary &gt; </a:t>
            </a:r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907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XEP-0060: Publish-Subscribe(2)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smtClean="0"/>
              <a:t>link </a:t>
            </a:r>
            <a:r>
              <a:rPr lang="en-US" dirty="0" err="1" smtClean="0"/>
              <a:t>rel</a:t>
            </a:r>
            <a:r>
              <a:rPr lang="en-US" dirty="0"/>
              <a:t>=</a:t>
            </a:r>
            <a:r>
              <a:rPr lang="en-US" dirty="0" smtClean="0"/>
              <a:t>’alternate’ type</a:t>
            </a:r>
            <a:r>
              <a:rPr lang="en-US" dirty="0"/>
              <a:t>=’text/html’  </a:t>
            </a:r>
            <a:r>
              <a:rPr lang="en-US" dirty="0" err="1"/>
              <a:t>href</a:t>
            </a:r>
            <a:r>
              <a:rPr lang="en-US" dirty="0"/>
              <a:t>=’http://</a:t>
            </a:r>
            <a:r>
              <a:rPr lang="en-US" dirty="0" err="1"/>
              <a:t>denmark.lit</a:t>
            </a:r>
            <a:r>
              <a:rPr lang="en-US" dirty="0"/>
              <a:t>/2003/12/13/atom03’/&gt; </a:t>
            </a:r>
          </a:p>
          <a:p>
            <a:pPr marL="0" indent="0">
              <a:buNone/>
            </a:pPr>
            <a:r>
              <a:rPr lang="en-US" dirty="0"/>
              <a:t>&lt;id&gt;</a:t>
            </a:r>
            <a:r>
              <a:rPr lang="en-US" dirty="0" err="1"/>
              <a:t>tag:denmark.lit</a:t>
            </a:r>
            <a:r>
              <a:rPr lang="en-US" dirty="0"/>
              <a:t> ,2003:entry -32397&lt;/id&gt; 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published &gt;2003-12-13T18:30:02Z &lt;/published &gt; </a:t>
            </a:r>
          </a:p>
          <a:p>
            <a:pPr marL="0" indent="0">
              <a:buNone/>
            </a:pPr>
            <a:r>
              <a:rPr lang="en-US" dirty="0"/>
              <a:t>&lt;updated &gt;2003-12-13T18:30:02Z &lt;/updated &gt; </a:t>
            </a:r>
          </a:p>
          <a:p>
            <a:pPr marL="0" indent="0">
              <a:buNone/>
            </a:pPr>
            <a:r>
              <a:rPr lang="en-US" dirty="0"/>
              <a:t>&lt;/entry&gt;</a:t>
            </a:r>
            <a:br>
              <a:rPr lang="en-US" dirty="0"/>
            </a:br>
            <a:r>
              <a:rPr lang="en-US" dirty="0"/>
              <a:t>&lt;/item&gt;</a:t>
            </a:r>
            <a:br>
              <a:rPr lang="en-US" dirty="0"/>
            </a:br>
            <a:r>
              <a:rPr lang="en-US" dirty="0"/>
              <a:t>&lt;/publish&gt;</a:t>
            </a:r>
            <a:br>
              <a:rPr lang="en-US" dirty="0"/>
            </a:br>
            <a:r>
              <a:rPr lang="en-US" dirty="0" smtClean="0"/>
              <a:t>&lt;/</a:t>
            </a:r>
            <a:r>
              <a:rPr lang="en-US" dirty="0" err="1"/>
              <a:t>pubsub</a:t>
            </a:r>
            <a:r>
              <a:rPr lang="en-US" dirty="0"/>
              <a:t>&gt;</a:t>
            </a:r>
            <a:br>
              <a:rPr lang="en-US" dirty="0"/>
            </a:br>
            <a:r>
              <a:rPr lang="en-US" dirty="0"/>
              <a:t>&lt;/</a:t>
            </a:r>
            <a:r>
              <a:rPr lang="en-US" dirty="0" err="1"/>
              <a:t>iq</a:t>
            </a:r>
            <a:r>
              <a:rPr lang="en-US" dirty="0"/>
              <a:t>&gt;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1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Jabber (XMPP)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/>
              <a:t>Jabber is best known as “the Linux of instant messaging” an open, secure, ad-free alternative to consumer IM services like AIM, ICQ, MSN, and Yahoo. Under the hood, Jabber is a set of streaming XML protocols and technologies that enable any two entities on the Internet to exchange messages, presence, and other structured information in close to real time</a:t>
            </a:r>
            <a:r>
              <a:rPr lang="en-US" dirty="0" smtClean="0"/>
              <a:t>. (</a:t>
            </a:r>
            <a:r>
              <a:rPr lang="en-US" dirty="0" err="1" smtClean="0"/>
              <a:t>Jabber.org</a:t>
            </a:r>
            <a:r>
              <a:rPr lang="en-US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6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notes on Discovery (</a:t>
            </a:r>
            <a:r>
              <a:rPr lang="en-US" dirty="0" err="1" smtClean="0"/>
              <a:t>Coulouris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naming service </a:t>
            </a:r>
            <a:r>
              <a:rPr lang="en-US" dirty="0" smtClean="0"/>
              <a:t>provides service references if you have the name in hand.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directory service </a:t>
            </a:r>
            <a:r>
              <a:rPr lang="en-US" dirty="0" smtClean="0"/>
              <a:t>provides service references if you have attributes in hand.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discovery service </a:t>
            </a:r>
            <a:r>
              <a:rPr lang="en-US" dirty="0" smtClean="0"/>
              <a:t>is a directory service that allows registration, de-registration, and </a:t>
            </a:r>
            <a:r>
              <a:rPr lang="en-US" dirty="0" err="1" smtClean="0"/>
              <a:t>lookUp</a:t>
            </a:r>
            <a:r>
              <a:rPr lang="en-US" dirty="0" smtClean="0"/>
              <a:t>  of services in a spontaneous network – where clients and services may come and go.</a:t>
            </a:r>
          </a:p>
          <a:p>
            <a:r>
              <a:rPr lang="en-US" dirty="0" smtClean="0"/>
              <a:t>Discovery may be done with a directory server</a:t>
            </a:r>
            <a:r>
              <a:rPr lang="en-US" dirty="0"/>
              <a:t> </a:t>
            </a:r>
            <a:r>
              <a:rPr lang="en-US" dirty="0" smtClean="0"/>
              <a:t>or be </a:t>
            </a:r>
            <a:r>
              <a:rPr lang="en-US" dirty="0" err="1" smtClean="0">
                <a:solidFill>
                  <a:srgbClr val="C00000"/>
                </a:solidFill>
              </a:rPr>
              <a:t>serverless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serverless</a:t>
            </a:r>
            <a:r>
              <a:rPr lang="en-US" dirty="0" smtClean="0"/>
              <a:t> discovery, participants collaborate to implement a distributed directory service.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push model : services regularly advertise their services (multicast)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pull model: clients multicast their queries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90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and Thing Discovery (1)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Notes from XEP – 0347</a:t>
            </a:r>
          </a:p>
          <a:p>
            <a:r>
              <a:rPr lang="en-US" dirty="0" smtClean="0"/>
              <a:t>During production of a Thing, decisions have to be made whether the following parameters should be pre-configured, manually entered after installation or automatically found and/or created by the device if possible (zero-configuration networking):</a:t>
            </a:r>
          </a:p>
          <a:p>
            <a:pPr lvl="1"/>
            <a:r>
              <a:rPr lang="en-US" dirty="0" smtClean="0"/>
              <a:t>Address and domain of XMPP Server.</a:t>
            </a:r>
          </a:p>
          <a:p>
            <a:pPr lvl="1"/>
            <a:r>
              <a:rPr lang="en-US" dirty="0" smtClean="0"/>
              <a:t>JID of the Thing.</a:t>
            </a:r>
          </a:p>
          <a:p>
            <a:pPr lvl="1"/>
            <a:r>
              <a:rPr lang="en-US" dirty="0" smtClean="0"/>
              <a:t>JID of Thing Registry, if separate from the XMPP Server.</a:t>
            </a:r>
          </a:p>
          <a:p>
            <a:pPr lvl="1"/>
            <a:r>
              <a:rPr lang="en-US" dirty="0" smtClean="0"/>
              <a:t>JID of Provisioning server, if different from the Registry and XMPP server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36700" y="4953000"/>
            <a:ext cx="8598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“provisioning server” may be needed if the device needs special configuration</a:t>
            </a:r>
          </a:p>
          <a:p>
            <a:r>
              <a:rPr lang="en-US" dirty="0" smtClean="0"/>
              <a:t>parameters from that server. Perhaps with user involvement.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and Thing Discovery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If the address of an XMPP Server is not preconfigured, the </a:t>
            </a:r>
            <a:r>
              <a:rPr lang="en-US" dirty="0" smtClean="0"/>
              <a:t>thing </a:t>
            </a:r>
            <a:r>
              <a:rPr lang="en-US" dirty="0"/>
              <a:t>must attempt to find one in its local surroundings. This can be done using one of several methods:</a:t>
            </a:r>
          </a:p>
          <a:p>
            <a:pPr marL="0" indent="0">
              <a:buNone/>
            </a:pPr>
            <a:r>
              <a:rPr lang="en-US" dirty="0" smtClean="0"/>
              <a:t>     Dynamic Host Configuration Protocol (DHCP)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- Server returns IP address as needed – device issues a query to a well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known broadcast address. Response may include DNS location.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Multicast Domain Naming Service (</a:t>
            </a:r>
            <a:r>
              <a:rPr lang="en-US" dirty="0" err="1" smtClean="0"/>
              <a:t>mDNS</a:t>
            </a:r>
            <a:r>
              <a:rPr lang="en-US" dirty="0" smtClean="0"/>
              <a:t>) (small network, no DNS server)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- multicast a query message with a name. The server with that name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responds (broadcasts) its IP address. Machines may update caches.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Simple Service Discover protocol SSDP/UPnP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- No DNS or DHCP, Uses UDP and multicast address 	</a:t>
            </a:r>
          </a:p>
          <a:p>
            <a:pPr>
              <a:buFont typeface="Arial" charset="0"/>
              <a:buChar char="•"/>
            </a:pPr>
            <a:r>
              <a:rPr lang="en-US" dirty="0" smtClean="0"/>
              <a:t>The XMPP server and registry are found and the Thing registers itself with the following XMPP message: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1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and Thing Registration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iq</a:t>
            </a:r>
            <a:r>
              <a:rPr lang="en-US" dirty="0"/>
              <a:t> type='set'</a:t>
            </a:r>
          </a:p>
          <a:p>
            <a:pPr marL="0" indent="0">
              <a:buNone/>
            </a:pPr>
            <a:r>
              <a:rPr lang="en-US" dirty="0"/>
              <a:t>       from='</a:t>
            </a:r>
            <a:r>
              <a:rPr lang="en-US" dirty="0" err="1"/>
              <a:t>thing@example.org</a:t>
            </a:r>
            <a:r>
              <a:rPr lang="en-US" dirty="0"/>
              <a:t>/</a:t>
            </a:r>
            <a:r>
              <a:rPr lang="en-US" dirty="0" err="1"/>
              <a:t>imc</a:t>
            </a:r>
            <a:r>
              <a:rPr lang="en-US" dirty="0"/>
              <a:t>'</a:t>
            </a:r>
          </a:p>
          <a:p>
            <a:pPr marL="0" indent="0">
              <a:buNone/>
            </a:pPr>
            <a:r>
              <a:rPr lang="en-US" dirty="0"/>
              <a:t>       to='</a:t>
            </a:r>
            <a:r>
              <a:rPr lang="en-US" dirty="0" err="1"/>
              <a:t>discovery.example.org</a:t>
            </a:r>
            <a:r>
              <a:rPr lang="en-US" dirty="0"/>
              <a:t>'</a:t>
            </a:r>
          </a:p>
          <a:p>
            <a:pPr marL="0" indent="0">
              <a:buNone/>
            </a:pPr>
            <a:r>
              <a:rPr lang="is-IS" dirty="0"/>
              <a:t>       id='1'&gt;</a:t>
            </a:r>
          </a:p>
          <a:p>
            <a:pPr marL="0" indent="0">
              <a:buNone/>
            </a:pPr>
            <a:r>
              <a:rPr lang="en-US" dirty="0"/>
              <a:t>      &lt;register </a:t>
            </a:r>
            <a:r>
              <a:rPr lang="en-US" dirty="0" err="1"/>
              <a:t>xmlns</a:t>
            </a:r>
            <a:r>
              <a:rPr lang="en-US" dirty="0"/>
              <a:t>='</a:t>
            </a:r>
            <a:r>
              <a:rPr lang="en-US" dirty="0" err="1"/>
              <a:t>urn:xmpp:iot:discovery</a:t>
            </a:r>
            <a:r>
              <a:rPr lang="en-US" dirty="0"/>
              <a:t>'&gt;</a:t>
            </a:r>
          </a:p>
          <a:p>
            <a:pPr marL="0" indent="0">
              <a:buNone/>
            </a:pPr>
            <a:r>
              <a:rPr lang="is-IS" dirty="0"/>
              <a:t>          &lt;str name='SN' value='394872348732948723'/&gt;</a:t>
            </a:r>
          </a:p>
          <a:p>
            <a:pPr marL="0" indent="0">
              <a:buNone/>
            </a:pPr>
            <a:r>
              <a:rPr lang="is-IS" dirty="0"/>
              <a:t>          &lt;str name='MAN' value='www.ktc.se'/&gt;</a:t>
            </a:r>
          </a:p>
          <a:p>
            <a:pPr marL="0" indent="0">
              <a:buNone/>
            </a:pPr>
            <a:r>
              <a:rPr lang="is-IS" dirty="0"/>
              <a:t>          &lt;str name='MODEL' value='IMC'/&gt;</a:t>
            </a:r>
          </a:p>
          <a:p>
            <a:pPr marL="0" indent="0">
              <a:buNone/>
            </a:pPr>
            <a:r>
              <a:rPr lang="is-IS" dirty="0"/>
              <a:t>          &lt;num name='V' value='1.2'/&gt;</a:t>
            </a:r>
          </a:p>
          <a:p>
            <a:pPr marL="0" indent="0">
              <a:buNone/>
            </a:pPr>
            <a:r>
              <a:rPr lang="is-IS" dirty="0"/>
              <a:t>          &lt;str name='KEY' value='4857402340298342'/&gt;</a:t>
            </a:r>
          </a:p>
          <a:p>
            <a:pPr marL="0" indent="0">
              <a:buNone/>
            </a:pPr>
            <a:r>
              <a:rPr lang="is-IS" dirty="0"/>
              <a:t>      &lt;/register&gt;</a:t>
            </a:r>
          </a:p>
          <a:p>
            <a:pPr marL="0" indent="0">
              <a:buNone/>
            </a:pPr>
            <a:r>
              <a:rPr lang="pl-PL" dirty="0"/>
              <a:t>   &lt;/</a:t>
            </a:r>
            <a:r>
              <a:rPr lang="pl-PL" dirty="0" err="1"/>
              <a:t>iq</a:t>
            </a:r>
            <a:r>
              <a:rPr lang="pl-PL" dirty="0"/>
              <a:t>&gt;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58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Devices (Not just people!)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or devices may listen on or write to an XMPP chat room</a:t>
            </a:r>
          </a:p>
          <a:p>
            <a:r>
              <a:rPr lang="en-US" dirty="0" smtClean="0"/>
              <a:t>The devices have a JID and so does the chat room.</a:t>
            </a:r>
          </a:p>
          <a:p>
            <a:r>
              <a:rPr lang="en-US" dirty="0" smtClean="0"/>
              <a:t>The devices need not be connected to the same server as the chat room. XMPP allows for client to server to server to client interactions.</a:t>
            </a:r>
          </a:p>
          <a:p>
            <a:r>
              <a:rPr lang="en-US" dirty="0" smtClean="0"/>
              <a:t>XMPP adopted by Sensor Andrew at CMU</a:t>
            </a:r>
            <a:r>
              <a:rPr lang="en-US" smtClean="0"/>
              <a:t>. </a:t>
            </a:r>
          </a:p>
          <a:p>
            <a:r>
              <a:rPr lang="en-US" smtClean="0"/>
              <a:t>See next reading.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8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From IETF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Traditionally, IM applications have combined the following factors</a:t>
            </a:r>
            <a:r>
              <a:rPr lang="en-US" dirty="0" smtClean="0"/>
              <a:t>:</a:t>
            </a:r>
            <a:endParaRPr lang="en-US" dirty="0"/>
          </a:p>
          <a:p>
            <a:r>
              <a:rPr lang="en-US" dirty="0"/>
              <a:t>The central point of focus is a list of one's contacts or "buddies" (in XMPP this list is called a "roster").</a:t>
            </a:r>
          </a:p>
          <a:p>
            <a:r>
              <a:rPr lang="en-US" dirty="0"/>
              <a:t>The purpose of using such an application is to exchange relatively brief text messages with particular contacts in close to real time -- often relatively large numbers of such messages in rapid succession, in the form of a one-to-one "chat session" </a:t>
            </a:r>
            <a:r>
              <a:rPr lang="en-US" dirty="0" smtClean="0"/>
              <a:t>The </a:t>
            </a:r>
            <a:r>
              <a:rPr lang="en-US" dirty="0"/>
              <a:t>catalyst for exchanging messages is "presence" -- i.e., information about the network availability of particular contacts (thus knowing who is online and available for a one-to-one chat session).</a:t>
            </a:r>
          </a:p>
          <a:p>
            <a:r>
              <a:rPr lang="en-US" dirty="0"/>
              <a:t>Presence information is provided only to contacts that one has authorized by means of an explicit agreement called a "presence subscription</a:t>
            </a:r>
            <a:r>
              <a:rPr lang="en-US" dirty="0" smtClean="0"/>
              <a:t>".</a:t>
            </a:r>
            <a:endParaRPr lang="en-US" dirty="0"/>
          </a:p>
          <a:p>
            <a:r>
              <a:rPr lang="en-US" dirty="0"/>
              <a:t>Thus at a high level </a:t>
            </a:r>
            <a:r>
              <a:rPr lang="en-US" dirty="0" smtClean="0"/>
              <a:t>XMPP </a:t>
            </a:r>
            <a:r>
              <a:rPr lang="en-US" dirty="0" smtClean="0"/>
              <a:t>needs </a:t>
            </a:r>
            <a:r>
              <a:rPr lang="en-US" dirty="0"/>
              <a:t>to be able to complete the following use cases:</a:t>
            </a:r>
          </a:p>
          <a:p>
            <a:r>
              <a:rPr lang="en-US" dirty="0" smtClean="0"/>
              <a:t>Manage </a:t>
            </a:r>
            <a:r>
              <a:rPr lang="en-US" dirty="0"/>
              <a:t>items in one's contact </a:t>
            </a:r>
            <a:r>
              <a:rPr lang="en-US" dirty="0" smtClean="0"/>
              <a:t>list (list is maintained on the server)</a:t>
            </a:r>
            <a:endParaRPr lang="en-US" dirty="0"/>
          </a:p>
          <a:p>
            <a:r>
              <a:rPr lang="en-US" dirty="0"/>
              <a:t>Exchange messages with one's contacts</a:t>
            </a:r>
          </a:p>
          <a:p>
            <a:r>
              <a:rPr lang="en-US" dirty="0"/>
              <a:t>Exchange presence information with one's </a:t>
            </a:r>
            <a:r>
              <a:rPr lang="en-US" dirty="0" smtClean="0"/>
              <a:t>contacts (send communication status to the server)</a:t>
            </a:r>
            <a:endParaRPr lang="en-US" dirty="0"/>
          </a:p>
          <a:p>
            <a:r>
              <a:rPr lang="en-US" dirty="0"/>
              <a:t>Manage presence subscriptions to and from one's contacts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38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Open and free – supported by the XMPP Standards Foundation (XSF)</a:t>
            </a:r>
          </a:p>
          <a:p>
            <a:r>
              <a:rPr lang="en-US" dirty="0" smtClean="0"/>
              <a:t>IETF Standard since 2004</a:t>
            </a:r>
          </a:p>
          <a:p>
            <a:r>
              <a:rPr lang="en-US" dirty="0" smtClean="0"/>
              <a:t>Created by </a:t>
            </a:r>
            <a:r>
              <a:rPr lang="en-US" dirty="0" err="1" smtClean="0"/>
              <a:t>Jermy</a:t>
            </a:r>
            <a:r>
              <a:rPr lang="en-US" dirty="0" smtClean="0"/>
              <a:t> Miller in 1998 – originated as Jabber</a:t>
            </a:r>
          </a:p>
          <a:p>
            <a:r>
              <a:rPr lang="en-US" dirty="0" smtClean="0"/>
              <a:t>Has been extended in many ways over the years</a:t>
            </a:r>
          </a:p>
          <a:p>
            <a:r>
              <a:rPr lang="en-US" dirty="0" smtClean="0"/>
              <a:t>Designed for client server instant messaging but with no central authority</a:t>
            </a:r>
          </a:p>
          <a:p>
            <a:r>
              <a:rPr lang="en-US" dirty="0" smtClean="0"/>
              <a:t>Architecture similar to email – anyone can run an XMPP server</a:t>
            </a:r>
          </a:p>
          <a:p>
            <a:r>
              <a:rPr lang="en-US" dirty="0" smtClean="0"/>
              <a:t>May be isolated on a local intranet or may be public</a:t>
            </a:r>
          </a:p>
          <a:p>
            <a:r>
              <a:rPr lang="en-US" dirty="0" smtClean="0"/>
              <a:t>All about sending XML messages over a network to do a wide variety of things. An XMPP message may be used to communicate between people (a chat application) or might be used by a sensor to report on its state.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64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SMTP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438399"/>
            <a:ext cx="68580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4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872" y="2336517"/>
            <a:ext cx="7833872" cy="291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252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</a:t>
            </a:r>
            <a:r>
              <a:rPr lang="en-US" dirty="0" smtClean="0"/>
              <a:t>From 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useful technologies are often applied in ways their originators never considered.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example, HTTP is the de facto standard protocol for serving Web pages over the Internet, but it is also used as an application-layer transport for other protocols like SOAP and XML-RPC (including protocol models like </a:t>
            </a:r>
            <a:r>
              <a:rPr lang="en-US" dirty="0" err="1"/>
              <a:t>ReST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XMPP </a:t>
            </a:r>
            <a:r>
              <a:rPr lang="en-US" dirty="0"/>
              <a:t>is another useful technology that is finding many new applications beyond simply IM. </a:t>
            </a:r>
            <a:endParaRPr lang="en-US" dirty="0" smtClean="0"/>
          </a:p>
          <a:p>
            <a:r>
              <a:rPr lang="en-US" dirty="0" smtClean="0"/>
              <a:t>Is XMPP language dependent</a:t>
            </a:r>
            <a:r>
              <a:rPr lang="en-US" dirty="0" smtClean="0"/>
              <a:t>?</a:t>
            </a:r>
          </a:p>
          <a:p>
            <a:r>
              <a:rPr lang="en-US" dirty="0" smtClean="0"/>
              <a:t>Is XMPP OS independent?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26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XMPP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Jingle - to set up and tear down multimedia sessions – usually results in the use of </a:t>
            </a:r>
            <a:r>
              <a:rPr lang="en-US" dirty="0" smtClean="0"/>
              <a:t>the Real-time </a:t>
            </a:r>
            <a:r>
              <a:rPr lang="en-US" dirty="0" smtClean="0"/>
              <a:t>Transport Protocol </a:t>
            </a:r>
          </a:p>
          <a:p>
            <a:r>
              <a:rPr lang="en-US" dirty="0" smtClean="0"/>
              <a:t>Multi-user chat – similar to internet relay chat (IRC)</a:t>
            </a:r>
          </a:p>
          <a:p>
            <a:r>
              <a:rPr lang="en-US" dirty="0" err="1" smtClean="0"/>
              <a:t>PubSub</a:t>
            </a:r>
            <a:r>
              <a:rPr lang="en-US" dirty="0" smtClean="0"/>
              <a:t> – generic publish-subscribe functionality – wide variety of payload types – RSS, Atom, etc.</a:t>
            </a:r>
          </a:p>
          <a:p>
            <a:r>
              <a:rPr lang="en-US" dirty="0" smtClean="0"/>
              <a:t>From the specification: “we </a:t>
            </a:r>
            <a:r>
              <a:rPr lang="en-US" dirty="0"/>
              <a:t>can reduce all the communication types and styles that are currently defined within the XMPP ecosystem to one model: </a:t>
            </a:r>
            <a:r>
              <a:rPr lang="en-US" dirty="0" smtClean="0"/>
              <a:t>publish-subscribe”. </a:t>
            </a:r>
          </a:p>
          <a:p>
            <a:r>
              <a:rPr lang="en-US" dirty="0" smtClean="0"/>
              <a:t>Multi-user </a:t>
            </a:r>
            <a:r>
              <a:rPr lang="en-US" dirty="0"/>
              <a:t>chat too is a kind of publish-subscribe, since a single "publish" to the room results in multiple notifications to the room occupants, who are really subscribers to an information </a:t>
            </a:r>
            <a:r>
              <a:rPr lang="en-US" dirty="0" smtClean="0"/>
              <a:t>node. Even </a:t>
            </a:r>
            <a:r>
              <a:rPr lang="en-US" dirty="0"/>
              <a:t>one-to-one messaging is just another example of publish-subscribe (in fact it is a special case of multi-user chat</a:t>
            </a:r>
            <a:r>
              <a:rPr lang="en-US" dirty="0" smtClean="0"/>
              <a:t>).”</a:t>
            </a:r>
          </a:p>
          <a:p>
            <a:r>
              <a:rPr lang="en-US" dirty="0"/>
              <a:t>XMPP over </a:t>
            </a:r>
            <a:r>
              <a:rPr lang="en-US" dirty="0" smtClean="0"/>
              <a:t> </a:t>
            </a:r>
            <a:r>
              <a:rPr lang="en-US" dirty="0" err="1" smtClean="0"/>
              <a:t>WebSockets</a:t>
            </a:r>
            <a:r>
              <a:rPr lang="en-US" dirty="0" smtClean="0"/>
              <a:t> is </a:t>
            </a:r>
            <a:r>
              <a:rPr lang="en-US" dirty="0"/>
              <a:t>defined in </a:t>
            </a:r>
            <a:r>
              <a:rPr lang="en-US" dirty="0" smtClean="0"/>
              <a:t>an</a:t>
            </a:r>
            <a:r>
              <a:rPr lang="en-US" dirty="0" smtClean="0"/>
              <a:t> </a:t>
            </a:r>
            <a:r>
              <a:rPr lang="en-US" dirty="0"/>
              <a:t>IETF proposed </a:t>
            </a:r>
            <a:r>
              <a:rPr lang="en-US" dirty="0" smtClean="0"/>
              <a:t>standard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95-733 Internet Technologies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4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</Template>
  <TotalTime>663</TotalTime>
  <Words>2584</Words>
  <Application>Microsoft Macintosh PowerPoint</Application>
  <PresentationFormat>Widescreen</PresentationFormat>
  <Paragraphs>349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Calibri</vt:lpstr>
      <vt:lpstr>Century Schoolbook</vt:lpstr>
      <vt:lpstr>Wingdings</vt:lpstr>
      <vt:lpstr>Wingdings 2</vt:lpstr>
      <vt:lpstr>Arial</vt:lpstr>
      <vt:lpstr>View</vt:lpstr>
      <vt:lpstr>XMPP/TCP </vt:lpstr>
      <vt:lpstr>Who Uses XMPP?</vt:lpstr>
      <vt:lpstr>What is Jabber (XMPP)</vt:lpstr>
      <vt:lpstr>XMPP From IETF</vt:lpstr>
      <vt:lpstr>XMPP</vt:lpstr>
      <vt:lpstr>SMTP Architecture</vt:lpstr>
      <vt:lpstr>XMPP Architecture</vt:lpstr>
      <vt:lpstr>XMPP From IBM</vt:lpstr>
      <vt:lpstr>XMPP Features</vt:lpstr>
      <vt:lpstr>What is a Jabber ID (JID)?</vt:lpstr>
      <vt:lpstr>What is a Jabber ID (JID)? (2)</vt:lpstr>
      <vt:lpstr>Simplified discussion (from IBM)</vt:lpstr>
      <vt:lpstr>Client code in Ruby From (IBM)</vt:lpstr>
      <vt:lpstr>Client code in Ruby From IBM (2)</vt:lpstr>
      <vt:lpstr>Client code in Ruby From (IBM)(3)</vt:lpstr>
      <vt:lpstr>In Java, Imports of Smack API</vt:lpstr>
      <vt:lpstr>Within streams are XML stanzas</vt:lpstr>
      <vt:lpstr>XMPP Example Messages (1)</vt:lpstr>
      <vt:lpstr>XMPP Example Messages (2)</vt:lpstr>
      <vt:lpstr>XMPP XML Schema for a ping (1) </vt:lpstr>
      <vt:lpstr>XMPP XML Schema for a ping (2) </vt:lpstr>
      <vt:lpstr>XMPP XML Schema for a ping (3) </vt:lpstr>
      <vt:lpstr>XMPP Example Messages (3)</vt:lpstr>
      <vt:lpstr>XMPP Example Messages (4)</vt:lpstr>
      <vt:lpstr>XMPP Chat Room (1) – More pubsub</vt:lpstr>
      <vt:lpstr>XMPP Chat Room (2) – More pubsub</vt:lpstr>
      <vt:lpstr>XMPP XEP-0060: Publish-Subscribe</vt:lpstr>
      <vt:lpstr>XMPP XEP-0060: Publish-Subscribe</vt:lpstr>
      <vt:lpstr>XMPP XEP-0060: Publish-Subscribe(2)</vt:lpstr>
      <vt:lpstr>General notes on Discovery (Coulouris)</vt:lpstr>
      <vt:lpstr>XMPP and Thing Discovery (1) </vt:lpstr>
      <vt:lpstr>XMPP and Thing Discovery (2) </vt:lpstr>
      <vt:lpstr>XMPP and Thing Registration  </vt:lpstr>
      <vt:lpstr>Devices (Not just people!)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MQTT </dc:title>
  <dc:creator>Microsoft Office User</dc:creator>
  <cp:lastModifiedBy>Microsoft Office User</cp:lastModifiedBy>
  <cp:revision>77</cp:revision>
  <dcterms:created xsi:type="dcterms:W3CDTF">2016-08-04T01:00:56Z</dcterms:created>
  <dcterms:modified xsi:type="dcterms:W3CDTF">2017-02-07T17:23:03Z</dcterms:modified>
</cp:coreProperties>
</file>