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75" r:id="rId3"/>
    <p:sldId id="258" r:id="rId4"/>
    <p:sldId id="259" r:id="rId5"/>
    <p:sldId id="257" r:id="rId6"/>
    <p:sldId id="273" r:id="rId7"/>
    <p:sldId id="276" r:id="rId8"/>
    <p:sldId id="274" r:id="rId9"/>
    <p:sldId id="264" r:id="rId10"/>
    <p:sldId id="27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62"/>
    <p:restoredTop sz="93061"/>
  </p:normalViewPr>
  <p:slideViewPr>
    <p:cSldViewPr snapToGrid="0" snapToObjects="1">
      <p:cViewPr varScale="1">
        <p:scale>
          <a:sx n="119" d="100"/>
          <a:sy n="119" d="100"/>
        </p:scale>
        <p:origin x="14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E3194-8D26-F947-A943-5FCC8E35F905}" type="datetimeFigureOut">
              <a:rPr lang="en-US" smtClean="0"/>
              <a:t>9/19/19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AD196F-A87B-7440-BBFE-801EBE73F11D}" type="slidenum">
              <a:rPr lang="en-US" smtClean="0"/>
              <a:t>‹#›</a:t>
            </a:fld>
            <a:endParaRPr lang="en-US"/>
          </a:p>
        </p:txBody>
      </p:sp>
    </p:spTree>
    <p:extLst>
      <p:ext uri="{BB962C8B-B14F-4D97-AF65-F5344CB8AC3E}">
        <p14:creationId xmlns:p14="http://schemas.microsoft.com/office/powerpoint/2010/main" val="341730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AD196F-A87B-7440-BBFE-801EBE73F11D}" type="slidenum">
              <a:rPr lang="en-US" smtClean="0"/>
              <a:t>1</a:t>
            </a:fld>
            <a:endParaRPr lang="en-US"/>
          </a:p>
        </p:txBody>
      </p:sp>
    </p:spTree>
    <p:extLst>
      <p:ext uri="{BB962C8B-B14F-4D97-AF65-F5344CB8AC3E}">
        <p14:creationId xmlns:p14="http://schemas.microsoft.com/office/powerpoint/2010/main" val="1100619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EF4BDF23-54F7-C34C-A92C-4B2BC9560B67}" type="datetime1">
              <a:rPr lang="en-US" smtClean="0"/>
              <a:t>9/19/19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US"/>
              <a:t>95-733 Internet of Things</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Drag picture to placeholder or click icon to add</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A867FC-CA2C-164B-BF54-67EF7818C930}" type="datetime1">
              <a:rPr lang="en-US" smtClean="0"/>
              <a:t>9/19/19</a:t>
            </a:fld>
            <a:endParaRPr lang="en-US" dirty="0"/>
          </a:p>
        </p:txBody>
      </p:sp>
      <p:sp>
        <p:nvSpPr>
          <p:cNvPr id="6" name="Footer Placeholder 5"/>
          <p:cNvSpPr>
            <a:spLocks noGrp="1"/>
          </p:cNvSpPr>
          <p:nvPr>
            <p:ph type="ftr" sz="quarter" idx="11"/>
          </p:nvPr>
        </p:nvSpPr>
        <p:spPr/>
        <p:txBody>
          <a:bodyPr/>
          <a:lstStyle/>
          <a:p>
            <a:r>
              <a:rPr lang="en-US"/>
              <a:t>95-733 Internet of Things</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3DEC30-AF9B-7C46-AD25-0EA45CD2935F}" type="datetime1">
              <a:rPr lang="en-US" smtClean="0"/>
              <a:t>9/19/19</a:t>
            </a:fld>
            <a:endParaRPr lang="en-US" dirty="0"/>
          </a:p>
        </p:txBody>
      </p:sp>
      <p:sp>
        <p:nvSpPr>
          <p:cNvPr id="6" name="Footer Placeholder 5"/>
          <p:cNvSpPr>
            <a:spLocks noGrp="1"/>
          </p:cNvSpPr>
          <p:nvPr>
            <p:ph type="ftr" sz="quarter" idx="11"/>
          </p:nvPr>
        </p:nvSpPr>
        <p:spPr/>
        <p:txBody>
          <a:bodyPr/>
          <a:lstStyle/>
          <a:p>
            <a:r>
              <a:rPr lang="en-US"/>
              <a:t>95-733 Internet of Things</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42B982-4E15-4942-9DCF-C2BEDFFDB005}" type="datetime1">
              <a:rPr lang="en-US" smtClean="0"/>
              <a:t>9/19/19</a:t>
            </a:fld>
            <a:endParaRPr lang="en-US" dirty="0"/>
          </a:p>
        </p:txBody>
      </p:sp>
      <p:sp>
        <p:nvSpPr>
          <p:cNvPr id="6" name="Footer Placeholder 5"/>
          <p:cNvSpPr>
            <a:spLocks noGrp="1"/>
          </p:cNvSpPr>
          <p:nvPr>
            <p:ph type="ftr" sz="quarter" idx="11"/>
          </p:nvPr>
        </p:nvSpPr>
        <p:spPr/>
        <p:txBody>
          <a:bodyPr/>
          <a:lstStyle/>
          <a:p>
            <a:r>
              <a:rPr lang="en-US"/>
              <a:t>95-733 Internet of Things</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D85BA0-2FCB-E84D-8A84-2BC47263BFA2}" type="datetime1">
              <a:rPr lang="en-US" smtClean="0"/>
              <a:t>9/19/19</a:t>
            </a:fld>
            <a:endParaRPr lang="en-US" dirty="0"/>
          </a:p>
        </p:txBody>
      </p:sp>
      <p:sp>
        <p:nvSpPr>
          <p:cNvPr id="6" name="Footer Placeholder 5"/>
          <p:cNvSpPr>
            <a:spLocks noGrp="1"/>
          </p:cNvSpPr>
          <p:nvPr>
            <p:ph type="ftr" sz="quarter" idx="11"/>
          </p:nvPr>
        </p:nvSpPr>
        <p:spPr/>
        <p:txBody>
          <a:bodyPr/>
          <a:lstStyle/>
          <a:p>
            <a:r>
              <a:rPr lang="en-US"/>
              <a:t>95-733 Internet of Things</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AFC1E43-0E65-B84A-8ABF-245ADB952137}" type="datetime1">
              <a:rPr lang="en-US" smtClean="0"/>
              <a:t>9/19/19</a:t>
            </a:fld>
            <a:endParaRPr lang="en-US" dirty="0"/>
          </a:p>
        </p:txBody>
      </p:sp>
      <p:sp>
        <p:nvSpPr>
          <p:cNvPr id="4" name="Footer Placeholder 3"/>
          <p:cNvSpPr>
            <a:spLocks noGrp="1"/>
          </p:cNvSpPr>
          <p:nvPr>
            <p:ph type="ftr" sz="quarter" idx="11"/>
          </p:nvPr>
        </p:nvSpPr>
        <p:spPr/>
        <p:txBody>
          <a:bodyPr/>
          <a:lstStyle/>
          <a:p>
            <a:r>
              <a:rPr lang="en-US"/>
              <a:t>95-733 Internet of Things</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Drag picture to placeholder or click icon to add</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Drag picture to placeholder or click icon to add</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Drag picture to placeholder or click icon to add</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8E3A4DA-EE18-4A4D-BE1D-2DCAFAEC5838}" type="datetime1">
              <a:rPr lang="en-US" smtClean="0"/>
              <a:t>9/19/19</a:t>
            </a:fld>
            <a:endParaRPr lang="en-US" dirty="0"/>
          </a:p>
        </p:txBody>
      </p:sp>
      <p:sp>
        <p:nvSpPr>
          <p:cNvPr id="4" name="Footer Placeholder 3"/>
          <p:cNvSpPr>
            <a:spLocks noGrp="1"/>
          </p:cNvSpPr>
          <p:nvPr>
            <p:ph type="ftr" sz="quarter" idx="11"/>
          </p:nvPr>
        </p:nvSpPr>
        <p:spPr/>
        <p:txBody>
          <a:bodyPr/>
          <a:lstStyle/>
          <a:p>
            <a:r>
              <a:rPr lang="en-US"/>
              <a:t>95-733 Internet of Things</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69FF53-B08A-DA44-8889-7477A3379F48}" type="datetime1">
              <a:rPr lang="en-US" smtClean="0"/>
              <a:t>9/19/19</a:t>
            </a:fld>
            <a:endParaRPr lang="en-US" dirty="0"/>
          </a:p>
        </p:txBody>
      </p:sp>
      <p:sp>
        <p:nvSpPr>
          <p:cNvPr id="5" name="Footer Placeholder 4"/>
          <p:cNvSpPr>
            <a:spLocks noGrp="1"/>
          </p:cNvSpPr>
          <p:nvPr>
            <p:ph type="ftr" sz="quarter" idx="11"/>
          </p:nvPr>
        </p:nvSpPr>
        <p:spPr/>
        <p:txBody>
          <a:bodyPr/>
          <a:lstStyle/>
          <a:p>
            <a:r>
              <a:rPr lang="en-US"/>
              <a:t>95-733 Internet of Things</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845B34-3499-344C-A2F0-79D7D86A1B75}" type="datetime1">
              <a:rPr lang="en-US" smtClean="0"/>
              <a:t>9/19/19</a:t>
            </a:fld>
            <a:endParaRPr lang="en-US" dirty="0"/>
          </a:p>
        </p:txBody>
      </p:sp>
      <p:sp>
        <p:nvSpPr>
          <p:cNvPr id="5" name="Footer Placeholder 4"/>
          <p:cNvSpPr>
            <a:spLocks noGrp="1"/>
          </p:cNvSpPr>
          <p:nvPr>
            <p:ph type="ftr" sz="quarter" idx="11"/>
          </p:nvPr>
        </p:nvSpPr>
        <p:spPr/>
        <p:txBody>
          <a:bodyPr/>
          <a:lstStyle/>
          <a:p>
            <a:r>
              <a:rPr lang="en-US"/>
              <a:t>95-733 Internet of Things</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83E7A1-EE0D-F947-BB61-3ACD98D65EFA}" type="datetime1">
              <a:rPr lang="en-US" smtClean="0"/>
              <a:t>9/19/19</a:t>
            </a:fld>
            <a:endParaRPr lang="en-US" dirty="0"/>
          </a:p>
        </p:txBody>
      </p:sp>
      <p:sp>
        <p:nvSpPr>
          <p:cNvPr id="5" name="Footer Placeholder 4"/>
          <p:cNvSpPr>
            <a:spLocks noGrp="1"/>
          </p:cNvSpPr>
          <p:nvPr>
            <p:ph type="ftr" sz="quarter" idx="11"/>
          </p:nvPr>
        </p:nvSpPr>
        <p:spPr/>
        <p:txBody>
          <a:bodyPr/>
          <a:lstStyle/>
          <a:p>
            <a:r>
              <a:rPr lang="en-US"/>
              <a:t>95-733 Internet of Things</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0159C5-CA2C-264D-B08F-DE33A805232A}" type="datetime1">
              <a:rPr lang="en-US" smtClean="0"/>
              <a:t>9/19/19</a:t>
            </a:fld>
            <a:endParaRPr lang="en-US" dirty="0"/>
          </a:p>
        </p:txBody>
      </p:sp>
      <p:sp>
        <p:nvSpPr>
          <p:cNvPr id="5" name="Footer Placeholder 4"/>
          <p:cNvSpPr>
            <a:spLocks noGrp="1"/>
          </p:cNvSpPr>
          <p:nvPr>
            <p:ph type="ftr" sz="quarter" idx="11"/>
          </p:nvPr>
        </p:nvSpPr>
        <p:spPr/>
        <p:txBody>
          <a:bodyPr/>
          <a:lstStyle/>
          <a:p>
            <a:r>
              <a:rPr lang="en-US"/>
              <a:t>95-733 Internet of Things</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834F9D-A0E8-5C40-85EF-B7689A454039}" type="datetime1">
              <a:rPr lang="en-US" smtClean="0"/>
              <a:t>9/19/19</a:t>
            </a:fld>
            <a:endParaRPr lang="en-US" dirty="0"/>
          </a:p>
        </p:txBody>
      </p:sp>
      <p:sp>
        <p:nvSpPr>
          <p:cNvPr id="6" name="Footer Placeholder 5"/>
          <p:cNvSpPr>
            <a:spLocks noGrp="1"/>
          </p:cNvSpPr>
          <p:nvPr>
            <p:ph type="ftr" sz="quarter" idx="11"/>
          </p:nvPr>
        </p:nvSpPr>
        <p:spPr/>
        <p:txBody>
          <a:bodyPr/>
          <a:lstStyle/>
          <a:p>
            <a:r>
              <a:rPr lang="en-US"/>
              <a:t>95-733 Internet of Things</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E3A777-EF5B-704A-8AB2-926CD8C4DE36}" type="datetime1">
              <a:rPr lang="en-US" smtClean="0"/>
              <a:t>9/19/19</a:t>
            </a:fld>
            <a:endParaRPr lang="en-US" dirty="0"/>
          </a:p>
        </p:txBody>
      </p:sp>
      <p:sp>
        <p:nvSpPr>
          <p:cNvPr id="8" name="Footer Placeholder 7"/>
          <p:cNvSpPr>
            <a:spLocks noGrp="1"/>
          </p:cNvSpPr>
          <p:nvPr>
            <p:ph type="ftr" sz="quarter" idx="11"/>
          </p:nvPr>
        </p:nvSpPr>
        <p:spPr/>
        <p:txBody>
          <a:bodyPr/>
          <a:lstStyle/>
          <a:p>
            <a:r>
              <a:rPr lang="en-US"/>
              <a:t>95-733 Internet of Things</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3EE888-EEC2-B64B-A841-005083B901BC}" type="datetime1">
              <a:rPr lang="en-US" smtClean="0"/>
              <a:t>9/19/19</a:t>
            </a:fld>
            <a:endParaRPr lang="en-US" dirty="0"/>
          </a:p>
        </p:txBody>
      </p:sp>
      <p:sp>
        <p:nvSpPr>
          <p:cNvPr id="4" name="Footer Placeholder 3"/>
          <p:cNvSpPr>
            <a:spLocks noGrp="1"/>
          </p:cNvSpPr>
          <p:nvPr>
            <p:ph type="ftr" sz="quarter" idx="11"/>
          </p:nvPr>
        </p:nvSpPr>
        <p:spPr/>
        <p:txBody>
          <a:bodyPr/>
          <a:lstStyle/>
          <a:p>
            <a:r>
              <a:rPr lang="en-US"/>
              <a:t>95-733 Internet of Things</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C553C-9752-DE4C-9072-A4E69248681D}" type="datetime1">
              <a:rPr lang="en-US" smtClean="0"/>
              <a:t>9/19/19</a:t>
            </a:fld>
            <a:endParaRPr lang="en-US" dirty="0"/>
          </a:p>
        </p:txBody>
      </p:sp>
      <p:sp>
        <p:nvSpPr>
          <p:cNvPr id="3" name="Footer Placeholder 2"/>
          <p:cNvSpPr>
            <a:spLocks noGrp="1"/>
          </p:cNvSpPr>
          <p:nvPr>
            <p:ph type="ftr" sz="quarter" idx="11"/>
          </p:nvPr>
        </p:nvSpPr>
        <p:spPr/>
        <p:txBody>
          <a:bodyPr/>
          <a:lstStyle/>
          <a:p>
            <a:r>
              <a:rPr lang="en-US"/>
              <a:t>95-733 Internet of Things</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895D7B-FD2C-BB4A-B179-1102F620B820}" type="datetime1">
              <a:rPr lang="en-US" smtClean="0"/>
              <a:t>9/19/19</a:t>
            </a:fld>
            <a:endParaRPr lang="en-US" dirty="0"/>
          </a:p>
        </p:txBody>
      </p:sp>
      <p:sp>
        <p:nvSpPr>
          <p:cNvPr id="6" name="Footer Placeholder 5"/>
          <p:cNvSpPr>
            <a:spLocks noGrp="1"/>
          </p:cNvSpPr>
          <p:nvPr>
            <p:ph type="ftr" sz="quarter" idx="11"/>
          </p:nvPr>
        </p:nvSpPr>
        <p:spPr/>
        <p:txBody>
          <a:bodyPr/>
          <a:lstStyle/>
          <a:p>
            <a:r>
              <a:rPr lang="en-US"/>
              <a:t>95-733 Internet of Things</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8864FC-DAE3-F049-A6A0-E578EB32EB12}" type="datetime1">
              <a:rPr lang="en-US" smtClean="0"/>
              <a:t>9/19/19</a:t>
            </a:fld>
            <a:endParaRPr lang="en-US" dirty="0"/>
          </a:p>
        </p:txBody>
      </p:sp>
      <p:sp>
        <p:nvSpPr>
          <p:cNvPr id="6" name="Footer Placeholder 5"/>
          <p:cNvSpPr>
            <a:spLocks noGrp="1"/>
          </p:cNvSpPr>
          <p:nvPr>
            <p:ph type="ftr" sz="quarter" idx="11"/>
          </p:nvPr>
        </p:nvSpPr>
        <p:spPr/>
        <p:txBody>
          <a:bodyPr/>
          <a:lstStyle/>
          <a:p>
            <a:r>
              <a:rPr lang="en-US"/>
              <a:t>95-733 Internet of Things</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DEAFFDD-BDC2-1345-800E-A88197ABC1F7}" type="datetime1">
              <a:rPr lang="en-US" smtClean="0"/>
              <a:t>9/19/19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US"/>
              <a:t>95-733 Internet of Things</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Embedded_system" TargetMode="External"/><Relationship Id="rId3" Type="http://schemas.openxmlformats.org/officeDocument/2006/relationships/hyperlink" Target="https://en.wikipedia.org/wiki/Computer" TargetMode="External"/><Relationship Id="rId7" Type="http://schemas.openxmlformats.org/officeDocument/2006/relationships/hyperlink" Target="https://en.wikipedia.org/wiki/Input/output" TargetMode="External"/><Relationship Id="rId2" Type="http://schemas.openxmlformats.org/officeDocument/2006/relationships/hyperlink" Target="https://en.wikipedia.org/wiki/Microcontroller_unit" TargetMode="External"/><Relationship Id="rId1" Type="http://schemas.openxmlformats.org/officeDocument/2006/relationships/slideLayout" Target="../slideLayouts/slideLayout2.xml"/><Relationship Id="rId6" Type="http://schemas.openxmlformats.org/officeDocument/2006/relationships/hyperlink" Target="https://en.wikipedia.org/wiki/Central_processing_unit" TargetMode="External"/><Relationship Id="rId5" Type="http://schemas.openxmlformats.org/officeDocument/2006/relationships/hyperlink" Target="https://en.wikipedia.org/wiki/System_on_a_chip" TargetMode="External"/><Relationship Id="rId10" Type="http://schemas.openxmlformats.org/officeDocument/2006/relationships/hyperlink" Target="https://en.wikipedia.org/wiki/Mixed-signal_integrated_circuit" TargetMode="External"/><Relationship Id="rId4" Type="http://schemas.openxmlformats.org/officeDocument/2006/relationships/hyperlink" Target="https://en.wikipedia.org/wiki/Integrated_circuit" TargetMode="External"/><Relationship Id="rId9" Type="http://schemas.openxmlformats.org/officeDocument/2006/relationships/hyperlink" Target="https://en.wikipedia.org/wiki/Microprocessor"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Microcontroller#cite_note-13" TargetMode="External"/><Relationship Id="rId2" Type="http://schemas.openxmlformats.org/officeDocument/2006/relationships/hyperlink" Target="https://en.wikipedia.org/wiki/Embedded_syste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Uplink" TargetMode="External"/><Relationship Id="rId13" Type="http://schemas.openxmlformats.org/officeDocument/2006/relationships/hyperlink" Target="https://en.wikipedia.org/wiki/Infrared_Data_Association" TargetMode="External"/><Relationship Id="rId3" Type="http://schemas.openxmlformats.org/officeDocument/2006/relationships/hyperlink" Target="https://en.wikipedia.org/wiki/Data_transmission" TargetMode="External"/><Relationship Id="rId7" Type="http://schemas.openxmlformats.org/officeDocument/2006/relationships/hyperlink" Target="https://en.wikipedia.org/wiki/Personal_digital_assistant" TargetMode="External"/><Relationship Id="rId12" Type="http://schemas.openxmlformats.org/officeDocument/2006/relationships/hyperlink" Target="https://en.wikipedia.org/wiki/Wireless_network" TargetMode="External"/><Relationship Id="rId2" Type="http://schemas.openxmlformats.org/officeDocument/2006/relationships/hyperlink" Target="https://en.wikipedia.org/wiki/Computer_network" TargetMode="External"/><Relationship Id="rId16" Type="http://schemas.openxmlformats.org/officeDocument/2006/relationships/hyperlink" Target="https://en.wikipedia.org/wiki/ZigBee" TargetMode="External"/><Relationship Id="rId1" Type="http://schemas.openxmlformats.org/officeDocument/2006/relationships/slideLayout" Target="../slideLayouts/slideLayout2.xml"/><Relationship Id="rId6" Type="http://schemas.openxmlformats.org/officeDocument/2006/relationships/hyperlink" Target="https://en.wikipedia.org/wiki/Tablet_computer" TargetMode="External"/><Relationship Id="rId11" Type="http://schemas.openxmlformats.org/officeDocument/2006/relationships/hyperlink" Target="https://en.wikipedia.org/wiki/USB" TargetMode="External"/><Relationship Id="rId5" Type="http://schemas.openxmlformats.org/officeDocument/2006/relationships/hyperlink" Target="https://en.wikipedia.org/wiki/Telephone" TargetMode="External"/><Relationship Id="rId15" Type="http://schemas.openxmlformats.org/officeDocument/2006/relationships/hyperlink" Target="https://en.wikipedia.org/wiki/Bluetooth" TargetMode="External"/><Relationship Id="rId10" Type="http://schemas.openxmlformats.org/officeDocument/2006/relationships/hyperlink" Target="https://en.wikipedia.org/wiki/Computer_bus" TargetMode="External"/><Relationship Id="rId4" Type="http://schemas.openxmlformats.org/officeDocument/2006/relationships/hyperlink" Target="https://en.wikipedia.org/wiki/Computer" TargetMode="External"/><Relationship Id="rId9" Type="http://schemas.openxmlformats.org/officeDocument/2006/relationships/hyperlink" Target="https://en.wikipedia.org/wiki/Gateway_(telecommunications)" TargetMode="External"/><Relationship Id="rId14" Type="http://schemas.openxmlformats.org/officeDocument/2006/relationships/hyperlink" Target="https://en.wikipedia.org/wiki/Wireless_USB"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Overview of Microcontrollers and Wireless PAN and WAN </a:t>
            </a:r>
            <a:r>
              <a:rPr lang="en-US" dirty="0" err="1"/>
              <a:t>protocolS</a:t>
            </a:r>
            <a:endParaRPr lang="en-US" dirty="0"/>
          </a:p>
        </p:txBody>
      </p:sp>
      <p:sp>
        <p:nvSpPr>
          <p:cNvPr id="3" name="Subtitle 2"/>
          <p:cNvSpPr>
            <a:spLocks noGrp="1"/>
          </p:cNvSpPr>
          <p:nvPr>
            <p:ph type="subTitle" idx="1"/>
          </p:nvPr>
        </p:nvSpPr>
        <p:spPr/>
        <p:txBody>
          <a:bodyPr/>
          <a:lstStyle/>
          <a:p>
            <a:r>
              <a:rPr lang="en-US" dirty="0"/>
              <a:t>Constrained devices and networks</a:t>
            </a:r>
          </a:p>
        </p:txBody>
      </p:sp>
      <p:sp>
        <p:nvSpPr>
          <p:cNvPr id="4" name="Footer Placeholder 3"/>
          <p:cNvSpPr>
            <a:spLocks noGrp="1"/>
          </p:cNvSpPr>
          <p:nvPr>
            <p:ph type="ftr" sz="quarter" idx="11"/>
          </p:nvPr>
        </p:nvSpPr>
        <p:spPr/>
        <p:txBody>
          <a:bodyPr/>
          <a:lstStyle/>
          <a:p>
            <a:r>
              <a:rPr lang="en-US"/>
              <a:t>95-733 Internet of Things</a:t>
            </a:r>
            <a:endParaRPr lang="en-US" dirty="0"/>
          </a:p>
        </p:txBody>
      </p:sp>
    </p:spTree>
    <p:extLst>
      <p:ext uri="{BB962C8B-B14F-4D97-AF65-F5344CB8AC3E}">
        <p14:creationId xmlns:p14="http://schemas.microsoft.com/office/powerpoint/2010/main" val="1125198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40831"/>
            <a:ext cx="9905998" cy="1478570"/>
          </a:xfrm>
        </p:spPr>
        <p:txBody>
          <a:bodyPr/>
          <a:lstStyle/>
          <a:p>
            <a:r>
              <a:rPr lang="en-US" dirty="0"/>
              <a:t>Low Power Wide Area Networks (LPWAN)</a:t>
            </a:r>
          </a:p>
        </p:txBody>
      </p:sp>
      <p:sp>
        <p:nvSpPr>
          <p:cNvPr id="4" name="Footer Placeholder 3"/>
          <p:cNvSpPr>
            <a:spLocks noGrp="1"/>
          </p:cNvSpPr>
          <p:nvPr>
            <p:ph type="ftr" sz="quarter" idx="11"/>
          </p:nvPr>
        </p:nvSpPr>
        <p:spPr/>
        <p:txBody>
          <a:bodyPr/>
          <a:lstStyle/>
          <a:p>
            <a:r>
              <a:rPr lang="en-US" dirty="0"/>
              <a:t>95-733 Internet of Things</a:t>
            </a:r>
          </a:p>
        </p:txBody>
      </p:sp>
      <p:sp>
        <p:nvSpPr>
          <p:cNvPr id="6" name="Content Placeholder 5"/>
          <p:cNvSpPr>
            <a:spLocks noGrp="1"/>
          </p:cNvSpPr>
          <p:nvPr>
            <p:ph idx="1"/>
          </p:nvPr>
        </p:nvSpPr>
        <p:spPr>
          <a:xfrm>
            <a:off x="993493" y="1209414"/>
            <a:ext cx="9905999" cy="3541714"/>
          </a:xfrm>
        </p:spPr>
        <p:txBody>
          <a:bodyPr>
            <a:noAutofit/>
          </a:bodyPr>
          <a:lstStyle/>
          <a:p>
            <a:r>
              <a:rPr lang="en-US" sz="2000" dirty="0" err="1"/>
              <a:t>LoRa</a:t>
            </a:r>
            <a:r>
              <a:rPr lang="en-US" sz="2000" dirty="0"/>
              <a:t>  (short for Long Range) is an important player </a:t>
            </a:r>
            <a:r>
              <a:rPr lang="mr-IN" sz="2000" dirty="0"/>
              <a:t>–</a:t>
            </a:r>
            <a:r>
              <a:rPr lang="en-US" sz="2000" dirty="0"/>
              <a:t> many others exist</a:t>
            </a:r>
          </a:p>
          <a:p>
            <a:r>
              <a:rPr lang="en-US" sz="2000" dirty="0" err="1"/>
              <a:t>LoRa</a:t>
            </a:r>
            <a:r>
              <a:rPr lang="en-US" sz="2000" dirty="0"/>
              <a:t> is at the physical layer and for long range communications</a:t>
            </a:r>
          </a:p>
          <a:p>
            <a:r>
              <a:rPr lang="en-US" sz="2000" dirty="0"/>
              <a:t>Very low bandwidth  250 bps </a:t>
            </a:r>
            <a:r>
              <a:rPr lang="mr-IN" sz="2000" dirty="0"/>
              <a:t>–</a:t>
            </a:r>
            <a:r>
              <a:rPr lang="en-US" sz="2000" dirty="0"/>
              <a:t> 11 kbps (not JSON or ASCII but perhaps Google’s </a:t>
            </a:r>
            <a:r>
              <a:rPr lang="en-US" sz="2000" dirty="0" err="1"/>
              <a:t>Protobuf</a:t>
            </a:r>
            <a:r>
              <a:rPr lang="en-US" sz="2000" dirty="0"/>
              <a:t>)</a:t>
            </a:r>
          </a:p>
          <a:p>
            <a:r>
              <a:rPr lang="en-US" sz="2000" dirty="0"/>
              <a:t>Low battery use </a:t>
            </a:r>
            <a:r>
              <a:rPr lang="mr-IN" sz="2000" dirty="0"/>
              <a:t>–</a:t>
            </a:r>
            <a:r>
              <a:rPr lang="en-US" sz="2000" dirty="0"/>
              <a:t> transmit rarely</a:t>
            </a:r>
          </a:p>
          <a:p>
            <a:r>
              <a:rPr lang="en-US" sz="2000" dirty="0"/>
              <a:t> May be mobile</a:t>
            </a:r>
          </a:p>
          <a:p>
            <a:r>
              <a:rPr lang="en-US" sz="2000" dirty="0"/>
              <a:t>Talks to a gateway that connects to the internet</a:t>
            </a:r>
          </a:p>
          <a:p>
            <a:r>
              <a:rPr lang="en-US" sz="2000" dirty="0" err="1"/>
              <a:t>LoRaWAN</a:t>
            </a:r>
            <a:r>
              <a:rPr lang="en-US" sz="2000" dirty="0"/>
              <a:t> is a communications protocol above </a:t>
            </a:r>
            <a:r>
              <a:rPr lang="en-US" sz="2000" dirty="0" err="1"/>
              <a:t>LoRa</a:t>
            </a:r>
            <a:r>
              <a:rPr lang="en-US" sz="2000" dirty="0"/>
              <a:t> </a:t>
            </a:r>
          </a:p>
          <a:p>
            <a:r>
              <a:rPr lang="en-US" sz="2000" dirty="0"/>
              <a:t>128 bit end to end encryption</a:t>
            </a:r>
          </a:p>
          <a:p>
            <a:r>
              <a:rPr lang="en-US" sz="2000" dirty="0"/>
              <a:t>Adopted at CMU, see </a:t>
            </a:r>
            <a:r>
              <a:rPr lang="en-US" sz="2000" dirty="0" err="1"/>
              <a:t>OpenChirp</a:t>
            </a:r>
            <a:endParaRPr lang="en-US" sz="2000" dirty="0"/>
          </a:p>
        </p:txBody>
      </p:sp>
      <p:sp>
        <p:nvSpPr>
          <p:cNvPr id="9" name="AutoShape 6" descr="mage result for bandwidth vs range wireless"/>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9;2017&#9;Arm&#9;Limited&#9;3&#10;The&#9;case&#9;for&#9;LoRa&#10;Powerconsumption/Bandwidth&#10;Range&#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250" y="3246325"/>
            <a:ext cx="4590515" cy="25830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664674" y="5891680"/>
            <a:ext cx="2888676" cy="369332"/>
          </a:xfrm>
          <a:prstGeom prst="rect">
            <a:avLst/>
          </a:prstGeom>
          <a:noFill/>
        </p:spPr>
        <p:txBody>
          <a:bodyPr wrap="none" rtlCol="0">
            <a:spAutoFit/>
          </a:bodyPr>
          <a:lstStyle/>
          <a:p>
            <a:r>
              <a:rPr lang="en-US" dirty="0"/>
              <a:t>From </a:t>
            </a:r>
            <a:r>
              <a:rPr lang="en-US"/>
              <a:t>ARM presentation 2017</a:t>
            </a:r>
          </a:p>
        </p:txBody>
      </p:sp>
    </p:spTree>
    <p:extLst>
      <p:ext uri="{BB962C8B-B14F-4D97-AF65-F5344CB8AC3E}">
        <p14:creationId xmlns:p14="http://schemas.microsoft.com/office/powerpoint/2010/main" val="198962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95-733 Internet of Things</a:t>
            </a:r>
            <a:endParaRPr lang="en-US" dirty="0"/>
          </a:p>
        </p:txBody>
      </p:sp>
      <p:pic>
        <p:nvPicPr>
          <p:cNvPr id="5" name="Picture 4"/>
          <p:cNvPicPr>
            <a:picLocks noChangeAspect="1"/>
          </p:cNvPicPr>
          <p:nvPr/>
        </p:nvPicPr>
        <p:blipFill>
          <a:blip r:embed="rId2"/>
          <a:stretch>
            <a:fillRect/>
          </a:stretch>
        </p:blipFill>
        <p:spPr>
          <a:xfrm>
            <a:off x="1895061" y="784175"/>
            <a:ext cx="8177083" cy="4543199"/>
          </a:xfrm>
          <a:prstGeom prst="rect">
            <a:avLst/>
          </a:prstGeom>
        </p:spPr>
      </p:pic>
    </p:spTree>
    <p:extLst>
      <p:ext uri="{BB962C8B-B14F-4D97-AF65-F5344CB8AC3E}">
        <p14:creationId xmlns:p14="http://schemas.microsoft.com/office/powerpoint/2010/main" val="777567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Microcontroller from Wikipedia</a:t>
            </a:r>
          </a:p>
        </p:txBody>
      </p:sp>
      <p:sp>
        <p:nvSpPr>
          <p:cNvPr id="3" name="Content Placeholder 2"/>
          <p:cNvSpPr>
            <a:spLocks noGrp="1"/>
          </p:cNvSpPr>
          <p:nvPr>
            <p:ph idx="1"/>
          </p:nvPr>
        </p:nvSpPr>
        <p:spPr/>
        <p:txBody>
          <a:bodyPr>
            <a:normAutofit fontScale="70000" lnSpcReduction="20000"/>
          </a:bodyPr>
          <a:lstStyle/>
          <a:p>
            <a:r>
              <a:rPr lang="en-US" dirty="0"/>
              <a:t>A </a:t>
            </a:r>
            <a:r>
              <a:rPr lang="en-US" b="1" dirty="0"/>
              <a:t>microcontroller</a:t>
            </a:r>
            <a:r>
              <a:rPr lang="en-US" dirty="0"/>
              <a:t> (or </a:t>
            </a:r>
            <a:r>
              <a:rPr lang="en-US" b="1" dirty="0"/>
              <a:t>MCU</a:t>
            </a:r>
            <a:r>
              <a:rPr lang="en-US" dirty="0"/>
              <a:t> for </a:t>
            </a:r>
            <a:r>
              <a:rPr lang="en-US" i="1" dirty="0">
                <a:hlinkClick r:id="rId2" tooltip="Microcontroller unit"/>
              </a:rPr>
              <a:t>microcontroller unit</a:t>
            </a:r>
            <a:r>
              <a:rPr lang="en-US" dirty="0"/>
              <a:t>) is a small </a:t>
            </a:r>
            <a:r>
              <a:rPr lang="en-US" dirty="0">
                <a:hlinkClick r:id="rId3" tooltip="Computer"/>
              </a:rPr>
              <a:t>computer</a:t>
            </a:r>
            <a:r>
              <a:rPr lang="en-US" dirty="0"/>
              <a:t> on a single </a:t>
            </a:r>
            <a:r>
              <a:rPr lang="en-US" dirty="0">
                <a:hlinkClick r:id="rId4" tooltip="Integrated circuit"/>
              </a:rPr>
              <a:t>integrated circuit</a:t>
            </a:r>
            <a:r>
              <a:rPr lang="en-US" dirty="0"/>
              <a:t>. In modern terminology, it is a </a:t>
            </a:r>
            <a:r>
              <a:rPr lang="en-US" dirty="0">
                <a:hlinkClick r:id="rId5" tooltip="System on a chip"/>
              </a:rPr>
              <a:t>system on a chip</a:t>
            </a:r>
            <a:r>
              <a:rPr lang="en-US" dirty="0"/>
              <a:t> or </a:t>
            </a:r>
            <a:r>
              <a:rPr lang="en-US" dirty="0" err="1"/>
              <a:t>SoC.</a:t>
            </a:r>
            <a:r>
              <a:rPr lang="en-US" dirty="0"/>
              <a:t> A microcontroller contains one or more </a:t>
            </a:r>
            <a:r>
              <a:rPr lang="en-US" dirty="0">
                <a:hlinkClick r:id="rId6" tooltip="Central processing unit"/>
              </a:rPr>
              <a:t>CPUs</a:t>
            </a:r>
            <a:r>
              <a:rPr lang="en-US" dirty="0"/>
              <a:t> (processor cores) along with memory and programmable </a:t>
            </a:r>
            <a:r>
              <a:rPr lang="en-US" dirty="0">
                <a:hlinkClick r:id="rId7" tooltip="Input/output"/>
              </a:rPr>
              <a:t>input/output</a:t>
            </a:r>
            <a:r>
              <a:rPr lang="en-US" dirty="0"/>
              <a:t> peripherals.</a:t>
            </a:r>
          </a:p>
          <a:p>
            <a:r>
              <a:rPr lang="en-US" dirty="0"/>
              <a:t>Microcontrollers are used in automatically controlled products and devices, such as automobile engine control systems, implantable medical devices, remote controls, office machines, appliances, power tools, toys and other </a:t>
            </a:r>
            <a:r>
              <a:rPr lang="en-US" dirty="0">
                <a:hlinkClick r:id="rId8" tooltip="Embedded system"/>
              </a:rPr>
              <a:t>embedded systems</a:t>
            </a:r>
            <a:r>
              <a:rPr lang="en-US" dirty="0"/>
              <a:t>.</a:t>
            </a:r>
          </a:p>
          <a:p>
            <a:r>
              <a:rPr lang="en-US" dirty="0"/>
              <a:t>By reducing the size and cost compared to a design that uses a separate </a:t>
            </a:r>
            <a:r>
              <a:rPr lang="en-US" dirty="0">
                <a:hlinkClick r:id="rId9" tooltip="Microprocessor"/>
              </a:rPr>
              <a:t>microprocessor</a:t>
            </a:r>
            <a:r>
              <a:rPr lang="en-US" dirty="0"/>
              <a:t>, memory, and input/output devices, microcontrollers make it economical to digitally control even more devices and processes. </a:t>
            </a:r>
            <a:r>
              <a:rPr lang="en-US" dirty="0">
                <a:hlinkClick r:id="rId10" tooltip="Mixed-signal integrated circuit"/>
              </a:rPr>
              <a:t>Mixed signal</a:t>
            </a:r>
            <a:r>
              <a:rPr lang="en-US" dirty="0"/>
              <a:t> microcontrollers are common, integrating analog components needed to control non-digital electronic systems.</a:t>
            </a:r>
          </a:p>
          <a:p>
            <a:r>
              <a:rPr lang="en-US" dirty="0"/>
              <a:t>In bulk, may be purchased for .25 USD. These are constrained devices.</a:t>
            </a:r>
          </a:p>
        </p:txBody>
      </p:sp>
      <p:sp>
        <p:nvSpPr>
          <p:cNvPr id="4" name="Footer Placeholder 3"/>
          <p:cNvSpPr>
            <a:spLocks noGrp="1"/>
          </p:cNvSpPr>
          <p:nvPr>
            <p:ph type="ftr" sz="quarter" idx="11"/>
          </p:nvPr>
        </p:nvSpPr>
        <p:spPr/>
        <p:txBody>
          <a:bodyPr/>
          <a:lstStyle/>
          <a:p>
            <a:r>
              <a:rPr lang="en-US"/>
              <a:t>95-733 Internet of Things</a:t>
            </a:r>
            <a:endParaRPr lang="en-US" dirty="0"/>
          </a:p>
        </p:txBody>
      </p:sp>
    </p:spTree>
    <p:extLst>
      <p:ext uri="{BB962C8B-B14F-4D97-AF65-F5344CB8AC3E}">
        <p14:creationId xmlns:p14="http://schemas.microsoft.com/office/powerpoint/2010/main" val="2739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Microcontroller from Wikipedia</a:t>
            </a:r>
          </a:p>
        </p:txBody>
      </p:sp>
      <p:sp>
        <p:nvSpPr>
          <p:cNvPr id="3" name="Content Placeholder 2"/>
          <p:cNvSpPr>
            <a:spLocks noGrp="1"/>
          </p:cNvSpPr>
          <p:nvPr>
            <p:ph idx="1"/>
          </p:nvPr>
        </p:nvSpPr>
        <p:spPr/>
        <p:txBody>
          <a:bodyPr>
            <a:normAutofit/>
          </a:bodyPr>
          <a:lstStyle/>
          <a:p>
            <a:r>
              <a:rPr lang="en-US" sz="1700" dirty="0"/>
              <a:t>A microcontroller can be considered a self-contained system with a processor, memory and peripherals and can be used as an </a:t>
            </a:r>
            <a:r>
              <a:rPr lang="en-US" sz="1700" dirty="0">
                <a:hlinkClick r:id="rId2" tooltip="Embedded system"/>
              </a:rPr>
              <a:t>embedded system</a:t>
            </a:r>
            <a:r>
              <a:rPr lang="en-US" sz="1700" dirty="0"/>
              <a:t>.</a:t>
            </a:r>
            <a:r>
              <a:rPr lang="en-US" sz="1700" baseline="30000" dirty="0">
                <a:hlinkClick r:id="rId3"/>
              </a:rPr>
              <a:t>[13]</a:t>
            </a:r>
            <a:r>
              <a:rPr lang="en-US" sz="1700" dirty="0"/>
              <a:t> The majority of microcontrollers in use today are embedded in other machinery, such as automobiles, telephones, appliances, and peripherals for computer systems.</a:t>
            </a:r>
          </a:p>
          <a:p>
            <a:r>
              <a:rPr lang="en-US" sz="1700" dirty="0"/>
              <a:t>Many use Advanced RISC Machine (ARM) processors. British company ARM holdings develops the architecture and licenses it to product design companies.</a:t>
            </a:r>
          </a:p>
          <a:p>
            <a:r>
              <a:rPr lang="en-US" sz="1700" dirty="0"/>
              <a:t>Over 100 billion ARM processors produced as of 2017.</a:t>
            </a:r>
          </a:p>
        </p:txBody>
      </p:sp>
      <p:sp>
        <p:nvSpPr>
          <p:cNvPr id="4" name="Footer Placeholder 3"/>
          <p:cNvSpPr>
            <a:spLocks noGrp="1"/>
          </p:cNvSpPr>
          <p:nvPr>
            <p:ph type="ftr" sz="quarter" idx="11"/>
          </p:nvPr>
        </p:nvSpPr>
        <p:spPr/>
        <p:txBody>
          <a:bodyPr/>
          <a:lstStyle/>
          <a:p>
            <a:r>
              <a:rPr lang="en-US"/>
              <a:t>95-733 Internet of Things</a:t>
            </a:r>
            <a:endParaRPr lang="en-US" dirty="0"/>
          </a:p>
        </p:txBody>
      </p:sp>
    </p:spTree>
    <p:extLst>
      <p:ext uri="{BB962C8B-B14F-4D97-AF65-F5344CB8AC3E}">
        <p14:creationId xmlns:p14="http://schemas.microsoft.com/office/powerpoint/2010/main" val="2693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MICROCONTROLLER THE Particle Photon</a:t>
            </a:r>
          </a:p>
        </p:txBody>
      </p:sp>
      <p:sp>
        <p:nvSpPr>
          <p:cNvPr id="3" name="Content Placeholder 2"/>
          <p:cNvSpPr>
            <a:spLocks noGrp="1"/>
          </p:cNvSpPr>
          <p:nvPr>
            <p:ph idx="1"/>
          </p:nvPr>
        </p:nvSpPr>
        <p:spPr/>
        <p:txBody>
          <a:bodyPr>
            <a:normAutofit/>
          </a:bodyPr>
          <a:lstStyle/>
          <a:p>
            <a:r>
              <a:rPr lang="en-US" sz="1700" dirty="0"/>
              <a:t>Advanced RISC machine (ARM) Cortex M3 Microcontroller</a:t>
            </a:r>
          </a:p>
          <a:p>
            <a:r>
              <a:rPr lang="en-US" sz="1700" dirty="0"/>
              <a:t>Broadcom Wi-Fi chip</a:t>
            </a:r>
          </a:p>
          <a:p>
            <a:r>
              <a:rPr lang="en-US" sz="1700" dirty="0"/>
              <a:t>18 GPIO pins</a:t>
            </a:r>
          </a:p>
          <a:p>
            <a:r>
              <a:rPr lang="en-US" sz="1700" dirty="0"/>
              <a:t>Web based IDE at </a:t>
            </a:r>
            <a:r>
              <a:rPr lang="en-US" sz="1700" dirty="0" err="1"/>
              <a:t>particle.build.io</a:t>
            </a:r>
            <a:r>
              <a:rPr lang="en-US" sz="1700" dirty="0"/>
              <a:t> (develop code and flash to Photon)</a:t>
            </a:r>
          </a:p>
          <a:p>
            <a:r>
              <a:rPr lang="en-US" sz="1700" dirty="0"/>
              <a:t>Particle is an open source platform</a:t>
            </a:r>
          </a:p>
          <a:p>
            <a:r>
              <a:rPr lang="en-US" sz="1700" dirty="0"/>
              <a:t>Has example code for connecting to MQTT , see </a:t>
            </a:r>
            <a:r>
              <a:rPr lang="en-US" sz="1700" dirty="0" err="1"/>
              <a:t>mqtttest.ino</a:t>
            </a:r>
            <a:endParaRPr lang="en-US" sz="1700" dirty="0"/>
          </a:p>
          <a:p>
            <a:endParaRPr lang="en-US" dirty="0"/>
          </a:p>
        </p:txBody>
      </p:sp>
      <p:sp>
        <p:nvSpPr>
          <p:cNvPr id="4" name="Footer Placeholder 3"/>
          <p:cNvSpPr>
            <a:spLocks noGrp="1"/>
          </p:cNvSpPr>
          <p:nvPr>
            <p:ph type="ftr" sz="quarter" idx="11"/>
          </p:nvPr>
        </p:nvSpPr>
        <p:spPr/>
        <p:txBody>
          <a:bodyPr/>
          <a:lstStyle/>
          <a:p>
            <a:r>
              <a:rPr lang="en-US"/>
              <a:t>95-733 Internet of Things</a:t>
            </a:r>
            <a:endParaRPr lang="en-US" dirty="0"/>
          </a:p>
        </p:txBody>
      </p:sp>
    </p:spTree>
    <p:extLst>
      <p:ext uri="{BB962C8B-B14F-4D97-AF65-F5344CB8AC3E}">
        <p14:creationId xmlns:p14="http://schemas.microsoft.com/office/powerpoint/2010/main" val="86051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41413" y="618518"/>
            <a:ext cx="9905998" cy="1478570"/>
          </a:xfrm>
        </p:spPr>
        <p:txBody>
          <a:bodyPr/>
          <a:lstStyle/>
          <a:p>
            <a:r>
              <a:rPr lang="en-US" dirty="0"/>
              <a:t>Particle Microcontroller advertisement</a:t>
            </a:r>
          </a:p>
        </p:txBody>
      </p:sp>
      <p:sp>
        <p:nvSpPr>
          <p:cNvPr id="5" name="Content Placeholder 2"/>
          <p:cNvSpPr>
            <a:spLocks noGrp="1"/>
          </p:cNvSpPr>
          <p:nvPr>
            <p:ph idx="1"/>
          </p:nvPr>
        </p:nvSpPr>
        <p:spPr>
          <a:xfrm>
            <a:off x="1141412" y="2249487"/>
            <a:ext cx="9905999" cy="3541714"/>
          </a:xfrm>
        </p:spPr>
        <p:txBody>
          <a:bodyPr/>
          <a:lstStyle/>
          <a:p>
            <a:r>
              <a:rPr lang="en-US" i="1" dirty="0"/>
              <a:t>We made more progress on our first day with Particle than we had in months without them, and within six months we began collecting data from thousands of connected brewers in the hands of consumers.</a:t>
            </a:r>
            <a:r>
              <a:rPr lang="en-US" dirty="0"/>
              <a:t> Michael Cunningham, CIO, Keurig</a:t>
            </a:r>
          </a:p>
          <a:p>
            <a:endParaRPr lang="en-US" i="1" dirty="0"/>
          </a:p>
        </p:txBody>
      </p:sp>
      <p:pic>
        <p:nvPicPr>
          <p:cNvPr id="6" name="Picture 5"/>
          <p:cNvPicPr>
            <a:picLocks noChangeAspect="1"/>
          </p:cNvPicPr>
          <p:nvPr/>
        </p:nvPicPr>
        <p:blipFill>
          <a:blip r:embed="rId2"/>
          <a:stretch>
            <a:fillRect/>
          </a:stretch>
        </p:blipFill>
        <p:spPr>
          <a:xfrm>
            <a:off x="1478598" y="3974147"/>
            <a:ext cx="1664652" cy="1664652"/>
          </a:xfrm>
          <a:prstGeom prst="rect">
            <a:avLst/>
          </a:prstGeom>
        </p:spPr>
      </p:pic>
      <p:sp>
        <p:nvSpPr>
          <p:cNvPr id="2" name="TextBox 1"/>
          <p:cNvSpPr txBox="1"/>
          <p:nvPr/>
        </p:nvSpPr>
        <p:spPr>
          <a:xfrm>
            <a:off x="5221357" y="4200939"/>
            <a:ext cx="4566443" cy="830997"/>
          </a:xfrm>
          <a:prstGeom prst="rect">
            <a:avLst/>
          </a:prstGeom>
          <a:noFill/>
        </p:spPr>
        <p:txBody>
          <a:bodyPr wrap="none" rtlCol="0">
            <a:spAutoFit/>
          </a:bodyPr>
          <a:lstStyle/>
          <a:p>
            <a:r>
              <a:rPr lang="en-US" sz="2400" dirty="0"/>
              <a:t>This is “usage data”. </a:t>
            </a:r>
          </a:p>
          <a:p>
            <a:r>
              <a:rPr lang="en-US" sz="2400" dirty="0"/>
              <a:t>Quiz why is “usage data” valuable?</a:t>
            </a:r>
          </a:p>
        </p:txBody>
      </p:sp>
      <p:sp>
        <p:nvSpPr>
          <p:cNvPr id="3" name="TextBox 2"/>
          <p:cNvSpPr txBox="1"/>
          <p:nvPr/>
        </p:nvSpPr>
        <p:spPr>
          <a:xfrm>
            <a:off x="5221357" y="5054374"/>
            <a:ext cx="5978624" cy="461665"/>
          </a:xfrm>
          <a:prstGeom prst="rect">
            <a:avLst/>
          </a:prstGeom>
          <a:noFill/>
        </p:spPr>
        <p:txBody>
          <a:bodyPr wrap="none" rtlCol="0">
            <a:spAutoFit/>
          </a:bodyPr>
          <a:lstStyle/>
          <a:p>
            <a:r>
              <a:rPr lang="en-US" sz="2400" dirty="0"/>
              <a:t>It can be used to impact future product designs.</a:t>
            </a:r>
          </a:p>
        </p:txBody>
      </p:sp>
      <p:sp>
        <p:nvSpPr>
          <p:cNvPr id="7" name="Footer Placeholder 6"/>
          <p:cNvSpPr>
            <a:spLocks noGrp="1"/>
          </p:cNvSpPr>
          <p:nvPr>
            <p:ph type="ftr" sz="quarter" idx="11"/>
          </p:nvPr>
        </p:nvSpPr>
        <p:spPr/>
        <p:txBody>
          <a:bodyPr/>
          <a:lstStyle/>
          <a:p>
            <a:r>
              <a:rPr lang="en-US"/>
              <a:t>95-733 Internet of Things</a:t>
            </a:r>
            <a:endParaRPr lang="en-US" dirty="0"/>
          </a:p>
        </p:txBody>
      </p:sp>
      <p:sp>
        <p:nvSpPr>
          <p:cNvPr id="8" name="TextBox 7"/>
          <p:cNvSpPr txBox="1"/>
          <p:nvPr/>
        </p:nvSpPr>
        <p:spPr>
          <a:xfrm>
            <a:off x="5221357" y="5513284"/>
            <a:ext cx="5757730" cy="830997"/>
          </a:xfrm>
          <a:prstGeom prst="rect">
            <a:avLst/>
          </a:prstGeom>
          <a:noFill/>
        </p:spPr>
        <p:txBody>
          <a:bodyPr wrap="none" rtlCol="0">
            <a:spAutoFit/>
          </a:bodyPr>
          <a:lstStyle/>
          <a:p>
            <a:r>
              <a:rPr lang="en-US" sz="2400" dirty="0"/>
              <a:t>We are moving from smart products to smart </a:t>
            </a:r>
          </a:p>
          <a:p>
            <a:r>
              <a:rPr lang="en-US" sz="2400" dirty="0"/>
              <a:t>connected products.</a:t>
            </a:r>
          </a:p>
        </p:txBody>
      </p:sp>
    </p:spTree>
    <p:extLst>
      <p:ext uri="{BB962C8B-B14F-4D97-AF65-F5344CB8AC3E}">
        <p14:creationId xmlns:p14="http://schemas.microsoft.com/office/powerpoint/2010/main" val="115495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Photon Maker Kit With Photon</a:t>
            </a:r>
          </a:p>
        </p:txBody>
      </p:sp>
      <p:sp>
        <p:nvSpPr>
          <p:cNvPr id="4" name="Footer Placeholder 3"/>
          <p:cNvSpPr>
            <a:spLocks noGrp="1"/>
          </p:cNvSpPr>
          <p:nvPr>
            <p:ph type="ftr" sz="quarter" idx="11"/>
          </p:nvPr>
        </p:nvSpPr>
        <p:spPr/>
        <p:txBody>
          <a:bodyPr/>
          <a:lstStyle/>
          <a:p>
            <a:r>
              <a:rPr lang="en-US"/>
              <a:t>95-733 Internet of Things</a:t>
            </a:r>
            <a:endParaRPr lang="en-US" dirty="0"/>
          </a:p>
        </p:txBody>
      </p:sp>
      <p:pic>
        <p:nvPicPr>
          <p:cNvPr id="6" name="Picture 5"/>
          <p:cNvPicPr>
            <a:picLocks noChangeAspect="1"/>
          </p:cNvPicPr>
          <p:nvPr/>
        </p:nvPicPr>
        <p:blipFill>
          <a:blip r:embed="rId2"/>
          <a:stretch>
            <a:fillRect/>
          </a:stretch>
        </p:blipFill>
        <p:spPr>
          <a:xfrm>
            <a:off x="1141411" y="1678489"/>
            <a:ext cx="5602530" cy="4204786"/>
          </a:xfrm>
          <a:prstGeom prst="rect">
            <a:avLst/>
          </a:prstGeom>
        </p:spPr>
      </p:pic>
    </p:spTree>
    <p:extLst>
      <p:ext uri="{BB962C8B-B14F-4D97-AF65-F5344CB8AC3E}">
        <p14:creationId xmlns:p14="http://schemas.microsoft.com/office/powerpoint/2010/main" val="8715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 from Wikipedia</a:t>
            </a:r>
          </a:p>
        </p:txBody>
      </p:sp>
      <p:sp>
        <p:nvSpPr>
          <p:cNvPr id="3" name="Content Placeholder 2"/>
          <p:cNvSpPr>
            <a:spLocks noGrp="1"/>
          </p:cNvSpPr>
          <p:nvPr>
            <p:ph idx="1"/>
          </p:nvPr>
        </p:nvSpPr>
        <p:spPr/>
        <p:txBody>
          <a:bodyPr>
            <a:normAutofit/>
          </a:bodyPr>
          <a:lstStyle/>
          <a:p>
            <a:r>
              <a:rPr lang="en-US" sz="1700" dirty="0"/>
              <a:t>A </a:t>
            </a:r>
            <a:r>
              <a:rPr lang="en-US" sz="1700" b="1" dirty="0"/>
              <a:t>personal area network</a:t>
            </a:r>
            <a:r>
              <a:rPr lang="en-US" sz="1700" dirty="0"/>
              <a:t> (</a:t>
            </a:r>
            <a:r>
              <a:rPr lang="en-US" sz="1700" b="1" dirty="0"/>
              <a:t>PAN</a:t>
            </a:r>
            <a:r>
              <a:rPr lang="en-US" sz="1700" dirty="0"/>
              <a:t>) is a </a:t>
            </a:r>
            <a:r>
              <a:rPr lang="en-US" sz="1700" dirty="0">
                <a:hlinkClick r:id="rId2" tooltip="Computer network"/>
              </a:rPr>
              <a:t>computer network</a:t>
            </a:r>
            <a:r>
              <a:rPr lang="en-US" sz="1700" dirty="0"/>
              <a:t> for interconnecting devices centered on an individual person's workspace. A PAN provides </a:t>
            </a:r>
            <a:r>
              <a:rPr lang="en-US" sz="1700" dirty="0">
                <a:hlinkClick r:id="rId3" tooltip="Data transmission"/>
              </a:rPr>
              <a:t>data transmission</a:t>
            </a:r>
            <a:r>
              <a:rPr lang="en-US" sz="1700" dirty="0"/>
              <a:t> amongst devices such as </a:t>
            </a:r>
            <a:r>
              <a:rPr lang="en-US" sz="1700" dirty="0">
                <a:hlinkClick r:id="rId4" tooltip="Computer"/>
              </a:rPr>
              <a:t>computers</a:t>
            </a:r>
            <a:r>
              <a:rPr lang="en-US" sz="1700" dirty="0"/>
              <a:t>, </a:t>
            </a:r>
            <a:r>
              <a:rPr lang="en-US" sz="1700" dirty="0">
                <a:hlinkClick r:id="rId5" tooltip="Telephone"/>
              </a:rPr>
              <a:t>telephones</a:t>
            </a:r>
            <a:r>
              <a:rPr lang="en-US" sz="1700" dirty="0"/>
              <a:t>, </a:t>
            </a:r>
            <a:r>
              <a:rPr lang="en-US" sz="1700" dirty="0">
                <a:hlinkClick r:id="rId6" tooltip="Tablet computer"/>
              </a:rPr>
              <a:t>tablets</a:t>
            </a:r>
            <a:r>
              <a:rPr lang="en-US" sz="1700" dirty="0"/>
              <a:t> and </a:t>
            </a:r>
            <a:r>
              <a:rPr lang="en-US" sz="1700" dirty="0">
                <a:hlinkClick r:id="rId7" tooltip="Personal digital assistant"/>
              </a:rPr>
              <a:t>personal digital assistants</a:t>
            </a:r>
            <a:r>
              <a:rPr lang="en-US" sz="1700" dirty="0"/>
              <a:t>. PANs can be used for communication amongst the personal devices themselves, or for connecting to a higher level network and the Internet (an </a:t>
            </a:r>
            <a:r>
              <a:rPr lang="en-US" sz="1700" dirty="0">
                <a:hlinkClick r:id="rId8" tooltip="Uplink"/>
              </a:rPr>
              <a:t>uplink</a:t>
            </a:r>
            <a:r>
              <a:rPr lang="en-US" sz="1700" dirty="0"/>
              <a:t>) where one master device takes up the role as </a:t>
            </a:r>
            <a:r>
              <a:rPr lang="en-US" sz="1700" dirty="0">
                <a:hlinkClick r:id="rId9" tooltip="Gateway (telecommunications)"/>
              </a:rPr>
              <a:t>gateway</a:t>
            </a:r>
            <a:r>
              <a:rPr lang="en-US" sz="1700" dirty="0"/>
              <a:t>. A PAN may be carried over wired </a:t>
            </a:r>
            <a:r>
              <a:rPr lang="en-US" sz="1700" dirty="0">
                <a:hlinkClick r:id="rId10" tooltip="Computer bus"/>
              </a:rPr>
              <a:t>computer buses</a:t>
            </a:r>
            <a:r>
              <a:rPr lang="en-US" sz="1700" dirty="0"/>
              <a:t> such as </a:t>
            </a:r>
            <a:r>
              <a:rPr lang="en-US" sz="1700" dirty="0">
                <a:hlinkClick r:id="rId11" tooltip="USB"/>
              </a:rPr>
              <a:t>USB</a:t>
            </a:r>
            <a:r>
              <a:rPr lang="en-US" sz="1700" dirty="0"/>
              <a:t>.</a:t>
            </a:r>
          </a:p>
          <a:p>
            <a:r>
              <a:rPr lang="en-US" sz="1700" dirty="0"/>
              <a:t>A </a:t>
            </a:r>
            <a:r>
              <a:rPr lang="en-US" sz="1700" b="1" dirty="0"/>
              <a:t>wireless personal area network</a:t>
            </a:r>
            <a:r>
              <a:rPr lang="en-US" sz="1700" dirty="0"/>
              <a:t> (</a:t>
            </a:r>
            <a:r>
              <a:rPr lang="en-US" sz="1700" b="1" dirty="0"/>
              <a:t>WPAN</a:t>
            </a:r>
            <a:r>
              <a:rPr lang="en-US" sz="1700" dirty="0"/>
              <a:t>) is a low-powered PAN carried over a short-distance </a:t>
            </a:r>
            <a:r>
              <a:rPr lang="en-US" sz="1700" dirty="0">
                <a:hlinkClick r:id="rId12" tooltip="Wireless network"/>
              </a:rPr>
              <a:t>wireless network</a:t>
            </a:r>
            <a:r>
              <a:rPr lang="en-US" sz="1700" dirty="0"/>
              <a:t> technology such as </a:t>
            </a:r>
            <a:r>
              <a:rPr lang="en-US" sz="1700" dirty="0">
                <a:hlinkClick r:id="rId13" tooltip="Infrared Data Association"/>
              </a:rPr>
              <a:t>IrDA</a:t>
            </a:r>
            <a:r>
              <a:rPr lang="en-US" sz="1700" dirty="0"/>
              <a:t>, </a:t>
            </a:r>
            <a:r>
              <a:rPr lang="en-US" sz="1700" dirty="0">
                <a:hlinkClick r:id="rId14" tooltip="Wireless USB"/>
              </a:rPr>
              <a:t>Wireless USB</a:t>
            </a:r>
            <a:r>
              <a:rPr lang="en-US" sz="1700" dirty="0"/>
              <a:t>, </a:t>
            </a:r>
            <a:r>
              <a:rPr lang="en-US" sz="1700" dirty="0">
                <a:hlinkClick r:id="rId15" tooltip="Bluetooth"/>
              </a:rPr>
              <a:t>Bluetooth</a:t>
            </a:r>
            <a:r>
              <a:rPr lang="en-US" sz="1700" dirty="0"/>
              <a:t> and </a:t>
            </a:r>
            <a:r>
              <a:rPr lang="en-US" sz="1700" dirty="0">
                <a:hlinkClick r:id="rId16" tooltip="ZigBee"/>
              </a:rPr>
              <a:t>ZigBee</a:t>
            </a:r>
            <a:r>
              <a:rPr lang="en-US" sz="1700" dirty="0"/>
              <a:t>. The reach of a WPAN varies from a few centimeters to a few meters.</a:t>
            </a:r>
          </a:p>
        </p:txBody>
      </p:sp>
      <p:sp>
        <p:nvSpPr>
          <p:cNvPr id="4" name="Footer Placeholder 3"/>
          <p:cNvSpPr>
            <a:spLocks noGrp="1"/>
          </p:cNvSpPr>
          <p:nvPr>
            <p:ph type="ftr" sz="quarter" idx="11"/>
          </p:nvPr>
        </p:nvSpPr>
        <p:spPr/>
        <p:txBody>
          <a:bodyPr/>
          <a:lstStyle/>
          <a:p>
            <a:r>
              <a:rPr lang="en-US"/>
              <a:t>95-733 Internet of Things</a:t>
            </a:r>
            <a:endParaRPr lang="en-US" dirty="0"/>
          </a:p>
        </p:txBody>
      </p:sp>
    </p:spTree>
    <p:extLst>
      <p:ext uri="{BB962C8B-B14F-4D97-AF65-F5344CB8AC3E}">
        <p14:creationId xmlns:p14="http://schemas.microsoft.com/office/powerpoint/2010/main" val="144827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129685"/>
            <a:ext cx="9905998" cy="1478570"/>
          </a:xfrm>
        </p:spPr>
        <p:txBody>
          <a:bodyPr/>
          <a:lstStyle/>
          <a:p>
            <a:r>
              <a:rPr lang="en-US" dirty="0"/>
              <a:t>Important WPAN  Protocols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50296860"/>
              </p:ext>
            </p:extLst>
          </p:nvPr>
        </p:nvGraphicFramePr>
        <p:xfrm>
          <a:off x="1141411" y="937060"/>
          <a:ext cx="10016920" cy="4946215"/>
        </p:xfrm>
        <a:graphic>
          <a:graphicData uri="http://schemas.openxmlformats.org/drawingml/2006/table">
            <a:tbl>
              <a:tblPr firstRow="1" bandRow="1">
                <a:tableStyleId>{5C22544A-7EE6-4342-B048-85BDC9FD1C3A}</a:tableStyleId>
              </a:tblPr>
              <a:tblGrid>
                <a:gridCol w="1459555">
                  <a:extLst>
                    <a:ext uri="{9D8B030D-6E8A-4147-A177-3AD203B41FA5}">
                      <a16:colId xmlns:a16="http://schemas.microsoft.com/office/drawing/2014/main" val="20000"/>
                    </a:ext>
                  </a:extLst>
                </a:gridCol>
                <a:gridCol w="1459555">
                  <a:extLst>
                    <a:ext uri="{9D8B030D-6E8A-4147-A177-3AD203B41FA5}">
                      <a16:colId xmlns:a16="http://schemas.microsoft.com/office/drawing/2014/main" val="20001"/>
                    </a:ext>
                  </a:extLst>
                </a:gridCol>
                <a:gridCol w="1459555">
                  <a:extLst>
                    <a:ext uri="{9D8B030D-6E8A-4147-A177-3AD203B41FA5}">
                      <a16:colId xmlns:a16="http://schemas.microsoft.com/office/drawing/2014/main" val="20002"/>
                    </a:ext>
                  </a:extLst>
                </a:gridCol>
                <a:gridCol w="1459555">
                  <a:extLst>
                    <a:ext uri="{9D8B030D-6E8A-4147-A177-3AD203B41FA5}">
                      <a16:colId xmlns:a16="http://schemas.microsoft.com/office/drawing/2014/main" val="20003"/>
                    </a:ext>
                  </a:extLst>
                </a:gridCol>
                <a:gridCol w="1459555">
                  <a:extLst>
                    <a:ext uri="{9D8B030D-6E8A-4147-A177-3AD203B41FA5}">
                      <a16:colId xmlns:a16="http://schemas.microsoft.com/office/drawing/2014/main" val="20004"/>
                    </a:ext>
                  </a:extLst>
                </a:gridCol>
                <a:gridCol w="1459555">
                  <a:extLst>
                    <a:ext uri="{9D8B030D-6E8A-4147-A177-3AD203B41FA5}">
                      <a16:colId xmlns:a16="http://schemas.microsoft.com/office/drawing/2014/main" val="20005"/>
                    </a:ext>
                  </a:extLst>
                </a:gridCol>
                <a:gridCol w="1259590">
                  <a:extLst>
                    <a:ext uri="{9D8B030D-6E8A-4147-A177-3AD203B41FA5}">
                      <a16:colId xmlns:a16="http://schemas.microsoft.com/office/drawing/2014/main" val="20006"/>
                    </a:ext>
                  </a:extLst>
                </a:gridCol>
              </a:tblGrid>
              <a:tr h="547899">
                <a:tc>
                  <a:txBody>
                    <a:bodyPr/>
                    <a:lstStyle/>
                    <a:p>
                      <a:r>
                        <a:rPr lang="en-US" sz="1600" dirty="0"/>
                        <a:t>Name</a:t>
                      </a:r>
                    </a:p>
                  </a:txBody>
                  <a:tcPr/>
                </a:tc>
                <a:tc>
                  <a:txBody>
                    <a:bodyPr/>
                    <a:lstStyle/>
                    <a:p>
                      <a:r>
                        <a:rPr lang="en-US" sz="1600" dirty="0"/>
                        <a:t>Battery Usage</a:t>
                      </a:r>
                    </a:p>
                  </a:txBody>
                  <a:tcPr/>
                </a:tc>
                <a:tc>
                  <a:txBody>
                    <a:bodyPr/>
                    <a:lstStyle/>
                    <a:p>
                      <a:r>
                        <a:rPr lang="en-US" sz="1600" dirty="0"/>
                        <a:t>Indoor Range</a:t>
                      </a:r>
                    </a:p>
                  </a:txBody>
                  <a:tcPr/>
                </a:tc>
                <a:tc>
                  <a:txBody>
                    <a:bodyPr/>
                    <a:lstStyle/>
                    <a:p>
                      <a:r>
                        <a:rPr lang="en-US" sz="1600" dirty="0"/>
                        <a:t>Mesh</a:t>
                      </a:r>
                      <a:r>
                        <a:rPr lang="en-US" sz="1600" baseline="0" dirty="0"/>
                        <a:t> networking</a:t>
                      </a:r>
                      <a:endParaRPr lang="en-US" sz="1600" dirty="0"/>
                    </a:p>
                  </a:txBody>
                  <a:tcPr/>
                </a:tc>
                <a:tc>
                  <a:txBody>
                    <a:bodyPr/>
                    <a:lstStyle/>
                    <a:p>
                      <a:r>
                        <a:rPr lang="en-US" sz="1600" dirty="0"/>
                        <a:t>Openness</a:t>
                      </a:r>
                    </a:p>
                  </a:txBody>
                  <a:tcPr/>
                </a:tc>
                <a:tc>
                  <a:txBody>
                    <a:bodyPr/>
                    <a:lstStyle/>
                    <a:p>
                      <a:r>
                        <a:rPr lang="en-US" sz="1600" dirty="0"/>
                        <a:t>Internet Integration</a:t>
                      </a:r>
                    </a:p>
                  </a:txBody>
                  <a:tcPr/>
                </a:tc>
                <a:tc>
                  <a:txBody>
                    <a:bodyPr/>
                    <a:lstStyle/>
                    <a:p>
                      <a:r>
                        <a:rPr lang="en-US" sz="1600" dirty="0"/>
                        <a:t>Comment</a:t>
                      </a:r>
                    </a:p>
                  </a:txBody>
                  <a:tcPr/>
                </a:tc>
                <a:extLst>
                  <a:ext uri="{0D108BD9-81ED-4DB2-BD59-A6C34878D82A}">
                    <a16:rowId xmlns:a16="http://schemas.microsoft.com/office/drawing/2014/main" val="10000"/>
                  </a:ext>
                </a:extLst>
              </a:tr>
              <a:tr h="1075255">
                <a:tc>
                  <a:txBody>
                    <a:bodyPr/>
                    <a:lstStyle/>
                    <a:p>
                      <a:r>
                        <a:rPr lang="en-US" sz="1600" dirty="0" err="1"/>
                        <a:t>EnOcean</a:t>
                      </a:r>
                      <a:endParaRPr lang="en-US" sz="1600" dirty="0"/>
                    </a:p>
                  </a:txBody>
                  <a:tcPr/>
                </a:tc>
                <a:tc>
                  <a:txBody>
                    <a:bodyPr/>
                    <a:lstStyle/>
                    <a:p>
                      <a:r>
                        <a:rPr lang="en-US" sz="1600" dirty="0"/>
                        <a:t>Very low energy harvesting</a:t>
                      </a:r>
                    </a:p>
                  </a:txBody>
                  <a:tcPr/>
                </a:tc>
                <a:tc>
                  <a:txBody>
                    <a:bodyPr/>
                    <a:lstStyle/>
                    <a:p>
                      <a:r>
                        <a:rPr lang="en-US" sz="1600" dirty="0"/>
                        <a:t>&lt; 30 m</a:t>
                      </a:r>
                    </a:p>
                  </a:txBody>
                  <a:tcPr/>
                </a:tc>
                <a:tc>
                  <a:txBody>
                    <a:bodyPr/>
                    <a:lstStyle/>
                    <a:p>
                      <a:r>
                        <a:rPr lang="en-US" sz="1600" dirty="0"/>
                        <a:t>No</a:t>
                      </a:r>
                    </a:p>
                  </a:txBody>
                  <a:tcPr/>
                </a:tc>
                <a:tc>
                  <a:txBody>
                    <a:bodyPr/>
                    <a:lstStyle/>
                    <a:p>
                      <a:r>
                        <a:rPr lang="en-US" sz="1600" dirty="0"/>
                        <a:t>Low</a:t>
                      </a:r>
                    </a:p>
                  </a:txBody>
                  <a:tcPr/>
                </a:tc>
                <a:tc>
                  <a:txBody>
                    <a:bodyPr/>
                    <a:lstStyle/>
                    <a:p>
                      <a:r>
                        <a:rPr lang="en-US" sz="1600" dirty="0"/>
                        <a:t>No</a:t>
                      </a:r>
                    </a:p>
                  </a:txBody>
                  <a:tcPr/>
                </a:tc>
                <a:tc>
                  <a:txBody>
                    <a:bodyPr/>
                    <a:lstStyle/>
                    <a:p>
                      <a:r>
                        <a:rPr lang="en-US" sz="1600" dirty="0"/>
                        <a:t>Full stack.</a:t>
                      </a:r>
                    </a:p>
                    <a:p>
                      <a:r>
                        <a:rPr lang="en-US" sz="1600" dirty="0"/>
                        <a:t>Buildings and industrial solutions</a:t>
                      </a:r>
                    </a:p>
                  </a:txBody>
                  <a:tcPr/>
                </a:tc>
                <a:extLst>
                  <a:ext uri="{0D108BD9-81ED-4DB2-BD59-A6C34878D82A}">
                    <a16:rowId xmlns:a16="http://schemas.microsoft.com/office/drawing/2014/main" val="10001"/>
                  </a:ext>
                </a:extLst>
              </a:tr>
              <a:tr h="778594">
                <a:tc>
                  <a:txBody>
                    <a:bodyPr/>
                    <a:lstStyle/>
                    <a:p>
                      <a:r>
                        <a:rPr lang="en-US" sz="1600" dirty="0"/>
                        <a:t>ZigBee</a:t>
                      </a:r>
                    </a:p>
                  </a:txBody>
                  <a:tcPr/>
                </a:tc>
                <a:tc>
                  <a:txBody>
                    <a:bodyPr/>
                    <a:lstStyle/>
                    <a:p>
                      <a:r>
                        <a:rPr lang="en-US" sz="1600" dirty="0"/>
                        <a:t>low</a:t>
                      </a:r>
                    </a:p>
                  </a:txBody>
                  <a:tcPr/>
                </a:tc>
                <a:tc>
                  <a:txBody>
                    <a:bodyPr/>
                    <a:lstStyle/>
                    <a:p>
                      <a:r>
                        <a:rPr lang="en-US" sz="1600" dirty="0"/>
                        <a:t>&lt; 50 m</a:t>
                      </a:r>
                    </a:p>
                  </a:txBody>
                  <a:tcPr/>
                </a:tc>
                <a:tc>
                  <a:txBody>
                    <a:bodyPr/>
                    <a:lstStyle/>
                    <a:p>
                      <a:r>
                        <a:rPr lang="en-US" sz="1600" dirty="0"/>
                        <a:t>Yes</a:t>
                      </a:r>
                    </a:p>
                  </a:txBody>
                  <a:tcPr/>
                </a:tc>
                <a:tc>
                  <a:txBody>
                    <a:bodyPr/>
                    <a:lstStyle/>
                    <a:p>
                      <a:r>
                        <a:rPr lang="en-US" sz="1600" dirty="0"/>
                        <a:t>Low</a:t>
                      </a:r>
                    </a:p>
                  </a:txBody>
                  <a:tcPr/>
                </a:tc>
                <a:tc>
                  <a:txBody>
                    <a:bodyPr/>
                    <a:lstStyle/>
                    <a:p>
                      <a:r>
                        <a:rPr lang="en-US" sz="1600" dirty="0"/>
                        <a:t>No</a:t>
                      </a:r>
                    </a:p>
                  </a:txBody>
                  <a:tcPr/>
                </a:tc>
                <a:tc>
                  <a:txBody>
                    <a:bodyPr/>
                    <a:lstStyle/>
                    <a:p>
                      <a:r>
                        <a:rPr lang="en-US" sz="1600" dirty="0"/>
                        <a:t>Full stack. Based on 802.15.4</a:t>
                      </a:r>
                    </a:p>
                  </a:txBody>
                  <a:tcPr/>
                </a:tc>
                <a:extLst>
                  <a:ext uri="{0D108BD9-81ED-4DB2-BD59-A6C34878D82A}">
                    <a16:rowId xmlns:a16="http://schemas.microsoft.com/office/drawing/2014/main" val="10002"/>
                  </a:ext>
                </a:extLst>
              </a:tr>
              <a:tr h="778594">
                <a:tc>
                  <a:txBody>
                    <a:bodyPr/>
                    <a:lstStyle/>
                    <a:p>
                      <a:r>
                        <a:rPr lang="en-US" sz="1600" dirty="0"/>
                        <a:t>Thread</a:t>
                      </a:r>
                    </a:p>
                  </a:txBody>
                  <a:tcPr/>
                </a:tc>
                <a:tc>
                  <a:txBody>
                    <a:bodyPr/>
                    <a:lstStyle/>
                    <a:p>
                      <a:r>
                        <a:rPr lang="en-US" sz="1600" dirty="0"/>
                        <a:t>low</a:t>
                      </a:r>
                    </a:p>
                  </a:txBody>
                  <a:tcPr/>
                </a:tc>
                <a:tc>
                  <a:txBody>
                    <a:bodyPr/>
                    <a:lstStyle/>
                    <a:p>
                      <a:r>
                        <a:rPr lang="en-US" sz="1600" dirty="0"/>
                        <a:t>&lt; 50 m</a:t>
                      </a:r>
                    </a:p>
                  </a:txBody>
                  <a:tcPr/>
                </a:tc>
                <a:tc>
                  <a:txBody>
                    <a:bodyPr/>
                    <a:lstStyle/>
                    <a:p>
                      <a:r>
                        <a:rPr lang="en-US" sz="1600" dirty="0"/>
                        <a:t>Yes</a:t>
                      </a:r>
                    </a:p>
                  </a:txBody>
                  <a:tcPr/>
                </a:tc>
                <a:tc>
                  <a:txBody>
                    <a:bodyPr/>
                    <a:lstStyle/>
                    <a:p>
                      <a:r>
                        <a:rPr lang="en-US" sz="1600" dirty="0"/>
                        <a:t>Medium</a:t>
                      </a:r>
                    </a:p>
                    <a:p>
                      <a:r>
                        <a:rPr lang="en-US" sz="1600" dirty="0"/>
                        <a:t>(used by Google Nest)</a:t>
                      </a:r>
                    </a:p>
                  </a:txBody>
                  <a:tcPr/>
                </a:tc>
                <a:tc>
                  <a:txBody>
                    <a:bodyPr/>
                    <a:lstStyle/>
                    <a:p>
                      <a:r>
                        <a:rPr lang="en-US" sz="1600" dirty="0"/>
                        <a:t>Yes</a:t>
                      </a:r>
                    </a:p>
                  </a:txBody>
                  <a:tcPr/>
                </a:tc>
                <a:tc>
                  <a:txBody>
                    <a:bodyPr/>
                    <a:lstStyle/>
                    <a:p>
                      <a:r>
                        <a:rPr lang="en-US" sz="1600" dirty="0"/>
                        <a:t>6LoWPAN</a:t>
                      </a:r>
                      <a:r>
                        <a:rPr lang="en-US" sz="1600" baseline="0" dirty="0"/>
                        <a:t> over 802.15.4</a:t>
                      </a:r>
                      <a:endParaRPr lang="en-US" sz="1600" dirty="0"/>
                    </a:p>
                  </a:txBody>
                  <a:tcPr/>
                </a:tc>
                <a:extLst>
                  <a:ext uri="{0D108BD9-81ED-4DB2-BD59-A6C34878D82A}">
                    <a16:rowId xmlns:a16="http://schemas.microsoft.com/office/drawing/2014/main" val="10003"/>
                  </a:ext>
                </a:extLst>
              </a:tr>
              <a:tr h="873645">
                <a:tc>
                  <a:txBody>
                    <a:bodyPr/>
                    <a:lstStyle/>
                    <a:p>
                      <a:r>
                        <a:rPr lang="en-US" sz="1600" dirty="0"/>
                        <a:t>Bluetooth</a:t>
                      </a:r>
                    </a:p>
                  </a:txBody>
                  <a:tcPr/>
                </a:tc>
                <a:tc>
                  <a:txBody>
                    <a:bodyPr/>
                    <a:lstStyle/>
                    <a:p>
                      <a:r>
                        <a:rPr lang="en-US" sz="1600" dirty="0"/>
                        <a:t>Low with BLE</a:t>
                      </a:r>
                    </a:p>
                  </a:txBody>
                  <a:tcPr/>
                </a:tc>
                <a:tc>
                  <a:txBody>
                    <a:bodyPr/>
                    <a:lstStyle/>
                    <a:p>
                      <a:r>
                        <a:rPr lang="en-US" sz="1600" dirty="0"/>
                        <a:t>&lt; 50 m</a:t>
                      </a:r>
                    </a:p>
                  </a:txBody>
                  <a:tcPr/>
                </a:tc>
                <a:tc>
                  <a:txBody>
                    <a:bodyPr/>
                    <a:lstStyle/>
                    <a:p>
                      <a:r>
                        <a:rPr lang="en-US" sz="1600" baseline="0" dirty="0"/>
                        <a:t>Yes pub/sub mesh networking</a:t>
                      </a:r>
                    </a:p>
                    <a:p>
                      <a:r>
                        <a:rPr lang="en-US" sz="1600" baseline="0" dirty="0"/>
                        <a:t>over BLE</a:t>
                      </a:r>
                      <a:endParaRPr lang="en-US" sz="1600" dirty="0"/>
                    </a:p>
                  </a:txBody>
                  <a:tcPr/>
                </a:tc>
                <a:tc>
                  <a:txBody>
                    <a:bodyPr/>
                    <a:lstStyle/>
                    <a:p>
                      <a:r>
                        <a:rPr lang="en-US" sz="1600" dirty="0"/>
                        <a:t>Medium</a:t>
                      </a:r>
                    </a:p>
                  </a:txBody>
                  <a:tcPr/>
                </a:tc>
                <a:tc>
                  <a:txBody>
                    <a:bodyPr/>
                    <a:lstStyle/>
                    <a:p>
                      <a:r>
                        <a:rPr lang="en-US" sz="1600" dirty="0"/>
                        <a:t>No but coming</a:t>
                      </a:r>
                    </a:p>
                  </a:txBody>
                  <a:tcPr/>
                </a:tc>
                <a:tc>
                  <a:txBody>
                    <a:bodyPr/>
                    <a:lstStyle/>
                    <a:p>
                      <a:r>
                        <a:rPr lang="en-US" sz="1600" dirty="0"/>
                        <a:t>Full stack. Not based on 802.15.4</a:t>
                      </a:r>
                    </a:p>
                  </a:txBody>
                  <a:tcPr/>
                </a:tc>
                <a:extLst>
                  <a:ext uri="{0D108BD9-81ED-4DB2-BD59-A6C34878D82A}">
                    <a16:rowId xmlns:a16="http://schemas.microsoft.com/office/drawing/2014/main" val="10004"/>
                  </a:ext>
                </a:extLst>
              </a:tr>
              <a:tr h="547899">
                <a:tc>
                  <a:txBody>
                    <a:bodyPr/>
                    <a:lstStyle/>
                    <a:p>
                      <a:r>
                        <a:rPr lang="en-US" sz="1600" dirty="0"/>
                        <a:t>Wi-Fi</a:t>
                      </a:r>
                    </a:p>
                  </a:txBody>
                  <a:tcPr/>
                </a:tc>
                <a:tc>
                  <a:txBody>
                    <a:bodyPr/>
                    <a:lstStyle/>
                    <a:p>
                      <a:r>
                        <a:rPr lang="en-US" sz="1600" dirty="0"/>
                        <a:t>High</a:t>
                      </a:r>
                      <a:r>
                        <a:rPr lang="en-US" sz="1600" baseline="0" dirty="0"/>
                        <a:t> and Low</a:t>
                      </a:r>
                    </a:p>
                    <a:p>
                      <a:r>
                        <a:rPr lang="en-US" sz="1600" baseline="0" dirty="0"/>
                        <a:t>variations</a:t>
                      </a:r>
                      <a:endParaRPr lang="en-US" sz="1600" dirty="0"/>
                    </a:p>
                  </a:txBody>
                  <a:tcPr/>
                </a:tc>
                <a:tc>
                  <a:txBody>
                    <a:bodyPr/>
                    <a:lstStyle/>
                    <a:p>
                      <a:r>
                        <a:rPr lang="en-US" sz="1600" dirty="0"/>
                        <a:t>&lt; 30 m</a:t>
                      </a:r>
                    </a:p>
                  </a:txBody>
                  <a:tcPr/>
                </a:tc>
                <a:tc>
                  <a:txBody>
                    <a:bodyPr/>
                    <a:lstStyle/>
                    <a:p>
                      <a:r>
                        <a:rPr lang="en-US" sz="1600" dirty="0"/>
                        <a:t>No (Star</a:t>
                      </a:r>
                      <a:r>
                        <a:rPr lang="en-US" sz="1600" baseline="0" dirty="0"/>
                        <a:t> topology)</a:t>
                      </a:r>
                      <a:endParaRPr lang="en-US" sz="1600" dirty="0"/>
                    </a:p>
                  </a:txBody>
                  <a:tcPr/>
                </a:tc>
                <a:tc>
                  <a:txBody>
                    <a:bodyPr/>
                    <a:lstStyle/>
                    <a:p>
                      <a:r>
                        <a:rPr lang="en-US" sz="1600" dirty="0"/>
                        <a:t>High</a:t>
                      </a:r>
                    </a:p>
                  </a:txBody>
                  <a:tcPr/>
                </a:tc>
                <a:tc>
                  <a:txBody>
                    <a:bodyPr/>
                    <a:lstStyle/>
                    <a:p>
                      <a:r>
                        <a:rPr lang="en-US" sz="1600" dirty="0"/>
                        <a:t>Yes</a:t>
                      </a:r>
                    </a:p>
                  </a:txBody>
                  <a:tcPr/>
                </a:tc>
                <a:tc>
                  <a:txBody>
                    <a:bodyPr/>
                    <a:lstStyle/>
                    <a:p>
                      <a:r>
                        <a:rPr lang="en-US" sz="1600" dirty="0"/>
                        <a:t>LAN</a:t>
                      </a:r>
                    </a:p>
                  </a:txBody>
                  <a:tcPr/>
                </a:tc>
                <a:extLst>
                  <a:ext uri="{0D108BD9-81ED-4DB2-BD59-A6C34878D82A}">
                    <a16:rowId xmlns:a16="http://schemas.microsoft.com/office/drawing/2014/main" val="10005"/>
                  </a:ext>
                </a:extLst>
              </a:tr>
            </a:tbl>
          </a:graphicData>
        </a:graphic>
      </p:graphicFrame>
      <p:sp>
        <p:nvSpPr>
          <p:cNvPr id="3" name="TextBox 2"/>
          <p:cNvSpPr txBox="1"/>
          <p:nvPr/>
        </p:nvSpPr>
        <p:spPr>
          <a:xfrm>
            <a:off x="783602" y="6488555"/>
            <a:ext cx="11146834" cy="369332"/>
          </a:xfrm>
          <a:prstGeom prst="rect">
            <a:avLst/>
          </a:prstGeom>
          <a:noFill/>
        </p:spPr>
        <p:txBody>
          <a:bodyPr wrap="none" rtlCol="0">
            <a:spAutoFit/>
          </a:bodyPr>
          <a:lstStyle/>
          <a:p>
            <a:r>
              <a:rPr lang="en-US" dirty="0"/>
              <a:t>From “Building the Web of Things by </a:t>
            </a:r>
            <a:r>
              <a:rPr lang="en-US" dirty="0" err="1"/>
              <a:t>Guinard</a:t>
            </a:r>
            <a:r>
              <a:rPr lang="en-US" dirty="0"/>
              <a:t> and </a:t>
            </a:r>
            <a:r>
              <a:rPr lang="en-US" dirty="0" err="1"/>
              <a:t>Trifa</a:t>
            </a:r>
            <a:r>
              <a:rPr lang="en-US" dirty="0"/>
              <a:t>. If your device will be plugged in, use Ethernet or Wi-Fi or both.</a:t>
            </a:r>
          </a:p>
        </p:txBody>
      </p:sp>
      <p:sp>
        <p:nvSpPr>
          <p:cNvPr id="4" name="Footer Placeholder 3"/>
          <p:cNvSpPr>
            <a:spLocks noGrp="1"/>
          </p:cNvSpPr>
          <p:nvPr>
            <p:ph type="ftr" sz="quarter" idx="11"/>
          </p:nvPr>
        </p:nvSpPr>
        <p:spPr/>
        <p:txBody>
          <a:bodyPr/>
          <a:lstStyle/>
          <a:p>
            <a:r>
              <a:rPr lang="en-US"/>
              <a:t>95-733 Internet of Things</a:t>
            </a:r>
            <a:endParaRPr lang="en-US" dirty="0"/>
          </a:p>
        </p:txBody>
      </p:sp>
    </p:spTree>
    <p:extLst>
      <p:ext uri="{BB962C8B-B14F-4D97-AF65-F5344CB8AC3E}">
        <p14:creationId xmlns:p14="http://schemas.microsoft.com/office/powerpoint/2010/main" val="21337122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456</TotalTime>
  <Words>456</Words>
  <Application>Microsoft Macintosh PowerPoint</Application>
  <PresentationFormat>Widescreen</PresentationFormat>
  <Paragraphs>99</Paragraphs>
  <Slides>10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Tw Cen MT</vt:lpstr>
      <vt:lpstr>Circuit</vt:lpstr>
      <vt:lpstr>Overview of Microcontrollers and Wireless PAN and WAN protocolS</vt:lpstr>
      <vt:lpstr>PowerPoint Presentation</vt:lpstr>
      <vt:lpstr>Microcontroller from Wikipedia</vt:lpstr>
      <vt:lpstr>Microcontroller from Wikipedia</vt:lpstr>
      <vt:lpstr>AN EXAMPLE MICROCONTROLLER THE Particle Photon</vt:lpstr>
      <vt:lpstr>Particle Microcontroller advertisement</vt:lpstr>
      <vt:lpstr>Particle Photon Maker Kit With Photon</vt:lpstr>
      <vt:lpstr>PAN from Wikipedia</vt:lpstr>
      <vt:lpstr>Important WPAN  Protocols</vt:lpstr>
      <vt:lpstr>Low Power Wide Area Networks (LPWAN)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Particle Photon</dc:title>
  <dc:creator>Microsoft Office User</dc:creator>
  <cp:lastModifiedBy>Microsoft Office User</cp:lastModifiedBy>
  <cp:revision>47</cp:revision>
  <dcterms:created xsi:type="dcterms:W3CDTF">2017-06-05T16:44:13Z</dcterms:created>
  <dcterms:modified xsi:type="dcterms:W3CDTF">2019-09-19T17:36:09Z</dcterms:modified>
</cp:coreProperties>
</file>