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40" r:id="rId1"/>
  </p:sldMasterIdLst>
  <p:notesMasterIdLst>
    <p:notesMasterId r:id="rId18"/>
  </p:notesMasterIdLst>
  <p:sldIdLst>
    <p:sldId id="256" r:id="rId2"/>
    <p:sldId id="292" r:id="rId3"/>
    <p:sldId id="284" r:id="rId4"/>
    <p:sldId id="285" r:id="rId5"/>
    <p:sldId id="291" r:id="rId6"/>
    <p:sldId id="286" r:id="rId7"/>
    <p:sldId id="264" r:id="rId8"/>
    <p:sldId id="277" r:id="rId9"/>
    <p:sldId id="279" r:id="rId10"/>
    <p:sldId id="257" r:id="rId11"/>
    <p:sldId id="283" r:id="rId12"/>
    <p:sldId id="259" r:id="rId13"/>
    <p:sldId id="258" r:id="rId14"/>
    <p:sldId id="269" r:id="rId15"/>
    <p:sldId id="271" r:id="rId16"/>
    <p:sldId id="275" r:id="rId1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56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6646"/>
    <p:restoredTop sz="92653"/>
  </p:normalViewPr>
  <p:slideViewPr>
    <p:cSldViewPr snapToGrid="0" snapToObjects="1">
      <p:cViewPr varScale="1">
        <p:scale>
          <a:sx n="118" d="100"/>
          <a:sy n="118" d="100"/>
        </p:scale>
        <p:origin x="1472" y="200"/>
      </p:cViewPr>
      <p:guideLst/>
    </p:cSldViewPr>
  </p:slideViewPr>
  <p:outlineViewPr>
    <p:cViewPr>
      <p:scale>
        <a:sx n="33" d="100"/>
        <a:sy n="33" d="100"/>
      </p:scale>
      <p:origin x="0" y="-18528"/>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973D389-2486-C441-B095-F4E74E83FAF0}" type="datetimeFigureOut">
              <a:rPr lang="en-US" smtClean="0"/>
              <a:t>1/30/20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A620D2A-0D94-5744-B252-80884E46E029}" type="slidenum">
              <a:rPr lang="en-US" smtClean="0"/>
              <a:t>‹#›</a:t>
            </a:fld>
            <a:endParaRPr lang="en-US"/>
          </a:p>
        </p:txBody>
      </p:sp>
    </p:spTree>
    <p:extLst>
      <p:ext uri="{BB962C8B-B14F-4D97-AF65-F5344CB8AC3E}">
        <p14:creationId xmlns:p14="http://schemas.microsoft.com/office/powerpoint/2010/main" val="18962577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2">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261872" y="758952"/>
            <a:ext cx="9418320" cy="4041648"/>
          </a:xfrm>
        </p:spPr>
        <p:txBody>
          <a:bodyPr anchor="b">
            <a:normAutofit/>
          </a:bodyPr>
          <a:lstStyle>
            <a:lvl1pPr algn="l">
              <a:lnSpc>
                <a:spcPct val="85000"/>
              </a:lnSpc>
              <a:defRPr sz="7200" baseline="0">
                <a:solidFill>
                  <a:schemeClr val="tx1"/>
                </a:solidFill>
              </a:defRPr>
            </a:lvl1pPr>
          </a:lstStyle>
          <a:p>
            <a:r>
              <a:rPr lang="en-US"/>
              <a:t>Click to edit Master title style</a:t>
            </a:r>
            <a:endParaRPr lang="en-US" dirty="0"/>
          </a:p>
        </p:txBody>
      </p:sp>
      <p:sp>
        <p:nvSpPr>
          <p:cNvPr id="3" name="Subtitle 2"/>
          <p:cNvSpPr>
            <a:spLocks noGrp="1"/>
          </p:cNvSpPr>
          <p:nvPr>
            <p:ph type="subTitle" idx="1"/>
          </p:nvPr>
        </p:nvSpPr>
        <p:spPr>
          <a:xfrm>
            <a:off x="1261872" y="4800600"/>
            <a:ext cx="9418320" cy="1691640"/>
          </a:xfrm>
        </p:spPr>
        <p:txBody>
          <a:bodyPr>
            <a:normAutofit/>
          </a:bodyPr>
          <a:lstStyle>
            <a:lvl1pPr marL="0" indent="0" algn="l">
              <a:buNone/>
              <a:defRPr sz="2200" baseline="0">
                <a:solidFill>
                  <a:schemeClr val="tx1">
                    <a:lumMod val="75000"/>
                  </a:schemeClr>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a:solidFill>
                  <a:schemeClr val="tx1">
                    <a:lumMod val="50000"/>
                  </a:schemeClr>
                </a:solidFill>
              </a:defRPr>
            </a:lvl1pPr>
          </a:lstStyle>
          <a:p>
            <a:fld id="{9E016143-E03C-4CFD-AFDC-14E5BDEA754C}" type="datetimeFigureOut">
              <a:rPr lang="en-US"/>
              <a:t>1/30/20</a:t>
            </a:fld>
            <a:endParaRPr lang="en-US" dirty="0"/>
          </a:p>
        </p:txBody>
      </p:sp>
      <p:sp>
        <p:nvSpPr>
          <p:cNvPr id="5" name="Footer Placeholder 4"/>
          <p:cNvSpPr>
            <a:spLocks noGrp="1"/>
          </p:cNvSpPr>
          <p:nvPr>
            <p:ph type="ftr" sz="quarter" idx="11"/>
          </p:nvPr>
        </p:nvSpPr>
        <p:spPr/>
        <p:txBody>
          <a:bodyPr/>
          <a:lstStyle>
            <a:lvl1pPr>
              <a:defRPr>
                <a:solidFill>
                  <a:schemeClr val="tx1">
                    <a:lumMod val="65000"/>
                  </a:schemeClr>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tx1">
                    <a:lumMod val="65000"/>
                  </a:schemeClr>
                </a:solidFill>
              </a:defRPr>
            </a:lvl1pPr>
          </a:lstStyle>
          <a:p>
            <a:fld id="{4FAB73BC-B049-4115-A692-8D63A059BFB8}" type="slidenum">
              <a:rPr lang="en-US"/>
              <a:pPr/>
              <a:t>‹#›</a:t>
            </a:fld>
            <a:endParaRPr lang="en-US" dirty="0"/>
          </a:p>
        </p:txBody>
      </p:sp>
      <p:sp>
        <p:nvSpPr>
          <p:cNvPr id="7" name="Rectangle 6"/>
          <p:cNvSpPr/>
          <p:nvPr/>
        </p:nvSpPr>
        <p:spPr>
          <a:xfrm>
            <a:off x="0" y="0"/>
            <a:ext cx="4572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033E54A-A8CA-48C1-9504-691B58049D29}" type="datetimeFigureOut">
              <a:rPr lang="en-US"/>
              <a:t>1/30/20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48700" y="381000"/>
            <a:ext cx="2476500" cy="5897562"/>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762000" y="381000"/>
            <a:ext cx="7734300" cy="58975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5F6C806-BBF7-471C-9527-881CE2266695}" type="datetimeFigureOut">
              <a:rPr lang="en-US"/>
              <a:t>1/30/20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8C94063-DF36-4330-A365-08DA1FA5B7D6}" type="datetimeFigureOut">
              <a:rPr lang="en-US"/>
              <a:t>1/30/20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61872" y="758952"/>
            <a:ext cx="9418320" cy="4041648"/>
          </a:xfrm>
        </p:spPr>
        <p:txBody>
          <a:bodyPr anchor="b">
            <a:normAutofit/>
          </a:bodyPr>
          <a:lstStyle>
            <a:lvl1pPr>
              <a:lnSpc>
                <a:spcPct val="85000"/>
              </a:lnSpc>
              <a:defRPr sz="7200" b="0"/>
            </a:lvl1pPr>
          </a:lstStyle>
          <a:p>
            <a:r>
              <a:rPr lang="en-US"/>
              <a:t>Click to edit Master title style</a:t>
            </a:r>
            <a:endParaRPr lang="en-US" dirty="0"/>
          </a:p>
        </p:txBody>
      </p:sp>
      <p:sp>
        <p:nvSpPr>
          <p:cNvPr id="3" name="Text Placeholder 2"/>
          <p:cNvSpPr>
            <a:spLocks noGrp="1"/>
          </p:cNvSpPr>
          <p:nvPr>
            <p:ph type="body" idx="1"/>
          </p:nvPr>
        </p:nvSpPr>
        <p:spPr>
          <a:xfrm>
            <a:off x="1261872" y="4800600"/>
            <a:ext cx="9418320" cy="1691640"/>
          </a:xfrm>
        </p:spPr>
        <p:txBody>
          <a:bodyPr anchor="t">
            <a:normAutofit/>
          </a:bodyPr>
          <a:lstStyle>
            <a:lvl1pPr marL="0" indent="0">
              <a:buNone/>
              <a:defRPr sz="22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08A7C6C-0F39-4D70-8E8D-FE5B9C95FA73}" type="datetimeFigureOut">
              <a:rPr lang="en-US"/>
              <a:t>1/30/20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a:t>‹#›</a:t>
            </a:fld>
            <a:endParaRPr lang="en-US" dirty="0"/>
          </a:p>
        </p:txBody>
      </p:sp>
      <p:sp>
        <p:nvSpPr>
          <p:cNvPr id="7" name="Rectangle 6"/>
          <p:cNvSpPr/>
          <p:nvPr/>
        </p:nvSpPr>
        <p:spPr>
          <a:xfrm>
            <a:off x="0" y="0"/>
            <a:ext cx="4572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61872" y="1828800"/>
            <a:ext cx="4480560" cy="4351337"/>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26480" y="1828800"/>
            <a:ext cx="4480560" cy="4351337"/>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FCFA4AC-08CC-42CE-BD01-C191750A04EC}" type="datetimeFigureOut">
              <a:rPr lang="en-US"/>
              <a:t>1/30/20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261872" y="1713655"/>
            <a:ext cx="4480560" cy="731520"/>
          </a:xfrm>
        </p:spPr>
        <p:txBody>
          <a:bodyPr anchor="b">
            <a:normAutofit/>
          </a:bodyPr>
          <a:lstStyle>
            <a:lvl1pPr marL="0" indent="0">
              <a:spcBef>
                <a:spcPts val="0"/>
              </a:spcBef>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261872" y="2507550"/>
            <a:ext cx="4480560" cy="366465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26480" y="1713655"/>
            <a:ext cx="4480560" cy="731520"/>
          </a:xfrm>
        </p:spPr>
        <p:txBody>
          <a:bodyPr anchor="b">
            <a:normAutofit/>
          </a:bodyPr>
          <a:lstStyle>
            <a:lvl1pPr marL="0" indent="0">
              <a:lnSpc>
                <a:spcPct val="95000"/>
              </a:lnSpc>
              <a:spcBef>
                <a:spcPts val="0"/>
              </a:spcBef>
              <a:buNone/>
              <a:defRPr lang="en-US" sz="2000" b="0" kern="1200" dirty="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2000"/>
              </a:spcBef>
              <a:buFontTx/>
              <a:buNone/>
            </a:pPr>
            <a:r>
              <a:rPr lang="en-US"/>
              <a:t>Click to edit Master text styles</a:t>
            </a:r>
          </a:p>
        </p:txBody>
      </p:sp>
      <p:sp>
        <p:nvSpPr>
          <p:cNvPr id="6" name="Content Placeholder 5"/>
          <p:cNvSpPr>
            <a:spLocks noGrp="1"/>
          </p:cNvSpPr>
          <p:nvPr>
            <p:ph sz="quarter" idx="4"/>
          </p:nvPr>
        </p:nvSpPr>
        <p:spPr>
          <a:xfrm>
            <a:off x="6126480" y="2507550"/>
            <a:ext cx="4480560" cy="366465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BA7A723-92A7-435B-B681-F25B092FEFEB}" type="datetimeFigureOut">
              <a:rPr lang="en-US"/>
              <a:t>1/30/20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F170639-886C-4FCF-9EAB-ABB5DA3F3F4A}" type="datetimeFigureOut">
              <a:rPr lang="en-US"/>
              <a:t>1/30/20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2230651-31F4-45D2-98AE-A2108F41BC07}" type="datetimeFigureOut">
              <a:rPr lang="en-US"/>
              <a:t>1/30/20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1248" y="457200"/>
            <a:ext cx="3200400" cy="1600197"/>
          </a:xfrm>
        </p:spPr>
        <p:txBody>
          <a:bodyPr anchor="b">
            <a:normAutofit/>
          </a:bodyPr>
          <a:lstStyle>
            <a:lvl1pPr>
              <a:defRPr sz="3200" b="0" baseline="0"/>
            </a:lvl1pPr>
          </a:lstStyle>
          <a:p>
            <a:r>
              <a:rPr lang="en-US"/>
              <a:t>Click to edit Master title style</a:t>
            </a:r>
            <a:endParaRPr lang="en-US" dirty="0"/>
          </a:p>
        </p:txBody>
      </p:sp>
      <p:sp>
        <p:nvSpPr>
          <p:cNvPr id="3" name="Content Placeholder 2"/>
          <p:cNvSpPr>
            <a:spLocks noGrp="1"/>
          </p:cNvSpPr>
          <p:nvPr>
            <p:ph idx="1"/>
          </p:nvPr>
        </p:nvSpPr>
        <p:spPr>
          <a:xfrm>
            <a:off x="4504267" y="685800"/>
            <a:ext cx="6079066" cy="548640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41248" y="2099734"/>
            <a:ext cx="3200400" cy="3810001"/>
          </a:xfrm>
        </p:spPr>
        <p:txBody>
          <a:bodyPr>
            <a:normAutofit/>
          </a:bodyPr>
          <a:lstStyle>
            <a:lvl1pPr marL="0" indent="0">
              <a:lnSpc>
                <a:spcPct val="114000"/>
              </a:lnSpc>
              <a:spcBef>
                <a:spcPts val="800"/>
              </a:spcBef>
              <a:buNone/>
              <a:defRPr sz="13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F53789A-C914-4DB1-8815-80B5EC7335C5}" type="datetimeFigureOut">
              <a:rPr lang="en-US"/>
              <a:t>1/30/20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5105400"/>
            <a:ext cx="11292840" cy="17526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14400" y="5257800"/>
            <a:ext cx="9982200" cy="914400"/>
          </a:xfrm>
        </p:spPr>
        <p:txBody>
          <a:bodyPr anchor="b">
            <a:normAutofit/>
          </a:bodyPr>
          <a:lstStyle>
            <a:lvl1pPr>
              <a:defRPr sz="2800" b="0">
                <a:solidFill>
                  <a:schemeClr val="bg1"/>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11292840" cy="5128923"/>
          </a:xfrm>
          <a:blipFill>
            <a:blip r:embed="rId2"/>
            <a:stretch>
              <a:fillRect/>
            </a:stretch>
          </a:blipFill>
        </p:spPr>
        <p:txBody>
          <a:bodyPr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to placeholder or click icon to add</a:t>
            </a:r>
          </a:p>
        </p:txBody>
      </p:sp>
      <p:sp>
        <p:nvSpPr>
          <p:cNvPr id="4" name="Text Placeholder 3"/>
          <p:cNvSpPr>
            <a:spLocks noGrp="1"/>
          </p:cNvSpPr>
          <p:nvPr>
            <p:ph type="body" sz="half" idx="2"/>
          </p:nvPr>
        </p:nvSpPr>
        <p:spPr>
          <a:xfrm>
            <a:off x="914400" y="6108589"/>
            <a:ext cx="9982200" cy="597011"/>
          </a:xfrm>
        </p:spPr>
        <p:txBody>
          <a:bodyPr>
            <a:normAutofit/>
          </a:bodyPr>
          <a:lstStyle>
            <a:lvl1pPr marL="0" indent="0">
              <a:lnSpc>
                <a:spcPct val="100000"/>
              </a:lnSpc>
              <a:spcBef>
                <a:spcPts val="800"/>
              </a:spcBef>
              <a:buNone/>
              <a:defRPr sz="1300">
                <a:solidFill>
                  <a:schemeClr val="bg1">
                    <a:lumMod val="8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E6440AA-91A0-436F-8FDB-C0F939DCAE21}" type="datetimeFigureOut">
              <a:rPr lang="en-US"/>
              <a:t>1/30/20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1292840" y="0"/>
            <a:ext cx="914400" cy="68580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261872" y="365760"/>
            <a:ext cx="9692640" cy="1325562"/>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261872" y="1828800"/>
            <a:ext cx="8595360" cy="435133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16200000">
            <a:off x="10797542" y="998537"/>
            <a:ext cx="1904999" cy="365125"/>
          </a:xfrm>
          <a:prstGeom prst="rect">
            <a:avLst/>
          </a:prstGeom>
        </p:spPr>
        <p:txBody>
          <a:bodyPr vert="horz" lIns="91440" tIns="45720" rIns="91440" bIns="45720" rtlCol="0" anchor="ctr"/>
          <a:lstStyle>
            <a:lvl1pPr algn="r">
              <a:defRPr sz="1050" b="0">
                <a:solidFill>
                  <a:schemeClr val="tx2">
                    <a:lumMod val="20000"/>
                    <a:lumOff val="80000"/>
                  </a:schemeClr>
                </a:solidFill>
              </a:defRPr>
            </a:lvl1pPr>
          </a:lstStyle>
          <a:p>
            <a:fld id="{0E59FD0C-5451-4CA0-86AF-E70AE3279989}" type="datetimeFigureOut">
              <a:rPr lang="en-US"/>
              <a:t>1/30/20</a:t>
            </a:fld>
            <a:endParaRPr lang="en-US" dirty="0"/>
          </a:p>
        </p:txBody>
      </p:sp>
      <p:sp>
        <p:nvSpPr>
          <p:cNvPr id="5" name="Footer Placeholder 4"/>
          <p:cNvSpPr>
            <a:spLocks noGrp="1"/>
          </p:cNvSpPr>
          <p:nvPr>
            <p:ph type="ftr" sz="quarter" idx="3"/>
          </p:nvPr>
        </p:nvSpPr>
        <p:spPr>
          <a:xfrm rot="16200000">
            <a:off x="9959341" y="4046537"/>
            <a:ext cx="3581400" cy="365125"/>
          </a:xfrm>
          <a:prstGeom prst="rect">
            <a:avLst/>
          </a:prstGeom>
        </p:spPr>
        <p:txBody>
          <a:bodyPr vert="horz" lIns="91440" tIns="45720" rIns="91440" bIns="45720" rtlCol="0" anchor="ctr"/>
          <a:lstStyle>
            <a:lvl1pPr algn="l">
              <a:defRPr sz="1050">
                <a:solidFill>
                  <a:schemeClr val="tx2">
                    <a:lumMod val="20000"/>
                    <a:lumOff val="80000"/>
                  </a:schemeClr>
                </a:solidFill>
              </a:defRPr>
            </a:lvl1pPr>
          </a:lstStyle>
          <a:p>
            <a:endParaRPr lang="en-US" dirty="0"/>
          </a:p>
        </p:txBody>
      </p:sp>
      <p:sp>
        <p:nvSpPr>
          <p:cNvPr id="6" name="Slide Number Placeholder 5"/>
          <p:cNvSpPr>
            <a:spLocks noGrp="1"/>
          </p:cNvSpPr>
          <p:nvPr>
            <p:ph type="sldNum" sz="quarter" idx="4"/>
          </p:nvPr>
        </p:nvSpPr>
        <p:spPr>
          <a:xfrm>
            <a:off x="11292840" y="6172200"/>
            <a:ext cx="914400" cy="593725"/>
          </a:xfrm>
          <a:prstGeom prst="rect">
            <a:avLst/>
          </a:prstGeom>
        </p:spPr>
        <p:txBody>
          <a:bodyPr vert="horz" lIns="45720" tIns="45720" rIns="45720" bIns="45720" rtlCol="0" anchor="ctr">
            <a:normAutofit/>
          </a:bodyPr>
          <a:lstStyle>
            <a:lvl1pPr algn="ctr">
              <a:defRPr sz="3600">
                <a:solidFill>
                  <a:schemeClr val="tx2">
                    <a:lumMod val="60000"/>
                    <a:lumOff val="40000"/>
                  </a:schemeClr>
                </a:solidFill>
              </a:defRPr>
            </a:lvl1pPr>
          </a:lstStyle>
          <a:p>
            <a:fld id="{4FAB73BC-B049-4115-A692-8D63A059BFB8}" type="slidenum">
              <a:rPr lang="en-US"/>
              <a:pPr/>
              <a:t>‹#›</a:t>
            </a:fld>
            <a:endParaRPr lang="en-US" dirty="0"/>
          </a:p>
        </p:txBody>
      </p:sp>
    </p:spTree>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Lst>
  <p:hf sldNum="0" hdr="0" ftr="0" dt="0"/>
  <p:txStyles>
    <p:titleStyle>
      <a:lvl1pPr algn="l" defTabSz="914400" rtl="0" eaLnBrk="1" latinLnBrk="0" hangingPunct="1">
        <a:lnSpc>
          <a:spcPct val="90000"/>
        </a:lnSpc>
        <a:spcBef>
          <a:spcPct val="0"/>
        </a:spcBef>
        <a:buNone/>
        <a:defRPr sz="4400" kern="1200" spc="-50" baseline="0">
          <a:solidFill>
            <a:schemeClr val="tx1"/>
          </a:solidFill>
          <a:latin typeface="+mj-lt"/>
          <a:ea typeface="+mj-ea"/>
          <a:cs typeface="+mj-cs"/>
        </a:defRPr>
      </a:lvl1pPr>
    </p:titleStyle>
    <p:bodyStyle>
      <a:lvl1pPr marL="182880" indent="-182880" algn="l" defTabSz="914400" rtl="0" eaLnBrk="1" latinLnBrk="0" hangingPunct="1">
        <a:lnSpc>
          <a:spcPct val="95000"/>
        </a:lnSpc>
        <a:spcBef>
          <a:spcPts val="1400"/>
        </a:spcBef>
        <a:spcAft>
          <a:spcPts val="200"/>
        </a:spcAft>
        <a:buClr>
          <a:schemeClr val="accent1"/>
        </a:buClr>
        <a:buSzPct val="80000"/>
        <a:buFont typeface="Arial" pitchFamily="34" charset="0"/>
        <a:buChar char="•"/>
        <a:defRPr sz="1800" kern="1200" spc="10" baseline="0">
          <a:solidFill>
            <a:schemeClr val="tx1"/>
          </a:solidFill>
          <a:latin typeface="+mn-lt"/>
          <a:ea typeface="+mn-ea"/>
          <a:cs typeface="+mn-cs"/>
        </a:defRPr>
      </a:lvl1pPr>
      <a:lvl2pPr marL="45720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600" kern="1200">
          <a:solidFill>
            <a:schemeClr val="tx1">
              <a:lumMod val="85000"/>
              <a:lumOff val="15000"/>
            </a:schemeClr>
          </a:solidFill>
          <a:latin typeface="+mn-lt"/>
          <a:ea typeface="+mn-ea"/>
          <a:cs typeface="+mn-cs"/>
        </a:defRPr>
      </a:lvl2pPr>
      <a:lvl3pPr marL="73152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3pPr>
      <a:lvl4pPr marL="100584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4pPr>
      <a:lvl5pPr marL="128016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5pPr>
      <a:lvl6pPr marL="16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6pPr>
      <a:lvl7pPr marL="19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7pPr>
      <a:lvl8pPr marL="22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8pPr>
      <a:lvl9pPr marL="25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tif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MQTT </a:t>
            </a:r>
          </a:p>
        </p:txBody>
      </p:sp>
      <p:sp>
        <p:nvSpPr>
          <p:cNvPr id="3" name="Subtitle 2"/>
          <p:cNvSpPr>
            <a:spLocks noGrp="1"/>
          </p:cNvSpPr>
          <p:nvPr>
            <p:ph type="subTitle" idx="1"/>
          </p:nvPr>
        </p:nvSpPr>
        <p:spPr/>
        <p:txBody>
          <a:bodyPr/>
          <a:lstStyle/>
          <a:p>
            <a:r>
              <a:rPr lang="en-US" dirty="0"/>
              <a:t>Publish subscribe for IoT</a:t>
            </a:r>
          </a:p>
          <a:p>
            <a:endParaRPr lang="en-US" dirty="0"/>
          </a:p>
        </p:txBody>
      </p:sp>
    </p:spTree>
    <p:extLst>
      <p:ext uri="{BB962C8B-B14F-4D97-AF65-F5344CB8AC3E}">
        <p14:creationId xmlns:p14="http://schemas.microsoft.com/office/powerpoint/2010/main" val="14433685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MQTT </a:t>
            </a:r>
            <a:br>
              <a:rPr lang="en-US" dirty="0"/>
            </a:br>
            <a:endParaRPr lang="en-US" dirty="0"/>
          </a:p>
        </p:txBody>
      </p:sp>
      <p:sp>
        <p:nvSpPr>
          <p:cNvPr id="3" name="Content Placeholder 2"/>
          <p:cNvSpPr>
            <a:spLocks noGrp="1"/>
          </p:cNvSpPr>
          <p:nvPr>
            <p:ph idx="1"/>
          </p:nvPr>
        </p:nvSpPr>
        <p:spPr>
          <a:xfrm>
            <a:off x="1261872" y="1244600"/>
            <a:ext cx="8595360" cy="4351337"/>
          </a:xfrm>
        </p:spPr>
        <p:txBody>
          <a:bodyPr>
            <a:normAutofit fontScale="55000" lnSpcReduction="20000"/>
          </a:bodyPr>
          <a:lstStyle/>
          <a:p>
            <a:r>
              <a:rPr lang="en-US" sz="5000" dirty="0"/>
              <a:t>Message Queuing Telemetry Transport (old acronym) since the 1990’s</a:t>
            </a:r>
          </a:p>
          <a:p>
            <a:r>
              <a:rPr lang="en-US" sz="5000" dirty="0"/>
              <a:t>“Telemetry” is from the Greek remote measure</a:t>
            </a:r>
          </a:p>
          <a:p>
            <a:r>
              <a:rPr lang="en-US" sz="5000" dirty="0"/>
              <a:t>Created by Andy Stanford-Clark (IBM) and Alan Nipper - now part of OASIS</a:t>
            </a:r>
          </a:p>
          <a:p>
            <a:r>
              <a:rPr lang="en-US" sz="5000" dirty="0"/>
              <a:t>Version 3.1 released royalty free in 2010  (IBM) </a:t>
            </a:r>
          </a:p>
          <a:p>
            <a:r>
              <a:rPr lang="en-US" sz="5000" dirty="0"/>
              <a:t>Originally built for oil pipeline monitoring over satellite connections. </a:t>
            </a:r>
          </a:p>
          <a:p>
            <a:r>
              <a:rPr lang="en-US" sz="5000" dirty="0"/>
              <a:t>Satellites appropriate because pipelines are remote</a:t>
            </a:r>
          </a:p>
          <a:p>
            <a:endParaRPr lang="en-US" sz="2600" dirty="0"/>
          </a:p>
          <a:p>
            <a:endParaRPr lang="en-US" sz="3200" dirty="0"/>
          </a:p>
          <a:p>
            <a:endParaRPr lang="en-US" dirty="0"/>
          </a:p>
          <a:p>
            <a:endParaRPr lang="en-US" dirty="0"/>
          </a:p>
        </p:txBody>
      </p:sp>
    </p:spTree>
    <p:extLst>
      <p:ext uri="{BB962C8B-B14F-4D97-AF65-F5344CB8AC3E}">
        <p14:creationId xmlns:p14="http://schemas.microsoft.com/office/powerpoint/2010/main" val="1947002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MQTT </a:t>
            </a:r>
            <a:br>
              <a:rPr lang="en-US" dirty="0"/>
            </a:br>
            <a:endParaRPr lang="en-US" dirty="0"/>
          </a:p>
        </p:txBody>
      </p:sp>
      <p:sp>
        <p:nvSpPr>
          <p:cNvPr id="3" name="Content Placeholder 2"/>
          <p:cNvSpPr>
            <a:spLocks noGrp="1"/>
          </p:cNvSpPr>
          <p:nvPr>
            <p:ph idx="1"/>
          </p:nvPr>
        </p:nvSpPr>
        <p:spPr>
          <a:xfrm>
            <a:off x="1261872" y="1244600"/>
            <a:ext cx="8595360" cy="4351337"/>
          </a:xfrm>
        </p:spPr>
        <p:txBody>
          <a:bodyPr>
            <a:normAutofit fontScale="92500" lnSpcReduction="10000"/>
          </a:bodyPr>
          <a:lstStyle/>
          <a:p>
            <a:r>
              <a:rPr lang="en-US" sz="2800" dirty="0"/>
              <a:t>Built for a proprietary imbedded system now shifting to </a:t>
            </a:r>
            <a:r>
              <a:rPr lang="en-US" sz="2800" dirty="0" err="1"/>
              <a:t>IoT</a:t>
            </a:r>
            <a:endParaRPr lang="en-US" sz="2800" dirty="0"/>
          </a:p>
          <a:p>
            <a:r>
              <a:rPr lang="en-US" sz="2800" dirty="0"/>
              <a:t>You can send anything as a message. Up to 256 MB. </a:t>
            </a:r>
          </a:p>
          <a:p>
            <a:r>
              <a:rPr lang="en-US" sz="2800" dirty="0"/>
              <a:t>Built for unreliable networks</a:t>
            </a:r>
          </a:p>
          <a:p>
            <a:r>
              <a:rPr lang="en-US" sz="2800" dirty="0"/>
              <a:t>Enterprise scale implementations down to hobby projects </a:t>
            </a:r>
          </a:p>
          <a:p>
            <a:r>
              <a:rPr lang="en-US" sz="2800" dirty="0"/>
              <a:t>Decouples readers and writers</a:t>
            </a:r>
          </a:p>
          <a:p>
            <a:r>
              <a:rPr lang="en-US" sz="2800" dirty="0"/>
              <a:t>Message have a topic, quality of service and retain status associated with them.</a:t>
            </a:r>
          </a:p>
          <a:p>
            <a:endParaRPr lang="en-US" sz="2600" dirty="0"/>
          </a:p>
          <a:p>
            <a:endParaRPr lang="en-US" sz="3200" dirty="0"/>
          </a:p>
          <a:p>
            <a:endParaRPr lang="en-US" dirty="0"/>
          </a:p>
          <a:p>
            <a:endParaRPr lang="en-US" dirty="0"/>
          </a:p>
        </p:txBody>
      </p:sp>
    </p:spTree>
    <p:extLst>
      <p:ext uri="{BB962C8B-B14F-4D97-AF65-F5344CB8AC3E}">
        <p14:creationId xmlns:p14="http://schemas.microsoft.com/office/powerpoint/2010/main" val="849355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MQTT</a:t>
            </a:r>
          </a:p>
        </p:txBody>
      </p:sp>
      <p:sp>
        <p:nvSpPr>
          <p:cNvPr id="3" name="Content Placeholder 2"/>
          <p:cNvSpPr>
            <a:spLocks noGrp="1"/>
          </p:cNvSpPr>
          <p:nvPr>
            <p:ph idx="1"/>
          </p:nvPr>
        </p:nvSpPr>
        <p:spPr/>
        <p:txBody>
          <a:bodyPr>
            <a:noAutofit/>
          </a:bodyPr>
          <a:lstStyle/>
          <a:p>
            <a:r>
              <a:rPr lang="en-US" sz="2000" dirty="0"/>
              <a:t>MQTT Runs over TCP or TLS. May use </a:t>
            </a:r>
            <a:r>
              <a:rPr lang="en-US" sz="2000" dirty="0" err="1"/>
              <a:t>Websockets</a:t>
            </a:r>
            <a:r>
              <a:rPr lang="en-US" sz="2000" dirty="0"/>
              <a:t> from within a browser. </a:t>
            </a:r>
          </a:p>
          <a:p>
            <a:r>
              <a:rPr lang="en-US" sz="2000" dirty="0"/>
              <a:t>MQTT–SN uses UDP packets or serial communication rather than TCP. MQTT-SN may run over Bluetooth Low Energy (BLE).</a:t>
            </a:r>
          </a:p>
          <a:p>
            <a:r>
              <a:rPr lang="en-US" sz="2000" dirty="0"/>
              <a:t>Open, industry agnostic, no polling. What does it mean to be open? </a:t>
            </a:r>
          </a:p>
          <a:p>
            <a:r>
              <a:rPr lang="en-US" sz="2000" dirty="0"/>
              <a:t>Hierarchical topic namespace and subscriptions with wildcards. MQTT-SN has simpler topics.</a:t>
            </a:r>
          </a:p>
          <a:p>
            <a:r>
              <a:rPr lang="en-US" sz="2000" dirty="0"/>
              <a:t>As soon as you subscribe you may receive the most recently published message. One message per topic may be retained by the broker. This </a:t>
            </a:r>
            <a:r>
              <a:rPr lang="en-US" sz="2000" dirty="0" err="1"/>
              <a:t>featuer</a:t>
            </a:r>
            <a:r>
              <a:rPr lang="en-US" sz="2000" dirty="0"/>
              <a:t> provides for devices that transmit messages only on occasion. A newly connected subscriber does not need to wait. Instead, it receives the most recent message.</a:t>
            </a:r>
          </a:p>
        </p:txBody>
      </p:sp>
    </p:spTree>
    <p:extLst>
      <p:ext uri="{BB962C8B-B14F-4D97-AF65-F5344CB8AC3E}">
        <p14:creationId xmlns:p14="http://schemas.microsoft.com/office/powerpoint/2010/main" val="768780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MQTT Last Will and Testament</a:t>
            </a:r>
            <a:br>
              <a:rPr lang="en-US" dirty="0"/>
            </a:br>
            <a:endParaRPr lang="en-US" dirty="0"/>
          </a:p>
        </p:txBody>
      </p:sp>
      <p:sp>
        <p:nvSpPr>
          <p:cNvPr id="3" name="Content Placeholder 2"/>
          <p:cNvSpPr>
            <a:spLocks noGrp="1"/>
          </p:cNvSpPr>
          <p:nvPr>
            <p:ph idx="1"/>
          </p:nvPr>
        </p:nvSpPr>
        <p:spPr>
          <a:xfrm>
            <a:off x="1261871" y="1244600"/>
            <a:ext cx="9020815" cy="5328728"/>
          </a:xfrm>
        </p:spPr>
        <p:txBody>
          <a:bodyPr>
            <a:normAutofit/>
          </a:bodyPr>
          <a:lstStyle/>
          <a:p>
            <a:r>
              <a:rPr lang="en-US" sz="2200" dirty="0"/>
              <a:t>Publishing clients may connect with a last will and testament message.</a:t>
            </a:r>
          </a:p>
          <a:p>
            <a:r>
              <a:rPr lang="en-US" sz="2200" dirty="0"/>
              <a:t>If publishing client has no data to send, it sends ping requests to the broker to inform the broker that it is still alive. </a:t>
            </a:r>
          </a:p>
          <a:p>
            <a:r>
              <a:rPr lang="en-US" sz="2200" dirty="0"/>
              <a:t>If a publisher disconnects in a faulty manner (the broker will miss the ping requests), the broker tells all subscribers the last will and testament. This is for an ungraceful disconnect. How could this happen? Battery failure, network down, out of reach, etc.</a:t>
            </a:r>
          </a:p>
          <a:p>
            <a:r>
              <a:rPr lang="en-US" sz="2200" dirty="0"/>
              <a:t>In the case of graceful disconnect, the publisher sends a DISCONNECT message to the broker – the broker will discard the LWT message.</a:t>
            </a:r>
          </a:p>
          <a:p>
            <a:endParaRPr lang="en-US" sz="2000" dirty="0"/>
          </a:p>
        </p:txBody>
      </p:sp>
    </p:spTree>
    <p:extLst>
      <p:ext uri="{BB962C8B-B14F-4D97-AF65-F5344CB8AC3E}">
        <p14:creationId xmlns:p14="http://schemas.microsoft.com/office/powerpoint/2010/main" val="959753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414272" y="518160"/>
            <a:ext cx="9692640" cy="1325562"/>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spc="-50" baseline="0">
                <a:solidFill>
                  <a:schemeClr val="tx1"/>
                </a:solidFill>
                <a:latin typeface="+mj-lt"/>
                <a:ea typeface="+mj-ea"/>
                <a:cs typeface="+mj-cs"/>
              </a:defRPr>
            </a:lvl1pPr>
          </a:lstStyle>
          <a:p>
            <a:r>
              <a:rPr lang="en-US" dirty="0"/>
              <a:t>MQTT Clients</a:t>
            </a:r>
          </a:p>
        </p:txBody>
      </p:sp>
      <p:sp>
        <p:nvSpPr>
          <p:cNvPr id="5" name="Content Placeholder 2"/>
          <p:cNvSpPr txBox="1">
            <a:spLocks/>
          </p:cNvSpPr>
          <p:nvPr/>
        </p:nvSpPr>
        <p:spPr>
          <a:xfrm>
            <a:off x="1414272" y="1981200"/>
            <a:ext cx="8595360" cy="4351337"/>
          </a:xfrm>
          <a:prstGeom prst="rect">
            <a:avLst/>
          </a:prstGeom>
        </p:spPr>
        <p:txBody>
          <a:bodyPr vert="horz" lIns="91440" tIns="45720" rIns="91440" bIns="45720" rtlCol="0">
            <a:normAutofit/>
          </a:bodyPr>
          <a:lstStyle>
            <a:lvl1pPr marL="182880" indent="-182880" algn="l" defTabSz="914400" rtl="0" eaLnBrk="1" latinLnBrk="0" hangingPunct="1">
              <a:lnSpc>
                <a:spcPct val="95000"/>
              </a:lnSpc>
              <a:spcBef>
                <a:spcPts val="1400"/>
              </a:spcBef>
              <a:spcAft>
                <a:spcPts val="200"/>
              </a:spcAft>
              <a:buClr>
                <a:schemeClr val="accent1"/>
              </a:buClr>
              <a:buSzPct val="80000"/>
              <a:buFont typeface="Arial" pitchFamily="34" charset="0"/>
              <a:buChar char="•"/>
              <a:defRPr sz="1800" kern="1200" spc="10" baseline="0">
                <a:solidFill>
                  <a:schemeClr val="tx1"/>
                </a:solidFill>
                <a:latin typeface="+mn-lt"/>
                <a:ea typeface="+mn-ea"/>
                <a:cs typeface="+mn-cs"/>
              </a:defRPr>
            </a:lvl1pPr>
            <a:lvl2pPr marL="45720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600" kern="1200">
                <a:solidFill>
                  <a:schemeClr val="tx1">
                    <a:lumMod val="85000"/>
                    <a:lumOff val="15000"/>
                  </a:schemeClr>
                </a:solidFill>
                <a:latin typeface="+mn-lt"/>
                <a:ea typeface="+mn-ea"/>
                <a:cs typeface="+mn-cs"/>
              </a:defRPr>
            </a:lvl2pPr>
            <a:lvl3pPr marL="73152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3pPr>
            <a:lvl4pPr marL="100584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4pPr>
            <a:lvl5pPr marL="128016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5pPr>
            <a:lvl6pPr marL="16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6pPr>
            <a:lvl7pPr marL="19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7pPr>
            <a:lvl8pPr marL="22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8pPr>
            <a:lvl9pPr marL="25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9pPr>
          </a:lstStyle>
          <a:p>
            <a:r>
              <a:rPr lang="en-US" dirty="0"/>
              <a:t>A client may publish or subscribe or do both.</a:t>
            </a:r>
          </a:p>
          <a:p>
            <a:r>
              <a:rPr lang="en-US" dirty="0"/>
              <a:t>An MQTT client is any device from a micro controller up to a full fledged server, that has an MQTT library running and is connecting to an MQTT broker over any kind of network. (from </a:t>
            </a:r>
            <a:r>
              <a:rPr lang="en-US" dirty="0" err="1"/>
              <a:t>HiveMQ</a:t>
            </a:r>
            <a:r>
              <a:rPr lang="en-US" dirty="0"/>
              <a:t> MQTT Essentials)</a:t>
            </a:r>
          </a:p>
          <a:p>
            <a:r>
              <a:rPr lang="en-US" dirty="0"/>
              <a:t>A client is any device that has a TCP/IP stack and speaks MQTT. MQTT-SN does not require TCP.</a:t>
            </a:r>
          </a:p>
          <a:p>
            <a:r>
              <a:rPr lang="en-US" dirty="0"/>
              <a:t>Client libraries widely available (Android, Arduino, iOS, Java, </a:t>
            </a:r>
            <a:r>
              <a:rPr lang="en-US" dirty="0" err="1"/>
              <a:t>Javascript</a:t>
            </a:r>
            <a:r>
              <a:rPr lang="en-US" dirty="0"/>
              <a:t>, etc.)</a:t>
            </a:r>
          </a:p>
          <a:p>
            <a:r>
              <a:rPr lang="en-US" dirty="0"/>
              <a:t>No client is connected directly to any other client</a:t>
            </a:r>
          </a:p>
          <a:p>
            <a:endParaRPr lang="en-US" dirty="0"/>
          </a:p>
          <a:p>
            <a:endParaRPr lang="en-US" dirty="0"/>
          </a:p>
        </p:txBody>
      </p:sp>
    </p:spTree>
    <p:extLst>
      <p:ext uri="{BB962C8B-B14F-4D97-AF65-F5344CB8AC3E}">
        <p14:creationId xmlns:p14="http://schemas.microsoft.com/office/powerpoint/2010/main" val="86150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1261872" y="352881"/>
            <a:ext cx="9692640" cy="1325562"/>
          </a:xfrm>
        </p:spPr>
        <p:txBody>
          <a:bodyPr/>
          <a:lstStyle/>
          <a:p>
            <a:r>
              <a:rPr lang="en-US" dirty="0"/>
              <a:t>MQTT Broker</a:t>
            </a:r>
          </a:p>
        </p:txBody>
      </p:sp>
      <p:sp>
        <p:nvSpPr>
          <p:cNvPr id="5" name="Content Placeholder 2"/>
          <p:cNvSpPr>
            <a:spLocks noGrp="1"/>
          </p:cNvSpPr>
          <p:nvPr>
            <p:ph idx="1"/>
          </p:nvPr>
        </p:nvSpPr>
        <p:spPr>
          <a:xfrm>
            <a:off x="1261872" y="1828800"/>
            <a:ext cx="8595360" cy="4351337"/>
          </a:xfrm>
        </p:spPr>
        <p:txBody>
          <a:bodyPr/>
          <a:lstStyle/>
          <a:p>
            <a:r>
              <a:rPr lang="en-US" dirty="0"/>
              <a:t>The broker is primarily responsible for receiving all messages, filtering them, decide who is interested in it and then sending the message to all subscribed clients. (From </a:t>
            </a:r>
            <a:r>
              <a:rPr lang="en-US" dirty="0" err="1"/>
              <a:t>HiveMQ</a:t>
            </a:r>
            <a:r>
              <a:rPr lang="en-US" dirty="0"/>
              <a:t> MQTT Essentials)</a:t>
            </a:r>
          </a:p>
          <a:p>
            <a:r>
              <a:rPr lang="en-US" dirty="0"/>
              <a:t>May authenticate and authorize clients. </a:t>
            </a:r>
          </a:p>
          <a:p>
            <a:r>
              <a:rPr lang="en-US" dirty="0"/>
              <a:t>Maintains sessions and missed messages</a:t>
            </a:r>
          </a:p>
          <a:p>
            <a:r>
              <a:rPr lang="en-US" dirty="0"/>
              <a:t>Maintains a hierarchical namespace for topics and allows subscribers (but not publishers) to use wildcards (+ and #).</a:t>
            </a:r>
          </a:p>
          <a:p>
            <a:endParaRPr lang="en-US" dirty="0"/>
          </a:p>
        </p:txBody>
      </p:sp>
    </p:spTree>
    <p:extLst>
      <p:ext uri="{BB962C8B-B14F-4D97-AF65-F5344CB8AC3E}">
        <p14:creationId xmlns:p14="http://schemas.microsoft.com/office/powerpoint/2010/main" val="1791559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Topics are organized into a hierarchical namespace</a:t>
            </a:r>
          </a:p>
        </p:txBody>
      </p:sp>
      <p:sp>
        <p:nvSpPr>
          <p:cNvPr id="3" name="Content Placeholder 2"/>
          <p:cNvSpPr>
            <a:spLocks noGrp="1"/>
          </p:cNvSpPr>
          <p:nvPr>
            <p:ph idx="1"/>
          </p:nvPr>
        </p:nvSpPr>
        <p:spPr/>
        <p:txBody>
          <a:bodyPr>
            <a:normAutofit fontScale="92500" lnSpcReduction="10000"/>
          </a:bodyPr>
          <a:lstStyle/>
          <a:p>
            <a:r>
              <a:rPr lang="en-US" dirty="0"/>
              <a:t>Suppose a client publishes to mm6House/Kitchen/Sensor/Temperature</a:t>
            </a:r>
          </a:p>
          <a:p>
            <a:r>
              <a:rPr lang="en-US" dirty="0"/>
              <a:t>Another client might subscribe to:</a:t>
            </a:r>
          </a:p>
          <a:p>
            <a:pPr marL="0" indent="0">
              <a:buNone/>
            </a:pPr>
            <a:r>
              <a:rPr lang="en-US" dirty="0"/>
              <a:t>      mm6House/Kitchen/Sensor/Temperature</a:t>
            </a:r>
          </a:p>
          <a:p>
            <a:r>
              <a:rPr lang="en-US" dirty="0"/>
              <a:t>Or, using a single level wildcard (+)</a:t>
            </a:r>
          </a:p>
          <a:p>
            <a:pPr marL="0" indent="0">
              <a:buNone/>
            </a:pPr>
            <a:r>
              <a:rPr lang="en-US" dirty="0"/>
              <a:t>      mm6House/Kitchen/+/Temperature           // All children of Kitchen that</a:t>
            </a:r>
          </a:p>
          <a:p>
            <a:pPr marL="0" indent="0">
              <a:buNone/>
            </a:pPr>
            <a:r>
              <a:rPr lang="en-US" dirty="0"/>
              <a:t>                                                                        // have a child called Temperature</a:t>
            </a:r>
          </a:p>
          <a:p>
            <a:r>
              <a:rPr lang="en-US" dirty="0"/>
              <a:t>Or, using a multi level wildcard (#)</a:t>
            </a:r>
          </a:p>
          <a:p>
            <a:pPr marL="0" indent="0">
              <a:buNone/>
            </a:pPr>
            <a:r>
              <a:rPr lang="en-US" dirty="0"/>
              <a:t>      mm6House/Kitchen/#                                   // Goes deep</a:t>
            </a:r>
          </a:p>
          <a:p>
            <a:pPr>
              <a:buFont typeface="Arial" charset="0"/>
              <a:buChar char="•"/>
            </a:pPr>
            <a:r>
              <a:rPr lang="en-US" dirty="0"/>
              <a:t>The </a:t>
            </a:r>
            <a:r>
              <a:rPr lang="en-US" dirty="0" err="1"/>
              <a:t>octothorp</a:t>
            </a:r>
            <a:r>
              <a:rPr lang="en-US" dirty="0"/>
              <a:t> (#) must be the last character.</a:t>
            </a:r>
          </a:p>
          <a:p>
            <a:pPr>
              <a:buFont typeface="Arial" charset="0"/>
              <a:buChar char="•"/>
            </a:pPr>
            <a:r>
              <a:rPr lang="en-US" dirty="0"/>
              <a:t>To see every message, subscribe to </a:t>
            </a:r>
            <a:r>
              <a:rPr lang="en-US"/>
              <a:t>#.         </a:t>
            </a:r>
            <a:endParaRPr lang="en-US" dirty="0"/>
          </a:p>
          <a:p>
            <a:endParaRPr lang="en-US" dirty="0"/>
          </a:p>
          <a:p>
            <a:endParaRPr lang="en-US" dirty="0"/>
          </a:p>
        </p:txBody>
      </p:sp>
    </p:spTree>
    <p:extLst>
      <p:ext uri="{BB962C8B-B14F-4D97-AF65-F5344CB8AC3E}">
        <p14:creationId xmlns:p14="http://schemas.microsoft.com/office/powerpoint/2010/main" val="178867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9D8FB34A-FDA1-E449-8237-2F20C9D062C9}"/>
              </a:ext>
            </a:extLst>
          </p:cNvPr>
          <p:cNvSpPr>
            <a:spLocks noGrp="1"/>
          </p:cNvSpPr>
          <p:nvPr>
            <p:ph type="ftr" sz="quarter" idx="11"/>
          </p:nvPr>
        </p:nvSpPr>
        <p:spPr>
          <a:xfrm rot="16200000">
            <a:off x="9959341" y="4046537"/>
            <a:ext cx="3581400" cy="365125"/>
          </a:xfrm>
        </p:spPr>
        <p:txBody>
          <a:bodyPr/>
          <a:lstStyle/>
          <a:p>
            <a:r>
              <a:rPr lang="en-US"/>
              <a:t>95-733 Internet of Things</a:t>
            </a:r>
            <a:endParaRPr lang="en-US" dirty="0"/>
          </a:p>
        </p:txBody>
      </p:sp>
      <p:sp>
        <p:nvSpPr>
          <p:cNvPr id="5" name="Slide Number Placeholder 4">
            <a:extLst>
              <a:ext uri="{FF2B5EF4-FFF2-40B4-BE49-F238E27FC236}">
                <a16:creationId xmlns:a16="http://schemas.microsoft.com/office/drawing/2014/main" id="{7E37D58A-ACC0-0D4C-A56C-B14D63BE45F6}"/>
              </a:ext>
            </a:extLst>
          </p:cNvPr>
          <p:cNvSpPr>
            <a:spLocks noGrp="1"/>
          </p:cNvSpPr>
          <p:nvPr>
            <p:ph type="sldNum" sz="quarter" idx="12"/>
          </p:nvPr>
        </p:nvSpPr>
        <p:spPr>
          <a:xfrm>
            <a:off x="11292840" y="6172200"/>
            <a:ext cx="914400" cy="593725"/>
          </a:xfrm>
        </p:spPr>
        <p:txBody>
          <a:bodyPr>
            <a:normAutofit lnSpcReduction="10000"/>
          </a:bodyPr>
          <a:lstStyle/>
          <a:p>
            <a:fld id="{4FAB73BC-B049-4115-A692-8D63A059BFB8}" type="slidenum">
              <a:rPr lang="en-US" smtClean="0"/>
              <a:t>2</a:t>
            </a:fld>
            <a:endParaRPr lang="en-US" dirty="0"/>
          </a:p>
        </p:txBody>
      </p:sp>
      <p:sp>
        <p:nvSpPr>
          <p:cNvPr id="6" name="Slide Number Placeholder 3">
            <a:extLst>
              <a:ext uri="{FF2B5EF4-FFF2-40B4-BE49-F238E27FC236}">
                <a16:creationId xmlns:a16="http://schemas.microsoft.com/office/drawing/2014/main" id="{96241ED7-A8ED-EF4C-ACBB-D2A14E6C5586}"/>
              </a:ext>
            </a:extLst>
          </p:cNvPr>
          <p:cNvSpPr txBox="1">
            <a:spLocks/>
          </p:cNvSpPr>
          <p:nvPr/>
        </p:nvSpPr>
        <p:spPr>
          <a:xfrm>
            <a:off x="7924800" y="6324600"/>
            <a:ext cx="533400" cy="30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lstStyle>
            <a:defPPr>
              <a:defRPr lang="en-US"/>
            </a:defPPr>
            <a:lvl1pPr marL="0" algn="r" defTabSz="457200" rtl="0" eaLnBrk="1" latinLnBrk="0" hangingPunct="1">
              <a:spcBef>
                <a:spcPct val="20000"/>
              </a:spcBef>
              <a:buChar char="•"/>
              <a:defRPr sz="3200" b="0" kern="1200">
                <a:solidFill>
                  <a:schemeClr val="tx1"/>
                </a:solidFill>
                <a:latin typeface="Verdana" charset="0"/>
                <a:ea typeface="ＭＳ Ｐゴシック" charset="-128"/>
                <a:cs typeface="+mn-cs"/>
              </a:defRPr>
            </a:lvl1pPr>
            <a:lvl2pPr marL="742950" indent="-285750" algn="l" defTabSz="457200" rtl="0" eaLnBrk="1" latinLnBrk="0" hangingPunct="1">
              <a:spcBef>
                <a:spcPct val="20000"/>
              </a:spcBef>
              <a:buChar char="–"/>
              <a:defRPr sz="2800" kern="1200">
                <a:solidFill>
                  <a:schemeClr val="tx1"/>
                </a:solidFill>
                <a:latin typeface="Verdana" charset="0"/>
                <a:ea typeface="ＭＳ Ｐゴシック" charset="-128"/>
                <a:cs typeface="+mn-cs"/>
              </a:defRPr>
            </a:lvl2pPr>
            <a:lvl3pPr marL="1143000" indent="-228600" algn="l" defTabSz="457200" rtl="0" eaLnBrk="1" latinLnBrk="0" hangingPunct="1">
              <a:spcBef>
                <a:spcPct val="20000"/>
              </a:spcBef>
              <a:buChar char="•"/>
              <a:defRPr sz="2400" kern="1200">
                <a:solidFill>
                  <a:schemeClr val="tx1"/>
                </a:solidFill>
                <a:latin typeface="Verdana" charset="0"/>
                <a:ea typeface="ＭＳ Ｐゴシック" charset="-128"/>
                <a:cs typeface="+mn-cs"/>
              </a:defRPr>
            </a:lvl3pPr>
            <a:lvl4pPr marL="1600200" indent="-228600" algn="l" defTabSz="457200" rtl="0" eaLnBrk="1" latinLnBrk="0" hangingPunct="1">
              <a:spcBef>
                <a:spcPct val="20000"/>
              </a:spcBef>
              <a:buChar char="–"/>
              <a:defRPr sz="2000" kern="1200">
                <a:solidFill>
                  <a:schemeClr val="tx1"/>
                </a:solidFill>
                <a:latin typeface="Verdana" charset="0"/>
                <a:ea typeface="ＭＳ Ｐゴシック" charset="-128"/>
                <a:cs typeface="+mn-cs"/>
              </a:defRPr>
            </a:lvl4pPr>
            <a:lvl5pPr marL="2057400" indent="-228600" algn="l" defTabSz="457200" rtl="0" eaLnBrk="1" latinLnBrk="0" hangingPunct="1">
              <a:spcBef>
                <a:spcPct val="20000"/>
              </a:spcBef>
              <a:buChar char="•"/>
              <a:defRPr sz="2000" kern="1200">
                <a:solidFill>
                  <a:schemeClr val="tx1"/>
                </a:solidFill>
                <a:latin typeface="Verdana" charset="0"/>
                <a:ea typeface="ＭＳ Ｐゴシック" charset="-128"/>
                <a:cs typeface="+mn-cs"/>
              </a:defRPr>
            </a:lvl5pPr>
            <a:lvl6pPr marL="2514600" indent="-228600" algn="l" defTabSz="457200" rtl="0" eaLnBrk="0" fontAlgn="base" latinLnBrk="0" hangingPunct="0">
              <a:spcBef>
                <a:spcPct val="20000"/>
              </a:spcBef>
              <a:spcAft>
                <a:spcPct val="0"/>
              </a:spcAft>
              <a:buChar char="•"/>
              <a:defRPr sz="2000" kern="1200">
                <a:solidFill>
                  <a:schemeClr val="tx1"/>
                </a:solidFill>
                <a:latin typeface="Verdana" charset="0"/>
                <a:ea typeface="ＭＳ Ｐゴシック" charset="-128"/>
                <a:cs typeface="+mn-cs"/>
              </a:defRPr>
            </a:lvl6pPr>
            <a:lvl7pPr marL="2971800" indent="-228600" algn="l" defTabSz="457200" rtl="0" eaLnBrk="0" fontAlgn="base" latinLnBrk="0" hangingPunct="0">
              <a:spcBef>
                <a:spcPct val="20000"/>
              </a:spcBef>
              <a:spcAft>
                <a:spcPct val="0"/>
              </a:spcAft>
              <a:buChar char="•"/>
              <a:defRPr sz="2000" kern="1200">
                <a:solidFill>
                  <a:schemeClr val="tx1"/>
                </a:solidFill>
                <a:latin typeface="Verdana" charset="0"/>
                <a:ea typeface="ＭＳ Ｐゴシック" charset="-128"/>
                <a:cs typeface="+mn-cs"/>
              </a:defRPr>
            </a:lvl7pPr>
            <a:lvl8pPr marL="3429000" indent="-228600" algn="l" defTabSz="457200" rtl="0" eaLnBrk="0" fontAlgn="base" latinLnBrk="0" hangingPunct="0">
              <a:spcBef>
                <a:spcPct val="20000"/>
              </a:spcBef>
              <a:spcAft>
                <a:spcPct val="0"/>
              </a:spcAft>
              <a:buChar char="•"/>
              <a:defRPr sz="2000" kern="1200">
                <a:solidFill>
                  <a:schemeClr val="tx1"/>
                </a:solidFill>
                <a:latin typeface="Verdana" charset="0"/>
                <a:ea typeface="ＭＳ Ｐゴシック" charset="-128"/>
                <a:cs typeface="+mn-cs"/>
              </a:defRPr>
            </a:lvl8pPr>
            <a:lvl9pPr marL="3886200" indent="-228600" algn="l" defTabSz="457200" rtl="0" eaLnBrk="0" fontAlgn="base" latinLnBrk="0" hangingPunct="0">
              <a:spcBef>
                <a:spcPct val="20000"/>
              </a:spcBef>
              <a:spcAft>
                <a:spcPct val="0"/>
              </a:spcAft>
              <a:buChar char="•"/>
              <a:defRPr sz="2000" kern="1200">
                <a:solidFill>
                  <a:schemeClr val="tx1"/>
                </a:solidFill>
                <a:latin typeface="Verdana" charset="0"/>
                <a:ea typeface="ＭＳ Ｐゴシック" charset="-128"/>
                <a:cs typeface="+mn-cs"/>
              </a:defRPr>
            </a:lvl9pPr>
          </a:lstStyle>
          <a:p>
            <a:pPr>
              <a:spcBef>
                <a:spcPct val="0"/>
              </a:spcBef>
              <a:buFontTx/>
              <a:buNone/>
            </a:pPr>
            <a:fld id="{55F3ECB8-8989-1D4A-BD3A-84147764BC7E}" type="slidenum">
              <a:rPr lang="en-US" altLang="en-US" sz="1800" smtClean="0"/>
              <a:pPr>
                <a:spcBef>
                  <a:spcPct val="0"/>
                </a:spcBef>
                <a:buFontTx/>
                <a:buNone/>
              </a:pPr>
              <a:t>2</a:t>
            </a:fld>
            <a:endParaRPr lang="en-US" altLang="en-US" sz="1800" dirty="0">
              <a:latin typeface="Helvetica" charset="0"/>
            </a:endParaRPr>
          </a:p>
        </p:txBody>
      </p:sp>
      <p:sp>
        <p:nvSpPr>
          <p:cNvPr id="7" name="Slide Number Placeholder 3">
            <a:extLst>
              <a:ext uri="{FF2B5EF4-FFF2-40B4-BE49-F238E27FC236}">
                <a16:creationId xmlns:a16="http://schemas.microsoft.com/office/drawing/2014/main" id="{907AC80C-AE29-E64C-84BF-54C06092AC24}"/>
              </a:ext>
            </a:extLst>
          </p:cNvPr>
          <p:cNvSpPr txBox="1">
            <a:spLocks/>
          </p:cNvSpPr>
          <p:nvPr/>
        </p:nvSpPr>
        <p:spPr bwMode="auto">
          <a:xfrm>
            <a:off x="7924800" y="6324600"/>
            <a:ext cx="533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nchor="ctr"/>
          <a:lstStyle>
            <a:lvl1pPr>
              <a:spcBef>
                <a:spcPct val="20000"/>
              </a:spcBef>
              <a:buChar char="•"/>
              <a:defRPr sz="3200">
                <a:solidFill>
                  <a:schemeClr val="tx1"/>
                </a:solidFill>
                <a:latin typeface="Verdana" charset="0"/>
                <a:ea typeface="ＭＳ Ｐゴシック" charset="-128"/>
              </a:defRPr>
            </a:lvl1pPr>
            <a:lvl2pPr marL="742950" indent="-285750">
              <a:spcBef>
                <a:spcPct val="20000"/>
              </a:spcBef>
              <a:buChar char="–"/>
              <a:defRPr sz="2800">
                <a:solidFill>
                  <a:schemeClr val="tx1"/>
                </a:solidFill>
                <a:latin typeface="Verdana" charset="0"/>
                <a:ea typeface="ＭＳ Ｐゴシック" charset="-128"/>
              </a:defRPr>
            </a:lvl2pPr>
            <a:lvl3pPr marL="1143000" indent="-228600">
              <a:spcBef>
                <a:spcPct val="20000"/>
              </a:spcBef>
              <a:buChar char="•"/>
              <a:defRPr sz="2400">
                <a:solidFill>
                  <a:schemeClr val="tx1"/>
                </a:solidFill>
                <a:latin typeface="Verdana" charset="0"/>
                <a:ea typeface="ＭＳ Ｐゴシック" charset="-128"/>
              </a:defRPr>
            </a:lvl3pPr>
            <a:lvl4pPr marL="1600200" indent="-228600">
              <a:spcBef>
                <a:spcPct val="20000"/>
              </a:spcBef>
              <a:buChar char="–"/>
              <a:defRPr sz="2000">
                <a:solidFill>
                  <a:schemeClr val="tx1"/>
                </a:solidFill>
                <a:latin typeface="Verdana" charset="0"/>
                <a:ea typeface="ＭＳ Ｐゴシック" charset="-128"/>
              </a:defRPr>
            </a:lvl4pPr>
            <a:lvl5pPr marL="2057400" indent="-228600">
              <a:spcBef>
                <a:spcPct val="20000"/>
              </a:spcBef>
              <a:buChar char="•"/>
              <a:defRPr sz="2000">
                <a:solidFill>
                  <a:schemeClr val="tx1"/>
                </a:solidFill>
                <a:latin typeface="Verdana"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Verdana"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Verdana"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Verdana"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Verdana" charset="0"/>
                <a:ea typeface="ＭＳ Ｐゴシック" charset="-128"/>
              </a:defRPr>
            </a:lvl9pPr>
          </a:lstStyle>
          <a:p>
            <a:pPr algn="r">
              <a:spcBef>
                <a:spcPct val="0"/>
              </a:spcBef>
              <a:buFontTx/>
              <a:buNone/>
            </a:pPr>
            <a:fld id="{A0BB2326-F4D3-664D-A01C-5A56010AA949}" type="slidenum">
              <a:rPr lang="en-US" altLang="en-US" sz="1800" b="1"/>
              <a:pPr algn="r">
                <a:spcBef>
                  <a:spcPct val="0"/>
                </a:spcBef>
                <a:buFontTx/>
                <a:buNone/>
              </a:pPr>
              <a:t>2</a:t>
            </a:fld>
            <a:endParaRPr lang="en-US" altLang="en-US" sz="1800" b="1" dirty="0">
              <a:latin typeface="Helvetica" charset="0"/>
            </a:endParaRPr>
          </a:p>
        </p:txBody>
      </p:sp>
      <p:sp>
        <p:nvSpPr>
          <p:cNvPr id="8" name="Title 5">
            <a:extLst>
              <a:ext uri="{FF2B5EF4-FFF2-40B4-BE49-F238E27FC236}">
                <a16:creationId xmlns:a16="http://schemas.microsoft.com/office/drawing/2014/main" id="{CBC5D5CD-8658-C341-89EF-AE01472F4FE5}"/>
              </a:ext>
            </a:extLst>
          </p:cNvPr>
          <p:cNvSpPr>
            <a:spLocks noGrp="1"/>
          </p:cNvSpPr>
          <p:nvPr>
            <p:ph type="title"/>
          </p:nvPr>
        </p:nvSpPr>
        <p:spPr>
          <a:xfrm>
            <a:off x="684213" y="1866899"/>
            <a:ext cx="7772400" cy="1143000"/>
          </a:xfrm>
        </p:spPr>
        <p:txBody>
          <a:bodyPr/>
          <a:lstStyle/>
          <a:p>
            <a:r>
              <a:rPr lang="en-US" altLang="x-none" dirty="0">
                <a:ea typeface="ＭＳ Ｐゴシック" charset="-128"/>
              </a:rPr>
              <a:t>Internet Protocol Suite</a:t>
            </a:r>
          </a:p>
        </p:txBody>
      </p:sp>
      <p:graphicFrame>
        <p:nvGraphicFramePr>
          <p:cNvPr id="9" name="Content Placeholder 8">
            <a:extLst>
              <a:ext uri="{FF2B5EF4-FFF2-40B4-BE49-F238E27FC236}">
                <a16:creationId xmlns:a16="http://schemas.microsoft.com/office/drawing/2014/main" id="{E78B1CDD-04DE-8341-8670-228A1BAB0BE1}"/>
              </a:ext>
            </a:extLst>
          </p:cNvPr>
          <p:cNvGraphicFramePr>
            <a:graphicFrameLocks noGrp="1"/>
          </p:cNvGraphicFramePr>
          <p:nvPr>
            <p:ph idx="1"/>
            <p:extLst>
              <p:ext uri="{D42A27DB-BD31-4B8C-83A1-F6EECF244321}">
                <p14:modId xmlns:p14="http://schemas.microsoft.com/office/powerpoint/2010/main" val="1317959957"/>
              </p:ext>
            </p:extLst>
          </p:nvPr>
        </p:nvGraphicFramePr>
        <p:xfrm>
          <a:off x="684213" y="3429000"/>
          <a:ext cx="7772400" cy="2393949"/>
        </p:xfrm>
        <a:graphic>
          <a:graphicData uri="http://schemas.openxmlformats.org/drawingml/2006/table">
            <a:tbl>
              <a:tblPr firstRow="1" bandRow="1">
                <a:tableStyleId>{5940675A-B579-460E-94D1-54222C63F5DA}</a:tableStyleId>
              </a:tblPr>
              <a:tblGrid>
                <a:gridCol w="3886200">
                  <a:extLst>
                    <a:ext uri="{9D8B030D-6E8A-4147-A177-3AD203B41FA5}">
                      <a16:colId xmlns:a16="http://schemas.microsoft.com/office/drawing/2014/main" val="20000"/>
                    </a:ext>
                  </a:extLst>
                </a:gridCol>
                <a:gridCol w="3886200">
                  <a:extLst>
                    <a:ext uri="{9D8B030D-6E8A-4147-A177-3AD203B41FA5}">
                      <a16:colId xmlns:a16="http://schemas.microsoft.com/office/drawing/2014/main" val="20001"/>
                    </a:ext>
                  </a:extLst>
                </a:gridCol>
              </a:tblGrid>
              <a:tr h="640463">
                <a:tc>
                  <a:txBody>
                    <a:bodyPr/>
                    <a:lstStyle/>
                    <a:p>
                      <a:r>
                        <a:rPr lang="en-US" sz="1800" dirty="0"/>
                        <a:t>HTTP, </a:t>
                      </a:r>
                      <a:r>
                        <a:rPr lang="en-US" sz="1800" dirty="0" err="1"/>
                        <a:t>Websockets</a:t>
                      </a:r>
                      <a:r>
                        <a:rPr lang="en-US" sz="1800"/>
                        <a:t>, DNS, XMPP, MQTT, </a:t>
                      </a:r>
                      <a:r>
                        <a:rPr lang="en-US" sz="1800" err="1"/>
                        <a:t>CoAp</a:t>
                      </a:r>
                      <a:endParaRPr lang="en-US" sz="1800"/>
                    </a:p>
                  </a:txBody>
                  <a:tcPr marT="45748" marB="45748"/>
                </a:tc>
                <a:tc>
                  <a:txBody>
                    <a:bodyPr/>
                    <a:lstStyle/>
                    <a:p>
                      <a:r>
                        <a:rPr lang="en-US" sz="1800"/>
                        <a:t>Application layer</a:t>
                      </a:r>
                    </a:p>
                  </a:txBody>
                  <a:tcPr marT="45748" marB="45748"/>
                </a:tc>
                <a:extLst>
                  <a:ext uri="{0D108BD9-81ED-4DB2-BD59-A6C34878D82A}">
                    <a16:rowId xmlns:a16="http://schemas.microsoft.com/office/drawing/2014/main" val="10000"/>
                  </a:ext>
                </a:extLst>
              </a:tr>
              <a:tr h="371062">
                <a:tc>
                  <a:txBody>
                    <a:bodyPr/>
                    <a:lstStyle/>
                    <a:p>
                      <a:r>
                        <a:rPr lang="en-US" sz="1800"/>
                        <a:t>TLS, SSL</a:t>
                      </a:r>
                    </a:p>
                  </a:txBody>
                  <a:tcPr marT="45748" marB="45748"/>
                </a:tc>
                <a:tc>
                  <a:txBody>
                    <a:bodyPr/>
                    <a:lstStyle/>
                    <a:p>
                      <a:r>
                        <a:rPr lang="en-US" sz="1800"/>
                        <a:t>Application Layer (Encryption)</a:t>
                      </a:r>
                    </a:p>
                  </a:txBody>
                  <a:tcPr marT="45748" marB="45748"/>
                </a:tc>
                <a:extLst>
                  <a:ext uri="{0D108BD9-81ED-4DB2-BD59-A6C34878D82A}">
                    <a16:rowId xmlns:a16="http://schemas.microsoft.com/office/drawing/2014/main" val="10001"/>
                  </a:ext>
                </a:extLst>
              </a:tr>
              <a:tr h="371062">
                <a:tc>
                  <a:txBody>
                    <a:bodyPr/>
                    <a:lstStyle/>
                    <a:p>
                      <a:r>
                        <a:rPr lang="en-US" sz="1800"/>
                        <a:t>TCP, UDP</a:t>
                      </a:r>
                    </a:p>
                  </a:txBody>
                  <a:tcPr marT="45748" marB="45748"/>
                </a:tc>
                <a:tc>
                  <a:txBody>
                    <a:bodyPr/>
                    <a:lstStyle/>
                    <a:p>
                      <a:r>
                        <a:rPr lang="en-US" sz="1800"/>
                        <a:t>Transport</a:t>
                      </a:r>
                    </a:p>
                  </a:txBody>
                  <a:tcPr marT="45748" marB="45748"/>
                </a:tc>
                <a:extLst>
                  <a:ext uri="{0D108BD9-81ED-4DB2-BD59-A6C34878D82A}">
                    <a16:rowId xmlns:a16="http://schemas.microsoft.com/office/drawing/2014/main" val="10002"/>
                  </a:ext>
                </a:extLst>
              </a:tr>
              <a:tr h="371062">
                <a:tc>
                  <a:txBody>
                    <a:bodyPr/>
                    <a:lstStyle/>
                    <a:p>
                      <a:r>
                        <a:rPr lang="en-US" sz="1800"/>
                        <a:t>IP(V4, V6), 6LowPAN</a:t>
                      </a:r>
                    </a:p>
                  </a:txBody>
                  <a:tcPr marT="45748" marB="45748"/>
                </a:tc>
                <a:tc>
                  <a:txBody>
                    <a:bodyPr/>
                    <a:lstStyle/>
                    <a:p>
                      <a:r>
                        <a:rPr lang="en-US" sz="1800"/>
                        <a:t>Internet Layer</a:t>
                      </a:r>
                    </a:p>
                  </a:txBody>
                  <a:tcPr marT="45748" marB="45748"/>
                </a:tc>
                <a:extLst>
                  <a:ext uri="{0D108BD9-81ED-4DB2-BD59-A6C34878D82A}">
                    <a16:rowId xmlns:a16="http://schemas.microsoft.com/office/drawing/2014/main" val="10003"/>
                  </a:ext>
                </a:extLst>
              </a:tr>
              <a:tr h="640300">
                <a:tc>
                  <a:txBody>
                    <a:bodyPr/>
                    <a:lstStyle/>
                    <a:p>
                      <a:r>
                        <a:rPr lang="en-US" sz="1800"/>
                        <a:t>Ethernet, 802.11 </a:t>
                      </a:r>
                      <a:r>
                        <a:rPr lang="en-US" sz="1800" err="1"/>
                        <a:t>WiFi</a:t>
                      </a:r>
                      <a:r>
                        <a:rPr lang="en-US" sz="1800"/>
                        <a:t>, 802.15.4</a:t>
                      </a:r>
                    </a:p>
                  </a:txBody>
                  <a:tcPr marT="45748" marB="45748"/>
                </a:tc>
                <a:tc>
                  <a:txBody>
                    <a:bodyPr/>
                    <a:lstStyle/>
                    <a:p>
                      <a:r>
                        <a:rPr lang="en-US" sz="1800"/>
                        <a:t>Link</a:t>
                      </a:r>
                      <a:r>
                        <a:rPr lang="en-US" sz="1800" baseline="0"/>
                        <a:t> Layer</a:t>
                      </a:r>
                      <a:endParaRPr lang="en-US" sz="1800"/>
                    </a:p>
                  </a:txBody>
                  <a:tcPr marT="45748" marB="45748"/>
                </a:tc>
                <a:extLst>
                  <a:ext uri="{0D108BD9-81ED-4DB2-BD59-A6C34878D82A}">
                    <a16:rowId xmlns:a16="http://schemas.microsoft.com/office/drawing/2014/main" val="10004"/>
                  </a:ext>
                </a:extLst>
              </a:tr>
            </a:tbl>
          </a:graphicData>
        </a:graphic>
      </p:graphicFrame>
      <p:sp>
        <p:nvSpPr>
          <p:cNvPr id="10" name="TextBox 9">
            <a:extLst>
              <a:ext uri="{FF2B5EF4-FFF2-40B4-BE49-F238E27FC236}">
                <a16:creationId xmlns:a16="http://schemas.microsoft.com/office/drawing/2014/main" id="{6309C59A-62C0-6D41-8520-F3DC2BBD75A8}"/>
              </a:ext>
            </a:extLst>
          </p:cNvPr>
          <p:cNvSpPr txBox="1"/>
          <p:nvPr/>
        </p:nvSpPr>
        <p:spPr>
          <a:xfrm>
            <a:off x="684213" y="1149927"/>
            <a:ext cx="3679212" cy="707886"/>
          </a:xfrm>
          <a:prstGeom prst="rect">
            <a:avLst/>
          </a:prstGeom>
          <a:noFill/>
        </p:spPr>
        <p:txBody>
          <a:bodyPr wrap="none" rtlCol="0">
            <a:spAutoFit/>
          </a:bodyPr>
          <a:lstStyle/>
          <a:p>
            <a:r>
              <a:rPr lang="en-US" sz="4000"/>
              <a:t>Where are we?</a:t>
            </a:r>
          </a:p>
        </p:txBody>
      </p:sp>
      <p:cxnSp>
        <p:nvCxnSpPr>
          <p:cNvPr id="11" name="Straight Arrow Connector 10">
            <a:extLst>
              <a:ext uri="{FF2B5EF4-FFF2-40B4-BE49-F238E27FC236}">
                <a16:creationId xmlns:a16="http://schemas.microsoft.com/office/drawing/2014/main" id="{5CE63310-D0CC-4044-A0D9-E16FA257E7E0}"/>
              </a:ext>
            </a:extLst>
          </p:cNvPr>
          <p:cNvCxnSpPr>
            <a:cxnSpLocks/>
          </p:cNvCxnSpPr>
          <p:nvPr/>
        </p:nvCxnSpPr>
        <p:spPr>
          <a:xfrm flipH="1">
            <a:off x="1502229" y="2782743"/>
            <a:ext cx="6963683" cy="106535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B887E7A5-06AD-5E45-BFB3-DBD366EE3B98}"/>
              </a:ext>
            </a:extLst>
          </p:cNvPr>
          <p:cNvSpPr txBox="1"/>
          <p:nvPr/>
        </p:nvSpPr>
        <p:spPr>
          <a:xfrm>
            <a:off x="8456613" y="2438399"/>
            <a:ext cx="1544012" cy="369332"/>
          </a:xfrm>
          <a:prstGeom prst="rect">
            <a:avLst/>
          </a:prstGeom>
          <a:noFill/>
        </p:spPr>
        <p:txBody>
          <a:bodyPr wrap="none" rtlCol="0">
            <a:spAutoFit/>
          </a:bodyPr>
          <a:lstStyle/>
          <a:p>
            <a:r>
              <a:rPr lang="en-US"/>
              <a:t>We are here!</a:t>
            </a:r>
          </a:p>
        </p:txBody>
      </p:sp>
    </p:spTree>
    <p:extLst>
      <p:ext uri="{BB962C8B-B14F-4D97-AF65-F5344CB8AC3E}">
        <p14:creationId xmlns:p14="http://schemas.microsoft.com/office/powerpoint/2010/main" val="3684935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1261872" y="365760"/>
            <a:ext cx="9692640" cy="1325562"/>
          </a:xfrm>
        </p:spPr>
        <p:txBody>
          <a:bodyPr/>
          <a:lstStyle/>
          <a:p>
            <a:r>
              <a:rPr lang="en-US" dirty="0"/>
              <a:t>An Example: Amazon </a:t>
            </a:r>
            <a:r>
              <a:rPr lang="en-US" dirty="0" err="1"/>
              <a:t>IoT</a:t>
            </a:r>
            <a:endParaRPr lang="en-US" dirty="0"/>
          </a:p>
        </p:txBody>
      </p:sp>
      <p:sp>
        <p:nvSpPr>
          <p:cNvPr id="5" name="Content Placeholder 2"/>
          <p:cNvSpPr>
            <a:spLocks noGrp="1"/>
          </p:cNvSpPr>
          <p:nvPr>
            <p:ph idx="1"/>
          </p:nvPr>
        </p:nvSpPr>
        <p:spPr>
          <a:xfrm>
            <a:off x="1261872" y="1828800"/>
            <a:ext cx="8595360" cy="4351337"/>
          </a:xfrm>
        </p:spPr>
        <p:txBody>
          <a:bodyPr/>
          <a:lstStyle/>
          <a:p>
            <a:r>
              <a:rPr lang="en-US" dirty="0"/>
              <a:t>Ask Amazon Alexa to turn on the car and heat until 70 degrees.</a:t>
            </a:r>
          </a:p>
          <a:p>
            <a:endParaRPr lang="en-US" dirty="0"/>
          </a:p>
        </p:txBody>
      </p:sp>
      <p:pic>
        <p:nvPicPr>
          <p:cNvPr id="6" name="Picture 5"/>
          <p:cNvPicPr>
            <a:picLocks noChangeAspect="1"/>
          </p:cNvPicPr>
          <p:nvPr/>
        </p:nvPicPr>
        <p:blipFill>
          <a:blip r:embed="rId2"/>
          <a:stretch>
            <a:fillRect/>
          </a:stretch>
        </p:blipFill>
        <p:spPr>
          <a:xfrm>
            <a:off x="1490472" y="2395537"/>
            <a:ext cx="7336028" cy="4127953"/>
          </a:xfrm>
          <a:prstGeom prst="rect">
            <a:avLst/>
          </a:prstGeom>
        </p:spPr>
      </p:pic>
    </p:spTree>
    <p:extLst>
      <p:ext uri="{BB962C8B-B14F-4D97-AF65-F5344CB8AC3E}">
        <p14:creationId xmlns:p14="http://schemas.microsoft.com/office/powerpoint/2010/main" val="113472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cdn-images-1.medium.com/max/2000/1*_WSqG1NE4ofI_dM6eSOfuA.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833" y="749300"/>
            <a:ext cx="11129567" cy="581977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71833" y="0"/>
            <a:ext cx="9884437" cy="769441"/>
          </a:xfrm>
          <a:prstGeom prst="rect">
            <a:avLst/>
          </a:prstGeom>
          <a:noFill/>
        </p:spPr>
        <p:txBody>
          <a:bodyPr wrap="none" rtlCol="0">
            <a:spAutoFit/>
          </a:bodyPr>
          <a:lstStyle/>
          <a:p>
            <a:r>
              <a:rPr lang="en-US" sz="4400" dirty="0"/>
              <a:t>Another Example: Google and MQTT</a:t>
            </a:r>
          </a:p>
        </p:txBody>
      </p:sp>
    </p:spTree>
    <p:extLst>
      <p:ext uri="{BB962C8B-B14F-4D97-AF65-F5344CB8AC3E}">
        <p14:creationId xmlns:p14="http://schemas.microsoft.com/office/powerpoint/2010/main" val="10335337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Google </a:t>
            </a:r>
            <a:r>
              <a:rPr lang="en-US" dirty="0" err="1"/>
              <a:t>IoT</a:t>
            </a:r>
            <a:r>
              <a:rPr lang="en-US" dirty="0"/>
              <a:t>-Core</a:t>
            </a:r>
          </a:p>
        </p:txBody>
      </p:sp>
      <p:pic>
        <p:nvPicPr>
          <p:cNvPr id="5" name="Picture 4"/>
          <p:cNvPicPr>
            <a:picLocks noChangeAspect="1"/>
          </p:cNvPicPr>
          <p:nvPr/>
        </p:nvPicPr>
        <p:blipFill>
          <a:blip r:embed="rId2"/>
          <a:stretch>
            <a:fillRect/>
          </a:stretch>
        </p:blipFill>
        <p:spPr>
          <a:xfrm>
            <a:off x="1862932" y="1691322"/>
            <a:ext cx="8156967" cy="3584851"/>
          </a:xfrm>
          <a:prstGeom prst="rect">
            <a:avLst/>
          </a:prstGeom>
        </p:spPr>
      </p:pic>
    </p:spTree>
    <p:extLst>
      <p:ext uri="{BB962C8B-B14F-4D97-AF65-F5344CB8AC3E}">
        <p14:creationId xmlns:p14="http://schemas.microsoft.com/office/powerpoint/2010/main" val="2050890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1833" y="0"/>
            <a:ext cx="9286517" cy="769441"/>
          </a:xfrm>
          <a:prstGeom prst="rect">
            <a:avLst/>
          </a:prstGeom>
          <a:noFill/>
        </p:spPr>
        <p:txBody>
          <a:bodyPr wrap="none" rtlCol="0">
            <a:spAutoFit/>
          </a:bodyPr>
          <a:lstStyle/>
          <a:p>
            <a:r>
              <a:rPr lang="en-US" sz="4400" dirty="0"/>
              <a:t>Another Example: IBM and MQTT</a:t>
            </a:r>
          </a:p>
        </p:txBody>
      </p:sp>
      <p:pic>
        <p:nvPicPr>
          <p:cNvPr id="3" name="Picture 2"/>
          <p:cNvPicPr>
            <a:picLocks noChangeAspect="1"/>
          </p:cNvPicPr>
          <p:nvPr/>
        </p:nvPicPr>
        <p:blipFill>
          <a:blip r:embed="rId2"/>
          <a:stretch>
            <a:fillRect/>
          </a:stretch>
        </p:blipFill>
        <p:spPr>
          <a:xfrm>
            <a:off x="1193800" y="1016000"/>
            <a:ext cx="9144000" cy="5664200"/>
          </a:xfrm>
          <a:prstGeom prst="rect">
            <a:avLst/>
          </a:prstGeom>
        </p:spPr>
      </p:pic>
    </p:spTree>
    <p:extLst>
      <p:ext uri="{BB962C8B-B14F-4D97-AF65-F5344CB8AC3E}">
        <p14:creationId xmlns:p14="http://schemas.microsoft.com/office/powerpoint/2010/main" val="3190406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1261872" y="365760"/>
            <a:ext cx="9692640" cy="1325562"/>
          </a:xfrm>
        </p:spPr>
        <p:txBody>
          <a:bodyPr/>
          <a:lstStyle/>
          <a:p>
            <a:r>
              <a:rPr lang="en-US" dirty="0"/>
              <a:t>MQTT: Sensor readings with pub/sub</a:t>
            </a:r>
          </a:p>
        </p:txBody>
      </p:sp>
      <p:pic>
        <p:nvPicPr>
          <p:cNvPr id="5" name="Picture 4"/>
          <p:cNvPicPr>
            <a:picLocks noChangeAspect="1"/>
          </p:cNvPicPr>
          <p:nvPr/>
        </p:nvPicPr>
        <p:blipFill>
          <a:blip r:embed="rId2"/>
          <a:stretch>
            <a:fillRect/>
          </a:stretch>
        </p:blipFill>
        <p:spPr>
          <a:xfrm>
            <a:off x="1261872" y="2202288"/>
            <a:ext cx="5104415" cy="2931051"/>
          </a:xfrm>
          <a:prstGeom prst="rect">
            <a:avLst/>
          </a:prstGeom>
        </p:spPr>
      </p:pic>
      <p:sp>
        <p:nvSpPr>
          <p:cNvPr id="6" name="TextBox 5"/>
          <p:cNvSpPr txBox="1"/>
          <p:nvPr/>
        </p:nvSpPr>
        <p:spPr>
          <a:xfrm>
            <a:off x="1519707" y="5795493"/>
            <a:ext cx="4014240" cy="369332"/>
          </a:xfrm>
          <a:prstGeom prst="rect">
            <a:avLst/>
          </a:prstGeom>
          <a:noFill/>
        </p:spPr>
        <p:txBody>
          <a:bodyPr wrap="none" rtlCol="0">
            <a:spAutoFit/>
          </a:bodyPr>
          <a:lstStyle/>
          <a:p>
            <a:r>
              <a:rPr lang="en-US" dirty="0"/>
              <a:t>From MQTT Essentials at </a:t>
            </a:r>
            <a:r>
              <a:rPr lang="en-US" dirty="0" err="1"/>
              <a:t>HiveMQ</a:t>
            </a:r>
            <a:endParaRPr lang="en-US" dirty="0"/>
          </a:p>
        </p:txBody>
      </p:sp>
      <p:sp>
        <p:nvSpPr>
          <p:cNvPr id="7" name="TextBox 6"/>
          <p:cNvSpPr txBox="1"/>
          <p:nvPr/>
        </p:nvSpPr>
        <p:spPr>
          <a:xfrm>
            <a:off x="6862593" y="1836844"/>
            <a:ext cx="4049507" cy="4524315"/>
          </a:xfrm>
          <a:prstGeom prst="rect">
            <a:avLst/>
          </a:prstGeom>
          <a:noFill/>
        </p:spPr>
        <p:txBody>
          <a:bodyPr wrap="none" rtlCol="0">
            <a:spAutoFit/>
          </a:bodyPr>
          <a:lstStyle/>
          <a:p>
            <a:r>
              <a:rPr lang="en-US" dirty="0">
                <a:solidFill>
                  <a:srgbClr val="C00000"/>
                </a:solidFill>
              </a:rPr>
              <a:t>Decoupled</a:t>
            </a:r>
            <a:r>
              <a:rPr lang="en-US" dirty="0"/>
              <a:t> in </a:t>
            </a:r>
            <a:r>
              <a:rPr lang="en-US" dirty="0">
                <a:solidFill>
                  <a:srgbClr val="C00000"/>
                </a:solidFill>
              </a:rPr>
              <a:t>space </a:t>
            </a:r>
            <a:r>
              <a:rPr lang="en-US" dirty="0"/>
              <a:t>and </a:t>
            </a:r>
            <a:r>
              <a:rPr lang="en-US" dirty="0">
                <a:solidFill>
                  <a:srgbClr val="C00000"/>
                </a:solidFill>
              </a:rPr>
              <a:t>time</a:t>
            </a:r>
            <a:r>
              <a:rPr lang="en-US" dirty="0"/>
              <a:t>.</a:t>
            </a:r>
          </a:p>
          <a:p>
            <a:r>
              <a:rPr lang="en-US" dirty="0"/>
              <a:t>The clients do not need each other’s </a:t>
            </a:r>
          </a:p>
          <a:p>
            <a:r>
              <a:rPr lang="en-US" dirty="0"/>
              <a:t>IP address and port (space) and </a:t>
            </a:r>
          </a:p>
          <a:p>
            <a:r>
              <a:rPr lang="en-US" dirty="0"/>
              <a:t>They do not need to be running at</a:t>
            </a:r>
          </a:p>
          <a:p>
            <a:r>
              <a:rPr lang="en-US" dirty="0"/>
              <a:t>the same time (time).</a:t>
            </a:r>
          </a:p>
          <a:p>
            <a:endParaRPr lang="en-US" dirty="0"/>
          </a:p>
          <a:p>
            <a:r>
              <a:rPr lang="en-US" dirty="0"/>
              <a:t>The broker’s IP and port must be</a:t>
            </a:r>
          </a:p>
          <a:p>
            <a:r>
              <a:rPr lang="en-US" dirty="0"/>
              <a:t>known by clients.</a:t>
            </a:r>
          </a:p>
          <a:p>
            <a:endParaRPr lang="en-US" dirty="0"/>
          </a:p>
          <a:p>
            <a:r>
              <a:rPr lang="en-US" dirty="0"/>
              <a:t>Namespace hierarchy used for </a:t>
            </a:r>
          </a:p>
          <a:p>
            <a:r>
              <a:rPr lang="en-US" dirty="0"/>
              <a:t>topic filtering.</a:t>
            </a:r>
          </a:p>
          <a:p>
            <a:endParaRPr lang="en-US" dirty="0"/>
          </a:p>
          <a:p>
            <a:r>
              <a:rPr lang="en-US" dirty="0"/>
              <a:t>It may be the case that a published</a:t>
            </a:r>
          </a:p>
          <a:p>
            <a:r>
              <a:rPr lang="en-US" dirty="0"/>
              <a:t>message is never consumed by any</a:t>
            </a:r>
          </a:p>
          <a:p>
            <a:r>
              <a:rPr lang="en-US" dirty="0"/>
              <a:t>subscriber.</a:t>
            </a:r>
          </a:p>
          <a:p>
            <a:endParaRPr lang="en-US" dirty="0"/>
          </a:p>
        </p:txBody>
      </p:sp>
    </p:spTree>
    <p:extLst>
      <p:ext uri="{BB962C8B-B14F-4D97-AF65-F5344CB8AC3E}">
        <p14:creationId xmlns:p14="http://schemas.microsoft.com/office/powerpoint/2010/main" val="1770147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
                                            <p:txEl>
                                              <p:pRg st="7" end="7"/>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7">
                                            <p:txEl>
                                              <p:pRg st="9" end="9"/>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7">
                                            <p:txEl>
                                              <p:pRg st="10" end="1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
                                            <p:txEl>
                                              <p:pRg st="12" end="12"/>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7">
                                            <p:txEl>
                                              <p:pRg st="13" end="13"/>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7">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a:xfrm>
            <a:off x="1261872" y="365760"/>
            <a:ext cx="9692640" cy="1325562"/>
          </a:xfrm>
        </p:spPr>
        <p:txBody>
          <a:bodyPr/>
          <a:lstStyle/>
          <a:p>
            <a:r>
              <a:rPr lang="en-US" dirty="0"/>
              <a:t>Actuators too!</a:t>
            </a:r>
          </a:p>
        </p:txBody>
      </p:sp>
      <p:pic>
        <p:nvPicPr>
          <p:cNvPr id="9" name="Picture 8"/>
          <p:cNvPicPr>
            <a:picLocks noChangeAspect="1"/>
          </p:cNvPicPr>
          <p:nvPr/>
        </p:nvPicPr>
        <p:blipFill>
          <a:blip r:embed="rId2"/>
          <a:stretch>
            <a:fillRect/>
          </a:stretch>
        </p:blipFill>
        <p:spPr>
          <a:xfrm>
            <a:off x="5493622" y="439124"/>
            <a:ext cx="5104415" cy="2931051"/>
          </a:xfrm>
          <a:prstGeom prst="rect">
            <a:avLst/>
          </a:prstGeom>
        </p:spPr>
      </p:pic>
      <p:sp>
        <p:nvSpPr>
          <p:cNvPr id="10" name="TextBox 9"/>
          <p:cNvSpPr txBox="1"/>
          <p:nvPr/>
        </p:nvSpPr>
        <p:spPr>
          <a:xfrm>
            <a:off x="200149" y="6328893"/>
            <a:ext cx="4937570" cy="369332"/>
          </a:xfrm>
          <a:prstGeom prst="rect">
            <a:avLst/>
          </a:prstGeom>
          <a:noFill/>
        </p:spPr>
        <p:txBody>
          <a:bodyPr wrap="none" rtlCol="0">
            <a:spAutoFit/>
          </a:bodyPr>
          <a:lstStyle/>
          <a:p>
            <a:r>
              <a:rPr lang="en-US" dirty="0"/>
              <a:t>Modified from MQTT Essentials at </a:t>
            </a:r>
            <a:r>
              <a:rPr lang="en-US" dirty="0" err="1"/>
              <a:t>HiveMQ</a:t>
            </a:r>
            <a:endParaRPr lang="en-US" dirty="0"/>
          </a:p>
        </p:txBody>
      </p:sp>
      <p:sp>
        <p:nvSpPr>
          <p:cNvPr id="11" name="TextBox 10"/>
          <p:cNvSpPr txBox="1"/>
          <p:nvPr/>
        </p:nvSpPr>
        <p:spPr>
          <a:xfrm>
            <a:off x="5621787" y="3486109"/>
            <a:ext cx="4657044" cy="1754326"/>
          </a:xfrm>
          <a:prstGeom prst="rect">
            <a:avLst/>
          </a:prstGeom>
          <a:noFill/>
        </p:spPr>
        <p:txBody>
          <a:bodyPr wrap="none" rtlCol="0">
            <a:spAutoFit/>
          </a:bodyPr>
          <a:lstStyle/>
          <a:p>
            <a:endParaRPr lang="en-US" dirty="0"/>
          </a:p>
          <a:p>
            <a:r>
              <a:rPr lang="en-US" dirty="0"/>
              <a:t>In the picture, replace the laptop</a:t>
            </a:r>
          </a:p>
          <a:p>
            <a:r>
              <a:rPr lang="en-US" dirty="0"/>
              <a:t>with an actuator, subscribing to</a:t>
            </a:r>
          </a:p>
          <a:p>
            <a:r>
              <a:rPr lang="en-US" dirty="0"/>
              <a:t>a command topic, say, device3/commands.</a:t>
            </a:r>
          </a:p>
          <a:p>
            <a:r>
              <a:rPr lang="en-US" dirty="0"/>
              <a:t>Replace the sensor with a browser</a:t>
            </a:r>
          </a:p>
          <a:p>
            <a:r>
              <a:rPr lang="en-US" dirty="0"/>
              <a:t>sending commands to device3/commands.</a:t>
            </a:r>
          </a:p>
        </p:txBody>
      </p:sp>
      <p:sp>
        <p:nvSpPr>
          <p:cNvPr id="2" name="Oval 1"/>
          <p:cNvSpPr/>
          <p:nvPr/>
        </p:nvSpPr>
        <p:spPr>
          <a:xfrm>
            <a:off x="4356100" y="2260600"/>
            <a:ext cx="914400" cy="914400"/>
          </a:xfrm>
          <a:prstGeom prst="ellipse">
            <a:avLst/>
          </a:prstGeom>
          <a:solidFill>
            <a:srgbClr val="FFF56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4316576" y="3112308"/>
            <a:ext cx="1082348" cy="369332"/>
          </a:xfrm>
          <a:prstGeom prst="rect">
            <a:avLst/>
          </a:prstGeom>
          <a:noFill/>
        </p:spPr>
        <p:txBody>
          <a:bodyPr wrap="none" rtlCol="0">
            <a:spAutoFit/>
          </a:bodyPr>
          <a:lstStyle/>
          <a:p>
            <a:r>
              <a:rPr lang="en-US"/>
              <a:t>actuator</a:t>
            </a:r>
          </a:p>
        </p:txBody>
      </p:sp>
      <p:cxnSp>
        <p:nvCxnSpPr>
          <p:cNvPr id="5" name="Straight Arrow Connector 4"/>
          <p:cNvCxnSpPr/>
          <p:nvPr/>
        </p:nvCxnSpPr>
        <p:spPr>
          <a:xfrm flipH="1">
            <a:off x="2819400" y="2545188"/>
            <a:ext cx="15367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2943229" y="2194176"/>
            <a:ext cx="1189749" cy="369332"/>
          </a:xfrm>
          <a:prstGeom prst="rect">
            <a:avLst/>
          </a:prstGeom>
          <a:noFill/>
        </p:spPr>
        <p:txBody>
          <a:bodyPr wrap="none" rtlCol="0">
            <a:spAutoFit/>
          </a:bodyPr>
          <a:lstStyle/>
          <a:p>
            <a:r>
              <a:rPr lang="en-US" dirty="0"/>
              <a:t>subscribe</a:t>
            </a:r>
          </a:p>
        </p:txBody>
      </p:sp>
      <p:cxnSp>
        <p:nvCxnSpPr>
          <p:cNvPr id="12" name="Straight Arrow Connector 11"/>
          <p:cNvCxnSpPr/>
          <p:nvPr/>
        </p:nvCxnSpPr>
        <p:spPr>
          <a:xfrm>
            <a:off x="2819400" y="2931051"/>
            <a:ext cx="15367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2899080" y="2896201"/>
            <a:ext cx="1322798" cy="369332"/>
          </a:xfrm>
          <a:prstGeom prst="rect">
            <a:avLst/>
          </a:prstGeom>
          <a:noFill/>
        </p:spPr>
        <p:txBody>
          <a:bodyPr wrap="none" rtlCol="0">
            <a:spAutoFit/>
          </a:bodyPr>
          <a:lstStyle/>
          <a:p>
            <a:r>
              <a:rPr lang="en-US" dirty="0"/>
              <a:t>commands</a:t>
            </a:r>
          </a:p>
        </p:txBody>
      </p:sp>
      <p:sp>
        <p:nvSpPr>
          <p:cNvPr id="14" name="Oval 13"/>
          <p:cNvSpPr/>
          <p:nvPr/>
        </p:nvSpPr>
        <p:spPr>
          <a:xfrm>
            <a:off x="200149" y="2260600"/>
            <a:ext cx="914400" cy="914400"/>
          </a:xfrm>
          <a:prstGeom prst="ellipse">
            <a:avLst/>
          </a:prstGeom>
          <a:solidFill>
            <a:srgbClr val="FFF56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1917268" y="2273243"/>
            <a:ext cx="914400" cy="914400"/>
          </a:xfrm>
          <a:prstGeom prst="ellipse">
            <a:avLst/>
          </a:prstGeom>
          <a:solidFill>
            <a:srgbClr val="FFF56C"/>
          </a:solidFill>
          <a:ln w="1397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00"/>
              </a:solidFill>
            </a:endParaRPr>
          </a:p>
        </p:txBody>
      </p:sp>
      <p:sp>
        <p:nvSpPr>
          <p:cNvPr id="16" name="TextBox 15"/>
          <p:cNvSpPr txBox="1"/>
          <p:nvPr/>
        </p:nvSpPr>
        <p:spPr>
          <a:xfrm>
            <a:off x="78688" y="3116777"/>
            <a:ext cx="1035861" cy="369332"/>
          </a:xfrm>
          <a:prstGeom prst="rect">
            <a:avLst/>
          </a:prstGeom>
          <a:noFill/>
        </p:spPr>
        <p:txBody>
          <a:bodyPr wrap="none" rtlCol="0">
            <a:spAutoFit/>
          </a:bodyPr>
          <a:lstStyle/>
          <a:p>
            <a:r>
              <a:rPr lang="en-US" dirty="0"/>
              <a:t>browser</a:t>
            </a:r>
          </a:p>
        </p:txBody>
      </p:sp>
      <p:cxnSp>
        <p:nvCxnSpPr>
          <p:cNvPr id="18" name="Straight Arrow Connector 17"/>
          <p:cNvCxnSpPr/>
          <p:nvPr/>
        </p:nvCxnSpPr>
        <p:spPr>
          <a:xfrm>
            <a:off x="1114549" y="2545188"/>
            <a:ext cx="802719"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1034020" y="2194176"/>
            <a:ext cx="979755" cy="369332"/>
          </a:xfrm>
          <a:prstGeom prst="rect">
            <a:avLst/>
          </a:prstGeom>
          <a:noFill/>
        </p:spPr>
        <p:txBody>
          <a:bodyPr wrap="none" rtlCol="0">
            <a:spAutoFit/>
          </a:bodyPr>
          <a:lstStyle/>
          <a:p>
            <a:r>
              <a:rPr lang="en-US" dirty="0"/>
              <a:t>publish</a:t>
            </a:r>
          </a:p>
        </p:txBody>
      </p:sp>
      <p:sp>
        <p:nvSpPr>
          <p:cNvPr id="4" name="TextBox 3"/>
          <p:cNvSpPr txBox="1"/>
          <p:nvPr/>
        </p:nvSpPr>
        <p:spPr>
          <a:xfrm>
            <a:off x="200149" y="4216400"/>
            <a:ext cx="4328429" cy="646331"/>
          </a:xfrm>
          <a:prstGeom prst="rect">
            <a:avLst/>
          </a:prstGeom>
          <a:noFill/>
        </p:spPr>
        <p:txBody>
          <a:bodyPr wrap="none" rtlCol="0">
            <a:spAutoFit/>
          </a:bodyPr>
          <a:lstStyle/>
          <a:p>
            <a:r>
              <a:rPr lang="en-US" dirty="0"/>
              <a:t>If my toaster is a command subscriber,</a:t>
            </a:r>
          </a:p>
          <a:p>
            <a:r>
              <a:rPr lang="en-US" dirty="0"/>
              <a:t>I can control it over the web!</a:t>
            </a:r>
          </a:p>
        </p:txBody>
      </p:sp>
    </p:spTree>
    <p:extLst>
      <p:ext uri="{BB962C8B-B14F-4D97-AF65-F5344CB8AC3E}">
        <p14:creationId xmlns:p14="http://schemas.microsoft.com/office/powerpoint/2010/main" val="389329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1" nodeType="clickEffect">
                                  <p:stCondLst>
                                    <p:cond delay="0"/>
                                  </p:stCondLst>
                                  <p:childTnLst>
                                    <p:set>
                                      <p:cBhvr>
                                        <p:cTn id="28" dur="1" fill="hold">
                                          <p:stCondLst>
                                            <p:cond delay="0"/>
                                          </p:stCondLst>
                                        </p:cTn>
                                        <p:tgtEl>
                                          <p:spTgt spid="2"/>
                                        </p:tgtEl>
                                        <p:attrNameLst>
                                          <p:attrName>style.visibility</p:attrName>
                                        </p:attrNameLst>
                                      </p:cBhvr>
                                      <p:to>
                                        <p:strVal val="visible"/>
                                      </p:to>
                                    </p:set>
                                  </p:childTnLst>
                                </p:cTn>
                              </p:par>
                              <p:par>
                                <p:cTn id="29" presetID="1" presetClass="entr" presetSubtype="0" fill="hold" grpId="1" nodeType="withEffect">
                                  <p:stCondLst>
                                    <p:cond delay="0"/>
                                  </p:stCondLst>
                                  <p:childTnLst>
                                    <p:set>
                                      <p:cBhvr>
                                        <p:cTn id="30" dur="1" fill="hold">
                                          <p:stCondLst>
                                            <p:cond delay="0"/>
                                          </p:stCondLst>
                                        </p:cTn>
                                        <p:tgtEl>
                                          <p:spTgt spid="3"/>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5"/>
                                        </p:tgtEl>
                                        <p:attrNameLst>
                                          <p:attrName>style.visibility</p:attrName>
                                        </p:attrNameLst>
                                      </p:cBhvr>
                                      <p:to>
                                        <p:strVal val="visible"/>
                                      </p:to>
                                    </p:set>
                                  </p:childTnLst>
                                </p:cTn>
                              </p:par>
                              <p:par>
                                <p:cTn id="33" presetID="1" presetClass="entr" presetSubtype="0" fill="hold" grpId="1" nodeType="withEffect">
                                  <p:stCondLst>
                                    <p:cond delay="0"/>
                                  </p:stCondLst>
                                  <p:childTnLst>
                                    <p:set>
                                      <p:cBhvr>
                                        <p:cTn id="34" dur="1" fill="hold">
                                          <p:stCondLst>
                                            <p:cond delay="0"/>
                                          </p:stCondLst>
                                        </p:cTn>
                                        <p:tgtEl>
                                          <p:spTgt spid="6"/>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2"/>
                                        </p:tgtEl>
                                        <p:attrNameLst>
                                          <p:attrName>style.visibility</p:attrName>
                                        </p:attrNameLst>
                                      </p:cBhvr>
                                      <p:to>
                                        <p:strVal val="visible"/>
                                      </p:to>
                                    </p:set>
                                  </p:childTnLst>
                                </p:cTn>
                              </p:par>
                              <p:par>
                                <p:cTn id="37" presetID="1" presetClass="entr" presetSubtype="0" fill="hold" grpId="1" nodeType="with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par>
                                <p:cTn id="39" presetID="1" presetClass="entr" presetSubtype="0" fill="hold" grpId="1" nodeType="withEffect">
                                  <p:stCondLst>
                                    <p:cond delay="0"/>
                                  </p:stCondLst>
                                  <p:childTnLst>
                                    <p:set>
                                      <p:cBhvr>
                                        <p:cTn id="40" dur="1" fill="hold">
                                          <p:stCondLst>
                                            <p:cond delay="0"/>
                                          </p:stCondLst>
                                        </p:cTn>
                                        <p:tgtEl>
                                          <p:spTgt spid="14"/>
                                        </p:tgtEl>
                                        <p:attrNameLst>
                                          <p:attrName>style.visibility</p:attrName>
                                        </p:attrNameLst>
                                      </p:cBhvr>
                                      <p:to>
                                        <p:strVal val="visible"/>
                                      </p:to>
                                    </p:set>
                                  </p:childTnLst>
                                </p:cTn>
                              </p:par>
                              <p:par>
                                <p:cTn id="41" presetID="1" presetClass="entr" presetSubtype="0" fill="hold" grpId="1" nodeType="withEffect">
                                  <p:stCondLst>
                                    <p:cond delay="0"/>
                                  </p:stCondLst>
                                  <p:childTnLst>
                                    <p:set>
                                      <p:cBhvr>
                                        <p:cTn id="42" dur="1" fill="hold">
                                          <p:stCondLst>
                                            <p:cond delay="0"/>
                                          </p:stCondLst>
                                        </p:cTn>
                                        <p:tgtEl>
                                          <p:spTgt spid="15"/>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6"/>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18"/>
                                        </p:tgtEl>
                                        <p:attrNameLst>
                                          <p:attrName>style.visibility</p:attrName>
                                        </p:attrNameLst>
                                      </p:cBhvr>
                                      <p:to>
                                        <p:strVal val="visible"/>
                                      </p:to>
                                    </p:set>
                                  </p:childTnLst>
                                </p:cTn>
                              </p:par>
                              <p:par>
                                <p:cTn id="47" presetID="1" presetClass="entr" presetSubtype="0" fill="hold" grpId="1" nodeType="withEffect">
                                  <p:stCondLst>
                                    <p:cond delay="0"/>
                                  </p:stCondLst>
                                  <p:childTnLst>
                                    <p:set>
                                      <p:cBhvr>
                                        <p:cTn id="48" dur="1" fill="hold">
                                          <p:stCondLst>
                                            <p:cond delay="0"/>
                                          </p:stCondLst>
                                        </p:cTn>
                                        <p:tgtEl>
                                          <p:spTgt spid="19"/>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4">
                                            <p:txEl>
                                              <p:pRg st="0" end="0"/>
                                            </p:txEl>
                                          </p:spTgt>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3" grpId="0"/>
      <p:bldP spid="3" grpId="1"/>
      <p:bldP spid="6" grpId="0"/>
      <p:bldP spid="6" grpId="1"/>
      <p:bldP spid="13" grpId="0"/>
      <p:bldP spid="13" grpId="1"/>
      <p:bldP spid="14" grpId="0" animBg="1"/>
      <p:bldP spid="14" grpId="1" animBg="1"/>
      <p:bldP spid="15" grpId="0" animBg="1"/>
      <p:bldP spid="15" grpId="1" animBg="1"/>
      <p:bldP spid="16" grpId="0"/>
      <p:bldP spid="19" grpId="0"/>
      <p:bldP spid="19"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From Enterprise Integration Patterns Book </a:t>
            </a:r>
            <a:r>
              <a:rPr lang="en-US" dirty="0" err="1"/>
              <a:t>Hohpe</a:t>
            </a:r>
            <a:r>
              <a:rPr lang="en-US" dirty="0"/>
              <a:t> and Woolf</a:t>
            </a:r>
          </a:p>
        </p:txBody>
      </p:sp>
      <p:pic>
        <p:nvPicPr>
          <p:cNvPr id="4" name="Picture 3"/>
          <p:cNvPicPr>
            <a:picLocks noChangeAspect="1"/>
          </p:cNvPicPr>
          <p:nvPr/>
        </p:nvPicPr>
        <p:blipFill>
          <a:blip r:embed="rId2"/>
          <a:stretch>
            <a:fillRect/>
          </a:stretch>
        </p:blipFill>
        <p:spPr>
          <a:xfrm>
            <a:off x="1866900" y="2057400"/>
            <a:ext cx="6375400" cy="4114800"/>
          </a:xfrm>
          <a:prstGeom prst="rect">
            <a:avLst/>
          </a:prstGeom>
        </p:spPr>
      </p:pic>
    </p:spTree>
    <p:extLst>
      <p:ext uri="{BB962C8B-B14F-4D97-AF65-F5344CB8AC3E}">
        <p14:creationId xmlns:p14="http://schemas.microsoft.com/office/powerpoint/2010/main" val="443332644"/>
      </p:ext>
    </p:extLst>
  </p:cSld>
  <p:clrMapOvr>
    <a:masterClrMapping/>
  </p:clrMapOvr>
</p:sld>
</file>

<file path=ppt/theme/theme1.xml><?xml version="1.0" encoding="utf-8"?>
<a:theme xmlns:a="http://schemas.openxmlformats.org/drawingml/2006/main" name="View">
  <a:themeElements>
    <a:clrScheme name="View">
      <a:dk1>
        <a:srgbClr val="000000"/>
      </a:dk1>
      <a:lt1>
        <a:srgbClr val="FFFFFF"/>
      </a:lt1>
      <a:dk2>
        <a:srgbClr val="46464A"/>
      </a:dk2>
      <a:lt2>
        <a:srgbClr val="D6D3CC"/>
      </a:lt2>
      <a:accent1>
        <a:srgbClr val="6F6F74"/>
      </a:accent1>
      <a:accent2>
        <a:srgbClr val="92A9B9"/>
      </a:accent2>
      <a:accent3>
        <a:srgbClr val="A7B789"/>
      </a:accent3>
      <a:accent4>
        <a:srgbClr val="B9A489"/>
      </a:accent4>
      <a:accent5>
        <a:srgbClr val="8D6374"/>
      </a:accent5>
      <a:accent6>
        <a:srgbClr val="9B7362"/>
      </a:accent6>
      <a:hlink>
        <a:srgbClr val="67AABF"/>
      </a:hlink>
      <a:folHlink>
        <a:srgbClr val="ABAFA5"/>
      </a:folHlink>
    </a:clrScheme>
    <a:fontScheme name="View">
      <a:majorFont>
        <a:latin typeface="Century Schoolbook" panose="020406040505050203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Schoolbook" panose="020406040505050203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View">
      <a:fillStyleLst>
        <a:solidFill>
          <a:schemeClr val="phClr"/>
        </a:solidFill>
        <a:solidFill>
          <a:schemeClr val="phClr">
            <a:tint val="60000"/>
            <a:satMod val="120000"/>
          </a:schemeClr>
        </a:solidFill>
        <a:solidFill>
          <a:schemeClr val="phClr">
            <a:shade val="75000"/>
            <a:satMod val="160000"/>
          </a:schemeClr>
        </a:solidFill>
      </a:fillStyleLst>
      <a:lnStyleLst>
        <a:ln w="9525" cap="flat" cmpd="sng" algn="ctr">
          <a:solidFill>
            <a:schemeClr val="phClr"/>
          </a:solidFill>
          <a:prstDash val="solid"/>
        </a:ln>
        <a:ln w="13970" cap="flat" cmpd="sng" algn="ctr">
          <a:solidFill>
            <a:schemeClr val="phClr"/>
          </a:solidFill>
          <a:prstDash val="solid"/>
        </a:ln>
        <a:ln w="17145" cap="flat" cmpd="sng" algn="ctr">
          <a:solidFill>
            <a:schemeClr val="phClr">
              <a:shade val="95000"/>
              <a:alpha val="95000"/>
              <a:satMod val="150000"/>
            </a:schemeClr>
          </a:solidFill>
          <a:prstDash val="solid"/>
        </a:ln>
      </a:lnStyleLst>
      <a:effectStyleLst>
        <a:effectStyle>
          <a:effectLst/>
        </a:effectStyle>
        <a:effectStyle>
          <a:effectLst>
            <a:outerShdw blurRad="50800" dist="15240" dir="5400000" algn="tl" rotWithShape="0">
              <a:srgbClr val="000000">
                <a:alpha val="75000"/>
              </a:srgbClr>
            </a:outerShdw>
          </a:effectLst>
          <a:scene3d>
            <a:camera prst="orthographicFront">
              <a:rot lat="0" lon="0" rev="0"/>
            </a:camera>
            <a:lightRig rig="brightRoom" dir="tl"/>
          </a:scene3d>
          <a:sp3d contourW="9525" prstMaterial="flat">
            <a:bevelT w="0" h="0" prst="coolSlant"/>
            <a:contourClr>
              <a:schemeClr val="phClr">
                <a:shade val="35000"/>
                <a:satMod val="130000"/>
              </a:schemeClr>
            </a:contourClr>
          </a:sp3d>
        </a:effectStyle>
        <a:effectStyle>
          <a:effectLst>
            <a:outerShdw blurRad="76200" dist="25400" dir="5400000" algn="tl" rotWithShape="0">
              <a:srgbClr val="000000">
                <a:alpha val="55000"/>
              </a:srgbClr>
            </a:outerShdw>
          </a:effectLst>
          <a:scene3d>
            <a:camera prst="orthographicFront">
              <a:rot lat="0" lon="0" rev="0"/>
            </a:camera>
            <a:lightRig rig="brightRoom" dir="tl"/>
          </a:scene3d>
          <a:sp3d contourW="19050" prstMaterial="flat">
            <a:bevelT w="0" h="0" prst="coolSlant"/>
            <a:contourClr>
              <a:schemeClr val="phClr">
                <a:shade val="25000"/>
                <a:satMod val="140000"/>
              </a:schemeClr>
            </a:contourClr>
          </a:sp3d>
        </a:effectStyle>
      </a:effectStyleLst>
      <a:bgFillStyleLst>
        <a:solidFill>
          <a:schemeClr val="phClr"/>
        </a:solidFill>
        <a:solidFill>
          <a:schemeClr val="phClr">
            <a:tint val="95000"/>
            <a:satMod val="170000"/>
          </a:schemeClr>
        </a:solidFill>
        <a:gradFill rotWithShape="1">
          <a:gsLst>
            <a:gs pos="0">
              <a:schemeClr val="phClr">
                <a:tint val="94000"/>
                <a:shade val="98000"/>
                <a:satMod val="130000"/>
                <a:lumMod val="102000"/>
              </a:schemeClr>
            </a:gs>
            <a:gs pos="100000">
              <a:schemeClr val="phClr">
                <a:tint val="98000"/>
                <a:shade val="78000"/>
                <a:satMod val="140000"/>
              </a:schemeClr>
            </a:gs>
          </a:gsLst>
          <a:path path="circle">
            <a:fillToRect l="100000" t="100000" r="100000" b="100000"/>
          </a:path>
        </a:gradFill>
      </a:bgFillStyleLst>
    </a:fmtScheme>
  </a:themeElements>
  <a:objectDefaults/>
  <a:extraClrSchemeLst/>
  <a:extLst>
    <a:ext uri="{05A4C25C-085E-4340-85A3-A5531E510DB2}">
      <thm15:themeFamily xmlns:thm15="http://schemas.microsoft.com/office/thememl/2012/main" name="View" id="{BA0EB5A6-F2D4-4F82-977B-64ADEE4A2A69}" vid="{3969A8A2-35DB-4E3B-8885-16FD2056867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View</Template>
  <TotalTime>880</TotalTime>
  <Words>880</Words>
  <Application>Microsoft Macintosh PowerPoint</Application>
  <PresentationFormat>Widescreen</PresentationFormat>
  <Paragraphs>108</Paragraphs>
  <Slides>16</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16</vt:i4>
      </vt:variant>
    </vt:vector>
  </HeadingPairs>
  <TitlesOfParts>
    <vt:vector size="23" baseType="lpstr">
      <vt:lpstr>Arial</vt:lpstr>
      <vt:lpstr>Calibri</vt:lpstr>
      <vt:lpstr>Century Schoolbook</vt:lpstr>
      <vt:lpstr>Helvetica</vt:lpstr>
      <vt:lpstr>Verdana</vt:lpstr>
      <vt:lpstr>Wingdings 2</vt:lpstr>
      <vt:lpstr>View</vt:lpstr>
      <vt:lpstr>MQTT </vt:lpstr>
      <vt:lpstr>Internet Protocol Suite</vt:lpstr>
      <vt:lpstr>An Example: Amazon IoT</vt:lpstr>
      <vt:lpstr>PowerPoint Presentation</vt:lpstr>
      <vt:lpstr>Google IoT-Core</vt:lpstr>
      <vt:lpstr>PowerPoint Presentation</vt:lpstr>
      <vt:lpstr>MQTT: Sensor readings with pub/sub</vt:lpstr>
      <vt:lpstr>Actuators too!</vt:lpstr>
      <vt:lpstr>From Enterprise Integration Patterns Book Hohpe and Woolf</vt:lpstr>
      <vt:lpstr>MQTT  </vt:lpstr>
      <vt:lpstr>MQTT  </vt:lpstr>
      <vt:lpstr>MQTT</vt:lpstr>
      <vt:lpstr>MQTT Last Will and Testament </vt:lpstr>
      <vt:lpstr>PowerPoint Presentation</vt:lpstr>
      <vt:lpstr>MQTT Broker</vt:lpstr>
      <vt:lpstr>Topics are organized into a hierarchical namespace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MQTT </dc:title>
  <dc:creator>Microsoft Office User</dc:creator>
  <cp:lastModifiedBy>Microsoft Office User</cp:lastModifiedBy>
  <cp:revision>86</cp:revision>
  <cp:lastPrinted>2017-09-14T18:23:40Z</cp:lastPrinted>
  <dcterms:created xsi:type="dcterms:W3CDTF">2016-08-04T01:00:56Z</dcterms:created>
  <dcterms:modified xsi:type="dcterms:W3CDTF">2020-01-30T14:45:11Z</dcterms:modified>
</cp:coreProperties>
</file>