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0"/>
  </p:notesMasterIdLst>
  <p:handoutMasterIdLst>
    <p:handoutMasterId r:id="rId31"/>
  </p:handoutMasterIdLst>
  <p:sldIdLst>
    <p:sldId id="593" r:id="rId2"/>
    <p:sldId id="550" r:id="rId3"/>
    <p:sldId id="542" r:id="rId4"/>
    <p:sldId id="592" r:id="rId5"/>
    <p:sldId id="604" r:id="rId6"/>
    <p:sldId id="595" r:id="rId7"/>
    <p:sldId id="597" r:id="rId8"/>
    <p:sldId id="601" r:id="rId9"/>
    <p:sldId id="602" r:id="rId10"/>
    <p:sldId id="603" r:id="rId11"/>
    <p:sldId id="599" r:id="rId12"/>
    <p:sldId id="609" r:id="rId13"/>
    <p:sldId id="605" r:id="rId14"/>
    <p:sldId id="600" r:id="rId15"/>
    <p:sldId id="606" r:id="rId16"/>
    <p:sldId id="608" r:id="rId17"/>
    <p:sldId id="582" r:id="rId18"/>
    <p:sldId id="576" r:id="rId19"/>
    <p:sldId id="575" r:id="rId20"/>
    <p:sldId id="584" r:id="rId21"/>
    <p:sldId id="585" r:id="rId22"/>
    <p:sldId id="578" r:id="rId23"/>
    <p:sldId id="589" r:id="rId24"/>
    <p:sldId id="587" r:id="rId25"/>
    <p:sldId id="588" r:id="rId26"/>
    <p:sldId id="596" r:id="rId27"/>
    <p:sldId id="598" r:id="rId28"/>
    <p:sldId id="590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000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4" autoAdjust="0"/>
    <p:restoredTop sz="71372"/>
  </p:normalViewPr>
  <p:slideViewPr>
    <p:cSldViewPr snapToGrid="0">
      <p:cViewPr varScale="1">
        <p:scale>
          <a:sx n="75" d="100"/>
          <a:sy n="75" d="100"/>
        </p:scale>
        <p:origin x="2824" y="168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939186-BE78-4D51-81AA-9340B51C74EF}" type="datetimeFigureOut">
              <a:rPr lang="en-US" smtClean="0"/>
              <a:t>6/1/21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CBD902-313C-4A21-A435-653FC366A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70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D9335-8D1B-4933-8248-BFA0FE1B354D}" type="datetimeFigureOut">
              <a:rPr lang="en-US" smtClean="0"/>
              <a:t>6/1/21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7FD0-4A10-45D6-8714-A657FFAB3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298450" y="865188"/>
            <a:ext cx="6208713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982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2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83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7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3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4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3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37FD0-4A10-45D6-8714-A657FFAB3F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130426"/>
            <a:ext cx="10972800" cy="147002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886200"/>
            <a:ext cx="109728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00"/>
              </a:lnSpc>
              <a:spcBef>
                <a:spcPts val="600"/>
              </a:spcBef>
              <a:buNone/>
              <a:defRPr b="0" i="0" baseline="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add author name or subtitles</a:t>
            </a:r>
          </a:p>
        </p:txBody>
      </p:sp>
    </p:spTree>
    <p:extLst>
      <p:ext uri="{BB962C8B-B14F-4D97-AF65-F5344CB8AC3E}">
        <p14:creationId xmlns:p14="http://schemas.microsoft.com/office/powerpoint/2010/main" val="91716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577976"/>
            <a:ext cx="10972800" cy="10890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895600"/>
            <a:ext cx="10972800" cy="3505200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lnSpc>
                <a:spcPts val="3100"/>
              </a:lnSpc>
              <a:spcBef>
                <a:spcPts val="600"/>
              </a:spcBef>
              <a:defRPr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 baseline="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pPr lvl="0"/>
            <a:r>
              <a:rPr lang="en-US" dirty="0"/>
              <a:t>Click to add bulleted lists</a:t>
            </a:r>
          </a:p>
          <a:p>
            <a:pPr lvl="1"/>
            <a:r>
              <a:rPr lang="en-US" dirty="0"/>
              <a:t>Second level bulleted list</a:t>
            </a:r>
          </a:p>
          <a:p>
            <a:pPr lvl="2"/>
            <a:r>
              <a:rPr lang="en-US" dirty="0"/>
              <a:t>Third level bulleted list</a:t>
            </a:r>
          </a:p>
          <a:p>
            <a:pPr lvl="3"/>
            <a:r>
              <a:rPr lang="en-US" dirty="0"/>
              <a:t>Fourth level bulleted list</a:t>
            </a:r>
          </a:p>
          <a:p>
            <a:pPr lvl="4"/>
            <a:r>
              <a:rPr lang="en-US" dirty="0"/>
              <a:t>Fifth level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075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609600" y="1577976"/>
            <a:ext cx="10972800" cy="1317625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3600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09600" y="2895600"/>
            <a:ext cx="10972800" cy="3276600"/>
          </a:xfrm>
          <a:prstGeom prst="rect">
            <a:avLst/>
          </a:prstGeom>
        </p:spPr>
        <p:txBody>
          <a:bodyPr lIns="0" tIns="0" bIns="0"/>
          <a:lstStyle>
            <a:lvl1pPr marL="0" indent="0" algn="l">
              <a:lnSpc>
                <a:spcPts val="3000"/>
              </a:lnSpc>
              <a:spcBef>
                <a:spcPts val="900"/>
              </a:spcBef>
              <a:buNone/>
              <a:defRPr sz="26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add text in paragraph format</a:t>
            </a:r>
          </a:p>
        </p:txBody>
      </p:sp>
    </p:spTree>
    <p:extLst>
      <p:ext uri="{BB962C8B-B14F-4D97-AF65-F5344CB8AC3E}">
        <p14:creationId xmlns:p14="http://schemas.microsoft.com/office/powerpoint/2010/main" val="86499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609600" y="1577976"/>
            <a:ext cx="10972800" cy="1317625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3600" dirty="0"/>
              <a:t>Click to add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2895600"/>
            <a:ext cx="5181600" cy="3124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100"/>
              </a:lnSpc>
              <a:spcBef>
                <a:spcPts val="600"/>
              </a:spcBef>
              <a:defRPr/>
            </a:lvl1pPr>
            <a:lvl2pPr marL="533400" indent="-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54864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8382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108204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pPr lvl="0"/>
            <a:r>
              <a:rPr lang="en-US" dirty="0"/>
              <a:t>Click to add first level</a:t>
            </a:r>
          </a:p>
          <a:p>
            <a:pPr lvl="1"/>
            <a:r>
              <a:rPr lang="en-US" dirty="0"/>
              <a:t>Second level bulleted list</a:t>
            </a:r>
          </a:p>
          <a:p>
            <a:pPr lvl="2"/>
            <a:r>
              <a:rPr lang="en-US" dirty="0"/>
              <a:t>Third level bulleted list</a:t>
            </a:r>
          </a:p>
          <a:p>
            <a:pPr lvl="3"/>
            <a:r>
              <a:rPr lang="en-US" dirty="0"/>
              <a:t>Fourth level bulleted list</a:t>
            </a:r>
          </a:p>
          <a:p>
            <a:pPr lvl="4"/>
            <a:r>
              <a:rPr lang="en-US" dirty="0"/>
              <a:t>Fifth level bullet list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02400" y="2895600"/>
            <a:ext cx="5080000" cy="3124200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lnSpc>
                <a:spcPts val="3100"/>
              </a:lnSpc>
              <a:spcBef>
                <a:spcPts val="600"/>
              </a:spcBef>
              <a:defRPr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pPr lvl="0"/>
            <a:r>
              <a:rPr lang="en-US" dirty="0"/>
              <a:t>Click to add first level</a:t>
            </a:r>
          </a:p>
          <a:p>
            <a:pPr lvl="1"/>
            <a:r>
              <a:rPr lang="en-US" dirty="0"/>
              <a:t>Second level bulleted list</a:t>
            </a:r>
          </a:p>
          <a:p>
            <a:pPr lvl="2"/>
            <a:r>
              <a:rPr lang="en-US" dirty="0"/>
              <a:t>Third level bulleted list</a:t>
            </a:r>
          </a:p>
          <a:p>
            <a:pPr lvl="3"/>
            <a:r>
              <a:rPr lang="en-US" dirty="0"/>
              <a:t>Fourth level bulleted list</a:t>
            </a:r>
          </a:p>
          <a:p>
            <a:pPr lvl="4"/>
            <a:r>
              <a:rPr lang="en-US" dirty="0"/>
              <a:t>Fifth level bullet list</a:t>
            </a:r>
          </a:p>
        </p:txBody>
      </p:sp>
    </p:spTree>
    <p:extLst>
      <p:ext uri="{BB962C8B-B14F-4D97-AF65-F5344CB8AC3E}">
        <p14:creationId xmlns:p14="http://schemas.microsoft.com/office/powerpoint/2010/main" val="185922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609600" y="1577976"/>
            <a:ext cx="10972800" cy="1317625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3600" dirty="0"/>
              <a:t>Click to add 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09600" y="2895600"/>
            <a:ext cx="5181600" cy="31242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lIns="0" tIns="0" rIns="0" bIns="0"/>
          <a:lstStyle>
            <a:lvl1pPr marL="0" indent="0">
              <a:lnSpc>
                <a:spcPts val="3100"/>
              </a:lnSpc>
              <a:spcBef>
                <a:spcPts val="900"/>
              </a:spcBef>
              <a:buNone/>
              <a:defRPr baseline="0"/>
            </a:lvl1pPr>
            <a:lvl2pPr marL="533400" indent="-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54864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8382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108204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502400" y="2895600"/>
            <a:ext cx="5080000" cy="3124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900"/>
              </a:spcBef>
              <a:buNone/>
              <a:defRPr sz="2400"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r>
              <a:rPr lang="en-US" dirty="0"/>
              <a:t>Click to add text in paragraph format</a:t>
            </a:r>
          </a:p>
        </p:txBody>
      </p:sp>
    </p:spTree>
    <p:extLst>
      <p:ext uri="{BB962C8B-B14F-4D97-AF65-F5344CB8AC3E}">
        <p14:creationId xmlns:p14="http://schemas.microsoft.com/office/powerpoint/2010/main" val="197742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299200" y="2895600"/>
            <a:ext cx="5181600" cy="31242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lIns="0" tIns="0" rIns="0" bIns="0"/>
          <a:lstStyle>
            <a:lvl1pPr marL="0" indent="0">
              <a:lnSpc>
                <a:spcPts val="3100"/>
              </a:lnSpc>
              <a:spcBef>
                <a:spcPts val="900"/>
              </a:spcBef>
              <a:buNone/>
              <a:defRPr baseline="0"/>
            </a:lvl1pPr>
            <a:lvl2pPr marL="533400" indent="-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54864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8382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108204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1577976"/>
            <a:ext cx="10972800" cy="1317625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81315"/>
                </a:solidFill>
                <a:latin typeface="Arial" charset="0"/>
                <a:ea typeface="ヒラギノ角ゴ Pro W3" pitchFamily="1" charset="-128"/>
              </a:defRPr>
            </a:lvl9pPr>
          </a:lstStyle>
          <a:p>
            <a:r>
              <a:rPr lang="en-US" sz="3600" dirty="0"/>
              <a:t>Click to 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9600" y="2895600"/>
            <a:ext cx="5080000" cy="3124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spcBef>
                <a:spcPts val="900"/>
              </a:spcBef>
              <a:buNone/>
              <a:defRPr sz="2400"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r>
              <a:rPr lang="en-US" dirty="0"/>
              <a:t>Click to add text in paragraph format</a:t>
            </a:r>
          </a:p>
        </p:txBody>
      </p:sp>
    </p:spTree>
    <p:extLst>
      <p:ext uri="{BB962C8B-B14F-4D97-AF65-F5344CB8AC3E}">
        <p14:creationId xmlns:p14="http://schemas.microsoft.com/office/powerpoint/2010/main" val="291144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080000" cy="1055687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2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9600" y="2895600"/>
            <a:ext cx="5080000" cy="31242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800"/>
              </a:lnSpc>
              <a:spcBef>
                <a:spcPts val="900"/>
              </a:spcBef>
              <a:buFont typeface="Arial"/>
              <a:buNone/>
              <a:defRPr sz="2400" baseline="0"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r>
              <a:rPr lang="en-US" dirty="0"/>
              <a:t>Click to add text in paragraph format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400800" y="1524000"/>
            <a:ext cx="5121931" cy="1066800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2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400800" y="2895600"/>
            <a:ext cx="5181600" cy="3124200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lnSpc>
                <a:spcPts val="2400"/>
              </a:lnSpc>
              <a:spcBef>
                <a:spcPts val="600"/>
              </a:spcBef>
              <a:defRPr sz="2000"/>
            </a:lvl1pPr>
            <a:lvl2pPr marL="228600" indent="228600">
              <a:lnSpc>
                <a:spcPts val="2200"/>
              </a:lnSpc>
              <a:spcBef>
                <a:spcPts val="600"/>
              </a:spcBef>
              <a:buFontTx/>
              <a:buChar char="–"/>
              <a:defRPr sz="1800" baseline="0"/>
            </a:lvl2pPr>
            <a:lvl3pPr marL="457200" indent="228600">
              <a:lnSpc>
                <a:spcPts val="2200"/>
              </a:lnSpc>
              <a:spcBef>
                <a:spcPts val="900"/>
              </a:spcBef>
              <a:defRPr sz="1800"/>
            </a:lvl3pPr>
            <a:lvl4pPr marL="685800" indent="228600">
              <a:lnSpc>
                <a:spcPts val="2200"/>
              </a:lnSpc>
              <a:spcBef>
                <a:spcPts val="900"/>
              </a:spcBef>
              <a:defRPr sz="1800"/>
            </a:lvl4pPr>
            <a:lvl5pPr marL="914400" indent="228600">
              <a:lnSpc>
                <a:spcPts val="2000"/>
              </a:lnSpc>
              <a:spcBef>
                <a:spcPts val="900"/>
              </a:spcBef>
              <a:defRPr sz="1600"/>
            </a:lvl5pPr>
          </a:lstStyle>
          <a:p>
            <a:pPr lvl="0"/>
            <a:r>
              <a:rPr lang="en-US" dirty="0"/>
              <a:t>Click to add first level</a:t>
            </a:r>
          </a:p>
          <a:p>
            <a:pPr lvl="1"/>
            <a:r>
              <a:rPr lang="en-US" dirty="0"/>
              <a:t>Second level bulleted list</a:t>
            </a:r>
          </a:p>
          <a:p>
            <a:pPr lvl="2"/>
            <a:r>
              <a:rPr lang="en-US" dirty="0"/>
              <a:t>Third level bulleted list</a:t>
            </a:r>
          </a:p>
          <a:p>
            <a:pPr lvl="3"/>
            <a:r>
              <a:rPr lang="en-US" dirty="0"/>
              <a:t>Fourth level bulleted list</a:t>
            </a:r>
          </a:p>
          <a:p>
            <a:pPr lvl="4"/>
            <a:r>
              <a:rPr lang="en-US" dirty="0"/>
              <a:t>Fifth level bulleted list</a:t>
            </a:r>
          </a:p>
        </p:txBody>
      </p:sp>
    </p:spTree>
    <p:extLst>
      <p:ext uri="{BB962C8B-B14F-4D97-AF65-F5344CB8AC3E}">
        <p14:creationId xmlns:p14="http://schemas.microsoft.com/office/powerpoint/2010/main" val="715146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600" y="1535113"/>
            <a:ext cx="5080000" cy="1055687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200" b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9600" y="2895600"/>
            <a:ext cx="5080000" cy="3124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00"/>
              </a:lnSpc>
              <a:spcBef>
                <a:spcPts val="900"/>
              </a:spcBef>
              <a:buNone/>
              <a:defRPr sz="2200"/>
            </a:lvl1pPr>
            <a:lvl2pPr marL="228600" indent="228600">
              <a:lnSpc>
                <a:spcPts val="2800"/>
              </a:lnSpc>
              <a:spcBef>
                <a:spcPts val="600"/>
              </a:spcBef>
              <a:buFontTx/>
              <a:buChar char="–"/>
              <a:defRPr sz="2400" baseline="0"/>
            </a:lvl2pPr>
            <a:lvl3pPr marL="457200" indent="228600">
              <a:lnSpc>
                <a:spcPts val="2400"/>
              </a:lnSpc>
              <a:spcBef>
                <a:spcPts val="900"/>
              </a:spcBef>
              <a:defRPr sz="2000"/>
            </a:lvl3pPr>
            <a:lvl4pPr marL="685800" indent="228600">
              <a:lnSpc>
                <a:spcPts val="2400"/>
              </a:lnSpc>
              <a:spcBef>
                <a:spcPts val="900"/>
              </a:spcBef>
              <a:defRPr sz="2000"/>
            </a:lvl4pPr>
            <a:lvl5pPr marL="914400" indent="228600">
              <a:lnSpc>
                <a:spcPts val="2200"/>
              </a:lnSpc>
              <a:spcBef>
                <a:spcPts val="900"/>
              </a:spcBef>
              <a:defRPr sz="1800"/>
            </a:lvl5pPr>
          </a:lstStyle>
          <a:p>
            <a:r>
              <a:rPr lang="en-US" dirty="0"/>
              <a:t>Click to add text in paragraph format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096000" y="1524000"/>
            <a:ext cx="5486400" cy="4495800"/>
          </a:xfrm>
          <a:prstGeom prst="rect">
            <a:avLst/>
          </a:prstGeom>
        </p:spPr>
        <p:txBody>
          <a:bodyPr lIns="0" tIns="0" rIns="0" bIns="0"/>
          <a:lstStyle>
            <a:lvl1pPr marL="0" indent="228600">
              <a:lnSpc>
                <a:spcPts val="2400"/>
              </a:lnSpc>
              <a:spcBef>
                <a:spcPts val="600"/>
              </a:spcBef>
              <a:defRPr sz="2000"/>
            </a:lvl1pPr>
            <a:lvl2pPr marL="228600" indent="228600">
              <a:lnSpc>
                <a:spcPts val="2200"/>
              </a:lnSpc>
              <a:spcBef>
                <a:spcPts val="600"/>
              </a:spcBef>
              <a:buFontTx/>
              <a:buChar char="–"/>
              <a:defRPr sz="1800" baseline="0"/>
            </a:lvl2pPr>
            <a:lvl3pPr marL="457200" indent="228600">
              <a:lnSpc>
                <a:spcPts val="2200"/>
              </a:lnSpc>
              <a:spcBef>
                <a:spcPts val="900"/>
              </a:spcBef>
              <a:defRPr sz="1800"/>
            </a:lvl3pPr>
            <a:lvl4pPr marL="685800" indent="228600">
              <a:lnSpc>
                <a:spcPts val="2200"/>
              </a:lnSpc>
              <a:spcBef>
                <a:spcPts val="900"/>
              </a:spcBef>
              <a:defRPr sz="1800"/>
            </a:lvl4pPr>
            <a:lvl5pPr marL="914400" indent="228600">
              <a:lnSpc>
                <a:spcPts val="2000"/>
              </a:lnSpc>
              <a:spcBef>
                <a:spcPts val="900"/>
              </a:spcBef>
              <a:defRPr sz="1600"/>
            </a:lvl5pPr>
          </a:lstStyle>
          <a:p>
            <a:pPr lvl="0"/>
            <a:r>
              <a:rPr lang="en-US" dirty="0"/>
              <a:t>Click to add first level</a:t>
            </a:r>
          </a:p>
          <a:p>
            <a:pPr lvl="1"/>
            <a:r>
              <a:rPr lang="en-US" dirty="0"/>
              <a:t>Second level bulleted list</a:t>
            </a:r>
          </a:p>
          <a:p>
            <a:pPr lvl="2"/>
            <a:r>
              <a:rPr lang="en-US" dirty="0"/>
              <a:t>Third level bulleted list</a:t>
            </a:r>
          </a:p>
          <a:p>
            <a:pPr lvl="3"/>
            <a:r>
              <a:rPr lang="en-US" dirty="0"/>
              <a:t>Fourth level bulleted list</a:t>
            </a:r>
          </a:p>
          <a:p>
            <a:pPr lvl="4"/>
            <a:r>
              <a:rPr lang="en-US" dirty="0"/>
              <a:t>Fifth level bullet list</a:t>
            </a:r>
          </a:p>
        </p:txBody>
      </p:sp>
    </p:spTree>
    <p:extLst>
      <p:ext uri="{BB962C8B-B14F-4D97-AF65-F5344CB8AC3E}">
        <p14:creationId xmlns:p14="http://schemas.microsoft.com/office/powerpoint/2010/main" val="118124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76800"/>
            <a:ext cx="7416800" cy="566738"/>
          </a:xfrm>
          <a:prstGeom prst="rect">
            <a:avLst/>
          </a:prstGeom>
        </p:spPr>
        <p:txBody>
          <a:bodyPr lIns="0" tIns="0" bIns="0" anchor="t" anchorCtr="0"/>
          <a:lstStyle>
            <a:lvl1pPr algn="l">
              <a:lnSpc>
                <a:spcPts val="2200"/>
              </a:lnSpc>
              <a:defRPr sz="1800" b="1"/>
            </a:lvl1pPr>
          </a:lstStyle>
          <a:p>
            <a:r>
              <a:rPr lang="en-US" dirty="0"/>
              <a:t>Click to add caption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524000"/>
            <a:ext cx="7416800" cy="3203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spcBef>
                <a:spcPts val="900"/>
              </a:spcBef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438400" y="5562600"/>
            <a:ext cx="7416800" cy="804862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Click to add caption text in paragraph format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9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75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A81315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BB03F"/>
        </a:buClr>
        <a:buChar char="•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4/11/how-smart-connected-products-are-transforming-competi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/>
              <a:t>95-733 Internet of Things</a:t>
            </a:r>
            <a:br>
              <a:rPr lang="en-US" dirty="0"/>
            </a:br>
            <a:r>
              <a:rPr lang="en-US" dirty="0"/>
              <a:t>Enabling the Internet Of Things</a:t>
            </a:r>
            <a:endParaRPr dirty="0"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609600" y="3271839"/>
            <a:ext cx="10972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dirty="0"/>
              <a:t>Week 2</a:t>
            </a:r>
          </a:p>
          <a:p>
            <a:r>
              <a:rPr lang="en-US" sz="2400" dirty="0"/>
              <a:t>Michael J. McCarthy</a:t>
            </a:r>
          </a:p>
          <a:p>
            <a:r>
              <a:rPr lang="en-US" sz="2400" dirty="0"/>
              <a:t>mm6@andrew.cmu.edu </a:t>
            </a:r>
          </a:p>
          <a:p>
            <a:r>
              <a:rPr lang="en-US" sz="2400" dirty="0"/>
              <a:t>Associate Teaching Professor</a:t>
            </a:r>
          </a:p>
          <a:p>
            <a:r>
              <a:rPr lang="en-US" sz="2400" dirty="0"/>
              <a:t>Carnegie Mellon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0" y="457201"/>
            <a:ext cx="2170467" cy="4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49DD-6204-C248-99E1-89417F3F97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New South Wales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59AC3-BC7E-754F-AB5C-F2760E3F4ED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2355273"/>
            <a:ext cx="10972800" cy="4045527"/>
          </a:xfrm>
        </p:spPr>
        <p:txBody>
          <a:bodyPr/>
          <a:lstStyle/>
          <a:p>
            <a:pPr indent="0">
              <a:buNone/>
            </a:pPr>
            <a:r>
              <a:rPr lang="en-US" b="1" dirty="0"/>
              <a:t>Helping customers to use the NSW Government QR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and display your unique NSW Government QR Code poster. You must not alter the poster in any way.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Display the QR Code where it’s easy to see and easy for customers to scan.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Confirm the customer has successfully checked in (look for the green tick on the confirmation screen).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https://</a:t>
            </a:r>
            <a:r>
              <a:rPr lang="en-US" dirty="0" err="1"/>
              <a:t>www.nsw.gov.au</a:t>
            </a:r>
            <a:r>
              <a:rPr lang="en-US" dirty="0"/>
              <a:t>/covid-19/rules/check-in/service-</a:t>
            </a:r>
            <a:r>
              <a:rPr lang="en-US" dirty="0" err="1"/>
              <a:t>nsw</a:t>
            </a:r>
            <a:r>
              <a:rPr lang="en-US" dirty="0"/>
              <a:t>-app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F96E-EE0D-0942-9DBE-3D7BBACA8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98475"/>
            <a:ext cx="10972800" cy="1089025"/>
          </a:xfrm>
        </p:spPr>
        <p:txBody>
          <a:bodyPr/>
          <a:lstStyle/>
          <a:p>
            <a:r>
              <a:rPr lang="en-US" sz="3800" dirty="0"/>
              <a:t>Edible Tags to solve a major worldwide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9AF9-0282-114B-A7D5-E395DD680A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587500"/>
            <a:ext cx="11125200" cy="4322763"/>
          </a:xfrm>
        </p:spPr>
        <p:txBody>
          <a:bodyPr/>
          <a:lstStyle/>
          <a:p>
            <a:pPr indent="0">
              <a:buNone/>
            </a:pPr>
            <a:r>
              <a:rPr lang="en-US" sz="1400" dirty="0"/>
              <a:t>It is estimated that as many as 250,000 children die per year due to counterfeit drugs.</a:t>
            </a:r>
            <a:endParaRPr lang="en-US" sz="1400" b="1" dirty="0"/>
          </a:p>
          <a:p>
            <a:pPr indent="0">
              <a:buNone/>
            </a:pPr>
            <a:r>
              <a:rPr lang="en-US" sz="1400" b="1" dirty="0"/>
              <a:t>Edible 'Security Tag' to Protect Drugs From Counterfeit</a:t>
            </a:r>
            <a:r>
              <a:rPr lang="en-US" sz="1400" dirty="0"/>
              <a:t>            January 16, 2020</a:t>
            </a:r>
            <a:br>
              <a:rPr lang="en-US" sz="1400" dirty="0"/>
            </a:br>
            <a:r>
              <a:rPr lang="en-US" sz="1400" b="1" i="1" dirty="0"/>
              <a:t>Purdue University News</a:t>
            </a:r>
            <a:br>
              <a:rPr lang="en-US" sz="1400" i="1" dirty="0"/>
            </a:br>
            <a:r>
              <a:rPr lang="en-US" sz="1400" i="1" dirty="0"/>
              <a:t>Kayla Wiles</a:t>
            </a:r>
            <a:br>
              <a:rPr lang="en-US" sz="1400" dirty="0"/>
            </a:br>
            <a:r>
              <a:rPr lang="en-US" sz="1400" dirty="0">
                <a:solidFill>
                  <a:srgbClr val="A80000"/>
                </a:solidFill>
              </a:rPr>
              <a:t>Purdue University </a:t>
            </a:r>
            <a:r>
              <a:rPr lang="en-US" sz="1400" dirty="0"/>
              <a:t>researchers have developed </a:t>
            </a:r>
            <a:r>
              <a:rPr lang="en-US" sz="1400" dirty="0">
                <a:solidFill>
                  <a:srgbClr val="A80000"/>
                </a:solidFill>
              </a:rPr>
              <a:t>a consumable "security tag" </a:t>
            </a:r>
            <a:r>
              <a:rPr lang="en-US" sz="1400" dirty="0"/>
              <a:t>that can be embedded into medications to thwart drug counterfeiters. The tag serves as a digital signature for each pill or tablet, using </a:t>
            </a:r>
            <a:r>
              <a:rPr lang="en-US" sz="1400" dirty="0">
                <a:solidFill>
                  <a:srgbClr val="A80000"/>
                </a:solidFill>
              </a:rPr>
              <a:t>physical unclonable functions (PUF). </a:t>
            </a:r>
            <a:r>
              <a:rPr lang="en-US" sz="1400" dirty="0"/>
              <a:t>The researchers created an edible PUF, in the form of a thin, transparent film of genetically combined silk and fluorescent proteins; illuminating the tag with a light-emitting diode (LED) causes fluorescent silk microparticles to glow in a distinct random pattern in cyan, green, yellow, or red. The resulting image contains digital bits that form a security key to confirm the drug's authenticity. Purdue's Jung Woo </a:t>
            </a:r>
            <a:r>
              <a:rPr lang="en-US" sz="1400" dirty="0" err="1"/>
              <a:t>Leem</a:t>
            </a:r>
            <a:r>
              <a:rPr lang="en-US" sz="1400" dirty="0"/>
              <a:t> said, "</a:t>
            </a:r>
            <a:r>
              <a:rPr lang="en-US" sz="1400" dirty="0">
                <a:solidFill>
                  <a:srgbClr val="A80000"/>
                </a:solidFill>
              </a:rPr>
              <a:t>Our concept is to use a smartphone to shine an LED light on the tag and take a picture of it. The app then identifies if the medicine is genuine or fake.”</a:t>
            </a:r>
          </a:p>
          <a:p>
            <a:pPr indent="0">
              <a:buNone/>
            </a:pPr>
            <a:r>
              <a:rPr lang="en-US" sz="14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5866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9696-B3AA-5145-9518-A83D34FF2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A80000"/>
                </a:solidFill>
              </a:rPr>
              <a:t>Physical Unclonable Functions (PUFs)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983FE5-6F1A-AD44-935C-A54C189603A7}"/>
              </a:ext>
            </a:extLst>
          </p:cNvPr>
          <p:cNvSpPr/>
          <p:nvPr/>
        </p:nvSpPr>
        <p:spPr bwMode="auto">
          <a:xfrm>
            <a:off x="2065867" y="2667001"/>
            <a:ext cx="1794933" cy="1684866"/>
          </a:xfrm>
          <a:prstGeom prst="rect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BB03F"/>
              </a:buClr>
              <a:buSzTx/>
              <a:buFontTx/>
              <a:buNone/>
              <a:tabLst/>
            </a:pPr>
            <a:r>
              <a:rPr kumimoji="0" 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rPr>
              <a:t>PUF Circuit 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C36BF-A6B8-8549-ACBD-1B4F5E064840}"/>
              </a:ext>
            </a:extLst>
          </p:cNvPr>
          <p:cNvSpPr/>
          <p:nvPr/>
        </p:nvSpPr>
        <p:spPr bwMode="auto">
          <a:xfrm>
            <a:off x="7315201" y="2667001"/>
            <a:ext cx="1794933" cy="1684866"/>
          </a:xfrm>
          <a:prstGeom prst="rect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FBB03F"/>
              </a:buClr>
            </a:pPr>
            <a:r>
              <a:rPr lang="en-US" sz="2000" b="1" u="sng" dirty="0">
                <a:latin typeface="Arial" charset="0"/>
                <a:ea typeface="ヒラギノ角ゴ Pro W3" pitchFamily="1" charset="-128"/>
              </a:rPr>
              <a:t>PUF Circuit 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49795C-8001-244D-B4FA-80B4DECDC9A1}"/>
              </a:ext>
            </a:extLst>
          </p:cNvPr>
          <p:cNvCxnSpPr>
            <a:stCxn id="4" idx="3"/>
            <a:endCxn id="5" idx="1"/>
          </p:cNvCxnSpPr>
          <p:nvPr/>
        </p:nvCxnSpPr>
        <p:spPr bwMode="auto">
          <a:xfrm>
            <a:off x="3860800" y="3509434"/>
            <a:ext cx="3454401" cy="0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EC141E-99DE-174D-AEDB-D01789D952E6}"/>
              </a:ext>
            </a:extLst>
          </p:cNvPr>
          <p:cNvSpPr txBox="1"/>
          <p:nvPr/>
        </p:nvSpPr>
        <p:spPr>
          <a:xfrm>
            <a:off x="4793145" y="297923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B6070-468F-824D-AA5F-2092FCB3034F}"/>
              </a:ext>
            </a:extLst>
          </p:cNvPr>
          <p:cNvSpPr txBox="1"/>
          <p:nvPr/>
        </p:nvSpPr>
        <p:spPr>
          <a:xfrm>
            <a:off x="2302933" y="38100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DA478-59DF-EE4F-BCFF-F6AD403AAC61}"/>
              </a:ext>
            </a:extLst>
          </p:cNvPr>
          <p:cNvSpPr txBox="1"/>
          <p:nvPr/>
        </p:nvSpPr>
        <p:spPr>
          <a:xfrm>
            <a:off x="7586133" y="3657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457A94-17A9-0B42-AFBF-46CBFEBEC82F}"/>
              </a:ext>
            </a:extLst>
          </p:cNvPr>
          <p:cNvCxnSpPr>
            <a:stCxn id="5" idx="3"/>
          </p:cNvCxnSpPr>
          <p:nvPr/>
        </p:nvCxnSpPr>
        <p:spPr bwMode="auto">
          <a:xfrm>
            <a:off x="9110134" y="3509434"/>
            <a:ext cx="795866" cy="0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259A0E-C0F4-104D-979A-2572987D1A38}"/>
              </a:ext>
            </a:extLst>
          </p:cNvPr>
          <p:cNvCxnSpPr>
            <a:stCxn id="4" idx="1"/>
          </p:cNvCxnSpPr>
          <p:nvPr/>
        </p:nvCxnSpPr>
        <p:spPr bwMode="auto">
          <a:xfrm flipH="1">
            <a:off x="1253067" y="3509434"/>
            <a:ext cx="812800" cy="0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25F62C-9BF5-9741-A6B2-981D0562E5C0}"/>
              </a:ext>
            </a:extLst>
          </p:cNvPr>
          <p:cNvSpPr txBox="1"/>
          <p:nvPr/>
        </p:nvSpPr>
        <p:spPr>
          <a:xfrm>
            <a:off x="10126133" y="334856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D0A24-7771-7345-88AD-5A1704E993BC}"/>
              </a:ext>
            </a:extLst>
          </p:cNvPr>
          <p:cNvSpPr txBox="1"/>
          <p:nvPr/>
        </p:nvSpPr>
        <p:spPr>
          <a:xfrm>
            <a:off x="812800" y="3429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BB346-5D24-1447-A22D-10A7320DD8A9}"/>
              </a:ext>
            </a:extLst>
          </p:cNvPr>
          <p:cNvSpPr txBox="1"/>
          <p:nvPr/>
        </p:nvSpPr>
        <p:spPr>
          <a:xfrm>
            <a:off x="4793145" y="46736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 != R2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978740-3E7C-5E42-B59A-21EE0356DCC0}"/>
              </a:ext>
            </a:extLst>
          </p:cNvPr>
          <p:cNvSpPr txBox="1"/>
          <p:nvPr/>
        </p:nvSpPr>
        <p:spPr>
          <a:xfrm>
            <a:off x="1052609" y="5435600"/>
            <a:ext cx="728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manufacturing process introduces small variations in the product.</a:t>
            </a:r>
          </a:p>
          <a:p>
            <a:r>
              <a:rPr lang="en-US" dirty="0"/>
              <a:t>The PUF Circuit is able to measure the variations. </a:t>
            </a:r>
          </a:p>
        </p:txBody>
      </p:sp>
    </p:spTree>
    <p:extLst>
      <p:ext uri="{BB962C8B-B14F-4D97-AF65-F5344CB8AC3E}">
        <p14:creationId xmlns:p14="http://schemas.microsoft.com/office/powerpoint/2010/main" val="346779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26CD813-3528-6746-A653-750DC4EB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81" y="456855"/>
            <a:ext cx="6972157" cy="59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4A3DD-9900-5E4E-8957-F1BED0236B63}"/>
              </a:ext>
            </a:extLst>
          </p:cNvPr>
          <p:cNvSpPr txBox="1"/>
          <p:nvPr/>
        </p:nvSpPr>
        <p:spPr>
          <a:xfrm>
            <a:off x="457200" y="456855"/>
            <a:ext cx="26963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960000"/>
                </a:solidFill>
              </a:rPr>
              <a:t>Edible Tags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3B2CD-5E32-164F-86D8-409726306ADE}"/>
              </a:ext>
            </a:extLst>
          </p:cNvPr>
          <p:cNvSpPr txBox="1"/>
          <p:nvPr/>
        </p:nvSpPr>
        <p:spPr>
          <a:xfrm>
            <a:off x="7603066" y="456855"/>
            <a:ext cx="327205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960000"/>
                </a:solidFill>
              </a:rPr>
              <a:t>One Time </a:t>
            </a:r>
          </a:p>
          <a:p>
            <a:r>
              <a:rPr lang="en-US" sz="3800" dirty="0">
                <a:solidFill>
                  <a:srgbClr val="960000"/>
                </a:solidFill>
              </a:rPr>
              <a:t>Authentication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58B95-555E-1449-860E-DA7EBC9E1057}"/>
              </a:ext>
            </a:extLst>
          </p:cNvPr>
          <p:cNvSpPr txBox="1"/>
          <p:nvPr/>
        </p:nvSpPr>
        <p:spPr>
          <a:xfrm>
            <a:off x="287867" y="3428999"/>
            <a:ext cx="25138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960000"/>
                </a:solidFill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32D79-8329-DE4D-A9FB-A2984F41A4F9}"/>
              </a:ext>
            </a:extLst>
          </p:cNvPr>
          <p:cNvSpPr txBox="1"/>
          <p:nvPr/>
        </p:nvSpPr>
        <p:spPr>
          <a:xfrm>
            <a:off x="7602469" y="5902058"/>
            <a:ext cx="32720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960000"/>
                </a:solidFill>
              </a:rPr>
              <a:t>Authentication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61F4-66EB-0643-9B19-2554249D6922}"/>
              </a:ext>
            </a:extLst>
          </p:cNvPr>
          <p:cNvSpPr txBox="1"/>
          <p:nvPr/>
        </p:nvSpPr>
        <p:spPr>
          <a:xfrm>
            <a:off x="8762097" y="2074783"/>
            <a:ext cx="2840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60000"/>
                </a:solidFill>
              </a:rPr>
              <a:t>Four challenges at</a:t>
            </a:r>
          </a:p>
          <a:p>
            <a:r>
              <a:rPr lang="en-US" sz="2000" dirty="0">
                <a:solidFill>
                  <a:srgbClr val="960000"/>
                </a:solidFill>
              </a:rPr>
              <a:t>64 bits per challenge = </a:t>
            </a:r>
          </a:p>
          <a:p>
            <a:r>
              <a:rPr lang="en-US" sz="2000" dirty="0">
                <a:solidFill>
                  <a:srgbClr val="960000"/>
                </a:solidFill>
              </a:rPr>
              <a:t>256 bit 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D490B-94ED-144F-90C4-5A740D4BF026}"/>
              </a:ext>
            </a:extLst>
          </p:cNvPr>
          <p:cNvSpPr txBox="1"/>
          <p:nvPr/>
        </p:nvSpPr>
        <p:spPr>
          <a:xfrm>
            <a:off x="287867" y="5440393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Delete the key from the </a:t>
            </a:r>
          </a:p>
          <a:p>
            <a:r>
              <a:rPr lang="en-US" dirty="0"/>
              <a:t>secure database after a</a:t>
            </a:r>
          </a:p>
          <a:p>
            <a:r>
              <a:rPr lang="en-US" dirty="0"/>
              <a:t>scan. Database stores</a:t>
            </a:r>
          </a:p>
          <a:p>
            <a:r>
              <a:rPr lang="en-US" dirty="0"/>
              <a:t>challenge, response pairs.</a:t>
            </a:r>
          </a:p>
        </p:txBody>
      </p:sp>
    </p:spTree>
    <p:extLst>
      <p:ext uri="{BB962C8B-B14F-4D97-AF65-F5344CB8AC3E}">
        <p14:creationId xmlns:p14="http://schemas.microsoft.com/office/powerpoint/2010/main" val="408693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C68B-A55A-3946-B12E-68D5E1D4C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Norman Joseph Woodland (1921-2012)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07C79-A8AA-3C45-BF28-51FFF3D0C1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2299855"/>
            <a:ext cx="10972800" cy="3505200"/>
          </a:xfrm>
        </p:spPr>
        <p:txBody>
          <a:bodyPr/>
          <a:lstStyle/>
          <a:p>
            <a:r>
              <a:rPr lang="en-US" dirty="0"/>
              <a:t>Developed the format which became the ubiquitous </a:t>
            </a:r>
          </a:p>
          <a:p>
            <a:pPr indent="0">
              <a:buNone/>
            </a:pPr>
            <a:r>
              <a:rPr lang="en-US" dirty="0"/>
              <a:t>   the Universal Product Code (UPC) of product labeling and </a:t>
            </a:r>
          </a:p>
          <a:p>
            <a:pPr indent="0">
              <a:buNone/>
            </a:pPr>
            <a:r>
              <a:rPr lang="en-US" dirty="0"/>
              <a:t>   check-out stands. </a:t>
            </a:r>
          </a:p>
          <a:p>
            <a:r>
              <a:rPr lang="en-US" dirty="0"/>
              <a:t>UPC is a bar code used for fast identification. </a:t>
            </a:r>
          </a:p>
          <a:p>
            <a:r>
              <a:rPr lang="en-US" dirty="0"/>
              <a:t>The bar codes are  placed on nearly every product sold.</a:t>
            </a:r>
          </a:p>
          <a:p>
            <a:r>
              <a:rPr lang="en-US" dirty="0"/>
              <a:t>Also used on labels for shipping and tracking applications.</a:t>
            </a:r>
          </a:p>
          <a:p>
            <a:r>
              <a:rPr lang="en-US" dirty="0"/>
              <a:t>An estimated 5 billion bar codes are scanned every day.</a:t>
            </a:r>
          </a:p>
        </p:txBody>
      </p:sp>
    </p:spTree>
    <p:extLst>
      <p:ext uri="{BB962C8B-B14F-4D97-AF65-F5344CB8AC3E}">
        <p14:creationId xmlns:p14="http://schemas.microsoft.com/office/powerpoint/2010/main" val="6347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4047-948F-534D-907F-D6D1920C7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75710"/>
            <a:ext cx="10972800" cy="1089025"/>
          </a:xfrm>
        </p:spPr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AirTag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126F-DBD4-D547-AFFC-DA816E468F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89554"/>
            <a:ext cx="11582400" cy="3505200"/>
          </a:xfrm>
        </p:spPr>
        <p:txBody>
          <a:bodyPr/>
          <a:lstStyle/>
          <a:p>
            <a:r>
              <a:rPr lang="en-US" dirty="0" err="1"/>
              <a:t>AirTags</a:t>
            </a:r>
            <a:r>
              <a:rPr lang="en-US" dirty="0"/>
              <a:t> don’t contain cellular or wi-fi internet connections. They are able to communicate locally with Bluetooth or Ultra Wide Band.</a:t>
            </a:r>
          </a:p>
          <a:p>
            <a:r>
              <a:rPr lang="en-US" dirty="0"/>
              <a:t>An iPhone knows where it is. A Bluetooth signal can be pinpointed within about 5 meters from the iPhone. Using Ultra Wide Band technology, the tag can be pinpointed within 5 to 10 centimeters.</a:t>
            </a:r>
          </a:p>
          <a:p>
            <a:r>
              <a:rPr lang="en-US" dirty="0"/>
              <a:t>The connected device (an iPhone) sends the </a:t>
            </a:r>
            <a:r>
              <a:rPr lang="en-US" dirty="0" err="1"/>
              <a:t>AirTag</a:t>
            </a:r>
            <a:r>
              <a:rPr lang="en-US" dirty="0"/>
              <a:t> and location information to Apple. Apple tells the owner where the </a:t>
            </a:r>
            <a:r>
              <a:rPr lang="en-US" dirty="0" err="1"/>
              <a:t>Airtag</a:t>
            </a:r>
            <a:r>
              <a:rPr lang="en-US" dirty="0"/>
              <a:t> is.</a:t>
            </a:r>
          </a:p>
          <a:p>
            <a:r>
              <a:rPr lang="en-US" dirty="0"/>
              <a:t>Location reports go back only to the </a:t>
            </a:r>
            <a:r>
              <a:rPr lang="en-US" dirty="0" err="1"/>
              <a:t>AirTag’s</a:t>
            </a:r>
            <a:r>
              <a:rPr lang="en-US" dirty="0"/>
              <a:t> owner; nobody else sees them.</a:t>
            </a:r>
          </a:p>
          <a:p>
            <a:r>
              <a:rPr lang="en-US" dirty="0" err="1"/>
              <a:t>AirTags</a:t>
            </a:r>
            <a:r>
              <a:rPr lang="en-US" dirty="0"/>
              <a:t> work everywhere there’s a nearby iPhone.</a:t>
            </a:r>
          </a:p>
          <a:p>
            <a:r>
              <a:rPr lang="en-US" dirty="0"/>
              <a:t>If you have only an Android, you can read NFC from </a:t>
            </a:r>
          </a:p>
          <a:p>
            <a:pPr indent="0">
              <a:buNone/>
            </a:pPr>
            <a:r>
              <a:rPr lang="en-US" dirty="0"/>
              <a:t>  the device  and return the lost dog.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3766FE-3FE2-894F-A7FA-91A4C806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67" y="4594754"/>
            <a:ext cx="2048933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6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741D-48BA-904E-AFB4-1CDFBD2ED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0"/>
            <a:ext cx="10972800" cy="1089025"/>
          </a:xfrm>
        </p:spPr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AirTag</a:t>
            </a:r>
            <a:r>
              <a:rPr lang="en-US" dirty="0"/>
              <a:t> and Stalking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7026-E661-7A42-87D8-4F3F8827A7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546225"/>
            <a:ext cx="10972800" cy="3505200"/>
          </a:xfrm>
        </p:spPr>
        <p:txBody>
          <a:bodyPr/>
          <a:lstStyle/>
          <a:p>
            <a:r>
              <a:rPr lang="en-US" dirty="0"/>
              <a:t>Stalker places an </a:t>
            </a:r>
            <a:r>
              <a:rPr lang="en-US" dirty="0" err="1"/>
              <a:t>AirTag</a:t>
            </a:r>
            <a:r>
              <a:rPr lang="en-US" dirty="0"/>
              <a:t> in your backpack. </a:t>
            </a:r>
          </a:p>
          <a:p>
            <a:r>
              <a:rPr lang="en-US" dirty="0"/>
              <a:t>Off you go.</a:t>
            </a:r>
          </a:p>
          <a:p>
            <a:r>
              <a:rPr lang="en-US" dirty="0"/>
              <a:t>Stalker views your location on a map.</a:t>
            </a:r>
          </a:p>
          <a:p>
            <a:r>
              <a:rPr lang="en-US" dirty="0"/>
              <a:t>Your iPhone may notice an </a:t>
            </a:r>
            <a:r>
              <a:rPr lang="en-US" dirty="0" err="1"/>
              <a:t>AirTag</a:t>
            </a:r>
            <a:r>
              <a:rPr lang="en-US" dirty="0"/>
              <a:t> nearby with no local owner and provide reports to you.</a:t>
            </a:r>
          </a:p>
          <a:p>
            <a:r>
              <a:rPr lang="en-US" dirty="0"/>
              <a:t>Suppose that you only own an Android - your Android will not notice the stalker’s </a:t>
            </a:r>
            <a:r>
              <a:rPr lang="en-US" dirty="0" err="1"/>
              <a:t>AirTag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7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71" y="157655"/>
            <a:ext cx="54700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Headings" charset="0"/>
              </a:rPr>
              <a:t>Short Course on Networks</a:t>
            </a:r>
          </a:p>
          <a:p>
            <a:endParaRPr lang="en-US" sz="3800" b="1" dirty="0">
              <a:solidFill>
                <a:srgbClr val="A80000"/>
              </a:solidFill>
              <a:latin typeface="+Heading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71" y="788597"/>
            <a:ext cx="1064090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Any device, in practice, that connects directly to the internet requires a physical Ethernet, Wi-Fi radio, or cellular modem. All of these </a:t>
            </a:r>
            <a:r>
              <a:rPr lang="en-US" sz="2400" dirty="0">
                <a:solidFill>
                  <a:srgbClr val="C00000"/>
                </a:solidFill>
              </a:rPr>
              <a:t>increase cost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C00000"/>
                </a:solidFill>
              </a:rPr>
              <a:t>power consumption.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wireless coverage of a cell tower is measured in miles.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wireless coverage of Wi-Fi is measured in yards.</a:t>
            </a: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We can use </a:t>
            </a:r>
            <a:r>
              <a:rPr lang="en-US" sz="2400" dirty="0">
                <a:solidFill>
                  <a:srgbClr val="C00000"/>
                </a:solidFill>
              </a:rPr>
              <a:t>constrained networks </a:t>
            </a:r>
            <a:r>
              <a:rPr lang="en-US" sz="2400" dirty="0"/>
              <a:t>for low or no power devices.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We can use one bridging device that supports Wi-Fi and enables simple peripheral IoT devices to talk to the bridge.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UWB (not Verizon 5G) coverage is measured in 10’s of yards. </a:t>
            </a:r>
            <a:r>
              <a:rPr lang="en-US" sz="2400"/>
              <a:t>Not new.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BLE wireless coverage is measured in feet.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NFC wireless coverage is measured in centimeters.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NFC requires user attention and engagement. BLE does not.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BLE Beacons continually transmit a discovery signal to be received by a </a:t>
            </a:r>
          </a:p>
          <a:p>
            <a:r>
              <a:rPr lang="en-US" sz="2200" dirty="0"/>
              <a:t>    BLE enabled device - Smartphone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NFC Tags communicate only when close to an NFC enabled device - Smartphone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BLE beacons have been around since 2006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NFC is based on RFID and RFID has been around since the 1940’s.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483" y="6559408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Mobile </a:t>
            </a:r>
            <a:r>
              <a:rPr lang="en-US" sz="1000" dirty="0" err="1"/>
              <a:t>Payements</a:t>
            </a:r>
            <a:r>
              <a:rPr lang="en-US" sz="1000" dirty="0"/>
              <a:t> Today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8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09600" y="1361122"/>
            <a:ext cx="10972800" cy="3505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Things need to be identified.</a:t>
            </a:r>
          </a:p>
          <a:p>
            <a:pPr>
              <a:buFont typeface="Arial" charset="0"/>
              <a:buChar char="•"/>
            </a:pPr>
            <a:r>
              <a:rPr lang="en-US" dirty="0"/>
              <a:t>At a low level, IPV6 supports 128-bit addresses.</a:t>
            </a:r>
          </a:p>
          <a:p>
            <a:pPr>
              <a:buFont typeface="Arial" charset="0"/>
              <a:buChar char="•"/>
            </a:pPr>
            <a:r>
              <a:rPr lang="en-US" dirty="0"/>
              <a:t>That’s a lot of addresses.</a:t>
            </a:r>
          </a:p>
          <a:p>
            <a:pPr>
              <a:buFont typeface="Arial" charset="0"/>
              <a:buChar char="•"/>
            </a:pPr>
            <a:r>
              <a:rPr lang="en-US" dirty="0"/>
              <a:t>At a higher level, identify things with Web URI’s (URL’s and URN’s).</a:t>
            </a:r>
          </a:p>
          <a:p>
            <a:r>
              <a:rPr lang="en-US" dirty="0"/>
              <a:t>URI = Uniform Resource Identifier = Location and/or name</a:t>
            </a:r>
          </a:p>
          <a:p>
            <a:r>
              <a:rPr lang="en-US" dirty="0"/>
              <a:t>URN = Uniform Resource Names = Name</a:t>
            </a:r>
          </a:p>
          <a:p>
            <a:r>
              <a:rPr lang="en-US" dirty="0"/>
              <a:t>URL = Uniform Resource Locators = Location</a:t>
            </a:r>
          </a:p>
          <a:p>
            <a:r>
              <a:rPr lang="en-US" dirty="0"/>
              <a:t>URN’s and URL’s are URI’s.</a:t>
            </a:r>
          </a:p>
          <a:p>
            <a:pPr>
              <a:buFont typeface="Arial" charset="0"/>
              <a:buChar char="•"/>
            </a:pPr>
            <a:r>
              <a:rPr lang="en-US" dirty="0"/>
              <a:t>URL’s in conjunction with DNS route and connect to services.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493" y="208344"/>
            <a:ext cx="66167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mj-lt"/>
              </a:rPr>
              <a:t>Building the Web of Things </a:t>
            </a:r>
          </a:p>
        </p:txBody>
      </p:sp>
    </p:spTree>
    <p:extLst>
      <p:ext uri="{BB962C8B-B14F-4D97-AF65-F5344CB8AC3E}">
        <p14:creationId xmlns:p14="http://schemas.microsoft.com/office/powerpoint/2010/main" val="2979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95300" y="1546860"/>
            <a:ext cx="10972800" cy="3505200"/>
          </a:xfrm>
        </p:spPr>
        <p:txBody>
          <a:bodyPr/>
          <a:lstStyle/>
          <a:p>
            <a:r>
              <a:rPr lang="en-US" dirty="0"/>
              <a:t>Design the </a:t>
            </a:r>
            <a:r>
              <a:rPr lang="en-US" dirty="0" err="1"/>
              <a:t>IoT</a:t>
            </a:r>
            <a:r>
              <a:rPr lang="en-US" dirty="0"/>
              <a:t> as an extension of the World Wide Web.</a:t>
            </a:r>
          </a:p>
          <a:p>
            <a:r>
              <a:rPr lang="en-US" dirty="0"/>
              <a:t>Build a physical web = web technologies + </a:t>
            </a:r>
            <a:r>
              <a:rPr lang="en-US" dirty="0" err="1"/>
              <a:t>IoT</a:t>
            </a:r>
            <a:r>
              <a:rPr lang="en-US" dirty="0"/>
              <a:t>.</a:t>
            </a:r>
          </a:p>
          <a:p>
            <a:r>
              <a:rPr lang="en-US" dirty="0"/>
              <a:t>Web technologies include URL’s, XML, JSON, HTTP, </a:t>
            </a:r>
            <a:r>
              <a:rPr lang="en-US" dirty="0" err="1"/>
              <a:t>Websockets</a:t>
            </a:r>
            <a:r>
              <a:rPr lang="en-US" dirty="0"/>
              <a:t>,</a:t>
            </a:r>
          </a:p>
          <a:p>
            <a:pPr indent="0">
              <a:buNone/>
            </a:pPr>
            <a:r>
              <a:rPr lang="en-US" dirty="0"/>
              <a:t>   REST, </a:t>
            </a:r>
            <a:r>
              <a:rPr lang="en-US" dirty="0" err="1"/>
              <a:t>CoAp</a:t>
            </a:r>
            <a:r>
              <a:rPr lang="en-US" dirty="0"/>
              <a:t>, and TLS .</a:t>
            </a:r>
          </a:p>
          <a:p>
            <a:pPr>
              <a:buFont typeface="Arial" charset="0"/>
              <a:buChar char="•"/>
            </a:pPr>
            <a:r>
              <a:rPr lang="en-US" dirty="0"/>
              <a:t>To overcome scale and complexity, preferentially discover things </a:t>
            </a:r>
          </a:p>
          <a:p>
            <a:pPr indent="0">
              <a:buNone/>
            </a:pPr>
            <a:r>
              <a:rPr lang="en-US" dirty="0"/>
              <a:t>   nearby.</a:t>
            </a:r>
          </a:p>
          <a:p>
            <a:pPr>
              <a:buFont typeface="Arial" charset="0"/>
              <a:buChar char="•"/>
            </a:pPr>
            <a:r>
              <a:rPr lang="en-US" dirty="0"/>
              <a:t>Useful processing may be performed on the edge.</a:t>
            </a:r>
          </a:p>
          <a:p>
            <a:pPr>
              <a:buFont typeface="Arial" charset="0"/>
              <a:buChar char="•"/>
            </a:pPr>
            <a:r>
              <a:rPr lang="en-US" dirty="0"/>
              <a:t>Consider peer to peer connections and cloudlets.</a:t>
            </a:r>
          </a:p>
          <a:p>
            <a:pPr>
              <a:buFont typeface="Arial" charset="0"/>
              <a:buChar char="•"/>
            </a:pPr>
            <a:r>
              <a:rPr lang="en-US" dirty="0"/>
              <a:t>Consider the integration of devices that have little or no processing </a:t>
            </a:r>
          </a:p>
          <a:p>
            <a:pPr indent="0">
              <a:buNone/>
            </a:pPr>
            <a:r>
              <a:rPr lang="en-US" dirty="0"/>
              <a:t>  capabilities.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493" y="208344"/>
            <a:ext cx="64820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mj-lt"/>
              </a:rPr>
              <a:t>Building the Web of Things</a:t>
            </a:r>
          </a:p>
        </p:txBody>
      </p:sp>
    </p:spTree>
    <p:extLst>
      <p:ext uri="{BB962C8B-B14F-4D97-AF65-F5344CB8AC3E}">
        <p14:creationId xmlns:p14="http://schemas.microsoft.com/office/powerpoint/2010/main" val="17999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508" y="131141"/>
            <a:ext cx="10972800" cy="1089025"/>
          </a:xfrm>
        </p:spPr>
        <p:txBody>
          <a:bodyPr/>
          <a:lstStyle/>
          <a:p>
            <a:r>
              <a:rPr lang="en-US" dirty="0"/>
              <a:t>Summary From Last Week: Smart and Connected Products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517003" y="1220166"/>
            <a:ext cx="10972800" cy="3505200"/>
          </a:xfrm>
        </p:spPr>
        <p:txBody>
          <a:bodyPr/>
          <a:lstStyle/>
          <a:p>
            <a:r>
              <a:rPr lang="en-US" sz="2000" dirty="0"/>
              <a:t>IT is revolutionizing products.</a:t>
            </a:r>
          </a:p>
          <a:p>
            <a:r>
              <a:rPr lang="en-US" sz="2000" dirty="0"/>
              <a:t>Once, solely mechanical and electrical parts.</a:t>
            </a:r>
          </a:p>
          <a:p>
            <a:r>
              <a:rPr lang="en-US" sz="2000" dirty="0"/>
              <a:t>Now, complex systems with connectivity.</a:t>
            </a:r>
          </a:p>
          <a:p>
            <a:r>
              <a:rPr lang="en-US" sz="2000" dirty="0"/>
              <a:t>Smart, connected products are unleashing a new era of competition.</a:t>
            </a:r>
          </a:p>
          <a:p>
            <a:r>
              <a:rPr lang="en-US" sz="2000" dirty="0"/>
              <a:t>Some companies will ask “What business am I in ?”</a:t>
            </a:r>
          </a:p>
          <a:p>
            <a:r>
              <a:rPr lang="en-US" sz="2000" dirty="0"/>
              <a:t>Many products will contain a computer or microcontroller and have a representation in the   </a:t>
            </a:r>
          </a:p>
          <a:p>
            <a:pPr indent="0">
              <a:buNone/>
            </a:pPr>
            <a:r>
              <a:rPr lang="en-US" sz="2000" dirty="0"/>
              <a:t>   cloud (Digital Twin).</a:t>
            </a:r>
          </a:p>
          <a:p>
            <a:r>
              <a:rPr lang="en-US" sz="2000" dirty="0"/>
              <a:t>This changes product design, marketing, manufacturing, and after sales service.</a:t>
            </a:r>
          </a:p>
          <a:p>
            <a:r>
              <a:rPr lang="en-US" sz="2000" dirty="0"/>
              <a:t>This creates opportunities for rich data analytics and machine learning.</a:t>
            </a:r>
          </a:p>
          <a:p>
            <a:r>
              <a:rPr lang="en-US" sz="2000" dirty="0"/>
              <a:t>Security and privacy concerns are significant but will probably not be a show stopper.</a:t>
            </a:r>
          </a:p>
          <a:p>
            <a:r>
              <a:rPr lang="en-US" sz="2000" dirty="0"/>
              <a:t>Lessons learned from the WWW may help us achieve a more interoperable IOT.</a:t>
            </a:r>
          </a:p>
          <a:p>
            <a:r>
              <a:rPr lang="en-US" sz="2000" dirty="0"/>
              <a:t>We can build a Web of Things.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0845" y="5208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4588"/>
            <a:ext cx="381219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Headings" charset="0"/>
              </a:rPr>
              <a:t>The Physical Web </a:t>
            </a:r>
          </a:p>
          <a:p>
            <a:endParaRPr lang="en-US" sz="3800" b="1" dirty="0">
              <a:solidFill>
                <a:srgbClr val="A80000"/>
              </a:solidFill>
              <a:latin typeface="+Heading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671" y="1592317"/>
            <a:ext cx="10640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The Physical Web associates </a:t>
            </a:r>
            <a:r>
              <a:rPr lang="en-US" sz="2400" dirty="0">
                <a:solidFill>
                  <a:srgbClr val="C00000"/>
                </a:solidFill>
              </a:rPr>
              <a:t>People, Places, and Things </a:t>
            </a:r>
            <a:r>
              <a:rPr lang="en-US" sz="2400" dirty="0"/>
              <a:t>with web pages or services.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Take seriously the use of proximity beacons or tags.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71" y="157655"/>
            <a:ext cx="381219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Headings" charset="0"/>
              </a:rPr>
              <a:t>The Physical Web </a:t>
            </a:r>
          </a:p>
          <a:p>
            <a:endParaRPr lang="en-US" sz="3800" b="1" dirty="0">
              <a:solidFill>
                <a:srgbClr val="A80000"/>
              </a:solidFill>
              <a:latin typeface="+Heading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14" y="2271952"/>
            <a:ext cx="3473484" cy="2594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6084" y="2835311"/>
            <a:ext cx="63059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advertisement:</a:t>
            </a:r>
          </a:p>
          <a:p>
            <a:endParaRPr lang="en-US" dirty="0"/>
          </a:p>
          <a:p>
            <a:r>
              <a:rPr lang="en-US" dirty="0"/>
              <a:t>“Simply include the </a:t>
            </a:r>
            <a:r>
              <a:rPr lang="en-US" dirty="0" err="1"/>
              <a:t>PhysicalWebURL</a:t>
            </a:r>
            <a:r>
              <a:rPr lang="en-US" dirty="0"/>
              <a:t> you will </a:t>
            </a:r>
          </a:p>
          <a:p>
            <a:r>
              <a:rPr lang="en-US" dirty="0"/>
              <a:t>like your beacon configured for, and we will </a:t>
            </a:r>
          </a:p>
          <a:p>
            <a:r>
              <a:rPr lang="en-US" dirty="0"/>
              <a:t>get the beacon configured prior to shipping. </a:t>
            </a:r>
          </a:p>
          <a:p>
            <a:r>
              <a:rPr lang="en-US" dirty="0"/>
              <a:t>To place an order for beacons with </a:t>
            </a:r>
          </a:p>
          <a:p>
            <a:r>
              <a:rPr lang="en-US" dirty="0"/>
              <a:t>different URLs, please follow the steps below:”</a:t>
            </a:r>
          </a:p>
          <a:p>
            <a:endParaRPr lang="en-US" dirty="0"/>
          </a:p>
          <a:p>
            <a:r>
              <a:rPr lang="en-US" dirty="0"/>
              <a:t>Waze use Eddystone and iBeacon for GPS inside tunnels.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6084" y="21274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333333"/>
                </a:solidFill>
                <a:latin typeface="Cabin" charset="0"/>
              </a:rPr>
              <a:t>RadBeacon</a:t>
            </a:r>
            <a:r>
              <a:rPr lang="en-US" dirty="0">
                <a:solidFill>
                  <a:srgbClr val="333333"/>
                </a:solidFill>
                <a:latin typeface="Cabin" charset="0"/>
              </a:rPr>
              <a:t> Dot for The Physical Web</a:t>
            </a:r>
          </a:p>
          <a:p>
            <a:br>
              <a:rPr lang="en-US" dirty="0">
                <a:solidFill>
                  <a:srgbClr val="555555"/>
                </a:solidFill>
                <a:latin typeface="Helvetica" charset="0"/>
              </a:rPr>
            </a:br>
            <a:endParaRPr lang="en-US" dirty="0">
              <a:solidFill>
                <a:srgbClr val="555555"/>
              </a:solidFill>
              <a:latin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40" y="1265650"/>
            <a:ext cx="8282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 </a:t>
            </a:r>
            <a:r>
              <a:rPr lang="en-US" sz="4000" dirty="0" err="1"/>
              <a:t>Eddystone</a:t>
            </a:r>
            <a:r>
              <a:rPr lang="en-US" sz="4000" dirty="0"/>
              <a:t> Beacon using BLE</a:t>
            </a:r>
          </a:p>
        </p:txBody>
      </p:sp>
    </p:spTree>
    <p:extLst>
      <p:ext uri="{BB962C8B-B14F-4D97-AF65-F5344CB8AC3E}">
        <p14:creationId xmlns:p14="http://schemas.microsoft.com/office/powerpoint/2010/main" val="165233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493" y="208344"/>
            <a:ext cx="45344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mj-lt"/>
              </a:rPr>
              <a:t>The Web of Things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174529" y="1577130"/>
            <a:ext cx="457200" cy="92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278929" y="3037630"/>
            <a:ext cx="901700" cy="10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739929" y="3037630"/>
            <a:ext cx="901700" cy="101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3726729" y="4510830"/>
            <a:ext cx="457200" cy="92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622329" y="4510830"/>
            <a:ext cx="457200" cy="92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0" name="Cloud 69"/>
          <p:cNvSpPr/>
          <p:nvPr/>
        </p:nvSpPr>
        <p:spPr>
          <a:xfrm>
            <a:off x="4577629" y="3037630"/>
            <a:ext cx="1511300" cy="1079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8133629" y="5437930"/>
            <a:ext cx="187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NFC Tag on Poster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79529" y="6111030"/>
            <a:ext cx="1745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Bluetooth LE Tag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7206529" y="5056930"/>
            <a:ext cx="92710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7079529" y="5652798"/>
            <a:ext cx="92710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358929" y="543793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URI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5822229" y="4078514"/>
            <a:ext cx="927100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631729" y="4370614"/>
            <a:ext cx="863600" cy="279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279429" y="3577380"/>
            <a:ext cx="1336942" cy="28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47900" y="2674132"/>
            <a:ext cx="28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Proxy web service for poster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822229" y="1856530"/>
            <a:ext cx="4168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Smart phone or browser client interaction </a:t>
            </a:r>
          </a:p>
          <a:p>
            <a:r>
              <a:rPr lang="en-US" dirty="0"/>
              <a:t>with services</a:t>
            </a:r>
          </a:p>
        </p:txBody>
      </p:sp>
      <p:sp>
        <p:nvSpPr>
          <p:cNvPr id="81" name="Direct Access Storage 80"/>
          <p:cNvSpPr/>
          <p:nvPr/>
        </p:nvSpPr>
        <p:spPr>
          <a:xfrm>
            <a:off x="2075729" y="5652798"/>
            <a:ext cx="457200" cy="6858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710729" y="594489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FitBit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2490223" y="5131027"/>
            <a:ext cx="1236506" cy="5217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323629" y="4097822"/>
            <a:ext cx="501650" cy="311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4183929" y="4053630"/>
            <a:ext cx="546961" cy="35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210658" y="3516261"/>
            <a:ext cx="1336942" cy="28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223878" y="2665878"/>
            <a:ext cx="113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Fitbit.com</a:t>
            </a:r>
            <a:endParaRPr lang="en-US" dirty="0"/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5333279" y="2597376"/>
            <a:ext cx="0" cy="406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695062" y="614913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Figure 1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652542" y="4724627"/>
            <a:ext cx="1794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level peer to</a:t>
            </a:r>
          </a:p>
          <a:p>
            <a:r>
              <a:rPr lang="en-US" dirty="0"/>
              <a:t>Peer – Bluetooth</a:t>
            </a:r>
          </a:p>
          <a:p>
            <a:r>
              <a:rPr lang="en-US" dirty="0"/>
              <a:t>or </a:t>
            </a:r>
            <a:r>
              <a:rPr lang="en-US" dirty="0" err="1"/>
              <a:t>wi-fi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2670407" y="5545364"/>
            <a:ext cx="19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Status </a:t>
            </a:r>
            <a:r>
              <a:rPr lang="en-US"/>
              <a:t>and Control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36829" y="5056930"/>
            <a:ext cx="189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Identification data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256909" y="4522151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Phone or</a:t>
            </a:r>
          </a:p>
          <a:p>
            <a:r>
              <a:rPr lang="en-US" dirty="0"/>
              <a:t>gateway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434" y="5807262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Smart and </a:t>
            </a:r>
          </a:p>
          <a:p>
            <a:r>
              <a:rPr lang="en-US" dirty="0"/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211567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71" y="157655"/>
            <a:ext cx="37176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Headings" charset="0"/>
              </a:rPr>
              <a:t>Edge Computing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71" y="968102"/>
            <a:ext cx="11060913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An innovative solution to latency problems (using the cloud) is edge computing.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Cloudlets (from CMU) are an important example:</a:t>
            </a:r>
          </a:p>
          <a:p>
            <a:r>
              <a:rPr lang="en-US" sz="2200" dirty="0"/>
              <a:t>      A cloudlet is dynamically provisioned with software and services.</a:t>
            </a:r>
          </a:p>
          <a:p>
            <a:r>
              <a:rPr lang="en-US" sz="2200" dirty="0"/>
              <a:t>      Is nearby and holds only soft state. </a:t>
            </a:r>
          </a:p>
          <a:p>
            <a:r>
              <a:rPr lang="en-US" sz="2200" dirty="0"/>
              <a:t>      Is more powerful than local devices.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An important edge API is IBM’s Apache </a:t>
            </a:r>
            <a:r>
              <a:rPr lang="en-US" sz="2200" dirty="0" err="1"/>
              <a:t>Edgent</a:t>
            </a:r>
            <a:r>
              <a:rPr lang="en-US" sz="2200" dirty="0"/>
              <a:t>. Apache </a:t>
            </a:r>
            <a:r>
              <a:rPr lang="en-US" sz="2200" dirty="0" err="1"/>
              <a:t>Edgent</a:t>
            </a:r>
            <a:r>
              <a:rPr lang="en-US" sz="2200" dirty="0"/>
              <a:t> is a lightweight </a:t>
            </a:r>
          </a:p>
          <a:p>
            <a:r>
              <a:rPr lang="en-US" sz="2200" dirty="0"/>
              <a:t>     and embedded streaming analytics runtime that analyze events locally, on the edge </a:t>
            </a:r>
          </a:p>
          <a:p>
            <a:r>
              <a:rPr lang="en-US" sz="2200" dirty="0"/>
              <a:t>     of your system, sending only relevant events downstream. (From Apache </a:t>
            </a:r>
            <a:r>
              <a:rPr lang="en-US" sz="2200" dirty="0" err="1"/>
              <a:t>Edgent</a:t>
            </a:r>
            <a:r>
              <a:rPr lang="en-US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Node-RED might also be appropriate running in a cloudlet or on the edge.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074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71" y="157655"/>
            <a:ext cx="61791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Headings" charset="0"/>
              </a:rPr>
              <a:t>Client Server or Peer to Peer</a:t>
            </a:r>
          </a:p>
          <a:p>
            <a:endParaRPr lang="en-US" sz="3800" b="1" dirty="0">
              <a:solidFill>
                <a:srgbClr val="A80000"/>
              </a:solidFill>
              <a:latin typeface="+Heading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670" y="1225689"/>
            <a:ext cx="103571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Simple device and powerful cloud service. (a centralized model)</a:t>
            </a:r>
          </a:p>
          <a:p>
            <a:pPr marL="342900" indent="-342900">
              <a:buAutoNum type="arabicParenR"/>
            </a:pPr>
            <a:r>
              <a:rPr lang="en-US" dirty="0"/>
              <a:t>Complex device on its own (perhaps involved in a peer to peer network)</a:t>
            </a:r>
          </a:p>
          <a:p>
            <a:endParaRPr lang="en-US" dirty="0"/>
          </a:p>
          <a:p>
            <a:r>
              <a:rPr lang="en-US" dirty="0"/>
              <a:t>Tradeoffs                  Complex Device          Simple Device       Cloudlet</a:t>
            </a:r>
          </a:p>
          <a:p>
            <a:r>
              <a:rPr lang="en-US" dirty="0"/>
              <a:t>Latency                     Low                               High                        Low</a:t>
            </a:r>
          </a:p>
          <a:p>
            <a:r>
              <a:rPr lang="en-US" dirty="0"/>
              <a:t>Security                    Low                               Higher                     Higher</a:t>
            </a:r>
          </a:p>
          <a:p>
            <a:r>
              <a:rPr lang="en-US" dirty="0"/>
              <a:t>Privacy                     High                              Lower                      Lower</a:t>
            </a:r>
          </a:p>
          <a:p>
            <a:r>
              <a:rPr lang="en-US" dirty="0"/>
              <a:t>Cost                          High                              Lower                      Lower</a:t>
            </a:r>
          </a:p>
          <a:p>
            <a:r>
              <a:rPr lang="en-US" dirty="0"/>
              <a:t>Management            High                              Low                          Low</a:t>
            </a:r>
          </a:p>
          <a:p>
            <a:r>
              <a:rPr lang="en-US" dirty="0"/>
              <a:t>Autonomy                 High                              Low                          Low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respect to security, the use of cloud providers is no guarantee. There is a possible false sense of risk transfer with cloud provider or outsourcing.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71" y="157655"/>
            <a:ext cx="40311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Headings" charset="0"/>
              </a:rPr>
              <a:t>Proximity Sharing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71" y="1639614"/>
            <a:ext cx="9974205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One nearby device has a capability needed by another (need a big screen?)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Companies may not adopt standards so they can lock you in and dominate.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European banking PSD2 regulates API’s  in order to </a:t>
            </a:r>
            <a:r>
              <a:rPr lang="en-US" sz="2200" dirty="0">
                <a:solidFill>
                  <a:srgbClr val="C00000"/>
                </a:solidFill>
              </a:rPr>
              <a:t>increase</a:t>
            </a:r>
            <a:r>
              <a:rPr lang="en-US" sz="2200" dirty="0"/>
              <a:t> competition.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Not easy. For proximity sharing we need:</a:t>
            </a:r>
          </a:p>
          <a:p>
            <a:r>
              <a:rPr lang="en-US" dirty="0"/>
              <a:t>      </a:t>
            </a:r>
            <a:r>
              <a:rPr lang="en-US" sz="2200" dirty="0"/>
              <a:t>Discovery, </a:t>
            </a:r>
          </a:p>
          <a:p>
            <a:r>
              <a:rPr lang="en-US" sz="2200" dirty="0"/>
              <a:t>     Trust, </a:t>
            </a:r>
          </a:p>
          <a:p>
            <a:r>
              <a:rPr lang="en-US" sz="2200" dirty="0"/>
              <a:t>     Connection through standard data formats and protocols.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152" y="237906"/>
            <a:ext cx="10972800" cy="1089025"/>
          </a:xfrm>
        </p:spPr>
        <p:txBody>
          <a:bodyPr/>
          <a:lstStyle/>
          <a:p>
            <a:r>
              <a:rPr lang="en-US" sz="3800" dirty="0"/>
              <a:t>The Physical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662152" y="1006446"/>
            <a:ext cx="10972800" cy="285881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What if a Thing is not smart, connected, or tagged?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1523179"/>
            <a:ext cx="10289512" cy="3673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367" y="5392791"/>
            <a:ext cx="1035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San Francisco bans facial recognition technology. May 14, 2019</a:t>
            </a:r>
          </a:p>
        </p:txBody>
      </p:sp>
    </p:spTree>
    <p:extLst>
      <p:ext uri="{BB962C8B-B14F-4D97-AF65-F5344CB8AC3E}">
        <p14:creationId xmlns:p14="http://schemas.microsoft.com/office/powerpoint/2010/main" val="54321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152" y="237906"/>
            <a:ext cx="10972800" cy="1089025"/>
          </a:xfrm>
        </p:spPr>
        <p:txBody>
          <a:bodyPr/>
          <a:lstStyle/>
          <a:p>
            <a:r>
              <a:rPr lang="en-US" dirty="0"/>
              <a:t>The Physical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662152" y="799443"/>
            <a:ext cx="10972800" cy="2858814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What if a Thing is not smart, connected, or tagged?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152" y="5392791"/>
            <a:ext cx="390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Facial recognition application</a:t>
            </a:r>
          </a:p>
          <a:p>
            <a:r>
              <a:rPr lang="en-US" dirty="0"/>
              <a:t>From New York Times January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FFEBF-71DB-FE45-93F6-162758EEE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1205316"/>
            <a:ext cx="3881273" cy="4208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1687C7-6AE7-AB44-8826-72CC7AC96529}"/>
              </a:ext>
            </a:extLst>
          </p:cNvPr>
          <p:cNvSpPr txBox="1"/>
          <p:nvPr/>
        </p:nvSpPr>
        <p:spPr>
          <a:xfrm>
            <a:off x="5500688" y="1757363"/>
            <a:ext cx="5836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the Clearview app looks for matches, it includes</a:t>
            </a:r>
          </a:p>
          <a:p>
            <a:r>
              <a:rPr lang="en-US" dirty="0"/>
              <a:t>photos from the web. This is a privacy concern. You no </a:t>
            </a:r>
          </a:p>
          <a:p>
            <a:r>
              <a:rPr lang="en-US" dirty="0"/>
              <a:t>longer need to have a prior arrest.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D776A-E698-9E47-A8F2-B24E45280BF6}"/>
              </a:ext>
            </a:extLst>
          </p:cNvPr>
          <p:cNvSpPr txBox="1"/>
          <p:nvPr/>
        </p:nvSpPr>
        <p:spPr>
          <a:xfrm>
            <a:off x="5500688" y="2976297"/>
            <a:ext cx="6626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reason that Clearview is catching on is that its service is </a:t>
            </a:r>
          </a:p>
          <a:p>
            <a:r>
              <a:rPr lang="en-US" dirty="0"/>
              <a:t>unique. That’s because Facebook and other social media sites </a:t>
            </a:r>
          </a:p>
          <a:p>
            <a:r>
              <a:rPr lang="en-US" dirty="0"/>
              <a:t>prohibit people from scraping users’ images — Clearview is </a:t>
            </a:r>
          </a:p>
          <a:p>
            <a:r>
              <a:rPr lang="en-US" dirty="0"/>
              <a:t>violating the sites’ terms of service.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F401F-F1E8-244D-9814-02C485193FF0}"/>
              </a:ext>
            </a:extLst>
          </p:cNvPr>
          <p:cNvSpPr txBox="1"/>
          <p:nvPr/>
        </p:nvSpPr>
        <p:spPr>
          <a:xfrm>
            <a:off x="5500688" y="4629150"/>
            <a:ext cx="6571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“It’s creepy what they’re doing, but there will be many more of </a:t>
            </a:r>
          </a:p>
          <a:p>
            <a:r>
              <a:rPr lang="en-US" dirty="0"/>
              <a:t>these companies. There is no monopoly on math,” said Al</a:t>
            </a:r>
          </a:p>
          <a:p>
            <a:r>
              <a:rPr lang="en-US" dirty="0" err="1"/>
              <a:t>Gidari</a:t>
            </a:r>
            <a:r>
              <a:rPr lang="en-US" dirty="0"/>
              <a:t>, a privacy professor at Stanford Law School. “Absent a </a:t>
            </a:r>
          </a:p>
          <a:p>
            <a:r>
              <a:rPr lang="en-US" dirty="0"/>
              <a:t>very strong federal privacy law, we’re all screwed.”</a:t>
            </a:r>
          </a:p>
        </p:txBody>
      </p:sp>
    </p:spTree>
    <p:extLst>
      <p:ext uri="{BB962C8B-B14F-4D97-AF65-F5344CB8AC3E}">
        <p14:creationId xmlns:p14="http://schemas.microsoft.com/office/powerpoint/2010/main" val="21067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484" y="201628"/>
            <a:ext cx="22258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Headings" charset="0"/>
              </a:rPr>
              <a:t>Summary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671" y="1639614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39614"/>
            <a:ext cx="12336711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The World Wide Web is an excellent guide to building an interoperable </a:t>
            </a:r>
            <a:r>
              <a:rPr lang="en-US" sz="2200" dirty="0" err="1"/>
              <a:t>IoT</a:t>
            </a:r>
            <a:r>
              <a:rPr lang="en-US" sz="22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Interoperability, context awareness and machine learning will lead to very smart devices</a:t>
            </a:r>
          </a:p>
          <a:p>
            <a:r>
              <a:rPr lang="en-US" sz="2200" dirty="0"/>
              <a:t>    and many things being web present.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Security and privacy problems will continue but will not stop the show.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Bibliography: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“How Smart Connected Products are Transforming Competition” </a:t>
            </a:r>
          </a:p>
          <a:p>
            <a:r>
              <a:rPr lang="en-US" sz="2400" dirty="0"/>
              <a:t>    Harvard Business Review</a:t>
            </a:r>
          </a:p>
          <a:p>
            <a:r>
              <a:rPr lang="en-US" sz="2400" dirty="0"/>
              <a:t>    </a:t>
            </a:r>
            <a:r>
              <a:rPr lang="en-US" sz="2400" dirty="0">
                <a:hlinkClick r:id="rId3"/>
              </a:rPr>
              <a:t>https://hbr.org/2014/11/how-smart-connected-products-are-transforming-competition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“Enabling the Internet of Things”</a:t>
            </a:r>
          </a:p>
          <a:p>
            <a:r>
              <a:rPr lang="en-US" sz="2400" dirty="0"/>
              <a:t>    IEEE 2015</a:t>
            </a:r>
          </a:p>
          <a:p>
            <a:r>
              <a:rPr lang="en-US" sz="2400" dirty="0"/>
              <a:t>    http://</a:t>
            </a:r>
            <a:r>
              <a:rPr lang="en-US" sz="2400" dirty="0" err="1"/>
              <a:t>www.andrew.cmu.edu</a:t>
            </a:r>
            <a:r>
              <a:rPr lang="en-US" sz="2400" dirty="0"/>
              <a:t>/user/mm6/95-733/</a:t>
            </a:r>
            <a:r>
              <a:rPr lang="en-US" sz="2400" dirty="0" err="1"/>
              <a:t>iot</a:t>
            </a:r>
            <a:r>
              <a:rPr lang="en-US" sz="2400" dirty="0"/>
              <a:t>/</a:t>
            </a:r>
            <a:r>
              <a:rPr lang="en-US" sz="2400" dirty="0" err="1"/>
              <a:t>Enabling_the_Internet_of_Things.pdf</a:t>
            </a:r>
            <a:endParaRPr lang="en-US" sz="24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39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95300" y="1546860"/>
            <a:ext cx="10972800" cy="3505200"/>
          </a:xfrm>
        </p:spPr>
        <p:txBody>
          <a:bodyPr/>
          <a:lstStyle/>
          <a:p>
            <a:pPr indent="0">
              <a:buNone/>
            </a:pPr>
            <a:endParaRPr lang="en-US" dirty="0"/>
          </a:p>
          <a:p>
            <a:pPr indent="0">
              <a:buNone/>
            </a:pPr>
            <a:r>
              <a:rPr lang="en-US" dirty="0"/>
              <a:t>      It’s about more than smart, connected products.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493" y="208344"/>
            <a:ext cx="58128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A80000"/>
                </a:solidFill>
                <a:latin typeface="+mj-lt"/>
              </a:rPr>
              <a:t>Building a web of things</a:t>
            </a:r>
          </a:p>
        </p:txBody>
      </p:sp>
    </p:spTree>
    <p:extLst>
      <p:ext uri="{BB962C8B-B14F-4D97-AF65-F5344CB8AC3E}">
        <p14:creationId xmlns:p14="http://schemas.microsoft.com/office/powerpoint/2010/main" val="110535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5170B311-2E21-A54E-BEC2-F81EA58CC5C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8007" r="5380" b="9333"/>
          <a:stretch/>
        </p:blipFill>
        <p:spPr>
          <a:xfrm>
            <a:off x="3058983" y="1433941"/>
            <a:ext cx="1652953" cy="109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4F14B-D2FE-FC45-AAB5-9FB8ED6D8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9412" r="10588" b="5883"/>
          <a:stretch/>
        </p:blipFill>
        <p:spPr>
          <a:xfrm>
            <a:off x="5905014" y="1431625"/>
            <a:ext cx="1107830" cy="126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22D0A-79C2-1443-83FC-72990278D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830" b="21266"/>
          <a:stretch/>
        </p:blipFill>
        <p:spPr>
          <a:xfrm>
            <a:off x="1228637" y="1434181"/>
            <a:ext cx="1200265" cy="1493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241" y="347241"/>
            <a:ext cx="932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0000"/>
                </a:solidFill>
                <a:latin typeface="+mj-lt"/>
              </a:rPr>
              <a:t>Let’s revisit our traditional objects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4851" y="3043804"/>
            <a:ext cx="105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BLE Tag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1358" y="3038189"/>
            <a:ext cx="10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BLE Tag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1583" y="3073549"/>
            <a:ext cx="109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NFC Tag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0081" y="303458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QR Code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828769" y="3435350"/>
            <a:ext cx="16030" cy="725214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3795900" y="3430542"/>
            <a:ext cx="16030" cy="725214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442898" y="3442881"/>
            <a:ext cx="16030" cy="725214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8304708" y="3539226"/>
            <a:ext cx="16030" cy="725214"/>
          </a:xfrm>
          <a:prstGeom prst="straightConnector1">
            <a:avLst/>
          </a:prstGeom>
          <a:solidFill>
            <a:srgbClr val="CCFF6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456036" y="418429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8443" y="426814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URL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96000" y="43181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URL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89557" y="432186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URL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278" y="5157145"/>
            <a:ext cx="796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URL can be dereferenced and used to request additional information.  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3422650"/>
            <a:ext cx="12700" cy="127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81" y="1429837"/>
            <a:ext cx="1146468" cy="14138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18278" y="5509665"/>
            <a:ext cx="8930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web service will exist at the URL, allowing us to, say, purchase a ticket for a concert.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9388" y="5832701"/>
            <a:ext cx="7199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course, these objects may be smart and connected as well. </a:t>
            </a:r>
          </a:p>
          <a:p>
            <a:r>
              <a:rPr lang="en-US" dirty="0"/>
              <a:t>Quiz: in the video that follows, identify the objects that use tags.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=1yaLPRgtlR0&amp;feature=</a:t>
            </a:r>
            <a:r>
              <a:rPr lang="en-US" dirty="0" err="1"/>
              <a:t>youtu.be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8278" y="4822440"/>
            <a:ext cx="288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good are the URL’s?</a:t>
            </a:r>
          </a:p>
        </p:txBody>
      </p:sp>
    </p:spTree>
    <p:extLst>
      <p:ext uri="{BB962C8B-B14F-4D97-AF65-F5344CB8AC3E}">
        <p14:creationId xmlns:p14="http://schemas.microsoft.com/office/powerpoint/2010/main" val="866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2D29-C309-824F-B064-490CFD08C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9A67E-C4B0-8547-85A2-3AE706F703C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The BLE beacons shown in the video have not taken off to the degree that Google once hoped. But URL transmission through NFC and QR-Codes is widely used.</a:t>
            </a:r>
          </a:p>
        </p:txBody>
      </p:sp>
    </p:spTree>
    <p:extLst>
      <p:ext uri="{BB962C8B-B14F-4D97-AF65-F5344CB8AC3E}">
        <p14:creationId xmlns:p14="http://schemas.microsoft.com/office/powerpoint/2010/main" val="406846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45" y="204952"/>
            <a:ext cx="64563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mj-lt"/>
              </a:rPr>
              <a:t>Tagging Passive Things (1)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544" y="1183793"/>
            <a:ext cx="106890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Passive things may not be suitable for direct wired or wireless connections to the internet.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For these things, we need perhaps a tag, a smartphone and a proxy web service. </a:t>
            </a:r>
          </a:p>
          <a:p>
            <a:r>
              <a:rPr lang="en-US" sz="2200" dirty="0"/>
              <a:t>    See the NFC tag on the movie poster in the video.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Three popular approaches to </a:t>
            </a:r>
            <a:r>
              <a:rPr lang="en-US" sz="2200" dirty="0">
                <a:solidFill>
                  <a:srgbClr val="C00000"/>
                </a:solidFill>
              </a:rPr>
              <a:t>passive tagging</a:t>
            </a:r>
          </a:p>
          <a:p>
            <a:r>
              <a:rPr lang="en-US" sz="2200" dirty="0"/>
              <a:t>     (1) UHF RFID &lt; 10 </a:t>
            </a:r>
            <a:r>
              <a:rPr lang="en-US" sz="2200" dirty="0" err="1"/>
              <a:t>ft</a:t>
            </a:r>
            <a:r>
              <a:rPr lang="en-US" sz="2200" dirty="0"/>
              <a:t> not successful in practice</a:t>
            </a:r>
          </a:p>
          <a:p>
            <a:r>
              <a:rPr lang="en-US" sz="2200" dirty="0"/>
              <a:t>           NFC is a form of RFID (the user must be very close to engage)</a:t>
            </a:r>
          </a:p>
          <a:p>
            <a:r>
              <a:rPr lang="en-US" sz="2200" dirty="0"/>
              <a:t>     (2) Optical tags (Quick Response Codes) and barcodes</a:t>
            </a:r>
          </a:p>
          <a:p>
            <a:r>
              <a:rPr lang="en-US" sz="2200" dirty="0"/>
              <a:t>          Require a camera and an application. That may be a drawback. </a:t>
            </a:r>
          </a:p>
          <a:p>
            <a:r>
              <a:rPr lang="en-US" sz="2200" dirty="0"/>
              <a:t>          They may yield text, numbers, or URIs.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95D7B-6C6B-3F46-B157-8BC39C8C1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35" y="4718840"/>
            <a:ext cx="1045111" cy="1045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354735-80C9-A24B-80B3-80B7FA4858F0}"/>
              </a:ext>
            </a:extLst>
          </p:cNvPr>
          <p:cNvSpPr txBox="1"/>
          <p:nvPr/>
        </p:nvSpPr>
        <p:spPr>
          <a:xfrm>
            <a:off x="8172655" y="4318066"/>
            <a:ext cx="4142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also be used to hold a public key.</a:t>
            </a:r>
          </a:p>
          <a:p>
            <a:r>
              <a:rPr lang="en-US" dirty="0"/>
              <a:t>Why might a person or thing </a:t>
            </a:r>
          </a:p>
          <a:p>
            <a:r>
              <a:rPr lang="en-US" dirty="0"/>
              <a:t>advertise a public key?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5981E-7434-044D-B4CA-E41D3AEF93B6}"/>
              </a:ext>
            </a:extLst>
          </p:cNvPr>
          <p:cNvSpPr txBox="1"/>
          <p:nvPr/>
        </p:nvSpPr>
        <p:spPr>
          <a:xfrm>
            <a:off x="8172655" y="5372470"/>
            <a:ext cx="329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Ransomware – pay a bad guy.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AC9FD-6447-E24E-BB0A-03A0ADA8BEA7}"/>
              </a:ext>
            </a:extLst>
          </p:cNvPr>
          <p:cNvSpPr txBox="1"/>
          <p:nvPr/>
        </p:nvSpPr>
        <p:spPr>
          <a:xfrm>
            <a:off x="8172655" y="578682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Pay a device for usage.</a:t>
            </a:r>
          </a:p>
        </p:txBody>
      </p:sp>
      <p:pic>
        <p:nvPicPr>
          <p:cNvPr id="1028" name="Picture 4" descr="Building a Barcode Scanner in Swift on iOS | by Rick Wierenga | Heartbeat">
            <a:extLst>
              <a:ext uri="{FF2B5EF4-FFF2-40B4-BE49-F238E27FC236}">
                <a16:creationId xmlns:a16="http://schemas.microsoft.com/office/drawing/2014/main" id="{AFC9501F-46CE-EB43-80A2-CB7DF0EBE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43" y="4718840"/>
            <a:ext cx="1609341" cy="11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01FD23-5F7F-E945-B7F1-7D73A7DFB909}"/>
              </a:ext>
            </a:extLst>
          </p:cNvPr>
          <p:cNvSpPr txBox="1"/>
          <p:nvPr/>
        </p:nvSpPr>
        <p:spPr>
          <a:xfrm>
            <a:off x="808402" y="5979064"/>
            <a:ext cx="5887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GS1 Digital Link: using bar codes to provide URL’s.</a:t>
            </a:r>
          </a:p>
          <a:p>
            <a:r>
              <a:rPr lang="en-US" dirty="0"/>
              <a:t>Are we interested in from farm to table tracking? </a:t>
            </a:r>
          </a:p>
          <a:p>
            <a:r>
              <a:rPr lang="en-US" dirty="0"/>
              <a:t>See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=jrgr7A6jBbo</a:t>
            </a:r>
          </a:p>
        </p:txBody>
      </p:sp>
      <p:pic>
        <p:nvPicPr>
          <p:cNvPr id="1026" name="Picture 2" descr="Stamps.com - USPS Delivery Confirmation, Postal Service Delivery  Confirmation">
            <a:extLst>
              <a:ext uri="{FF2B5EF4-FFF2-40B4-BE49-F238E27FC236}">
                <a16:creationId xmlns:a16="http://schemas.microsoft.com/office/drawing/2014/main" id="{55BE09A3-38A4-414C-8A60-170E8DB3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42" y="4715548"/>
            <a:ext cx="1615917" cy="114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45" y="204952"/>
            <a:ext cx="64563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960000"/>
                </a:solidFill>
                <a:latin typeface="+mj-lt"/>
              </a:rPr>
              <a:t>Tagging Passive Things (2)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544" y="1183793"/>
            <a:ext cx="1068902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 (3) Bluetooth Low Energy (BLE)</a:t>
            </a:r>
          </a:p>
          <a:p>
            <a:r>
              <a:rPr lang="en-US" sz="2200" dirty="0"/>
              <a:t>          </a:t>
            </a:r>
          </a:p>
          <a:p>
            <a:r>
              <a:rPr lang="en-US" sz="2200" dirty="0"/>
              <a:t>          Uses less energy than Bluetooth classic</a:t>
            </a:r>
          </a:p>
          <a:p>
            <a:r>
              <a:rPr lang="en-US" sz="2200" dirty="0"/>
              <a:t>          A BLE device might last weeks or years without a new battery or recharge</a:t>
            </a:r>
          </a:p>
          <a:p>
            <a:r>
              <a:rPr lang="en-US" sz="2200" dirty="0"/>
              <a:t>          The BLE protocol optimized for small bursts of data exchange – ideal for </a:t>
            </a:r>
          </a:p>
          <a:p>
            <a:r>
              <a:rPr lang="en-US" sz="2200" dirty="0"/>
              <a:t>          sensors or actuators.</a:t>
            </a:r>
          </a:p>
          <a:p>
            <a:r>
              <a:rPr lang="en-US" sz="2200" dirty="0"/>
              <a:t>          Bluetooth classic provides high bandwidth for audio streaming.</a:t>
            </a:r>
          </a:p>
          <a:p>
            <a:r>
              <a:rPr lang="en-US" sz="2200" dirty="0"/>
              <a:t>          All modern smart phones support</a:t>
            </a:r>
          </a:p>
          <a:p>
            <a:r>
              <a:rPr lang="en-US" sz="2200" dirty="0"/>
              <a:t>          Advertise a packet, perhaps a URL, every second</a:t>
            </a:r>
          </a:p>
          <a:p>
            <a:r>
              <a:rPr lang="en-US" sz="2200" dirty="0"/>
              <a:t>          BLE is used by iBeacon (Apple) and Eddystone (Google, deprecated)</a:t>
            </a:r>
          </a:p>
          <a:p>
            <a:r>
              <a:rPr lang="en-US" sz="2200" dirty="0"/>
              <a:t>          See Web Bluetooth to interact with BLE device from </a:t>
            </a:r>
            <a:r>
              <a:rPr lang="en-US" sz="2200" dirty="0" err="1"/>
              <a:t>Javascript</a:t>
            </a:r>
            <a:endParaRPr lang="en-US" sz="2200" dirty="0"/>
          </a:p>
          <a:p>
            <a:r>
              <a:rPr lang="en-US" sz="2200" dirty="0"/>
              <a:t>          May be used with Geo Fencing applications</a:t>
            </a:r>
          </a:p>
          <a:p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4A1FC-8309-984E-BB3C-9D34F0E3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56" y="4254500"/>
            <a:ext cx="3810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A76E-EE0F-2649-BC5F-055A457F8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69887"/>
            <a:ext cx="10972800" cy="1089025"/>
          </a:xfrm>
        </p:spPr>
        <p:txBody>
          <a:bodyPr/>
          <a:lstStyle/>
          <a:p>
            <a:r>
              <a:rPr lang="en-US" dirty="0" err="1"/>
              <a:t>GeoFencing</a:t>
            </a:r>
            <a:r>
              <a:rPr lang="en-US" dirty="0"/>
              <a:t> and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DD032-A1BA-CA40-84D8-088E5AAA556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177636"/>
            <a:ext cx="10972800" cy="3505200"/>
          </a:xfrm>
        </p:spPr>
        <p:txBody>
          <a:bodyPr/>
          <a:lstStyle/>
          <a:p>
            <a:r>
              <a:rPr lang="en-US" dirty="0"/>
              <a:t>The user has a mobile application installed on a phone.</a:t>
            </a:r>
          </a:p>
          <a:p>
            <a:r>
              <a:rPr lang="en-US" dirty="0"/>
              <a:t>The application may be running in the background.</a:t>
            </a:r>
          </a:p>
          <a:p>
            <a:r>
              <a:rPr lang="en-US" dirty="0"/>
              <a:t>The application detects user locations based on:</a:t>
            </a:r>
          </a:p>
          <a:p>
            <a:pPr indent="0">
              <a:buNone/>
            </a:pPr>
            <a:r>
              <a:rPr lang="en-US" dirty="0"/>
              <a:t>       Native positioning (20 to 50 meters)</a:t>
            </a:r>
          </a:p>
          <a:p>
            <a:pPr indent="0">
              <a:buNone/>
            </a:pPr>
            <a:r>
              <a:rPr lang="en-US" dirty="0"/>
              <a:t>           GPS signals and </a:t>
            </a:r>
            <a:r>
              <a:rPr lang="en-US" dirty="0" err="1"/>
              <a:t>WiFi</a:t>
            </a:r>
            <a:r>
              <a:rPr lang="en-US" dirty="0"/>
              <a:t> and cellular data</a:t>
            </a:r>
          </a:p>
          <a:p>
            <a:pPr indent="0">
              <a:buNone/>
            </a:pPr>
            <a:r>
              <a:rPr lang="en-US" dirty="0"/>
              <a:t>       Bluetooth positioning (2 meters)</a:t>
            </a:r>
          </a:p>
          <a:p>
            <a:pPr indent="0">
              <a:buNone/>
            </a:pPr>
            <a:r>
              <a:rPr lang="en-US" dirty="0"/>
              <a:t>           BLE Beacons in the local environment or indoors</a:t>
            </a:r>
          </a:p>
          <a:p>
            <a:r>
              <a:rPr lang="en-US" dirty="0"/>
              <a:t>The phone detects any crossings of a virtual fence.</a:t>
            </a:r>
          </a:p>
          <a:p>
            <a:r>
              <a:rPr lang="en-US" dirty="0"/>
              <a:t>The phone triggers actions: alert the user, notify a business owner, </a:t>
            </a:r>
          </a:p>
          <a:p>
            <a:pPr indent="0">
              <a:buNone/>
            </a:pPr>
            <a:r>
              <a:rPr lang="en-US" dirty="0"/>
              <a:t>   notify a government, notify a competitor etc..</a:t>
            </a:r>
          </a:p>
        </p:txBody>
      </p:sp>
    </p:spTree>
    <p:extLst>
      <p:ext uri="{BB962C8B-B14F-4D97-AF65-F5344CB8AC3E}">
        <p14:creationId xmlns:p14="http://schemas.microsoft.com/office/powerpoint/2010/main" val="12052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55B6-4BF5-8142-B0FE-115436C7C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618" y="774412"/>
            <a:ext cx="10972800" cy="1089025"/>
          </a:xfrm>
        </p:spPr>
        <p:txBody>
          <a:bodyPr/>
          <a:lstStyle/>
          <a:p>
            <a:r>
              <a:rPr lang="en-US" dirty="0" err="1"/>
              <a:t>CovidSafe</a:t>
            </a:r>
            <a:r>
              <a:rPr lang="en-US" dirty="0"/>
              <a:t> (Australia) and BLE contact tracing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EFF0F-CA00-6346-876E-3202048348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2618" y="1863437"/>
            <a:ext cx="10972800" cy="3505200"/>
          </a:xfrm>
        </p:spPr>
        <p:txBody>
          <a:bodyPr/>
          <a:lstStyle/>
          <a:p>
            <a:r>
              <a:rPr lang="en-US" dirty="0"/>
              <a:t>Install government application from Apple or Google.</a:t>
            </a:r>
          </a:p>
          <a:p>
            <a:r>
              <a:rPr lang="en-US" dirty="0"/>
              <a:t>Register some PII with the cloud service (AWS).</a:t>
            </a:r>
          </a:p>
          <a:p>
            <a:r>
              <a:rPr lang="en-US" dirty="0"/>
              <a:t>The PII is encrypted and stored by the service.</a:t>
            </a:r>
          </a:p>
          <a:p>
            <a:r>
              <a:rPr lang="en-US" dirty="0"/>
              <a:t>The app uses Bluetooth to detect others with the application.</a:t>
            </a:r>
          </a:p>
          <a:p>
            <a:r>
              <a:rPr lang="en-US" dirty="0"/>
              <a:t>The two applications exchange anonymized ID’s.</a:t>
            </a:r>
          </a:p>
          <a:p>
            <a:r>
              <a:rPr lang="en-US" dirty="0"/>
              <a:t>If someone is infected, they receive a unique code from health </a:t>
            </a:r>
          </a:p>
          <a:p>
            <a:pPr indent="0">
              <a:buNone/>
            </a:pPr>
            <a:r>
              <a:rPr lang="en-US" dirty="0"/>
              <a:t>  official. This code allows the application to upload the list of </a:t>
            </a:r>
          </a:p>
          <a:p>
            <a:pPr indent="0">
              <a:buNone/>
            </a:pPr>
            <a:r>
              <a:rPr lang="en-US" dirty="0"/>
              <a:t>  anonymized ID’s.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Those others are notified of the past contact. </a:t>
            </a:r>
          </a:p>
        </p:txBody>
      </p:sp>
    </p:spTree>
    <p:extLst>
      <p:ext uri="{BB962C8B-B14F-4D97-AF65-F5344CB8AC3E}">
        <p14:creationId xmlns:p14="http://schemas.microsoft.com/office/powerpoint/2010/main" val="12084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66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BB03F"/>
          </a:buClr>
          <a:buSzTx/>
          <a:buFontTx/>
          <a:buNone/>
          <a:tabLst/>
          <a:defRPr kumimoji="0" 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66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BB03F"/>
          </a:buClr>
          <a:buSzTx/>
          <a:buFontTx/>
          <a:buNone/>
          <a:tabLst/>
          <a:defRPr kumimoji="0" 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64262</TotalTime>
  <Words>2529</Words>
  <Application>Microsoft Macintosh PowerPoint</Application>
  <PresentationFormat>Widescreen</PresentationFormat>
  <Paragraphs>296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+Headings</vt:lpstr>
      <vt:lpstr>Arial</vt:lpstr>
      <vt:lpstr>Cabin</vt:lpstr>
      <vt:lpstr>Calibri</vt:lpstr>
      <vt:lpstr>Helvetica</vt:lpstr>
      <vt:lpstr>Blank Presentation</vt:lpstr>
      <vt:lpstr>95-733 Internet of Things Enabling the Internet Of Things</vt:lpstr>
      <vt:lpstr>Summary From Last Week: Smart and Connected Products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GeoFencing and BLE</vt:lpstr>
      <vt:lpstr>CovidSafe (Australia) and BLE contact tracing</vt:lpstr>
      <vt:lpstr>From New South Wales Government</vt:lpstr>
      <vt:lpstr>Edible Tags to solve a major worldwide problem</vt:lpstr>
      <vt:lpstr>Physical Unclonable Functions (PUFs)</vt:lpstr>
      <vt:lpstr>PowerPoint Presentation</vt:lpstr>
      <vt:lpstr>Norman Joseph Woodland (1921-2012)</vt:lpstr>
      <vt:lpstr>Apple AirTag</vt:lpstr>
      <vt:lpstr>Apple AirTag and Stalking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Physical Web</vt:lpstr>
      <vt:lpstr>The Physical Web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Next-Gen Products and Strategies</dc:title>
  <dc:creator>derdenge</dc:creator>
  <cp:lastModifiedBy>Michael J Mccarthy</cp:lastModifiedBy>
  <cp:revision>424</cp:revision>
  <cp:lastPrinted>2021-05-28T02:21:36Z</cp:lastPrinted>
  <dcterms:created xsi:type="dcterms:W3CDTF">2017-11-13T16:14:19Z</dcterms:created>
  <dcterms:modified xsi:type="dcterms:W3CDTF">2021-06-01T19:32:34Z</dcterms:modified>
</cp:coreProperties>
</file>