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72" r:id="rId21"/>
    <p:sldId id="673" r:id="rId22"/>
    <p:sldId id="709" r:id="rId23"/>
    <p:sldId id="710" r:id="rId24"/>
    <p:sldId id="711" r:id="rId25"/>
    <p:sldId id="694" r:id="rId26"/>
    <p:sldId id="682" r:id="rId27"/>
    <p:sldId id="712" r:id="rId28"/>
    <p:sldId id="714" r:id="rId29"/>
    <p:sldId id="715" r:id="rId30"/>
    <p:sldId id="716" r:id="rId31"/>
    <p:sldId id="688" r:id="rId32"/>
    <p:sldId id="717" r:id="rId33"/>
    <p:sldId id="695" r:id="rId34"/>
    <p:sldId id="696" r:id="rId35"/>
    <p:sldId id="697" r:id="rId36"/>
    <p:sldId id="698" r:id="rId37"/>
    <p:sldId id="699" r:id="rId38"/>
    <p:sldId id="700" r:id="rId39"/>
    <p:sldId id="702" r:id="rId40"/>
    <p:sldId id="706" r:id="rId41"/>
    <p:sldId id="70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230"/>
    <a:srgbClr val="0000FF"/>
    <a:srgbClr val="A50021"/>
    <a:srgbClr val="80808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5" autoAdjust="0"/>
    <p:restoredTop sz="86462" autoAdjust="0"/>
  </p:normalViewPr>
  <p:slideViewPr>
    <p:cSldViewPr>
      <p:cViewPr varScale="1">
        <p:scale>
          <a:sx n="117" d="100"/>
          <a:sy n="117" d="100"/>
        </p:scale>
        <p:origin x="13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3/23/22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CDAE42EA-1056-5E40-BFC3-AF31DB272C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460C0D3F-4BAD-D64D-9334-00C23AFA57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22274FE2-56E2-F944-AE09-2A3A3D6D5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E5350A-CF08-2545-B188-2C2C677E07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Sendcnt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to send to each process, not the total number of elements in the send buffer.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330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count_recv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in the message to receive from each process, not the total number of elements to receive from all processes altogether.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107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count is </a:t>
            </a:r>
            <a:r>
              <a:rPr lang="en-US" dirty="0">
                <a:effectLst/>
              </a:rPr>
              <a:t>the number of elements in the send buffer, which is identical to that in the receive buffer as well.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89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3/23/22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MPI-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15, March 16,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all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as 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unique 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Programming Models: MPI- Part I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P2 is due today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We will practice on MPI in tomorrow’s recitation  </a:t>
            </a: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2C391F5-54DB-0543-8332-33F41628F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3" y="274320"/>
            <a:ext cx="11506193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Steps Involved in Point-to-Point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48F1C25-1AA7-2D4C-9A82-7C785066D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2710" y="1979272"/>
            <a:ext cx="2812357" cy="4525963"/>
          </a:xfrm>
        </p:spPr>
        <p:txBody>
          <a:bodyPr>
            <a:noAutofit/>
          </a:bodyPr>
          <a:lstStyle/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data is stored in the user buffer by the user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user calls one of the MPI send routines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system copies the data from the user buffer to the system buffer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system sends the data from the system buffer to the destination process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0864CE-69CC-D745-ADBC-9D6D7F0D5EC0}"/>
              </a:ext>
            </a:extLst>
          </p:cNvPr>
          <p:cNvSpPr/>
          <p:nvPr/>
        </p:nvSpPr>
        <p:spPr>
          <a:xfrm>
            <a:off x="4267200" y="1981200"/>
            <a:ext cx="3352800" cy="16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93F76BA-21A5-1349-B5F5-16EC4C8C2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8861" y="1896269"/>
            <a:ext cx="335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user calls one of the MPI receive routines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system receives the data from the source process and copies it to the system buffer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system copies data from the system buffer to the user buffer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user uses data in the user buffer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44D5A-AFC7-1F46-B43A-FE5D88BB4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0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3" name="TextBox 3">
            <a:extLst>
              <a:ext uri="{FF2B5EF4-FFF2-40B4-BE49-F238E27FC236}">
                <a16:creationId xmlns:a16="http://schemas.microsoft.com/office/drawing/2014/main" id="{181FC966-8C8E-164D-B0DC-3597ADBA5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20224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E17EFD-9417-CD42-8AE6-4E8A8D23A04A}"/>
              </a:ext>
            </a:extLst>
          </p:cNvPr>
          <p:cNvCxnSpPr>
            <a:stCxn id="2" idx="0"/>
            <a:endCxn id="2" idx="2"/>
          </p:cNvCxnSpPr>
          <p:nvPr/>
        </p:nvCxnSpPr>
        <p:spPr>
          <a:xfrm>
            <a:off x="5943600" y="1981200"/>
            <a:ext cx="0" cy="16002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4953C-3342-7147-86B4-6EC226CFC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6" name="TextBox 11">
            <a:extLst>
              <a:ext uri="{FF2B5EF4-FFF2-40B4-BE49-F238E27FC236}">
                <a16:creationId xmlns:a16="http://schemas.microsoft.com/office/drawing/2014/main" id="{697B4EFE-0EBF-4040-A9C4-E7CC6C83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251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60A060A-0C60-B346-B1BA-E1E3B94B58EA}"/>
              </a:ext>
            </a:extLst>
          </p:cNvPr>
          <p:cNvCxnSpPr>
            <a:stCxn id="3" idx="3"/>
            <a:endCxn id="11" idx="1"/>
          </p:cNvCxnSpPr>
          <p:nvPr/>
        </p:nvCxnSpPr>
        <p:spPr>
          <a:xfrm>
            <a:off x="5257800" y="2324100"/>
            <a:ext cx="1219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B954A3-ADFD-884E-A620-BA7DE6E27EEF}"/>
              </a:ext>
            </a:extLst>
          </p:cNvPr>
          <p:cNvCxnSpPr>
            <a:stCxn id="29711" idx="3"/>
          </p:cNvCxnSpPr>
          <p:nvPr/>
        </p:nvCxnSpPr>
        <p:spPr>
          <a:xfrm flipV="1">
            <a:off x="5519738" y="2781300"/>
            <a:ext cx="5762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B6CCBB-1A7C-1D46-B3E1-C223FA88147C}"/>
              </a:ext>
            </a:extLst>
          </p:cNvPr>
          <p:cNvCxnSpPr/>
          <p:nvPr/>
        </p:nvCxnSpPr>
        <p:spPr>
          <a:xfrm>
            <a:off x="6096000" y="2781300"/>
            <a:ext cx="0" cy="49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C8371-34AA-4449-AE03-49FB353C49C0}"/>
              </a:ext>
            </a:extLst>
          </p:cNvPr>
          <p:cNvCxnSpPr/>
          <p:nvPr/>
        </p:nvCxnSpPr>
        <p:spPr>
          <a:xfrm flipH="1">
            <a:off x="5748338" y="32766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1" name="TextBox 22">
            <a:extLst>
              <a:ext uri="{FF2B5EF4-FFF2-40B4-BE49-F238E27FC236}">
                <a16:creationId xmlns:a16="http://schemas.microsoft.com/office/drawing/2014/main" id="{F695B8E9-9075-9B4B-A203-C53C472B5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697163"/>
            <a:ext cx="11763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Call a send routine</a:t>
            </a:r>
          </a:p>
        </p:txBody>
      </p:sp>
      <p:sp>
        <p:nvSpPr>
          <p:cNvPr id="29712" name="TextBox 27">
            <a:extLst>
              <a:ext uri="{FF2B5EF4-FFF2-40B4-BE49-F238E27FC236}">
                <a16:creationId xmlns:a16="http://schemas.microsoft.com/office/drawing/2014/main" id="{F4BABF03-820F-F04B-9B5D-9D13F7FE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3182939"/>
            <a:ext cx="1323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Now sendbuf can be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reused</a:t>
            </a:r>
          </a:p>
        </p:txBody>
      </p:sp>
      <p:sp>
        <p:nvSpPr>
          <p:cNvPr id="29713" name="TextBox 28">
            <a:extLst>
              <a:ext uri="{FF2B5EF4-FFF2-40B4-BE49-F238E27FC236}">
                <a16:creationId xmlns:a16="http://schemas.microsoft.com/office/drawing/2014/main" id="{B3CC9C38-535B-A549-8C99-A28C7BCF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97164"/>
            <a:ext cx="1150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 to sysbuf</a:t>
            </a:r>
          </a:p>
        </p:txBody>
      </p:sp>
      <p:sp>
        <p:nvSpPr>
          <p:cNvPr id="29714" name="TextBox 29">
            <a:extLst>
              <a:ext uri="{FF2B5EF4-FFF2-40B4-BE49-F238E27FC236}">
                <a16:creationId xmlns:a16="http://schemas.microsoft.com/office/drawing/2014/main" id="{10F79EBD-C434-1542-A3B5-44687AD49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167064"/>
            <a:ext cx="12842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 to destination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FF0C711-D56E-FC4E-B611-AD7AA1B196E9}"/>
              </a:ext>
            </a:extLst>
          </p:cNvPr>
          <p:cNvCxnSpPr/>
          <p:nvPr/>
        </p:nvCxnSpPr>
        <p:spPr>
          <a:xfrm>
            <a:off x="7315200" y="32766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Straight Connector 4098">
            <a:extLst>
              <a:ext uri="{FF2B5EF4-FFF2-40B4-BE49-F238E27FC236}">
                <a16:creationId xmlns:a16="http://schemas.microsoft.com/office/drawing/2014/main" id="{BA094E42-3E88-8946-BF44-B74E497F88A0}"/>
              </a:ext>
            </a:extLst>
          </p:cNvPr>
          <p:cNvCxnSpPr/>
          <p:nvPr/>
        </p:nvCxnSpPr>
        <p:spPr>
          <a:xfrm>
            <a:off x="7848600" y="3276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051FB0F-3FB7-0548-A613-A172D078E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100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3732CF-8E65-814E-83F0-CD984DADE2F3}"/>
              </a:ext>
            </a:extLst>
          </p:cNvPr>
          <p:cNvSpPr/>
          <p:nvPr/>
        </p:nvSpPr>
        <p:spPr>
          <a:xfrm>
            <a:off x="4267200" y="4648200"/>
            <a:ext cx="3352800" cy="1600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58A563-8371-BB43-8780-9CD485EDA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01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0" name="TextBox 41">
            <a:extLst>
              <a:ext uri="{FF2B5EF4-FFF2-40B4-BE49-F238E27FC236}">
                <a16:creationId xmlns:a16="http://schemas.microsoft.com/office/drawing/2014/main" id="{7EF198DA-CB97-9141-B622-CAE967D04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6" y="5816601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7B0905-F53A-EE46-A0F1-3D904FA3BAA7}"/>
              </a:ext>
            </a:extLst>
          </p:cNvPr>
          <p:cNvCxnSpPr>
            <a:stCxn id="40" idx="0"/>
            <a:endCxn id="40" idx="2"/>
          </p:cNvCxnSpPr>
          <p:nvPr/>
        </p:nvCxnSpPr>
        <p:spPr>
          <a:xfrm>
            <a:off x="5943600" y="4648200"/>
            <a:ext cx="0" cy="16002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FDCE72C-967C-F044-8C04-82E80108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86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3" name="TextBox 44">
            <a:extLst>
              <a:ext uri="{FF2B5EF4-FFF2-40B4-BE49-F238E27FC236}">
                <a16:creationId xmlns:a16="http://schemas.microsoft.com/office/drawing/2014/main" id="{2E779B3E-8799-AE4C-8D74-B88E86E6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5299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D576FA9-972E-0245-9CF8-11E923D87EC3}"/>
              </a:ext>
            </a:extLst>
          </p:cNvPr>
          <p:cNvCxnSpPr>
            <a:stCxn id="29727" idx="3"/>
          </p:cNvCxnSpPr>
          <p:nvPr/>
        </p:nvCxnSpPr>
        <p:spPr>
          <a:xfrm>
            <a:off x="5557838" y="4867276"/>
            <a:ext cx="538162" cy="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E92D9A2-A0E7-2245-B817-E1DE5E36975E}"/>
              </a:ext>
            </a:extLst>
          </p:cNvPr>
          <p:cNvCxnSpPr/>
          <p:nvPr/>
        </p:nvCxnSpPr>
        <p:spPr>
          <a:xfrm>
            <a:off x="6096000" y="5448300"/>
            <a:ext cx="0" cy="25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68F0E98-C814-8B4A-94FA-E60E0152CDBF}"/>
              </a:ext>
            </a:extLst>
          </p:cNvPr>
          <p:cNvCxnSpPr/>
          <p:nvPr/>
        </p:nvCxnSpPr>
        <p:spPr>
          <a:xfrm flipH="1">
            <a:off x="5748338" y="57150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7" name="TextBox 49">
            <a:extLst>
              <a:ext uri="{FF2B5EF4-FFF2-40B4-BE49-F238E27FC236}">
                <a16:creationId xmlns:a16="http://schemas.microsoft.com/office/drawing/2014/main" id="{6236AF65-18E1-9741-AA62-B4F4265D3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783138"/>
            <a:ext cx="12144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Call a recev routine</a:t>
            </a:r>
          </a:p>
        </p:txBody>
      </p:sp>
      <p:sp>
        <p:nvSpPr>
          <p:cNvPr id="29728" name="TextBox 50">
            <a:extLst>
              <a:ext uri="{FF2B5EF4-FFF2-40B4-BE49-F238E27FC236}">
                <a16:creationId xmlns:a16="http://schemas.microsoft.com/office/drawing/2014/main" id="{19BA5591-D92A-DB42-AAEE-8A1165BB7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529264"/>
            <a:ext cx="1385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Now recvbuf contains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valid data</a:t>
            </a:r>
          </a:p>
        </p:txBody>
      </p:sp>
      <p:sp>
        <p:nvSpPr>
          <p:cNvPr id="29729" name="TextBox 51">
            <a:extLst>
              <a:ext uri="{FF2B5EF4-FFF2-40B4-BE49-F238E27FC236}">
                <a16:creationId xmlns:a16="http://schemas.microsoft.com/office/drawing/2014/main" id="{565C2F96-8923-1247-ACC6-EE325179D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4" y="5791200"/>
            <a:ext cx="1150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 to recvbuf</a:t>
            </a:r>
          </a:p>
        </p:txBody>
      </p:sp>
      <p:sp>
        <p:nvSpPr>
          <p:cNvPr id="29730" name="TextBox 52">
            <a:extLst>
              <a:ext uri="{FF2B5EF4-FFF2-40B4-BE49-F238E27FC236}">
                <a16:creationId xmlns:a16="http://schemas.microsoft.com/office/drawing/2014/main" id="{93D707F1-49AF-4F40-86CA-46FF2C7AD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7244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Receive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source to sysbuf</a:t>
            </a:r>
          </a:p>
        </p:txBody>
      </p:sp>
      <p:sp>
        <p:nvSpPr>
          <p:cNvPr id="29731" name="TextBox 53">
            <a:extLst>
              <a:ext uri="{FF2B5EF4-FFF2-40B4-BE49-F238E27FC236}">
                <a16:creationId xmlns:a16="http://schemas.microsoft.com/office/drawing/2014/main" id="{9D09323B-3D06-D547-91E6-7189214B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00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0</a:t>
            </a:r>
          </a:p>
        </p:txBody>
      </p:sp>
      <p:sp>
        <p:nvSpPr>
          <p:cNvPr id="29732" name="TextBox 54">
            <a:extLst>
              <a:ext uri="{FF2B5EF4-FFF2-40B4-BE49-F238E27FC236}">
                <a16:creationId xmlns:a16="http://schemas.microsoft.com/office/drawing/2014/main" id="{BC4BA23F-3852-3141-8140-E65D40A5E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1811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3" name="TextBox 55">
            <a:extLst>
              <a:ext uri="{FF2B5EF4-FFF2-40B4-BE49-F238E27FC236}">
                <a16:creationId xmlns:a16="http://schemas.microsoft.com/office/drawing/2014/main" id="{D34451E2-36F5-0B49-8A33-F80F58382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1811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sp>
        <p:nvSpPr>
          <p:cNvPr id="29734" name="TextBox 56">
            <a:extLst>
              <a:ext uri="{FF2B5EF4-FFF2-40B4-BE49-F238E27FC236}">
                <a16:creationId xmlns:a16="http://schemas.microsoft.com/office/drawing/2014/main" id="{80E76A4D-8551-0B40-BD5B-5E2CC5185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267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1</a:t>
            </a:r>
          </a:p>
        </p:txBody>
      </p:sp>
      <p:sp>
        <p:nvSpPr>
          <p:cNvPr id="29735" name="TextBox 57">
            <a:extLst>
              <a:ext uri="{FF2B5EF4-FFF2-40B4-BE49-F238E27FC236}">
                <a16:creationId xmlns:a16="http://schemas.microsoft.com/office/drawing/2014/main" id="{6CA3E0BA-8A3C-1345-92CC-54E8EDBBF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478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6" name="TextBox 58">
            <a:extLst>
              <a:ext uri="{FF2B5EF4-FFF2-40B4-BE49-F238E27FC236}">
                <a16:creationId xmlns:a16="http://schemas.microsoft.com/office/drawing/2014/main" id="{21A931E7-EFE1-2B43-AC65-4ACCB4DD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4478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cxnSp>
        <p:nvCxnSpPr>
          <p:cNvPr id="4103" name="Straight Arrow Connector 4102">
            <a:extLst>
              <a:ext uri="{FF2B5EF4-FFF2-40B4-BE49-F238E27FC236}">
                <a16:creationId xmlns:a16="http://schemas.microsoft.com/office/drawing/2014/main" id="{9CB880CE-79A9-3E47-AED6-A66DD2CC8036}"/>
              </a:ext>
            </a:extLst>
          </p:cNvPr>
          <p:cNvCxnSpPr/>
          <p:nvPr/>
        </p:nvCxnSpPr>
        <p:spPr>
          <a:xfrm>
            <a:off x="6096000" y="4876801"/>
            <a:ext cx="0" cy="530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Arrow Connector 4106">
            <a:extLst>
              <a:ext uri="{FF2B5EF4-FFF2-40B4-BE49-F238E27FC236}">
                <a16:creationId xmlns:a16="http://schemas.microsoft.com/office/drawing/2014/main" id="{4717A06A-7DFE-3443-8C78-48A95989CE4D}"/>
              </a:ext>
            </a:extLst>
          </p:cNvPr>
          <p:cNvCxnSpPr>
            <a:stCxn id="44" idx="1"/>
            <a:endCxn id="41" idx="3"/>
          </p:cNvCxnSpPr>
          <p:nvPr/>
        </p:nvCxnSpPr>
        <p:spPr>
          <a:xfrm flipH="1">
            <a:off x="5867400" y="56007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9355FFD3-F67F-5440-AB95-EEB8B0809660}"/>
              </a:ext>
            </a:extLst>
          </p:cNvPr>
          <p:cNvCxnSpPr>
            <a:stCxn id="38" idx="2"/>
          </p:cNvCxnSpPr>
          <p:nvPr/>
        </p:nvCxnSpPr>
        <p:spPr>
          <a:xfrm>
            <a:off x="7848600" y="4038601"/>
            <a:ext cx="0" cy="855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Arrow Connector 4110">
            <a:extLst>
              <a:ext uri="{FF2B5EF4-FFF2-40B4-BE49-F238E27FC236}">
                <a16:creationId xmlns:a16="http://schemas.microsoft.com/office/drawing/2014/main" id="{5DD85B78-FFC0-6341-9211-C7139792381C}"/>
              </a:ext>
            </a:extLst>
          </p:cNvPr>
          <p:cNvCxnSpPr>
            <a:endCxn id="29730" idx="3"/>
          </p:cNvCxnSpPr>
          <p:nvPr/>
        </p:nvCxnSpPr>
        <p:spPr>
          <a:xfrm flipH="1">
            <a:off x="7391400" y="4894263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Oval 4113">
            <a:extLst>
              <a:ext uri="{FF2B5EF4-FFF2-40B4-BE49-F238E27FC236}">
                <a16:creationId xmlns:a16="http://schemas.microsoft.com/office/drawing/2014/main" id="{09965299-8E45-E644-B760-8AAECF70EFDE}"/>
              </a:ext>
            </a:extLst>
          </p:cNvPr>
          <p:cNvSpPr/>
          <p:nvPr/>
        </p:nvSpPr>
        <p:spPr>
          <a:xfrm>
            <a:off x="4343401" y="2192339"/>
            <a:ext cx="201613" cy="20002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83AA099-532B-6D42-872A-15B6843E422F}"/>
              </a:ext>
            </a:extLst>
          </p:cNvPr>
          <p:cNvSpPr/>
          <p:nvPr/>
        </p:nvSpPr>
        <p:spPr>
          <a:xfrm>
            <a:off x="4953001" y="2514601"/>
            <a:ext cx="201613" cy="20161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8BBF1E0-605C-C543-9315-A5C5E6652E3A}"/>
              </a:ext>
            </a:extLst>
          </p:cNvPr>
          <p:cNvSpPr/>
          <p:nvPr/>
        </p:nvSpPr>
        <p:spPr>
          <a:xfrm>
            <a:off x="6148389" y="2770188"/>
            <a:ext cx="200025" cy="2016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0FC4EAD-5C20-C743-89CC-13078D9C6A1D}"/>
              </a:ext>
            </a:extLst>
          </p:cNvPr>
          <p:cNvSpPr/>
          <p:nvPr/>
        </p:nvSpPr>
        <p:spPr>
          <a:xfrm>
            <a:off x="7924801" y="3455988"/>
            <a:ext cx="201613" cy="2016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</a:t>
            </a:r>
          </a:p>
        </p:txBody>
      </p:sp>
      <p:sp>
        <p:nvSpPr>
          <p:cNvPr id="29745" name="TextBox 75">
            <a:extLst>
              <a:ext uri="{FF2B5EF4-FFF2-40B4-BE49-F238E27FC236}">
                <a16:creationId xmlns:a16="http://schemas.microsoft.com/office/drawing/2014/main" id="{E43473D9-5119-7B42-AB47-E7C086019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844926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2C11D0A-D703-B248-9CBE-6709DAD15EE6}"/>
              </a:ext>
            </a:extLst>
          </p:cNvPr>
          <p:cNvSpPr/>
          <p:nvPr/>
        </p:nvSpPr>
        <p:spPr>
          <a:xfrm>
            <a:off x="43703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C4033B1-F1C8-AB41-A604-609CBBB55CE9}"/>
              </a:ext>
            </a:extLst>
          </p:cNvPr>
          <p:cNvSpPr/>
          <p:nvPr/>
        </p:nvSpPr>
        <p:spPr>
          <a:xfrm>
            <a:off x="73421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67AF39D-FBC3-A846-AA23-AF0183E95E91}"/>
              </a:ext>
            </a:extLst>
          </p:cNvPr>
          <p:cNvSpPr/>
          <p:nvPr/>
        </p:nvSpPr>
        <p:spPr>
          <a:xfrm>
            <a:off x="6172201" y="58943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AA44EEE-4667-2D47-AB98-D883DBEA98D6}"/>
              </a:ext>
            </a:extLst>
          </p:cNvPr>
          <p:cNvSpPr/>
          <p:nvPr/>
        </p:nvSpPr>
        <p:spPr>
          <a:xfrm>
            <a:off x="5105401" y="52847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</a:t>
            </a:r>
          </a:p>
        </p:txBody>
      </p:sp>
      <p:sp>
        <p:nvSpPr>
          <p:cNvPr id="4115" name="Oval 4114">
            <a:extLst>
              <a:ext uri="{FF2B5EF4-FFF2-40B4-BE49-F238E27FC236}">
                <a16:creationId xmlns:a16="http://schemas.microsoft.com/office/drawing/2014/main" id="{6DF29485-B8BC-9B42-882D-80C8D882AA66}"/>
              </a:ext>
            </a:extLst>
          </p:cNvPr>
          <p:cNvSpPr/>
          <p:nvPr/>
        </p:nvSpPr>
        <p:spPr>
          <a:xfrm>
            <a:off x="4191000" y="1541464"/>
            <a:ext cx="814388" cy="287337"/>
          </a:xfrm>
          <a:prstGeom prst="ellipse">
            <a:avLst/>
          </a:prstGeom>
          <a:noFill/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8AC246-C815-F94B-AE44-6D8736B43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1600201"/>
            <a:ext cx="4794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00B050"/>
                </a:solidFill>
              </a:rPr>
              <a:t>Sender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A802BAE-6A17-9147-9293-DC43A50FAD10}"/>
              </a:ext>
            </a:extLst>
          </p:cNvPr>
          <p:cNvSpPr/>
          <p:nvPr/>
        </p:nvSpPr>
        <p:spPr>
          <a:xfrm>
            <a:off x="4191000" y="4208464"/>
            <a:ext cx="814388" cy="287337"/>
          </a:xfrm>
          <a:prstGeom prst="ellipse">
            <a:avLst/>
          </a:prstGeom>
          <a:noFill/>
          <a:ln w="127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90E477B-1477-FF47-9162-8F4D71CA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4267201"/>
            <a:ext cx="588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0000FF"/>
                </a:solidFill>
              </a:rPr>
              <a:t>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 animBg="1"/>
      <p:bldP spid="73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4115" grpId="0" animBg="1"/>
      <p:bldP spid="82" grpId="0"/>
      <p:bldP spid="83" grpId="0" animBg="1"/>
      <p:bldP spid="8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A8C54C-EA7B-E445-8D7F-BF181D55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44D2E6-6C02-F34E-8B67-24219179A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distinction is typically made between </a:t>
            </a:r>
            <a:r>
              <a:rPr lang="en-US" sz="2400" i="1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point-to-point communication routines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send routine will only </a:t>
            </a:r>
            <a:r>
              <a:rPr lang="en-US" sz="2400" i="1" dirty="0"/>
              <a:t>return</a:t>
            </a:r>
            <a:r>
              <a:rPr lang="en-US" sz="2400" dirty="0"/>
              <a:t> after it is </a:t>
            </a:r>
            <a:r>
              <a:rPr lang="en-US" sz="2400" i="1" dirty="0">
                <a:solidFill>
                  <a:srgbClr val="00B0F0"/>
                </a:solidFill>
              </a:rPr>
              <a:t>safe</a:t>
            </a:r>
            <a:r>
              <a:rPr lang="en-US" sz="2400" dirty="0"/>
              <a:t> to modify the application buffer for reuse </a:t>
            </a: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 algn="just"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EA147D97-15CE-D24C-A5BB-E91DD5A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98A65-D806-2A44-85BB-C08C20E3DBA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A8C54C-EA7B-E445-8D7F-BF181D55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44D2E6-6C02-F34E-8B67-24219179A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distinction is typically made between </a:t>
            </a:r>
            <a:r>
              <a:rPr lang="en-US" sz="2400" i="1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point-to-point communication routines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send routine will only </a:t>
            </a:r>
            <a:r>
              <a:rPr lang="en-US" sz="2400" i="1" dirty="0"/>
              <a:t>return</a:t>
            </a:r>
            <a:r>
              <a:rPr lang="en-US" sz="2400" dirty="0"/>
              <a:t> after it is </a:t>
            </a:r>
            <a:r>
              <a:rPr lang="en-US" sz="2400" i="1" dirty="0">
                <a:solidFill>
                  <a:srgbClr val="00B0F0"/>
                </a:solidFill>
              </a:rPr>
              <a:t>safe</a:t>
            </a:r>
            <a:r>
              <a:rPr lang="en-US" sz="2400" dirty="0"/>
              <a:t> to modify the application buffer for reuse </a:t>
            </a:r>
            <a:endParaRPr lang="en-US" sz="20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This means that any modification to the </a:t>
            </a:r>
            <a:r>
              <a:rPr lang="en-US" sz="2400" dirty="0" err="1"/>
              <a:t>sendbuf</a:t>
            </a:r>
            <a:br>
              <a:rPr lang="en-US" sz="2400" dirty="0"/>
            </a:br>
            <a:r>
              <a:rPr lang="en-US" sz="2400" dirty="0"/>
              <a:t>will not affect the data intended for the receiver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But it does not mean that the data was </a:t>
            </a:r>
            <a:br>
              <a:rPr lang="en-US" sz="2400" dirty="0"/>
            </a:br>
            <a:r>
              <a:rPr lang="en-US" sz="2400" dirty="0"/>
              <a:t>received by the receiver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400" dirty="0"/>
              <a:t>The data may still be residing at the system buffer </a:t>
            </a:r>
            <a:br>
              <a:rPr lang="en-US" sz="2400" dirty="0"/>
            </a:br>
            <a:r>
              <a:rPr lang="en-US" sz="2400" dirty="0"/>
              <a:t>on the sender side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 algn="just"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EA147D97-15CE-D24C-A5BB-E91DD5A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98A65-D806-2A44-85BB-C08C20E3DBA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DCC10B-D4AA-8D4C-A9A5-E28A1A799E57}"/>
              </a:ext>
            </a:extLst>
          </p:cNvPr>
          <p:cNvSpPr/>
          <p:nvPr/>
        </p:nvSpPr>
        <p:spPr>
          <a:xfrm>
            <a:off x="863474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B384E0-EB8A-754C-8A8F-ABBE4B9B3739}"/>
              </a:ext>
            </a:extLst>
          </p:cNvPr>
          <p:cNvSpPr/>
          <p:nvPr/>
        </p:nvSpPr>
        <p:spPr>
          <a:xfrm>
            <a:off x="89077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CC87E6-29A3-8546-975B-E7E78A7C0E7C}"/>
              </a:ext>
            </a:extLst>
          </p:cNvPr>
          <p:cNvSpPr/>
          <p:nvPr/>
        </p:nvSpPr>
        <p:spPr>
          <a:xfrm>
            <a:off x="92125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505C1-E8ED-434B-9F73-CD79B7E9FB82}"/>
              </a:ext>
            </a:extLst>
          </p:cNvPr>
          <p:cNvSpPr/>
          <p:nvPr/>
        </p:nvSpPr>
        <p:spPr>
          <a:xfrm>
            <a:off x="863474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57FF2-6400-684B-A72F-3C33693D5117}"/>
              </a:ext>
            </a:extLst>
          </p:cNvPr>
          <p:cNvSpPr/>
          <p:nvPr/>
        </p:nvSpPr>
        <p:spPr>
          <a:xfrm>
            <a:off x="89077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C82CB3-F5B2-BC4C-9756-508A33D5BEA9}"/>
              </a:ext>
            </a:extLst>
          </p:cNvPr>
          <p:cNvSpPr/>
          <p:nvPr/>
        </p:nvSpPr>
        <p:spPr>
          <a:xfrm>
            <a:off x="92125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2718E0-646D-4346-8B2D-DDE429110EB6}"/>
              </a:ext>
            </a:extLst>
          </p:cNvPr>
          <p:cNvSpPr/>
          <p:nvPr/>
        </p:nvSpPr>
        <p:spPr>
          <a:xfrm>
            <a:off x="1057308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2B337B-4365-974A-AE62-E7E283F390AE}"/>
              </a:ext>
            </a:extLst>
          </p:cNvPr>
          <p:cNvSpPr/>
          <p:nvPr/>
        </p:nvSpPr>
        <p:spPr>
          <a:xfrm>
            <a:off x="108461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C97409-2893-FF4C-8151-2146DE311F21}"/>
              </a:ext>
            </a:extLst>
          </p:cNvPr>
          <p:cNvSpPr/>
          <p:nvPr/>
        </p:nvSpPr>
        <p:spPr>
          <a:xfrm>
            <a:off x="111509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94E96F-FF29-7B4C-B034-A27C8CECEF2F}"/>
              </a:ext>
            </a:extLst>
          </p:cNvPr>
          <p:cNvSpPr/>
          <p:nvPr/>
        </p:nvSpPr>
        <p:spPr>
          <a:xfrm>
            <a:off x="1057308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0FD775-CF7D-8544-B521-39F17C257D1A}"/>
              </a:ext>
            </a:extLst>
          </p:cNvPr>
          <p:cNvSpPr/>
          <p:nvPr/>
        </p:nvSpPr>
        <p:spPr>
          <a:xfrm>
            <a:off x="108461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DC4DEE-6DAC-3145-A0B9-AA61FD4D5732}"/>
              </a:ext>
            </a:extLst>
          </p:cNvPr>
          <p:cNvSpPr/>
          <p:nvPr/>
        </p:nvSpPr>
        <p:spPr>
          <a:xfrm>
            <a:off x="111509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55A813A-9514-FD4E-AF6E-B2F89CF6491F}"/>
              </a:ext>
            </a:extLst>
          </p:cNvPr>
          <p:cNvSpPr/>
          <p:nvPr/>
        </p:nvSpPr>
        <p:spPr>
          <a:xfrm>
            <a:off x="8539493" y="4301836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DBF2F9D-8E19-BD47-8C5F-0AF53A7DE63B}"/>
              </a:ext>
            </a:extLst>
          </p:cNvPr>
          <p:cNvSpPr/>
          <p:nvPr/>
        </p:nvSpPr>
        <p:spPr>
          <a:xfrm>
            <a:off x="10465130" y="4301836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TextBox 24">
            <a:extLst>
              <a:ext uri="{FF2B5EF4-FFF2-40B4-BE49-F238E27FC236}">
                <a16:creationId xmlns:a16="http://schemas.microsoft.com/office/drawing/2014/main" id="{F4FCF5A9-FC8E-1249-B41E-88F4DE82C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6030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0" name="TextBox 25">
            <a:extLst>
              <a:ext uri="{FF2B5EF4-FFF2-40B4-BE49-F238E27FC236}">
                <a16:creationId xmlns:a16="http://schemas.microsoft.com/office/drawing/2014/main" id="{13C5C26B-F075-8E42-92B6-9AD59933B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5318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1" name="TextBox 26">
            <a:extLst>
              <a:ext uri="{FF2B5EF4-FFF2-40B4-BE49-F238E27FC236}">
                <a16:creationId xmlns:a16="http://schemas.microsoft.com/office/drawing/2014/main" id="{681F6442-AA73-0545-8CE7-B1316F7A7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48003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594359A0-A686-3643-891E-DA990A00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5621049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3" name="TextBox 28">
            <a:extLst>
              <a:ext uri="{FF2B5EF4-FFF2-40B4-BE49-F238E27FC236}">
                <a16:creationId xmlns:a16="http://schemas.microsoft.com/office/drawing/2014/main" id="{CE3F5914-D5E3-D14D-B08D-51E8B271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168" y="4800311"/>
            <a:ext cx="4619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A4928D2E-37C6-024E-9D8E-F63755E6E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9930" y="56385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5D909-FF27-6442-94EB-C895B7D32E15}"/>
              </a:ext>
            </a:extLst>
          </p:cNvPr>
          <p:cNvSpPr/>
          <p:nvPr/>
        </p:nvSpPr>
        <p:spPr>
          <a:xfrm>
            <a:off x="8703005" y="456536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8600C6-1CC4-004A-8D7C-F52BAC8A460A}"/>
              </a:ext>
            </a:extLst>
          </p:cNvPr>
          <p:cNvSpPr/>
          <p:nvPr/>
        </p:nvSpPr>
        <p:spPr>
          <a:xfrm>
            <a:off x="89839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646869-2B06-AD44-81E9-45171E86E53E}"/>
              </a:ext>
            </a:extLst>
          </p:cNvPr>
          <p:cNvSpPr/>
          <p:nvPr/>
        </p:nvSpPr>
        <p:spPr>
          <a:xfrm>
            <a:off x="92887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45">
            <a:extLst>
              <a:ext uri="{FF2B5EF4-FFF2-40B4-BE49-F238E27FC236}">
                <a16:creationId xmlns:a16="http://schemas.microsoft.com/office/drawing/2014/main" id="{AA0BF1E1-FC00-0A4D-9A69-536EA7382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380" y="498763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69C762-D26E-2D46-BE28-DE45390B48C1}"/>
              </a:ext>
            </a:extLst>
          </p:cNvPr>
          <p:cNvCxnSpPr/>
          <p:nvPr/>
        </p:nvCxnSpPr>
        <p:spPr>
          <a:xfrm>
            <a:off x="102920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2BF730D-C829-8E4A-BFCA-4D56E2FB15C6}"/>
              </a:ext>
            </a:extLst>
          </p:cNvPr>
          <p:cNvCxnSpPr/>
          <p:nvPr/>
        </p:nvCxnSpPr>
        <p:spPr>
          <a:xfrm flipH="1">
            <a:off x="96062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9D23976-C32A-F841-913E-D8FFD4A36D3E}"/>
              </a:ext>
            </a:extLst>
          </p:cNvPr>
          <p:cNvSpPr/>
          <p:nvPr/>
        </p:nvSpPr>
        <p:spPr>
          <a:xfrm>
            <a:off x="8006093" y="3469193"/>
            <a:ext cx="2108200" cy="54133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Now </a:t>
            </a:r>
            <a:r>
              <a:rPr lang="en-US" b="1" i="1" dirty="0">
                <a:solidFill>
                  <a:schemeClr val="bg1"/>
                </a:solidFill>
              </a:rPr>
              <a:t>safe</a:t>
            </a:r>
            <a:r>
              <a:rPr lang="en-US" b="1" dirty="0">
                <a:solidFill>
                  <a:schemeClr val="bg1"/>
                </a:solidFill>
              </a:rPr>
              <a:t> to modify the </a:t>
            </a:r>
            <a:r>
              <a:rPr lang="en-US" b="1" dirty="0" err="1">
                <a:solidFill>
                  <a:schemeClr val="bg1"/>
                </a:solidFill>
              </a:rPr>
              <a:t>sendbuf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2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33333E-6 L -0.0026 0.1187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C41230"/>
                </a:solidFill>
              </a:rPr>
              <a:t>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41230"/>
                </a:solidFill>
              </a:rPr>
              <a:t>send</a:t>
            </a:r>
            <a:r>
              <a:rPr lang="en-US" altLang="en-US" sz="2400" dirty="0"/>
              <a:t> can be: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Synchronous: A handshake will occur between the sender and the receiver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Asynchronous: No handshake will occur between the sender and the receiver, but the system buffer at the sender will still hold the data for eventual delivery to the receiver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C41230"/>
                </a:solidFill>
              </a:rPr>
              <a:t>blocking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C41230"/>
                </a:solidFill>
              </a:rPr>
              <a:t>receive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only </a:t>
            </a:r>
            <a:r>
              <a:rPr lang="en-US" altLang="en-US" sz="2400" i="1" dirty="0"/>
              <a:t>returns</a:t>
            </a:r>
            <a:r>
              <a:rPr lang="en-US" altLang="en-US" sz="2400" dirty="0"/>
              <a:t> after the data is received by the receiver (i.e., stored at the receiver’s application </a:t>
            </a:r>
            <a:r>
              <a:rPr lang="en-US" altLang="en-US" sz="2400" dirty="0" err="1"/>
              <a:t>recvbuf</a:t>
            </a:r>
            <a:r>
              <a:rPr lang="en-US" altLang="en-US" sz="2400" dirty="0"/>
              <a:t>) and is ready for use by the program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1201400" cy="4893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send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receive</a:t>
            </a:r>
            <a:r>
              <a:rPr lang="en-US" altLang="en-US" sz="2400" dirty="0"/>
              <a:t> routines behave similarly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return almost immediately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do not wait for any communication events to complete such as: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Message copying from application buffer to system buffer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Or the actual arrival of a message</a:t>
            </a:r>
          </a:p>
          <a:p>
            <a:pPr lvl="2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However, if you use the application buffer before the copy completes: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Incorrect data may be copied to the system buffer (</a:t>
            </a:r>
            <a:r>
              <a:rPr lang="en-US" altLang="en-US" sz="2400" i="1" dirty="0"/>
              <a:t>in case of non-blocking send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Or application buffer will not contain what you want (</a:t>
            </a:r>
            <a:r>
              <a:rPr lang="en-US" altLang="en-US" sz="2400" i="1" dirty="0"/>
              <a:t>in case of non-blocking receive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You can ensure the completion of copy by using MPI_WAIT() after the send or receive operations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  <p:extLst>
      <p:ext uri="{BB962C8B-B14F-4D97-AF65-F5344CB8AC3E}">
        <p14:creationId xmlns:p14="http://schemas.microsoft.com/office/powerpoint/2010/main" val="359006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FCBEA76-BDC3-D543-B692-E0A7ED22E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2D954C-5886-084C-8FD3-B44020B0F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When two processes exchange data with each other, there are essentially 3 cases to consider: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1</a:t>
            </a:r>
            <a:r>
              <a:rPr lang="en-US" sz="2400" dirty="0"/>
              <a:t>: Both processes call the send </a:t>
            </a:r>
            <a:br>
              <a:rPr lang="en-US" sz="2400" dirty="0"/>
            </a:br>
            <a:r>
              <a:rPr lang="en-US" sz="2400" dirty="0"/>
              <a:t>routine first, and then the receive routine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2</a:t>
            </a:r>
            <a:r>
              <a:rPr lang="en-US" sz="2400" dirty="0"/>
              <a:t>: Both processes call the receive </a:t>
            </a:r>
            <a:br>
              <a:rPr lang="en-US" sz="2400" dirty="0"/>
            </a:br>
            <a:r>
              <a:rPr lang="en-US" sz="2400" dirty="0"/>
              <a:t>routine first, and then the send routine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3</a:t>
            </a:r>
            <a:r>
              <a:rPr lang="en-US" sz="2400" dirty="0"/>
              <a:t>: One process calls the send and the receive routines in this order, and the other calls them in the opposite order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9940" name="Slide Number Placeholder 1">
            <a:extLst>
              <a:ext uri="{FF2B5EF4-FFF2-40B4-BE49-F238E27FC236}">
                <a16:creationId xmlns:a16="http://schemas.microsoft.com/office/drawing/2014/main" id="{1DDFCB44-FD23-DE42-BBCF-AC518CD9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EE5DDA-3D44-3E4B-8621-791D9EC2AAC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E72F93-CE9C-2C43-9923-4D3D77B88E09}"/>
              </a:ext>
            </a:extLst>
          </p:cNvPr>
          <p:cNvSpPr/>
          <p:nvPr/>
        </p:nvSpPr>
        <p:spPr>
          <a:xfrm>
            <a:off x="833755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7F8BC-0368-2444-BB77-4C57DD979C2D}"/>
              </a:ext>
            </a:extLst>
          </p:cNvPr>
          <p:cNvSpPr/>
          <p:nvPr/>
        </p:nvSpPr>
        <p:spPr>
          <a:xfrm>
            <a:off x="8405813" y="2779714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C0B996-4277-3148-BA1A-0CF0379B8619}"/>
              </a:ext>
            </a:extLst>
          </p:cNvPr>
          <p:cNvSpPr/>
          <p:nvPr/>
        </p:nvSpPr>
        <p:spPr>
          <a:xfrm>
            <a:off x="86106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3A14F-46E8-0540-86E5-1FB9FBAE251A}"/>
              </a:ext>
            </a:extLst>
          </p:cNvPr>
          <p:cNvSpPr/>
          <p:nvPr/>
        </p:nvSpPr>
        <p:spPr>
          <a:xfrm>
            <a:off x="86868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CCA0E9-6BF1-0741-81C0-198ED0CD4DF5}"/>
              </a:ext>
            </a:extLst>
          </p:cNvPr>
          <p:cNvSpPr/>
          <p:nvPr/>
        </p:nvSpPr>
        <p:spPr>
          <a:xfrm>
            <a:off x="89154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970F71-A44C-F14C-B4CF-FE25A83A7549}"/>
              </a:ext>
            </a:extLst>
          </p:cNvPr>
          <p:cNvSpPr/>
          <p:nvPr/>
        </p:nvSpPr>
        <p:spPr>
          <a:xfrm>
            <a:off x="89916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0D6BDD-501D-0D49-8F88-95AE7E6FE609}"/>
              </a:ext>
            </a:extLst>
          </p:cNvPr>
          <p:cNvSpPr/>
          <p:nvPr/>
        </p:nvSpPr>
        <p:spPr>
          <a:xfrm>
            <a:off x="833755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E70DA2-6AC8-1342-A45F-A21A5CF15095}"/>
              </a:ext>
            </a:extLst>
          </p:cNvPr>
          <p:cNvSpPr/>
          <p:nvPr/>
        </p:nvSpPr>
        <p:spPr>
          <a:xfrm>
            <a:off x="86106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49EDB3-8194-8349-8934-C43EB84C15FC}"/>
              </a:ext>
            </a:extLst>
          </p:cNvPr>
          <p:cNvSpPr/>
          <p:nvPr/>
        </p:nvSpPr>
        <p:spPr>
          <a:xfrm>
            <a:off x="89154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5BB8D2-5F3A-6C4B-BCCE-6C3893E0C2F8}"/>
              </a:ext>
            </a:extLst>
          </p:cNvPr>
          <p:cNvSpPr/>
          <p:nvPr/>
        </p:nvSpPr>
        <p:spPr>
          <a:xfrm>
            <a:off x="993775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052C81-FF72-614F-9C6D-BDCC21F2F3F1}"/>
              </a:ext>
            </a:extLst>
          </p:cNvPr>
          <p:cNvSpPr/>
          <p:nvPr/>
        </p:nvSpPr>
        <p:spPr>
          <a:xfrm>
            <a:off x="10006013" y="278765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FAD6134-E2A7-2044-9BA1-407775D9B85C}"/>
              </a:ext>
            </a:extLst>
          </p:cNvPr>
          <p:cNvSpPr/>
          <p:nvPr/>
        </p:nvSpPr>
        <p:spPr>
          <a:xfrm>
            <a:off x="102108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01ADA3-50D7-1B4C-B9B7-629770507D16}"/>
              </a:ext>
            </a:extLst>
          </p:cNvPr>
          <p:cNvSpPr/>
          <p:nvPr/>
        </p:nvSpPr>
        <p:spPr>
          <a:xfrm>
            <a:off x="102870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2B2B37-512F-6E49-B7EC-3A0BFE4F1F92}"/>
              </a:ext>
            </a:extLst>
          </p:cNvPr>
          <p:cNvSpPr/>
          <p:nvPr/>
        </p:nvSpPr>
        <p:spPr>
          <a:xfrm>
            <a:off x="105156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64BDED5-91BE-8E46-91F8-ACB593605A22}"/>
              </a:ext>
            </a:extLst>
          </p:cNvPr>
          <p:cNvSpPr/>
          <p:nvPr/>
        </p:nvSpPr>
        <p:spPr>
          <a:xfrm>
            <a:off x="105918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9DF0AA-7AA7-2147-8C03-8222274FF193}"/>
              </a:ext>
            </a:extLst>
          </p:cNvPr>
          <p:cNvSpPr/>
          <p:nvPr/>
        </p:nvSpPr>
        <p:spPr>
          <a:xfrm>
            <a:off x="993775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BCB843-2336-854D-A3E4-6757E113D535}"/>
              </a:ext>
            </a:extLst>
          </p:cNvPr>
          <p:cNvSpPr/>
          <p:nvPr/>
        </p:nvSpPr>
        <p:spPr>
          <a:xfrm>
            <a:off x="102108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A8573C-28E0-C941-854F-4E43F0DF4C3D}"/>
              </a:ext>
            </a:extLst>
          </p:cNvPr>
          <p:cNvSpPr/>
          <p:nvPr/>
        </p:nvSpPr>
        <p:spPr>
          <a:xfrm>
            <a:off x="105156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7BC7981-F6DA-D249-A4C5-48237F0CABB8}"/>
              </a:ext>
            </a:extLst>
          </p:cNvPr>
          <p:cNvSpPr/>
          <p:nvPr/>
        </p:nvSpPr>
        <p:spPr>
          <a:xfrm>
            <a:off x="8242300" y="2514600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A550EAC-7BA8-CC4E-BFEE-82D70368A9EE}"/>
              </a:ext>
            </a:extLst>
          </p:cNvPr>
          <p:cNvSpPr/>
          <p:nvPr/>
        </p:nvSpPr>
        <p:spPr>
          <a:xfrm>
            <a:off x="9829800" y="2514600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961" name="TextBox 2">
            <a:extLst>
              <a:ext uri="{FF2B5EF4-FFF2-40B4-BE49-F238E27FC236}">
                <a16:creationId xmlns:a16="http://schemas.microsoft.com/office/drawing/2014/main" id="{CC040CE3-D370-0447-8305-E5DB6C57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883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39962" name="TextBox 34">
            <a:extLst>
              <a:ext uri="{FF2B5EF4-FFF2-40B4-BE49-F238E27FC236}">
                <a16:creationId xmlns:a16="http://schemas.microsoft.com/office/drawing/2014/main" id="{0B023F84-EFF2-6741-96E9-D48DBB031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998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39963" name="TextBox 35">
            <a:extLst>
              <a:ext uri="{FF2B5EF4-FFF2-40B4-BE49-F238E27FC236}">
                <a16:creationId xmlns:a16="http://schemas.microsoft.com/office/drawing/2014/main" id="{AE3F2799-C44B-C04C-A424-D729DE17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0130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9964" name="TextBox 36">
            <a:extLst>
              <a:ext uri="{FF2B5EF4-FFF2-40B4-BE49-F238E27FC236}">
                <a16:creationId xmlns:a16="http://schemas.microsoft.com/office/drawing/2014/main" id="{FB19B011-B3B4-DF40-9E3A-8BF79D6AE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1" y="3833813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5" name="TextBox 37">
            <a:extLst>
              <a:ext uri="{FF2B5EF4-FFF2-40B4-BE49-F238E27FC236}">
                <a16:creationId xmlns:a16="http://schemas.microsoft.com/office/drawing/2014/main" id="{590673B4-2009-7746-BE11-E2AA414F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838" y="3013076"/>
            <a:ext cx="46196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6" name="TextBox 38">
            <a:extLst>
              <a:ext uri="{FF2B5EF4-FFF2-40B4-BE49-F238E27FC236}">
                <a16:creationId xmlns:a16="http://schemas.microsoft.com/office/drawing/2014/main" id="{B6EC82A1-D302-7648-A8FA-828A11627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600" y="38512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9C3567E3-C2A3-ED49-A0AB-4CEE60AF25AC}"/>
              </a:ext>
            </a:extLst>
          </p:cNvPr>
          <p:cNvSpPr/>
          <p:nvPr/>
        </p:nvSpPr>
        <p:spPr>
          <a:xfrm>
            <a:off x="99822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C2E02863-E53E-8648-A1DD-3A0E5EA3A943}"/>
              </a:ext>
            </a:extLst>
          </p:cNvPr>
          <p:cNvSpPr/>
          <p:nvPr/>
        </p:nvSpPr>
        <p:spPr>
          <a:xfrm>
            <a:off x="102870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B65CB812-542F-3F4A-B3DF-1827430E3AFD}"/>
              </a:ext>
            </a:extLst>
          </p:cNvPr>
          <p:cNvSpPr/>
          <p:nvPr/>
        </p:nvSpPr>
        <p:spPr>
          <a:xfrm>
            <a:off x="105918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848B6F-4B6F-C447-9375-1AD8630C4061}"/>
              </a:ext>
            </a:extLst>
          </p:cNvPr>
          <p:cNvCxnSpPr/>
          <p:nvPr/>
        </p:nvCxnSpPr>
        <p:spPr>
          <a:xfrm flipV="1">
            <a:off x="9309100" y="2865439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BC8A2E1C-9C05-A746-BF5A-2D07D4471839}"/>
              </a:ext>
            </a:extLst>
          </p:cNvPr>
          <p:cNvSpPr/>
          <p:nvPr/>
        </p:nvSpPr>
        <p:spPr>
          <a:xfrm>
            <a:off x="83820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8B5F78A9-4DE4-534C-BA9B-D720DFDB7601}"/>
              </a:ext>
            </a:extLst>
          </p:cNvPr>
          <p:cNvSpPr/>
          <p:nvPr/>
        </p:nvSpPr>
        <p:spPr>
          <a:xfrm>
            <a:off x="86868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00DAB501-66CC-E74E-9701-E0BA1A79BA19}"/>
              </a:ext>
            </a:extLst>
          </p:cNvPr>
          <p:cNvSpPr/>
          <p:nvPr/>
        </p:nvSpPr>
        <p:spPr>
          <a:xfrm>
            <a:off x="89916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F776B-895F-9B4A-A4E9-780DBC6C58C7}"/>
              </a:ext>
            </a:extLst>
          </p:cNvPr>
          <p:cNvCxnSpPr/>
          <p:nvPr/>
        </p:nvCxnSpPr>
        <p:spPr>
          <a:xfrm flipH="1">
            <a:off x="9309100" y="3722688"/>
            <a:ext cx="5207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4B7854B-844D-7540-8CA6-900A74664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sz="4000" dirty="0"/>
              <a:t>Bidirectional Communication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8FA4A2C-7EEE-F946-B720-5EC847C73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en-US" sz="2400" dirty="0"/>
              <a:t>To this end, deadlocks can arise: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Either due to an incorrect order of send and receive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Or due to a limited size of the system buffer</a:t>
            </a:r>
            <a:endParaRPr lang="en-US" altLang="en-US" sz="2800" dirty="0"/>
          </a:p>
          <a:p>
            <a:pPr marL="800100" lvl="1" indent="-342900">
              <a:buFontTx/>
              <a:buAutoNum type="arabicPeriod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Consider the following two snippets of pseudo-code: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40964" name="Slide Number Placeholder 1">
            <a:extLst>
              <a:ext uri="{FF2B5EF4-FFF2-40B4-BE49-F238E27FC236}">
                <a16:creationId xmlns:a16="http://schemas.microsoft.com/office/drawing/2014/main" id="{D6172ABD-5E09-C849-AE80-4468BCCF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E04778-BF88-B248-AF7A-FB66D979428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D64C1430-1F5B-6D4B-ABCF-2A5FDC7F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84306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62D345B7-1F80-F844-9E33-6B4A5C80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58907"/>
            <a:ext cx="3962400" cy="203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C906850-5601-C249-820C-C6F01B26CB16}"/>
              </a:ext>
            </a:extLst>
          </p:cNvPr>
          <p:cNvSpPr/>
          <p:nvPr/>
        </p:nvSpPr>
        <p:spPr>
          <a:xfrm>
            <a:off x="621554" y="4212906"/>
            <a:ext cx="1283446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F6E87A2-CD88-5243-A89C-D75C9AFDE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66CDDE-D236-194F-8C3A-D9E2CD634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larger than the send buffer?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smaller than the send buffer?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Tx/>
              <a:buAutoNum type="arabicPeriod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8753BCD3-FED8-CF40-8F64-9A9018B15617}"/>
              </a:ext>
            </a:extLst>
          </p:cNvPr>
          <p:cNvSpPr/>
          <p:nvPr/>
        </p:nvSpPr>
        <p:spPr>
          <a:xfrm>
            <a:off x="2730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85472CA-7F3C-384A-851D-FD848A62C0F1}"/>
              </a:ext>
            </a:extLst>
          </p:cNvPr>
          <p:cNvSpPr/>
          <p:nvPr/>
        </p:nvSpPr>
        <p:spPr>
          <a:xfrm>
            <a:off x="30353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5F31DA8F-F267-A148-BCBC-A33D06DD1895}"/>
              </a:ext>
            </a:extLst>
          </p:cNvPr>
          <p:cNvSpPr/>
          <p:nvPr/>
        </p:nvSpPr>
        <p:spPr>
          <a:xfrm>
            <a:off x="44513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65B4438-9857-1546-AD17-4CF4F61FEAD3}"/>
              </a:ext>
            </a:extLst>
          </p:cNvPr>
          <p:cNvSpPr/>
          <p:nvPr/>
        </p:nvSpPr>
        <p:spPr>
          <a:xfrm>
            <a:off x="47244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22E8A18-A1AD-474C-B673-91A7E81174FF}"/>
              </a:ext>
            </a:extLst>
          </p:cNvPr>
          <p:cNvSpPr/>
          <p:nvPr/>
        </p:nvSpPr>
        <p:spPr>
          <a:xfrm>
            <a:off x="445135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69984479-61D4-6643-9526-AA0391FAC0B0}"/>
              </a:ext>
            </a:extLst>
          </p:cNvPr>
          <p:cNvSpPr/>
          <p:nvPr/>
        </p:nvSpPr>
        <p:spPr>
          <a:xfrm>
            <a:off x="4724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0875A5EC-7BE8-C44E-A5F6-B2CCB9C16C46}"/>
              </a:ext>
            </a:extLst>
          </p:cNvPr>
          <p:cNvSpPr/>
          <p:nvPr/>
        </p:nvSpPr>
        <p:spPr>
          <a:xfrm>
            <a:off x="50292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6" name="Rounded Rectangle 255">
            <a:extLst>
              <a:ext uri="{FF2B5EF4-FFF2-40B4-BE49-F238E27FC236}">
                <a16:creationId xmlns:a16="http://schemas.microsoft.com/office/drawing/2014/main" id="{DA643EAD-85AA-314E-9ACC-BAF3F2301B35}"/>
              </a:ext>
            </a:extLst>
          </p:cNvPr>
          <p:cNvSpPr/>
          <p:nvPr/>
        </p:nvSpPr>
        <p:spPr>
          <a:xfrm>
            <a:off x="20574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7" name="Rounded Rectangle 256">
            <a:extLst>
              <a:ext uri="{FF2B5EF4-FFF2-40B4-BE49-F238E27FC236}">
                <a16:creationId xmlns:a16="http://schemas.microsoft.com/office/drawing/2014/main" id="{999591AE-464A-3048-836C-6C5AE04D4FB4}"/>
              </a:ext>
            </a:extLst>
          </p:cNvPr>
          <p:cNvSpPr/>
          <p:nvPr/>
        </p:nvSpPr>
        <p:spPr>
          <a:xfrm>
            <a:off x="43434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8" name="TextBox 2">
            <a:extLst>
              <a:ext uri="{FF2B5EF4-FFF2-40B4-BE49-F238E27FC236}">
                <a16:creationId xmlns:a16="http://schemas.microsoft.com/office/drawing/2014/main" id="{DB2EE9FC-BB4F-8D42-9670-791D655EB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59" name="TextBox 34">
            <a:extLst>
              <a:ext uri="{FF2B5EF4-FFF2-40B4-BE49-F238E27FC236}">
                <a16:creationId xmlns:a16="http://schemas.microsoft.com/office/drawing/2014/main" id="{0FF716E0-2977-B145-957C-87C23145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60" name="TextBox 35">
            <a:extLst>
              <a:ext uri="{FF2B5EF4-FFF2-40B4-BE49-F238E27FC236}">
                <a16:creationId xmlns:a16="http://schemas.microsoft.com/office/drawing/2014/main" id="{08DA28A4-9CE9-EF40-8254-1EB2396A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1" name="TextBox 36">
            <a:extLst>
              <a:ext uri="{FF2B5EF4-FFF2-40B4-BE49-F238E27FC236}">
                <a16:creationId xmlns:a16="http://schemas.microsoft.com/office/drawing/2014/main" id="{F7BDC209-9DB3-DD47-9D28-11166B56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868624"/>
            <a:ext cx="4064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2" name="TextBox 37">
            <a:extLst>
              <a:ext uri="{FF2B5EF4-FFF2-40B4-BE49-F238E27FC236}">
                <a16:creationId xmlns:a16="http://schemas.microsoft.com/office/drawing/2014/main" id="{5F0B89C9-9456-2F41-8D8E-EC5354D8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3" name="TextBox 38">
            <a:extLst>
              <a:ext uri="{FF2B5EF4-FFF2-40B4-BE49-F238E27FC236}">
                <a16:creationId xmlns:a16="http://schemas.microsoft.com/office/drawing/2014/main" id="{D7503BB6-733E-7442-AB84-D388F7AD4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51161"/>
            <a:ext cx="4064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891CE0A-94D2-194B-BF1E-FC1F186F41DC}"/>
              </a:ext>
            </a:extLst>
          </p:cNvPr>
          <p:cNvSpPr/>
          <p:nvPr/>
        </p:nvSpPr>
        <p:spPr>
          <a:xfrm>
            <a:off x="245745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1359BA1-CC6F-1E49-98B7-ABE8873171DE}"/>
              </a:ext>
            </a:extLst>
          </p:cNvPr>
          <p:cNvSpPr/>
          <p:nvPr/>
        </p:nvSpPr>
        <p:spPr>
          <a:xfrm>
            <a:off x="27305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97BFAB6-6918-C345-8827-9FE31BB5C12F}"/>
              </a:ext>
            </a:extLst>
          </p:cNvPr>
          <p:cNvSpPr/>
          <p:nvPr/>
        </p:nvSpPr>
        <p:spPr>
          <a:xfrm>
            <a:off x="30353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D1A858F1-598B-C547-B0BA-680EA982EC3D}"/>
              </a:ext>
            </a:extLst>
          </p:cNvPr>
          <p:cNvSpPr/>
          <p:nvPr/>
        </p:nvSpPr>
        <p:spPr>
          <a:xfrm>
            <a:off x="24558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2BFE72C-E5D7-5D4E-ABE6-8555758EDDA4}"/>
              </a:ext>
            </a:extLst>
          </p:cNvPr>
          <p:cNvSpPr/>
          <p:nvPr/>
        </p:nvSpPr>
        <p:spPr>
          <a:xfrm>
            <a:off x="2728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D9D261AF-4C7B-F940-8978-F5273A991F4B}"/>
              </a:ext>
            </a:extLst>
          </p:cNvPr>
          <p:cNvSpPr/>
          <p:nvPr/>
        </p:nvSpPr>
        <p:spPr>
          <a:xfrm>
            <a:off x="30337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0" name="TextBox 36">
            <a:extLst>
              <a:ext uri="{FF2B5EF4-FFF2-40B4-BE49-F238E27FC236}">
                <a16:creationId xmlns:a16="http://schemas.microsoft.com/office/drawing/2014/main" id="{EDC2C546-C9F8-9D46-B446-879DF34DB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E877C0F-38FF-CE48-9EBB-ED7339EAA78F}"/>
              </a:ext>
            </a:extLst>
          </p:cNvPr>
          <p:cNvSpPr/>
          <p:nvPr/>
        </p:nvSpPr>
        <p:spPr>
          <a:xfrm>
            <a:off x="44640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2FA725DC-9313-C745-90C3-A0EA42B09C5F}"/>
              </a:ext>
            </a:extLst>
          </p:cNvPr>
          <p:cNvSpPr/>
          <p:nvPr/>
        </p:nvSpPr>
        <p:spPr>
          <a:xfrm>
            <a:off x="4737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A59D1550-510A-924E-A5C4-7064714E7392}"/>
              </a:ext>
            </a:extLst>
          </p:cNvPr>
          <p:cNvSpPr/>
          <p:nvPr/>
        </p:nvSpPr>
        <p:spPr>
          <a:xfrm>
            <a:off x="50419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4" name="TextBox 36">
            <a:extLst>
              <a:ext uri="{FF2B5EF4-FFF2-40B4-BE49-F238E27FC236}">
                <a16:creationId xmlns:a16="http://schemas.microsoft.com/office/drawing/2014/main" id="{62B73506-8B59-D74C-A904-31A9E396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5" name="TextBox 66">
            <a:extLst>
              <a:ext uri="{FF2B5EF4-FFF2-40B4-BE49-F238E27FC236}">
                <a16:creationId xmlns:a16="http://schemas.microsoft.com/office/drawing/2014/main" id="{0AEAD531-FCC4-314E-AFCC-20F00837D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0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C307775A-7154-4444-8D80-A420A3F28E5C}"/>
              </a:ext>
            </a:extLst>
          </p:cNvPr>
          <p:cNvCxnSpPr/>
          <p:nvPr/>
        </p:nvCxnSpPr>
        <p:spPr>
          <a:xfrm>
            <a:off x="41148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A8A5063F-DEC4-E947-BD57-87699A8C58DE}"/>
              </a:ext>
            </a:extLst>
          </p:cNvPr>
          <p:cNvCxnSpPr/>
          <p:nvPr/>
        </p:nvCxnSpPr>
        <p:spPr>
          <a:xfrm flipH="1">
            <a:off x="3429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20470FFA-10C2-7948-B6DF-9BD6AFA57F28}"/>
              </a:ext>
            </a:extLst>
          </p:cNvPr>
          <p:cNvSpPr/>
          <p:nvPr/>
        </p:nvSpPr>
        <p:spPr>
          <a:xfrm>
            <a:off x="21526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CE45DB4C-72CA-764A-A77F-A243C8880EF4}"/>
              </a:ext>
            </a:extLst>
          </p:cNvPr>
          <p:cNvSpPr/>
          <p:nvPr/>
        </p:nvSpPr>
        <p:spPr>
          <a:xfrm>
            <a:off x="53340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1" name="Isosceles Triangle 81">
            <a:extLst>
              <a:ext uri="{FF2B5EF4-FFF2-40B4-BE49-F238E27FC236}">
                <a16:creationId xmlns:a16="http://schemas.microsoft.com/office/drawing/2014/main" id="{27DF1439-CFF4-2247-A7B3-C387A5081CB6}"/>
              </a:ext>
            </a:extLst>
          </p:cNvPr>
          <p:cNvSpPr/>
          <p:nvPr/>
        </p:nvSpPr>
        <p:spPr>
          <a:xfrm>
            <a:off x="4495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2" name="Isosceles Triangle 82">
            <a:extLst>
              <a:ext uri="{FF2B5EF4-FFF2-40B4-BE49-F238E27FC236}">
                <a16:creationId xmlns:a16="http://schemas.microsoft.com/office/drawing/2014/main" id="{AFC3DAD7-C681-CC47-B377-F46B82DD46C5}"/>
              </a:ext>
            </a:extLst>
          </p:cNvPr>
          <p:cNvSpPr/>
          <p:nvPr/>
        </p:nvSpPr>
        <p:spPr>
          <a:xfrm>
            <a:off x="48006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4" name="Isosceles Triangle 86">
            <a:extLst>
              <a:ext uri="{FF2B5EF4-FFF2-40B4-BE49-F238E27FC236}">
                <a16:creationId xmlns:a16="http://schemas.microsoft.com/office/drawing/2014/main" id="{A1F71325-E945-D446-8F70-71226A7A7B96}"/>
              </a:ext>
            </a:extLst>
          </p:cNvPr>
          <p:cNvSpPr/>
          <p:nvPr/>
        </p:nvSpPr>
        <p:spPr>
          <a:xfrm>
            <a:off x="45100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5" name="Isosceles Triangle 87">
            <a:extLst>
              <a:ext uri="{FF2B5EF4-FFF2-40B4-BE49-F238E27FC236}">
                <a16:creationId xmlns:a16="http://schemas.microsoft.com/office/drawing/2014/main" id="{B4EACF12-145A-DE48-940D-0D3A2D4E4B86}"/>
              </a:ext>
            </a:extLst>
          </p:cNvPr>
          <p:cNvSpPr/>
          <p:nvPr/>
        </p:nvSpPr>
        <p:spPr>
          <a:xfrm>
            <a:off x="48148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98B38F6-61F3-1542-B98E-E138449C1032}"/>
              </a:ext>
            </a:extLst>
          </p:cNvPr>
          <p:cNvSpPr/>
          <p:nvPr/>
        </p:nvSpPr>
        <p:spPr>
          <a:xfrm>
            <a:off x="28035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28C521A1-5BF6-2644-9AC4-7EB8EAB988D1}"/>
              </a:ext>
            </a:extLst>
          </p:cNvPr>
          <p:cNvSpPr/>
          <p:nvPr/>
        </p:nvSpPr>
        <p:spPr>
          <a:xfrm>
            <a:off x="31083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0C45B0C-B012-1644-86EE-F52E7A6918BA}"/>
              </a:ext>
            </a:extLst>
          </p:cNvPr>
          <p:cNvSpPr/>
          <p:nvPr/>
        </p:nvSpPr>
        <p:spPr>
          <a:xfrm>
            <a:off x="73787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4EF650C1-65CB-C541-B270-D3E7BE161B5C}"/>
              </a:ext>
            </a:extLst>
          </p:cNvPr>
          <p:cNvSpPr/>
          <p:nvPr/>
        </p:nvSpPr>
        <p:spPr>
          <a:xfrm>
            <a:off x="7683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B623470-DA76-FC4F-87CB-0D025B607FD9}"/>
              </a:ext>
            </a:extLst>
          </p:cNvPr>
          <p:cNvSpPr/>
          <p:nvPr/>
        </p:nvSpPr>
        <p:spPr>
          <a:xfrm>
            <a:off x="90995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2DC3447-4D80-FA44-8547-4B034E844BE8}"/>
              </a:ext>
            </a:extLst>
          </p:cNvPr>
          <p:cNvSpPr/>
          <p:nvPr/>
        </p:nvSpPr>
        <p:spPr>
          <a:xfrm>
            <a:off x="93726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8D14F96D-4FD4-4642-B75A-5EF8AC2C49B9}"/>
              </a:ext>
            </a:extLst>
          </p:cNvPr>
          <p:cNvSpPr/>
          <p:nvPr/>
        </p:nvSpPr>
        <p:spPr>
          <a:xfrm>
            <a:off x="9677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3" name="Rounded Rectangle 292">
            <a:extLst>
              <a:ext uri="{FF2B5EF4-FFF2-40B4-BE49-F238E27FC236}">
                <a16:creationId xmlns:a16="http://schemas.microsoft.com/office/drawing/2014/main" id="{0313E7F6-7DB6-D643-955B-8C1D51B0310E}"/>
              </a:ext>
            </a:extLst>
          </p:cNvPr>
          <p:cNvSpPr/>
          <p:nvPr/>
        </p:nvSpPr>
        <p:spPr>
          <a:xfrm>
            <a:off x="67056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4" name="Rounded Rectangle 293">
            <a:extLst>
              <a:ext uri="{FF2B5EF4-FFF2-40B4-BE49-F238E27FC236}">
                <a16:creationId xmlns:a16="http://schemas.microsoft.com/office/drawing/2014/main" id="{6CC8C572-6E67-3A4E-8B20-9ACE524797FF}"/>
              </a:ext>
            </a:extLst>
          </p:cNvPr>
          <p:cNvSpPr/>
          <p:nvPr/>
        </p:nvSpPr>
        <p:spPr>
          <a:xfrm>
            <a:off x="89916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5" name="TextBox 2">
            <a:extLst>
              <a:ext uri="{FF2B5EF4-FFF2-40B4-BE49-F238E27FC236}">
                <a16:creationId xmlns:a16="http://schemas.microsoft.com/office/drawing/2014/main" id="{59044560-9715-F646-B557-6B50CC66E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9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96" name="TextBox 34">
            <a:extLst>
              <a:ext uri="{FF2B5EF4-FFF2-40B4-BE49-F238E27FC236}">
                <a16:creationId xmlns:a16="http://schemas.microsoft.com/office/drawing/2014/main" id="{A2F300D8-24D2-5D4C-952D-289CEB1FB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17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97" name="TextBox 35">
            <a:extLst>
              <a:ext uri="{FF2B5EF4-FFF2-40B4-BE49-F238E27FC236}">
                <a16:creationId xmlns:a16="http://schemas.microsoft.com/office/drawing/2014/main" id="{65937894-5D7E-CE47-9822-9B71FF19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98" name="TextBox 36">
            <a:extLst>
              <a:ext uri="{FF2B5EF4-FFF2-40B4-BE49-F238E27FC236}">
                <a16:creationId xmlns:a16="http://schemas.microsoft.com/office/drawing/2014/main" id="{D2BF208F-1543-9A47-9159-2FB57E988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7675" y="4868624"/>
            <a:ext cx="40798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99" name="TextBox 37">
            <a:extLst>
              <a:ext uri="{FF2B5EF4-FFF2-40B4-BE49-F238E27FC236}">
                <a16:creationId xmlns:a16="http://schemas.microsoft.com/office/drawing/2014/main" id="{81BDEBED-2280-BE4D-A3AB-A51BB1FE6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67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00" name="TextBox 38">
            <a:extLst>
              <a:ext uri="{FF2B5EF4-FFF2-40B4-BE49-F238E27FC236}">
                <a16:creationId xmlns:a16="http://schemas.microsoft.com/office/drawing/2014/main" id="{D1CF4240-E929-E44E-9C46-63340E34E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825" y="4870211"/>
            <a:ext cx="406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52CAEE37-DA79-5F44-A668-129DE87D1384}"/>
              </a:ext>
            </a:extLst>
          </p:cNvPr>
          <p:cNvSpPr/>
          <p:nvPr/>
        </p:nvSpPr>
        <p:spPr>
          <a:xfrm>
            <a:off x="71040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04FA506D-88DF-BA44-81C1-2B488A151414}"/>
              </a:ext>
            </a:extLst>
          </p:cNvPr>
          <p:cNvSpPr/>
          <p:nvPr/>
        </p:nvSpPr>
        <p:spPr>
          <a:xfrm>
            <a:off x="73771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3261E2FD-8CBC-6549-AF81-12994B96D9F3}"/>
              </a:ext>
            </a:extLst>
          </p:cNvPr>
          <p:cNvSpPr/>
          <p:nvPr/>
        </p:nvSpPr>
        <p:spPr>
          <a:xfrm>
            <a:off x="7681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4" name="TextBox 36">
            <a:extLst>
              <a:ext uri="{FF2B5EF4-FFF2-40B4-BE49-F238E27FC236}">
                <a16:creationId xmlns:a16="http://schemas.microsoft.com/office/drawing/2014/main" id="{F128DFB5-EDD2-3549-8678-C375B778C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5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50A88889-0A0E-0340-BF4F-85BCDC0A36DF}"/>
              </a:ext>
            </a:extLst>
          </p:cNvPr>
          <p:cNvSpPr/>
          <p:nvPr/>
        </p:nvSpPr>
        <p:spPr>
          <a:xfrm>
            <a:off x="91122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7EE0848C-B4FA-A14E-9191-0070249A452B}"/>
              </a:ext>
            </a:extLst>
          </p:cNvPr>
          <p:cNvSpPr/>
          <p:nvPr/>
        </p:nvSpPr>
        <p:spPr>
          <a:xfrm>
            <a:off x="93853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F16D3B31-1235-D44D-9D76-0BB9C0A1E871}"/>
              </a:ext>
            </a:extLst>
          </p:cNvPr>
          <p:cNvSpPr/>
          <p:nvPr/>
        </p:nvSpPr>
        <p:spPr>
          <a:xfrm>
            <a:off x="9690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8" name="TextBox 36">
            <a:extLst>
              <a:ext uri="{FF2B5EF4-FFF2-40B4-BE49-F238E27FC236}">
                <a16:creationId xmlns:a16="http://schemas.microsoft.com/office/drawing/2014/main" id="{57930DB6-53B7-3341-A4FA-F5641907F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9" name="TextBox 116">
            <a:extLst>
              <a:ext uri="{FF2B5EF4-FFF2-40B4-BE49-F238E27FC236}">
                <a16:creationId xmlns:a16="http://schemas.microsoft.com/office/drawing/2014/main" id="{95F29AB5-9160-8641-A382-A59F4D8B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2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B1015160-45EB-D140-96B1-5EA06A09308C}"/>
              </a:ext>
            </a:extLst>
          </p:cNvPr>
          <p:cNvCxnSpPr/>
          <p:nvPr/>
        </p:nvCxnSpPr>
        <p:spPr>
          <a:xfrm>
            <a:off x="8763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05AA9C23-5607-FD40-9A56-DB40E7059185}"/>
              </a:ext>
            </a:extLst>
          </p:cNvPr>
          <p:cNvCxnSpPr/>
          <p:nvPr/>
        </p:nvCxnSpPr>
        <p:spPr>
          <a:xfrm flipH="1">
            <a:off x="80772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>
            <a:extLst>
              <a:ext uri="{FF2B5EF4-FFF2-40B4-BE49-F238E27FC236}">
                <a16:creationId xmlns:a16="http://schemas.microsoft.com/office/drawing/2014/main" id="{8D52C0A9-FC9A-0F4D-B309-C08EA2B9E722}"/>
              </a:ext>
            </a:extLst>
          </p:cNvPr>
          <p:cNvSpPr/>
          <p:nvPr/>
        </p:nvSpPr>
        <p:spPr>
          <a:xfrm>
            <a:off x="74549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9C03FF1-681D-0D4A-96C7-EB53B7AAAF02}"/>
              </a:ext>
            </a:extLst>
          </p:cNvPr>
          <p:cNvSpPr/>
          <p:nvPr/>
        </p:nvSpPr>
        <p:spPr>
          <a:xfrm>
            <a:off x="68008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4" name="Isosceles Triangle 122">
            <a:extLst>
              <a:ext uri="{FF2B5EF4-FFF2-40B4-BE49-F238E27FC236}">
                <a16:creationId xmlns:a16="http://schemas.microsoft.com/office/drawing/2014/main" id="{1152AEC0-30A7-154D-964F-E7CFED465203}"/>
              </a:ext>
            </a:extLst>
          </p:cNvPr>
          <p:cNvSpPr/>
          <p:nvPr/>
        </p:nvSpPr>
        <p:spPr>
          <a:xfrm>
            <a:off x="91440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5" name="Isosceles Triangle 123">
            <a:extLst>
              <a:ext uri="{FF2B5EF4-FFF2-40B4-BE49-F238E27FC236}">
                <a16:creationId xmlns:a16="http://schemas.microsoft.com/office/drawing/2014/main" id="{9E09CD28-275C-854B-88A8-57FF02608373}"/>
              </a:ext>
            </a:extLst>
          </p:cNvPr>
          <p:cNvSpPr/>
          <p:nvPr/>
        </p:nvSpPr>
        <p:spPr>
          <a:xfrm>
            <a:off x="9448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FAF3F715-FAE7-9D49-A72A-E2877AE43447}"/>
              </a:ext>
            </a:extLst>
          </p:cNvPr>
          <p:cNvSpPr/>
          <p:nvPr/>
        </p:nvSpPr>
        <p:spPr>
          <a:xfrm>
            <a:off x="7759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B22CB817-0DC4-C446-A727-5D933FD92E2C}"/>
              </a:ext>
            </a:extLst>
          </p:cNvPr>
          <p:cNvCxnSpPr/>
          <p:nvPr/>
        </p:nvCxnSpPr>
        <p:spPr>
          <a:xfrm>
            <a:off x="6248400" y="3344624"/>
            <a:ext cx="0" cy="29130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Curved Up Arrow 317">
            <a:extLst>
              <a:ext uri="{FF2B5EF4-FFF2-40B4-BE49-F238E27FC236}">
                <a16:creationId xmlns:a16="http://schemas.microsoft.com/office/drawing/2014/main" id="{49B98830-9DA9-BE42-91E2-858254F29294}"/>
              </a:ext>
            </a:extLst>
          </p:cNvPr>
          <p:cNvSpPr/>
          <p:nvPr/>
        </p:nvSpPr>
        <p:spPr>
          <a:xfrm>
            <a:off x="5827713" y="6187836"/>
            <a:ext cx="839787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9" name="7-Point Star 318">
            <a:extLst>
              <a:ext uri="{FF2B5EF4-FFF2-40B4-BE49-F238E27FC236}">
                <a16:creationId xmlns:a16="http://schemas.microsoft.com/office/drawing/2014/main" id="{E1603A22-B367-6846-8CDD-4E176447F06E}"/>
              </a:ext>
            </a:extLst>
          </p:cNvPr>
          <p:cNvSpPr/>
          <p:nvPr/>
        </p:nvSpPr>
        <p:spPr>
          <a:xfrm>
            <a:off x="7473950" y="2828686"/>
            <a:ext cx="2036763" cy="641350"/>
          </a:xfrm>
          <a:prstGeom prst="star7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DEADLOCK!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5D43BAB8-92F2-9649-BA2D-04EAC6ED8D19}"/>
              </a:ext>
            </a:extLst>
          </p:cNvPr>
          <p:cNvSpPr/>
          <p:nvPr/>
        </p:nvSpPr>
        <p:spPr>
          <a:xfrm>
            <a:off x="31115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F23A05EA-3736-2C44-A909-D807A403E0F0}"/>
              </a:ext>
            </a:extLst>
          </p:cNvPr>
          <p:cNvSpPr/>
          <p:nvPr/>
        </p:nvSpPr>
        <p:spPr>
          <a:xfrm>
            <a:off x="2806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6CFC5088-17AE-494E-A65B-6DC7AFDDD77A}"/>
              </a:ext>
            </a:extLst>
          </p:cNvPr>
          <p:cNvSpPr/>
          <p:nvPr/>
        </p:nvSpPr>
        <p:spPr>
          <a:xfrm>
            <a:off x="621554" y="4212906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44444E-6 C -0.0013 0.03704 5.55112E-17 0.07894 5.55112E-17 0.11482 C -0.04779 0.11274 -0.09557 0.11158 -0.14336 0.10834 C -0.16263 0.10325 -0.14818 0.10649 -0.18763 0.1064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403 -0.00065 0.06805 -0.00065 0.10208 C 0.01888 0.11065 0.00065 0.10301 0.0526 0.10509 C 0.14596 0.10856 -0.00287 0.10648 0.20833 0.10648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4.44444E-6 C 0.00781 0.04306 0.0026 0.00649 0.0026 0.11459 C -0.01068 0.10533 0.00026 0.11227 -0.03477 0.11112 C -0.06107 0.11042 -0.08737 0.10996 -0.11354 0.10926 C -0.18216 0.10417 -0.15768 0.1044 -0.18685 0.1044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7.40741E-7 C -0.00248 0.00741 -0.00313 0.01574 -0.00182 0.0243 C -0.00065 0.05787 -0.00104 0.03055 -0.00182 0.06227 C -0.00208 0.07685 -0.00248 0.10648 -0.00248 0.10718 C 0.05221 0.10648 0.10677 0.10648 0.16185 0.10648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C -0.0013 0.03681 1.11022E-16 0.07871 1.11022E-16 0.11482 C -0.04779 0.11274 -0.09557 0.11135 -0.14336 0.10811 C -0.16263 0.10301 -0.14818 0.10625 -0.18763 0.10625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287 -0.00065 0.06597 -0.00065 0.09907 C 0.01693 0.10741 0.00052 0.10023 0.04713 0.10208 C 0.13099 0.10555 -0.00261 0.10347 0.18685 0.10347 " pathEditMode="relative" rAng="0" ptsTypes="AAAA">
                                      <p:cBhvr>
                                        <p:cTn id="47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10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  <p:bldP spid="282" grpId="0" animBg="1"/>
      <p:bldP spid="284" grpId="0" animBg="1"/>
      <p:bldP spid="285" grpId="0" animBg="1"/>
      <p:bldP spid="286" grpId="0" animBg="1"/>
      <p:bldP spid="287" grpId="0" animBg="1"/>
      <p:bldP spid="312" grpId="0" animBg="1"/>
      <p:bldP spid="314" grpId="0" animBg="1"/>
      <p:bldP spid="318" grpId="0" animBg="1"/>
      <p:bldP spid="319" grpId="0" animBg="1"/>
      <p:bldP spid="283" grpId="0" animBg="1"/>
      <p:bldP spid="27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518B36D-2A2E-7148-9AD7-F70530477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108AAF-3D9A-7B44-94DF-AE643BB77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0351008" cy="48615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Consider the following pseudo-code: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Is the pseudo-code free from deadlocks?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YES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37027A5-D576-C94B-9128-A266A24B5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286000"/>
            <a:ext cx="39624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E872A9-BE01-554E-A6FB-71EFEF6B76E1}"/>
              </a:ext>
            </a:extLst>
          </p:cNvPr>
          <p:cNvSpPr/>
          <p:nvPr/>
        </p:nvSpPr>
        <p:spPr>
          <a:xfrm>
            <a:off x="2362200" y="273050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51C15AC-A5AF-484F-9825-5937E3299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7244145-556E-6645-816D-51A65409A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Would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occur regardless of how big is the system buffer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if we use MPI_ISEND instead of MPI_SEND?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still occur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54DBEEF9-F8B5-B54A-B2CF-F71E966F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6289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0596FF-5D04-F34B-8FBD-0539B9C40EEC}"/>
              </a:ext>
            </a:extLst>
          </p:cNvPr>
          <p:cNvSpPr/>
          <p:nvPr/>
        </p:nvSpPr>
        <p:spPr>
          <a:xfrm>
            <a:off x="2362200" y="2812671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2: RR-SS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2C473180-7F55-AF4D-9312-2F16B3C72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Would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NO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7108" name="Text Box 3">
            <a:extLst>
              <a:ext uri="{FF2B5EF4-FFF2-40B4-BE49-F238E27FC236}">
                <a16:creationId xmlns:a16="http://schemas.microsoft.com/office/drawing/2014/main" id="{CA349A96-F4D2-414F-ACBD-965C93654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7912"/>
            <a:ext cx="41148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B790BF-823B-8049-AB68-A321EADAA4A6}"/>
              </a:ext>
            </a:extLst>
          </p:cNvPr>
          <p:cNvSpPr/>
          <p:nvPr/>
        </p:nvSpPr>
        <p:spPr>
          <a:xfrm>
            <a:off x="2362200" y="315468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2: RR-SS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669ADDD-02CD-B245-A911-ED6A2784F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48D54EB-D9AE-4142-A847-B9543D66E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What about the following pseudo-code?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It is </a:t>
            </a:r>
            <a:r>
              <a:rPr lang="en-US" sz="2400" i="1" dirty="0">
                <a:solidFill>
                  <a:srgbClr val="0000FF"/>
                </a:solidFill>
              </a:rPr>
              <a:t>always safe </a:t>
            </a:r>
            <a:r>
              <a:rPr lang="en-US" sz="2400" dirty="0"/>
              <a:t>to order the calls of MPI_(I)SEND and MPI_(I)RECV at the two processes in an opposite order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In this case, we can use either blocking or non-blocking subroutines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Text Box 3">
            <a:extLst>
              <a:ext uri="{FF2B5EF4-FFF2-40B4-BE49-F238E27FC236}">
                <a16:creationId xmlns:a16="http://schemas.microsoft.com/office/drawing/2014/main" id="{88CAC0DE-E068-924B-B47A-62B5DEC74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00400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0D1407-CDB3-AB41-A2AB-47D5F4E5FD3F}"/>
              </a:ext>
            </a:extLst>
          </p:cNvPr>
          <p:cNvSpPr/>
          <p:nvPr/>
        </p:nvSpPr>
        <p:spPr>
          <a:xfrm>
            <a:off x="2590800" y="342900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3: SR-RS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DC6E898-19A6-AE4D-88A9-D6ACFA6FA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collective 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MPI_Scatter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sendcnt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recvcnt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                           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int root,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MPI_Allgather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sendcount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	  	            </a:t>
            </a:r>
            <a:r>
              <a:rPr lang="en-US" altLang="en-US" sz="1400" dirty="0" err="1">
                <a:solidFill>
                  <a:schemeClr val="bg1"/>
                </a:solidFill>
              </a:rPr>
              <a:t>recvcount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MPI_Reduce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count,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datatype, </a:t>
            </a:r>
            <a:r>
              <a:rPr lang="en-US" altLang="en-US" sz="1400" dirty="0" err="1">
                <a:solidFill>
                  <a:schemeClr val="bg1"/>
                </a:solidFill>
              </a:rPr>
              <a:t>MPI_Op</a:t>
            </a:r>
            <a:r>
              <a:rPr lang="en-US" altLang="en-US" sz="1400" dirty="0">
                <a:solidFill>
                  <a:schemeClr val="bg1"/>
                </a:solidFill>
              </a:rPr>
              <a:t> op, int 	           root,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Lecture…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 MPI- Part II </a:t>
            </a:r>
            <a:r>
              <a:rPr lang="en-US" sz="2400" dirty="0">
                <a:solidFill>
                  <a:srgbClr val="0070C0"/>
                </a:solidFill>
              </a:rPr>
              <a:t>(A Case Study on Search Engines and PageRank)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the 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message passing 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a traditional OS,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58858</TotalTime>
  <Words>3899</Words>
  <Application>Microsoft Macintosh PowerPoint</Application>
  <PresentationFormat>Widescreen</PresentationFormat>
  <Paragraphs>1064</Paragraphs>
  <Slides>41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Steps Involved in Point-to-Point Communication</vt:lpstr>
      <vt:lpstr>Blocking and Non-Blocking Send and Receive</vt:lpstr>
      <vt:lpstr>Blocking and Non-Blocking Send and Receive</vt:lpstr>
      <vt:lpstr>Blocking and Non-Blocking Send and Receive</vt:lpstr>
      <vt:lpstr>Blocking and Non-Blocking Send and Receive</vt:lpstr>
      <vt:lpstr> MPI Point-To-Point Communication Routines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1058</cp:revision>
  <dcterms:created xsi:type="dcterms:W3CDTF">2008-11-03T12:44:07Z</dcterms:created>
  <dcterms:modified xsi:type="dcterms:W3CDTF">2022-03-23T18:26:32Z</dcterms:modified>
</cp:coreProperties>
</file>