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21" r:id="rId2"/>
    <p:sldId id="37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5" r:id="rId22"/>
    <p:sldId id="496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5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000000"/>
    <a:srgbClr val="FFFFFF"/>
    <a:srgbClr val="C0C0C0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5986" autoAdjust="0"/>
  </p:normalViewPr>
  <p:slideViewPr>
    <p:cSldViewPr>
      <p:cViewPr varScale="1">
        <p:scale>
          <a:sx n="123" d="100"/>
          <a:sy n="123" d="100"/>
        </p:scale>
        <p:origin x="40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</dgm:pt>
  </dgm:ptLst>
  <dgm:cxnLst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different servers</a:t>
          </a:r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</dgm:pt>
  </dgm:ptLst>
  <dgm:cxnLst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</dgm:pt>
  </dgm:ptLst>
  <dgm:cxnLst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</dgm:pt>
  </dgm:ptLst>
  <dgm:cxnLst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</dgm:pt>
  </dgm:ptLst>
  <dgm:cxnLst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220200" cy="635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Gradual Time Synchronization at the client</a:t>
          </a:r>
        </a:p>
      </dsp:txBody>
      <dsp:txXfrm>
        <a:off x="0" y="0"/>
        <a:ext cx="9220200" cy="635836"/>
      </dsp:txXfrm>
    </dsp:sp>
    <dsp:sp modelId="{F36B954F-8AE9-42E3-8C54-C2F3E95B2938}">
      <dsp:nvSpPr>
        <dsp:cNvPr id="0" name=""/>
        <dsp:cNvSpPr/>
      </dsp:nvSpPr>
      <dsp:spPr>
        <a:xfrm>
          <a:off x="0" y="551425"/>
          <a:ext cx="9220200" cy="19792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Instead of changing the time drastically by </a:t>
          </a:r>
          <a:r>
            <a:rPr lang="el-GR" sz="1800" b="1" kern="1200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kern="1200" dirty="0"/>
            <a:t> seconds, typically the time is gradually synchronized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software clock is updated at a lesser/greater rate whenever timer interrupts</a:t>
          </a:r>
        </a:p>
      </dsp:txBody>
      <dsp:txXfrm>
        <a:off x="0" y="551425"/>
        <a:ext cx="9220200" cy="1979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829800" cy="430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Assumption about packet transmission delays</a:t>
          </a:r>
        </a:p>
      </dsp:txBody>
      <dsp:txXfrm>
        <a:off x="0" y="0"/>
        <a:ext cx="9829800" cy="430801"/>
      </dsp:txXfrm>
    </dsp:sp>
    <dsp:sp modelId="{F36B954F-8AE9-42E3-8C54-C2F3E95B2938}">
      <dsp:nvSpPr>
        <dsp:cNvPr id="0" name=""/>
        <dsp:cNvSpPr/>
      </dsp:nvSpPr>
      <dsp:spPr>
        <a:xfrm>
          <a:off x="0" y="480065"/>
          <a:ext cx="9829800" cy="251374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Cristian’s algorithm assumes that the round-trip times for messages exchanged over the network are reasonably short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algorithm assumes that the delay for the request and response are equal</a:t>
          </a:r>
        </a:p>
      </dsp:txBody>
      <dsp:txXfrm>
        <a:off x="0" y="480065"/>
        <a:ext cx="9829800" cy="2513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5066F-C347-4524-A75F-9D2F7099723F}">
      <dsp:nvSpPr>
        <dsp:cNvPr id="0" name=""/>
        <dsp:cNvSpPr/>
      </dsp:nvSpPr>
      <dsp:spPr>
        <a:xfrm rot="5400000">
          <a:off x="4268091" y="-2697916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stratum contains the </a:t>
          </a:r>
          <a:r>
            <a:rPr lang="en-US" sz="1800" i="1" kern="1200" dirty="0"/>
            <a:t>primary servers</a:t>
          </a:r>
          <a:r>
            <a:rPr lang="en-US" sz="1800" kern="1200" dirty="0"/>
            <a:t> that are directly connected to the UTC receivers</a:t>
          </a:r>
        </a:p>
      </dsp:txBody>
      <dsp:txXfrm rot="-5400000">
        <a:off x="1489200" y="112605"/>
        <a:ext cx="6174096" cy="584683"/>
      </dsp:txXfrm>
    </dsp:sp>
    <dsp:sp modelId="{E5E03C14-A88A-46D0-8373-97B2A02EA78C}">
      <dsp:nvSpPr>
        <dsp:cNvPr id="0" name=""/>
        <dsp:cNvSpPr/>
      </dsp:nvSpPr>
      <dsp:spPr>
        <a:xfrm>
          <a:off x="4" y="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1</a:t>
          </a:r>
        </a:p>
      </dsp:txBody>
      <dsp:txXfrm>
        <a:off x="39541" y="39537"/>
        <a:ext cx="1408852" cy="730855"/>
      </dsp:txXfrm>
    </dsp:sp>
    <dsp:sp modelId="{C1F3590B-57D9-4EF7-BAE8-C354D10F6C39}">
      <dsp:nvSpPr>
        <dsp:cNvPr id="0" name=""/>
        <dsp:cNvSpPr/>
      </dsp:nvSpPr>
      <dsp:spPr>
        <a:xfrm rot="5400000">
          <a:off x="4268091" y="-172697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2 are secondary servers that are synchronized directly with primary servers</a:t>
          </a:r>
        </a:p>
      </dsp:txBody>
      <dsp:txXfrm rot="-5400000">
        <a:off x="1489200" y="1083542"/>
        <a:ext cx="6174096" cy="584683"/>
      </dsp:txXfrm>
    </dsp:sp>
    <dsp:sp modelId="{AB7B1C67-CCDB-4FF6-BB1B-889D7816B864}">
      <dsp:nvSpPr>
        <dsp:cNvPr id="0" name=""/>
        <dsp:cNvSpPr/>
      </dsp:nvSpPr>
      <dsp:spPr>
        <a:xfrm>
          <a:off x="4" y="97095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2</a:t>
          </a:r>
        </a:p>
      </dsp:txBody>
      <dsp:txXfrm>
        <a:off x="39541" y="1010492"/>
        <a:ext cx="1408852" cy="730855"/>
      </dsp:txXfrm>
    </dsp:sp>
    <dsp:sp modelId="{2DF2C43D-3879-4A8F-A77E-F6A6909BDAE2}">
      <dsp:nvSpPr>
        <dsp:cNvPr id="0" name=""/>
        <dsp:cNvSpPr/>
      </dsp:nvSpPr>
      <dsp:spPr>
        <a:xfrm rot="5400000">
          <a:off x="4268091" y="-68844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3 synchronizes with Stratum 2 servers</a:t>
          </a:r>
        </a:p>
      </dsp:txBody>
      <dsp:txXfrm rot="-5400000">
        <a:off x="1489200" y="2122072"/>
        <a:ext cx="6174096" cy="584683"/>
      </dsp:txXfrm>
    </dsp:sp>
    <dsp:sp modelId="{B635DA8A-1270-43F7-B57C-655068281EC7}">
      <dsp:nvSpPr>
        <dsp:cNvPr id="0" name=""/>
        <dsp:cNvSpPr/>
      </dsp:nvSpPr>
      <dsp:spPr>
        <a:xfrm>
          <a:off x="4" y="200948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3</a:t>
          </a:r>
        </a:p>
      </dsp:txBody>
      <dsp:txXfrm>
        <a:off x="39541" y="2049022"/>
        <a:ext cx="1408852" cy="730855"/>
      </dsp:txXfrm>
    </dsp:sp>
    <dsp:sp modelId="{F36788A5-FD7E-43A2-A054-8B21ABD52010}">
      <dsp:nvSpPr>
        <dsp:cNvPr id="0" name=""/>
        <dsp:cNvSpPr/>
      </dsp:nvSpPr>
      <dsp:spPr>
        <a:xfrm rot="5400000">
          <a:off x="4268091" y="1064190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End user computers synchronize with the servers in the upper layer stratum</a:t>
          </a:r>
        </a:p>
      </dsp:txBody>
      <dsp:txXfrm rot="-5400000">
        <a:off x="1489200" y="3874711"/>
        <a:ext cx="6174096" cy="584683"/>
      </dsp:txXfrm>
    </dsp:sp>
    <dsp:sp modelId="{ED729FA9-FD21-4114-BF65-A366F814A40B}">
      <dsp:nvSpPr>
        <dsp:cNvPr id="0" name=""/>
        <dsp:cNvSpPr/>
      </dsp:nvSpPr>
      <dsp:spPr>
        <a:xfrm>
          <a:off x="4" y="376207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Last stratum</a:t>
          </a:r>
        </a:p>
      </dsp:txBody>
      <dsp:txXfrm>
        <a:off x="39541" y="3801607"/>
        <a:ext cx="1408852" cy="730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677A-0560-4A4F-AC04-9D88FF2AF995}">
      <dsp:nvSpPr>
        <dsp:cNvPr id="0" name=""/>
        <dsp:cNvSpPr/>
      </dsp:nvSpPr>
      <dsp:spPr>
        <a:xfrm>
          <a:off x="0" y="409509"/>
          <a:ext cx="10204704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520" tIns="249936" rIns="7315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enables clients across the Internet to be synchronized accurately to the UTC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Large and variable message delays are tolerated through statistical filtering of timing data from different servers</a:t>
          </a:r>
        </a:p>
      </dsp:txBody>
      <dsp:txXfrm>
        <a:off x="0" y="409509"/>
        <a:ext cx="10204704" cy="812700"/>
      </dsp:txXfrm>
    </dsp:sp>
    <dsp:sp modelId="{D9E9AA80-111C-43F9-A74C-08888077FBD5}">
      <dsp:nvSpPr>
        <dsp:cNvPr id="0" name=""/>
        <dsp:cNvSpPr/>
      </dsp:nvSpPr>
      <dsp:spPr>
        <a:xfrm>
          <a:off x="529835" y="0"/>
          <a:ext cx="7288534" cy="5760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Accurate synchronization to UTC time</a:t>
          </a:r>
        </a:p>
      </dsp:txBody>
      <dsp:txXfrm>
        <a:off x="557957" y="28122"/>
        <a:ext cx="7232290" cy="519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BB3A-ADDF-4CE6-B275-9DECAE085915}">
      <dsp:nvSpPr>
        <dsp:cNvPr id="0" name=""/>
        <dsp:cNvSpPr/>
      </dsp:nvSpPr>
      <dsp:spPr>
        <a:xfrm>
          <a:off x="0" y="184354"/>
          <a:ext cx="10204704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servers are hierarchically organized to speed up synchronization, and to scale to a large number of clients and servers</a:t>
          </a:r>
        </a:p>
      </dsp:txBody>
      <dsp:txXfrm>
        <a:off x="0" y="184354"/>
        <a:ext cx="10204704" cy="798525"/>
      </dsp:txXfrm>
    </dsp:sp>
    <dsp:sp modelId="{67EACF7B-F578-4656-B196-EB7158E8F96B}">
      <dsp:nvSpPr>
        <dsp:cNvPr id="0" name=""/>
        <dsp:cNvSpPr/>
      </dsp:nvSpPr>
      <dsp:spPr>
        <a:xfrm>
          <a:off x="510235" y="0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sp:txBody>
      <dsp:txXfrm>
        <a:off x="528969" y="18734"/>
        <a:ext cx="7105824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5F5B4-E808-4FB9-BD16-5CC2BFA4ECAD}">
      <dsp:nvSpPr>
        <dsp:cNvPr id="0" name=""/>
        <dsp:cNvSpPr/>
      </dsp:nvSpPr>
      <dsp:spPr>
        <a:xfrm>
          <a:off x="0" y="222982"/>
          <a:ext cx="10204704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There are redundant time servers, and redundant paths between the time servers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architecture provides reliable service that can tolerate lengthy losses of connectivity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synchronization subnet can reconfigure as servers become unreachable. For example, if Stratum 1 server fails, then it can become a Stratum 2 secondary server</a:t>
          </a:r>
        </a:p>
      </dsp:txBody>
      <dsp:txXfrm>
        <a:off x="0" y="222982"/>
        <a:ext cx="10204704" cy="1289925"/>
      </dsp:txXfrm>
    </dsp:sp>
    <dsp:sp modelId="{C90E0482-D119-492C-8795-1C4072FF64BB}">
      <dsp:nvSpPr>
        <dsp:cNvPr id="0" name=""/>
        <dsp:cNvSpPr/>
      </dsp:nvSpPr>
      <dsp:spPr>
        <a:xfrm>
          <a:off x="510235" y="45727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sp:txBody>
      <dsp:txXfrm>
        <a:off x="528969" y="64461"/>
        <a:ext cx="7105824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E834-B001-45D0-A66C-63949D80A542}">
      <dsp:nvSpPr>
        <dsp:cNvPr id="0" name=""/>
        <dsp:cNvSpPr/>
      </dsp:nvSpPr>
      <dsp:spPr>
        <a:xfrm>
          <a:off x="0" y="223299"/>
          <a:ext cx="10204704" cy="59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protocol uses authentication to check of the timing message originated from the claimed trusted sources</a:t>
          </a:r>
        </a:p>
      </dsp:txBody>
      <dsp:txXfrm>
        <a:off x="0" y="223299"/>
        <a:ext cx="10204704" cy="593775"/>
      </dsp:txXfrm>
    </dsp:sp>
    <dsp:sp modelId="{4963EFFD-A3DB-4810-9B19-06D7D7DBA25F}">
      <dsp:nvSpPr>
        <dsp:cNvPr id="0" name=""/>
        <dsp:cNvSpPr/>
      </dsp:nvSpPr>
      <dsp:spPr>
        <a:xfrm>
          <a:off x="512066" y="10853"/>
          <a:ext cx="7136316" cy="384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sp:txBody>
      <dsp:txXfrm>
        <a:off x="530814" y="29601"/>
        <a:ext cx="7098820" cy="3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2/20/22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8AC9319-E01B-47DE-BCCD-866ABFFEE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483281EE-6EAE-46FA-9B25-AF7F9F552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1B61C97-C381-4055-A0B0-9AD2F4BB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95473-6037-482D-A91B-62D6385CF7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2/20/22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E5AD68B-1D31-40AC-9A82-A5E56AAEAF85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</a:rPr>
              <a:t>Distributed Systems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CS 15-440</a:t>
            </a:r>
            <a:br>
              <a:rPr lang="en-US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BB4DDA-6F5A-4D4F-AD21-24F8E0AFB10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11, February 21,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41811F7-A252-4CA0-B13F-494C2EAC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21AAB42-F6AA-4222-BB99-5A320A2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 and time</a:t>
            </a:r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r>
              <a:rPr lang="en-US" sz="2400" dirty="0"/>
              <a:t>UTC broadcasting service provides an accuracy of 0.5 </a:t>
            </a:r>
            <a:r>
              <a:rPr lang="en-US" sz="2400" dirty="0" err="1"/>
              <a:t>msec</a:t>
            </a:r>
            <a:endParaRPr lang="en-US" sz="2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E123406-C3C4-4351-8150-635D99A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978FC03-E969-490A-ADAD-2A90E1E5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How does a computer keep track of its time?</a:t>
            </a:r>
          </a:p>
          <a:p>
            <a:pPr lvl="1"/>
            <a:r>
              <a:rPr lang="en-US" altLang="en-US" sz="2800" dirty="0"/>
              <a:t>Each computer has a hardware </a:t>
            </a:r>
            <a:r>
              <a:rPr lang="en-US" altLang="en-US" sz="2800" i="1" dirty="0"/>
              <a:t>timer</a:t>
            </a:r>
            <a:r>
              <a:rPr lang="en-US" altLang="en-US" sz="2800" dirty="0"/>
              <a:t> </a:t>
            </a:r>
          </a:p>
          <a:p>
            <a:pPr lvl="2"/>
            <a:r>
              <a:rPr lang="en-US" altLang="en-US" sz="2000" dirty="0"/>
              <a:t>The timer causes an interrupt ‘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000" dirty="0"/>
              <a:t>’ times a second</a:t>
            </a:r>
          </a:p>
          <a:p>
            <a:pPr lvl="1"/>
            <a:r>
              <a:rPr lang="en-US" altLang="en-US" sz="2800" dirty="0"/>
              <a:t>The interrupt handler adds 1 to its Software Clock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800" dirty="0"/>
              <a:t>)</a:t>
            </a:r>
          </a:p>
          <a:p>
            <a:pPr lvl="4"/>
            <a:endParaRPr lang="en-US" altLang="en-US" sz="500" dirty="0"/>
          </a:p>
          <a:p>
            <a:r>
              <a:rPr lang="en-US" altLang="en-US" sz="3200" dirty="0"/>
              <a:t>Issues with clocks on a computer</a:t>
            </a:r>
          </a:p>
          <a:p>
            <a:pPr lvl="1"/>
            <a:r>
              <a:rPr lang="en-US" altLang="en-US" sz="2800" dirty="0"/>
              <a:t>In practice, the hardware timer is imprecise</a:t>
            </a:r>
          </a:p>
          <a:p>
            <a:pPr lvl="2"/>
            <a:r>
              <a:rPr lang="en-US" altLang="en-US" sz="2000" dirty="0"/>
              <a:t>It does not interrupt ‘H’ times a second due to material imperfections of the hardware and temperature variations</a:t>
            </a:r>
          </a:p>
          <a:p>
            <a:pPr lvl="2"/>
            <a:r>
              <a:rPr lang="en-US" altLang="en-US" sz="2000" dirty="0"/>
              <a:t>The computer counts the time slower or faster than actual time</a:t>
            </a:r>
          </a:p>
          <a:p>
            <a:pPr lvl="1"/>
            <a:r>
              <a:rPr lang="en-US" altLang="en-US" sz="2800" dirty="0"/>
              <a:t>Loosely speaking, </a:t>
            </a:r>
            <a:r>
              <a:rPr lang="en-US" altLang="en-US" sz="2800" dirty="0">
                <a:solidFill>
                  <a:srgbClr val="0070C0"/>
                </a:solidFill>
              </a:rPr>
              <a:t>Clock Skew </a:t>
            </a:r>
            <a:r>
              <a:rPr lang="en-US" altLang="en-US" sz="2800" dirty="0"/>
              <a:t>is the skew between:</a:t>
            </a:r>
          </a:p>
          <a:p>
            <a:pPr lvl="2"/>
            <a:r>
              <a:rPr lang="en-US" altLang="en-US" sz="2000" dirty="0"/>
              <a:t> the computer clock and the actual time (e.g., UTC)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clock on the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ticks ‘H’ interrupts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ticks more than ‘H’ interrupts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ticks less than ‘H’ interrupts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Frequency</a:t>
            </a:r>
            <a:r>
              <a:rPr lang="en-US" sz="2400" dirty="0"/>
              <a:t> of the clock is defined as the ratio of the number of seconds counted by the software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0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Skew</a:t>
            </a:r>
            <a:r>
              <a:rPr lang="en-US" sz="24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78359"/>
              </p:ext>
            </p:extLst>
          </p:nvPr>
        </p:nvGraphicFramePr>
        <p:xfrm>
          <a:off x="2667000" y="4419600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3" imgW="1942920" imgH="711000" progId="Equation.3">
                  <p:embed/>
                </p:oleObj>
              </mc:Choice>
              <mc:Fallback>
                <p:oleObj name="Equation" r:id="rId3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Guaranteeing maximum drift between computers in a DS</a:t>
            </a:r>
          </a:p>
          <a:p>
            <a:pPr lvl="1"/>
            <a:r>
              <a:rPr lang="en-US" altLang="en-US" sz="2300" dirty="0"/>
              <a:t>If maximum drift permissible in a DS is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dirty="0"/>
              <a:t> seconds, then clocks of every computer must be resynchronized at least every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0070C0"/>
                </a:solidFill>
              </a:rPr>
              <a:t>Cristian’s</a:t>
            </a:r>
            <a:r>
              <a:rPr lang="en-US" sz="3200" dirty="0">
                <a:solidFill>
                  <a:srgbClr val="0070C0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when the client contacts the time server results in outdated time</a:t>
            </a:r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2051CA-8F10-4865-B798-EB6CE436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2CDA17-3A50-41BF-8952-E11E01ADD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0070C0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Naming + Quiz I</a:t>
            </a:r>
          </a:p>
          <a:p>
            <a:pPr marL="1828800" lvl="4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0070C0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Synchronization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Coordinated Universal Time (UTC)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Tracking Time on a Computer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Clock Synchronization: </a:t>
            </a:r>
            <a:r>
              <a:rPr lang="en-US" sz="2600" dirty="0" err="1"/>
              <a:t>Cristian’s</a:t>
            </a:r>
            <a:r>
              <a:rPr lang="en-US" sz="2600" dirty="0"/>
              <a:t> Algorithm, Berkeley Algorithm and Network Time Protocol (NTP)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0070C0"/>
                </a:solidFill>
              </a:rPr>
              <a:t>Announcements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P1 is due today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PS3 is out. It is due on Feb 24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A50021"/>
                </a:solidFill>
              </a:rPr>
              <a:t>Midterm is on March 9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algorithm is a distributed approach for time synchronization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synchronize. However,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184B5C9-5064-4FB5-AFB9-1EC0C3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783A519-7A37-41C3-85D5-13E2E8AE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Until now, we have looked at: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can be organized and communicate with each other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are named and identified</a:t>
            </a:r>
          </a:p>
          <a:p>
            <a:pPr lvl="4"/>
            <a:endParaRPr lang="en-US" altLang="en-US" sz="1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In addition to the above requirements, entities in DSs often have to </a:t>
            </a:r>
            <a:r>
              <a:rPr lang="en-US" altLang="en-US" sz="2800" i="1" dirty="0"/>
              <a:t>cooperate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synchronize</a:t>
            </a:r>
            <a:r>
              <a:rPr lang="en-US" altLang="en-US" sz="2800" dirty="0"/>
              <a:t> to solve a given problem correctly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E.g., In a distributed file system, processes have to synchronize and cooperate such that two processes are not allowed to write to the same part of a file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E3C3504-5947-4607-ABD6-5A6606C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79764C7-971D-4153-A896-30A04A6F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Logical Clocks:</a:t>
            </a:r>
          </a:p>
          <a:p>
            <a:pPr lvl="1"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Clock</a:t>
            </a:r>
            <a:endParaRPr lang="en-US" sz="3200" dirty="0"/>
          </a:p>
          <a:p>
            <a:pPr lvl="1">
              <a:defRPr/>
            </a:pPr>
            <a:r>
              <a:rPr lang="en-US" sz="2800" dirty="0"/>
              <a:t>Vector Clocks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defRPr/>
            </a:pPr>
            <a:r>
              <a:rPr lang="en-US" sz="2800" dirty="0"/>
              <a:t>How to coordinate between processes that access the same resource?</a:t>
            </a:r>
          </a:p>
          <a:p>
            <a:pPr lvl="2"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600" dirty="0"/>
              <a:t>Vehicle tracking in a City Surveillance System using a Distributed Sensor Network of Cameras</a:t>
            </a:r>
          </a:p>
          <a:p>
            <a:pPr lvl="1"/>
            <a:r>
              <a:rPr lang="en-US" altLang="en-US" sz="2000" b="1" u="sng" dirty="0"/>
              <a:t>Objective:</a:t>
            </a:r>
            <a:r>
              <a:rPr lang="en-US" altLang="en-US" sz="2000" b="1" dirty="0"/>
              <a:t> To keep track of suspicious vehicles</a:t>
            </a:r>
          </a:p>
          <a:p>
            <a:pPr lvl="1"/>
            <a:r>
              <a:rPr lang="en-US" altLang="en-US" sz="2000" dirty="0"/>
              <a:t>Camera Sensor Nodes are deployed over the city</a:t>
            </a:r>
          </a:p>
          <a:p>
            <a:pPr lvl="1"/>
            <a:r>
              <a:rPr lang="en-US" altLang="en-US" sz="2000" dirty="0"/>
              <a:t>Each Camera Sensor that detects a vehicle reports the time to a central server</a:t>
            </a:r>
          </a:p>
          <a:p>
            <a:pPr lvl="1"/>
            <a:r>
              <a:rPr lang="en-US" altLang="en-US" sz="2000" dirty="0"/>
              <a:t>Server tracks the movement of the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sensor nodes do not have a consistent version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distributed clients do not synchronize their write operations to the distributed file, then the data in the file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Vehicle tracking in a Camera Sensor Network; Financial transactions in Distributed  E-commerce 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sz="2000" dirty="0"/>
              <a:t>Here, actual time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DB0A1D-D9D0-470A-8A51-76DB2960DE35}"/>
              </a:ext>
            </a:extLst>
          </p:cNvPr>
          <p:cNvSpPr/>
          <p:nvPr/>
        </p:nvSpPr>
        <p:spPr>
          <a:xfrm>
            <a:off x="841248" y="146304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5BE1-828C-4BCD-A5DC-8FCAB64B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Clock Synchronization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defRPr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defRPr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Clock synchronization is a mechanism to synchronize the time 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study: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Coordinated Universal Time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Tracking Time on a Computer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Clock Synchronization Algorithms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Cristian’s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Berkeley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34123</TotalTime>
  <Words>2395</Words>
  <Application>Microsoft Macintosh PowerPoint</Application>
  <PresentationFormat>Widescreen</PresentationFormat>
  <Paragraphs>372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PowerPoint Presentation</vt:lpstr>
      <vt:lpstr>Today…</vt:lpstr>
      <vt:lpstr>Synchronization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Clock Synchronization</vt:lpstr>
      <vt:lpstr>Clock Synchronization</vt:lpstr>
      <vt:lpstr>Coordinated Universal Time (UTC)</vt:lpstr>
      <vt:lpstr>Clock Synchronization</vt:lpstr>
      <vt:lpstr>Tracking Time on a Computer</vt:lpstr>
      <vt:lpstr>Clock Skew</vt:lpstr>
      <vt:lpstr>Clock Skew (cont’d)</vt:lpstr>
      <vt:lpstr>Maximum Drift Rate of a Clock</vt:lpstr>
      <vt:lpstr>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Clock Synchronization</vt:lpstr>
      <vt:lpstr>Berkeley Algorithm</vt:lpstr>
      <vt:lpstr>Berkeley Algorithm – Discussion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2198</cp:revision>
  <dcterms:created xsi:type="dcterms:W3CDTF">2008-11-03T12:44:07Z</dcterms:created>
  <dcterms:modified xsi:type="dcterms:W3CDTF">2022-02-21T04:54:44Z</dcterms:modified>
</cp:coreProperties>
</file>