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7"/>
  </p:notesMasterIdLst>
  <p:sldIdLst>
    <p:sldId id="421" r:id="rId3"/>
    <p:sldId id="375" r:id="rId4"/>
    <p:sldId id="534" r:id="rId5"/>
    <p:sldId id="512" r:id="rId6"/>
    <p:sldId id="513" r:id="rId7"/>
    <p:sldId id="514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7" r:id="rId17"/>
    <p:sldId id="528" r:id="rId18"/>
    <p:sldId id="529" r:id="rId19"/>
    <p:sldId id="506" r:id="rId20"/>
    <p:sldId id="507" r:id="rId21"/>
    <p:sldId id="530" r:id="rId22"/>
    <p:sldId id="531" r:id="rId23"/>
    <p:sldId id="532" r:id="rId24"/>
    <p:sldId id="533" r:id="rId25"/>
    <p:sldId id="535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FEAA7-AF84-439E-8333-17322E62D621}" type="doc">
      <dgm:prSet loTypeId="urn:microsoft.com/office/officeart/2005/8/layout/ven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26E69-717D-4425-ACEC-507F159AB832}">
      <dgm:prSet phldrT="[Text]"/>
      <dgm:spPr/>
      <dgm:t>
        <a:bodyPr/>
        <a:lstStyle/>
        <a:p>
          <a:endParaRPr lang="en-US" dirty="0"/>
        </a:p>
      </dgm:t>
    </dgm:pt>
    <dgm:pt modelId="{CC5DFC46-CFBF-44B6-A192-2571D63283CD}" type="parTrans" cxnId="{7DDA909D-C58B-4E37-ACB6-998E973AF52D}">
      <dgm:prSet/>
      <dgm:spPr/>
      <dgm:t>
        <a:bodyPr/>
        <a:lstStyle/>
        <a:p>
          <a:endParaRPr lang="en-US"/>
        </a:p>
      </dgm:t>
    </dgm:pt>
    <dgm:pt modelId="{7674203A-75EC-45AA-B0EE-495644B66CD8}" type="sibTrans" cxnId="{7DDA909D-C58B-4E37-ACB6-998E973AF52D}">
      <dgm:prSet/>
      <dgm:spPr/>
      <dgm:t>
        <a:bodyPr/>
        <a:lstStyle/>
        <a:p>
          <a:endParaRPr lang="en-US"/>
        </a:p>
      </dgm:t>
    </dgm:pt>
    <dgm:pt modelId="{4D87082F-AF1A-4679-A2B2-2C5FA62F4E6B}">
      <dgm:prSet phldrT="[Text]"/>
      <dgm:spPr/>
      <dgm:t>
        <a:bodyPr/>
        <a:lstStyle/>
        <a:p>
          <a:endParaRPr lang="en-US" dirty="0"/>
        </a:p>
      </dgm:t>
    </dgm:pt>
    <dgm:pt modelId="{D3FA4EE1-FA28-46B8-A4BE-F54BC169F07D}" type="sibTrans" cxnId="{F03CD0AA-FA1F-48C9-B507-AFDAE2552DF9}">
      <dgm:prSet/>
      <dgm:spPr/>
      <dgm:t>
        <a:bodyPr/>
        <a:lstStyle/>
        <a:p>
          <a:endParaRPr lang="en-US"/>
        </a:p>
      </dgm:t>
    </dgm:pt>
    <dgm:pt modelId="{84371D1A-4DAD-40C4-BF7C-8761C8AF5E91}" type="parTrans" cxnId="{F03CD0AA-FA1F-48C9-B507-AFDAE2552DF9}">
      <dgm:prSet/>
      <dgm:spPr/>
      <dgm:t>
        <a:bodyPr/>
        <a:lstStyle/>
        <a:p>
          <a:endParaRPr lang="en-US"/>
        </a:p>
      </dgm:t>
    </dgm:pt>
    <dgm:pt modelId="{74CD39AF-3465-480B-8304-E9E791FDC9C2}" type="pres">
      <dgm:prSet presAssocID="{018FEAA7-AF84-439E-8333-17322E62D621}" presName="Name0" presStyleCnt="0">
        <dgm:presLayoutVars>
          <dgm:chMax val="7"/>
          <dgm:resizeHandles val="exact"/>
        </dgm:presLayoutVars>
      </dgm:prSet>
      <dgm:spPr/>
    </dgm:pt>
    <dgm:pt modelId="{0CAC04E0-92EB-4543-8D54-AEAA6796ADF0}" type="pres">
      <dgm:prSet presAssocID="{018FEAA7-AF84-439E-8333-17322E62D621}" presName="comp1" presStyleCnt="0"/>
      <dgm:spPr/>
    </dgm:pt>
    <dgm:pt modelId="{CF7464D4-1C85-4C20-B41A-5E10C261640E}" type="pres">
      <dgm:prSet presAssocID="{018FEAA7-AF84-439E-8333-17322E62D621}" presName="circle1" presStyleLbl="node1" presStyleIdx="0" presStyleCnt="2" custScaleX="108179"/>
      <dgm:spPr/>
    </dgm:pt>
    <dgm:pt modelId="{55FBB577-A1B1-487C-BEC6-C7BECE0DAE65}" type="pres">
      <dgm:prSet presAssocID="{018FEAA7-AF84-439E-8333-17322E62D621}" presName="c1text" presStyleLbl="node1" presStyleIdx="0" presStyleCnt="2">
        <dgm:presLayoutVars>
          <dgm:bulletEnabled val="1"/>
        </dgm:presLayoutVars>
      </dgm:prSet>
      <dgm:spPr/>
    </dgm:pt>
    <dgm:pt modelId="{8A0F1221-6B3E-4C8C-9678-A9114B74CC3A}" type="pres">
      <dgm:prSet presAssocID="{018FEAA7-AF84-439E-8333-17322E62D621}" presName="comp2" presStyleCnt="0"/>
      <dgm:spPr/>
    </dgm:pt>
    <dgm:pt modelId="{551CEFC5-6894-4720-A8D7-E70E7CE94AE9}" type="pres">
      <dgm:prSet presAssocID="{018FEAA7-AF84-439E-8333-17322E62D621}" presName="circle2" presStyleLbl="node1" presStyleIdx="1" presStyleCnt="2" custScaleX="121344" custScaleY="99397" custLinFactNeighborY="8895"/>
      <dgm:spPr/>
    </dgm:pt>
    <dgm:pt modelId="{2FF87E9A-96AA-458A-A924-16CF71288B22}" type="pres">
      <dgm:prSet presAssocID="{018FEAA7-AF84-439E-8333-17322E62D621}" presName="c2text" presStyleLbl="node1" presStyleIdx="1" presStyleCnt="2">
        <dgm:presLayoutVars>
          <dgm:bulletEnabled val="1"/>
        </dgm:presLayoutVars>
      </dgm:prSet>
      <dgm:spPr/>
    </dgm:pt>
  </dgm:ptLst>
  <dgm:cxnLst>
    <dgm:cxn modelId="{EF7C9D12-26BC-4FCD-802A-30F3D8D3A143}" type="presOf" srcId="{018FEAA7-AF84-439E-8333-17322E62D621}" destId="{74CD39AF-3465-480B-8304-E9E791FDC9C2}" srcOrd="0" destOrd="0" presId="urn:microsoft.com/office/officeart/2005/8/layout/venn2"/>
    <dgm:cxn modelId="{80724063-7BCA-4FA4-B7F1-71FF67875B08}" type="presOf" srcId="{4D87082F-AF1A-4679-A2B2-2C5FA62F4E6B}" destId="{CF7464D4-1C85-4C20-B41A-5E10C261640E}" srcOrd="0" destOrd="0" presId="urn:microsoft.com/office/officeart/2005/8/layout/venn2"/>
    <dgm:cxn modelId="{B5CC019C-2E1C-4AD9-B800-0D0671573225}" type="presOf" srcId="{4D87082F-AF1A-4679-A2B2-2C5FA62F4E6B}" destId="{55FBB577-A1B1-487C-BEC6-C7BECE0DAE65}" srcOrd="1" destOrd="0" presId="urn:microsoft.com/office/officeart/2005/8/layout/venn2"/>
    <dgm:cxn modelId="{7DDA909D-C58B-4E37-ACB6-998E973AF52D}" srcId="{018FEAA7-AF84-439E-8333-17322E62D621}" destId="{14026E69-717D-4425-ACEC-507F159AB832}" srcOrd="1" destOrd="0" parTransId="{CC5DFC46-CFBF-44B6-A192-2571D63283CD}" sibTransId="{7674203A-75EC-45AA-B0EE-495644B66CD8}"/>
    <dgm:cxn modelId="{F03CD0AA-FA1F-48C9-B507-AFDAE2552DF9}" srcId="{018FEAA7-AF84-439E-8333-17322E62D621}" destId="{4D87082F-AF1A-4679-A2B2-2C5FA62F4E6B}" srcOrd="0" destOrd="0" parTransId="{84371D1A-4DAD-40C4-BF7C-8761C8AF5E91}" sibTransId="{D3FA4EE1-FA28-46B8-A4BE-F54BC169F07D}"/>
    <dgm:cxn modelId="{9F0064C9-B233-49C1-89D6-406FD34E92C3}" type="presOf" srcId="{14026E69-717D-4425-ACEC-507F159AB832}" destId="{2FF87E9A-96AA-458A-A924-16CF71288B22}" srcOrd="1" destOrd="0" presId="urn:microsoft.com/office/officeart/2005/8/layout/venn2"/>
    <dgm:cxn modelId="{0CD9F1FF-92AE-4F4C-9118-F9A5309CDC59}" type="presOf" srcId="{14026E69-717D-4425-ACEC-507F159AB832}" destId="{551CEFC5-6894-4720-A8D7-E70E7CE94AE9}" srcOrd="0" destOrd="0" presId="urn:microsoft.com/office/officeart/2005/8/layout/venn2"/>
    <dgm:cxn modelId="{1F84999A-EA1C-4F65-836F-58A1C42B055C}" type="presParOf" srcId="{74CD39AF-3465-480B-8304-E9E791FDC9C2}" destId="{0CAC04E0-92EB-4543-8D54-AEAA6796ADF0}" srcOrd="0" destOrd="0" presId="urn:microsoft.com/office/officeart/2005/8/layout/venn2"/>
    <dgm:cxn modelId="{C8B7F6F6-A728-41B8-A24B-3CC85C198FD2}" type="presParOf" srcId="{0CAC04E0-92EB-4543-8D54-AEAA6796ADF0}" destId="{CF7464D4-1C85-4C20-B41A-5E10C261640E}" srcOrd="0" destOrd="0" presId="urn:microsoft.com/office/officeart/2005/8/layout/venn2"/>
    <dgm:cxn modelId="{82CE9D12-C0E2-406D-9F56-F9C5508E747F}" type="presParOf" srcId="{0CAC04E0-92EB-4543-8D54-AEAA6796ADF0}" destId="{55FBB577-A1B1-487C-BEC6-C7BECE0DAE65}" srcOrd="1" destOrd="0" presId="urn:microsoft.com/office/officeart/2005/8/layout/venn2"/>
    <dgm:cxn modelId="{848937C7-1ED4-4153-9965-CF4467B6262D}" type="presParOf" srcId="{74CD39AF-3465-480B-8304-E9E791FDC9C2}" destId="{8A0F1221-6B3E-4C8C-9678-A9114B74CC3A}" srcOrd="1" destOrd="0" presId="urn:microsoft.com/office/officeart/2005/8/layout/venn2"/>
    <dgm:cxn modelId="{F6CC75DB-875E-491E-A013-42363148F347}" type="presParOf" srcId="{8A0F1221-6B3E-4C8C-9678-A9114B74CC3A}" destId="{551CEFC5-6894-4720-A8D7-E70E7CE94AE9}" srcOrd="0" destOrd="0" presId="urn:microsoft.com/office/officeart/2005/8/layout/venn2"/>
    <dgm:cxn modelId="{344D6992-332A-4177-82BD-64F91DC1CDEC}" type="presParOf" srcId="{8A0F1221-6B3E-4C8C-9678-A9114B74CC3A}" destId="{2FF87E9A-96AA-458A-A924-16CF71288B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464D4-1C85-4C20-B41A-5E10C261640E}">
      <dsp:nvSpPr>
        <dsp:cNvPr id="0" name=""/>
        <dsp:cNvSpPr/>
      </dsp:nvSpPr>
      <dsp:spPr>
        <a:xfrm>
          <a:off x="990603" y="0"/>
          <a:ext cx="4800593" cy="4437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130744" y="332822"/>
        <a:ext cx="2520311" cy="754398"/>
      </dsp:txXfrm>
    </dsp:sp>
    <dsp:sp modelId="{551CEFC5-6894-4720-A8D7-E70E7CE94AE9}">
      <dsp:nvSpPr>
        <dsp:cNvPr id="0" name=""/>
        <dsp:cNvSpPr/>
      </dsp:nvSpPr>
      <dsp:spPr>
        <a:xfrm>
          <a:off x="1371596" y="1129478"/>
          <a:ext cx="4038606" cy="33081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1963036" y="1956518"/>
        <a:ext cx="2855726" cy="16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1/18/22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B4AEAE00-4310-4D7A-B2BE-D58327801D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685C5CCD-C48C-4A0D-B6CA-9219DB65F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8330334-CDE0-46B2-B663-76A47B7F6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C6255-E148-44EE-9542-08A1BE211F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64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5F7289B-E9DA-47B8-B554-2CD360794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7D828D05-E2FF-4AB4-893E-B3A8A524E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is the best layer for congestion control?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Do you know any other protocol similar to TCP that is widely used?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When/where is congestion control important, where is it not?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80A3DFA-B6A8-4056-A5B5-CBE75E154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9DEC1-7D29-4383-AE4D-3E417B285B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6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FA951-5A47-49C3-AA3A-5FE45835350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6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1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1/18/22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1/18/22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1/18/22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Networking and RPC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4, January 19,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64367DC2-8BBD-4D1F-973A-DDDA6908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Reliability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4375FA1C-F615-494E-9CC5-010F71C8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Packets may be lost in the network due to buffer overflows at the router or transmission error(s)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In TCP, destination sends an ACK to the sender</a:t>
            </a:r>
          </a:p>
          <a:p>
            <a:pPr lvl="1"/>
            <a:r>
              <a:rPr lang="en-US" altLang="en-US" sz="2600" dirty="0"/>
              <a:t>If ACK is not received at the sender, the sender will infer a packet error, and retransmit the packet</a:t>
            </a:r>
          </a:p>
        </p:txBody>
      </p:sp>
    </p:spTree>
    <p:extLst>
      <p:ext uri="{BB962C8B-B14F-4D97-AF65-F5344CB8AC3E}">
        <p14:creationId xmlns:p14="http://schemas.microsoft.com/office/powerpoint/2010/main" val="34631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446026BE-D958-4C78-814A-A7EB4C21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23C55BF-1995-49F4-841A-37C84DA1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capacity of a network is limited by the individual communication links and routers</a:t>
            </a:r>
          </a:p>
          <a:p>
            <a:pPr lvl="1"/>
            <a:r>
              <a:rPr lang="en-US" altLang="en-US" sz="2600" dirty="0"/>
              <a:t>Limited buffer space and link-bandwidth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What happens if a source transmits packets at a rate that is greater than the capacity of the network?</a:t>
            </a:r>
          </a:p>
          <a:p>
            <a:pPr lvl="1"/>
            <a:r>
              <a:rPr lang="en-US" altLang="en-US" sz="2600" dirty="0"/>
              <a:t>Packets drop at intermediate routers</a:t>
            </a:r>
          </a:p>
          <a:p>
            <a:pPr lvl="1"/>
            <a:r>
              <a:rPr lang="en-US" altLang="en-US" sz="2600" dirty="0"/>
              <a:t>Corresponding ACKs will NOT be received at the source</a:t>
            </a:r>
          </a:p>
          <a:p>
            <a:pPr lvl="1"/>
            <a:r>
              <a:rPr lang="en-US" altLang="en-US" sz="2600" dirty="0"/>
              <a:t>The source retransmits</a:t>
            </a:r>
          </a:p>
          <a:p>
            <a:pPr lvl="1"/>
            <a:r>
              <a:rPr lang="en-US" altLang="en-US" sz="2600" dirty="0"/>
              <a:t>More packets build-up on the router queue</a:t>
            </a:r>
          </a:p>
          <a:p>
            <a:pPr lvl="1"/>
            <a:r>
              <a:rPr lang="en-US" altLang="en-US" sz="2600" dirty="0"/>
              <a:t>The network collapses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95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571DC01C-074D-419F-8EEE-9CF652D6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 (Cont’d)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0523E631-8F78-428E-B384-31E8A660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049000" cy="4351338"/>
          </a:xfrm>
        </p:spPr>
        <p:txBody>
          <a:bodyPr/>
          <a:lstStyle/>
          <a:p>
            <a:pPr marL="333375" indent="-333375">
              <a:spcBef>
                <a:spcPts val="800"/>
              </a:spcBef>
              <a:buSzPct val="100000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dirty="0"/>
              <a:t>To avoid congestion, </a:t>
            </a:r>
            <a:r>
              <a:rPr lang="en-US" altLang="en-US" i="1" dirty="0"/>
              <a:t>two</a:t>
            </a:r>
            <a:r>
              <a:rPr lang="en-US" altLang="en-US" dirty="0"/>
              <a:t> functionalities can be adopted</a:t>
            </a:r>
          </a:p>
          <a:p>
            <a:pPr marL="857250" lvl="1" indent="-457200">
              <a:buSzPct val="100000"/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Detect congestion at routers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a router expects a buffer overflow, it typically follows one of two strategies: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drops packets and lets sources regulate upon observing packet losses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sends an “Explicit Congestion Notification (ECN)” packet to sources</a:t>
            </a:r>
          </a:p>
          <a:p>
            <a:pPr lvl="4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endParaRPr lang="en-US" altLang="en-US" dirty="0"/>
          </a:p>
          <a:p>
            <a:pPr marL="857250" lvl="1" indent="-457200"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Regulate input at sources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the TCP-sender concludes congestion (e.g., it receives an ECN packet), then it reduces its sending rate</a:t>
            </a:r>
          </a:p>
        </p:txBody>
      </p:sp>
    </p:spTree>
    <p:extLst>
      <p:ext uri="{BB962C8B-B14F-4D97-AF65-F5344CB8AC3E}">
        <p14:creationId xmlns:p14="http://schemas.microsoft.com/office/powerpoint/2010/main" val="28055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the Internet 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after two lectures on networking you will be able to: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encapsulation, and 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reliability, and fault-tolerance over the 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i="1" dirty="0"/>
              <a:t>Recap</a:t>
            </a:r>
            <a:r>
              <a:rPr lang="en-US" altLang="en-US" dirty="0"/>
              <a:t>: Introduction 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…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</a:t>
            </a:r>
          </a:p>
        </p:txBody>
      </p:sp>
    </p:spTree>
    <p:extLst>
      <p:ext uri="{BB962C8B-B14F-4D97-AF65-F5344CB8AC3E}">
        <p14:creationId xmlns:p14="http://schemas.microsoft.com/office/powerpoint/2010/main" val="375898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982199" cy="1055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Communicating Entities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Communicating entities in distributed systems can be classified into two types: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System-oriented entities</a:t>
            </a:r>
          </a:p>
          <a:p>
            <a:pPr lvl="2"/>
            <a:r>
              <a:rPr lang="en-US" altLang="en-US" sz="2400" dirty="0"/>
              <a:t>Processes</a:t>
            </a:r>
          </a:p>
          <a:p>
            <a:pPr lvl="2"/>
            <a:r>
              <a:rPr lang="en-US" altLang="en-US" sz="2400" dirty="0"/>
              <a:t>Threads</a:t>
            </a:r>
          </a:p>
          <a:p>
            <a:pPr lvl="2"/>
            <a:r>
              <a:rPr lang="en-US" altLang="en-US" sz="2400" dirty="0"/>
              <a:t>Nodes</a:t>
            </a:r>
          </a:p>
          <a:p>
            <a:pPr lvl="4"/>
            <a:endParaRPr lang="en-US" altLang="en-US" sz="24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Problem-oriented entities</a:t>
            </a:r>
          </a:p>
          <a:p>
            <a:pPr lvl="2"/>
            <a:r>
              <a:rPr lang="en-US" altLang="en-US" sz="2400" dirty="0"/>
              <a:t>Objects (in </a:t>
            </a:r>
            <a:r>
              <a:rPr lang="en-US" altLang="en-US" sz="2400" i="1" dirty="0"/>
              <a:t>object-oriented programming</a:t>
            </a:r>
            <a:r>
              <a:rPr lang="en-US" altLang="en-US" sz="2400" dirty="0"/>
              <a:t> based approaches)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5638800"/>
            <a:ext cx="9982200" cy="685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How can entities in distributed systems communicate?</a:t>
            </a:r>
          </a:p>
        </p:txBody>
      </p:sp>
    </p:spTree>
    <p:extLst>
      <p:ext uri="{BB962C8B-B14F-4D97-AF65-F5344CB8AC3E}">
        <p14:creationId xmlns:p14="http://schemas.microsoft.com/office/powerpoint/2010/main" val="2371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419600"/>
          </a:xfrm>
        </p:spPr>
        <p:txBody>
          <a:bodyPr/>
          <a:lstStyle/>
          <a:p>
            <a:r>
              <a:rPr lang="en-US" altLang="en-US" dirty="0"/>
              <a:t>Communication paradigms describe and classify a set of methods by which entities can interact and exchange data</a:t>
            </a:r>
          </a:p>
          <a:p>
            <a:endParaRPr lang="en-US" altLang="en-US" sz="1800" dirty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Communication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3268846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1524000" y="2390865"/>
          <a:ext cx="6781800" cy="443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41248" y="1727200"/>
            <a:ext cx="10283952" cy="838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Communication paradigms can be categorized into </a:t>
            </a:r>
            <a:r>
              <a:rPr lang="en-US" altLang="en-US" sz="2400" i="1" dirty="0"/>
              <a:t>three</a:t>
            </a:r>
            <a:r>
              <a:rPr lang="en-US" altLang="en-US" sz="2400" dirty="0"/>
              <a:t> types based on where the entities reside. If entities are running 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6150" y="4419601"/>
            <a:ext cx="29718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Files, Signals, Shared Memory…</a:t>
            </a: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>
          <a:xfrm>
            <a:off x="841248" y="320676"/>
            <a:ext cx="9979151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Classification of Communication Paradigms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746" y="31680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Global variables, Procedure calls, …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63645" y="3827417"/>
            <a:ext cx="2286000" cy="5730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2. Same Computer but     Different Address-Spaces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63645" y="2795588"/>
            <a:ext cx="2286000" cy="3286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1. Same Address-Space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3490913"/>
            <a:ext cx="30480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Today, we will study how entities that reside on </a:t>
            </a:r>
            <a:r>
              <a:rPr lang="en-US" dirty="0">
                <a:solidFill>
                  <a:srgbClr val="0000FF"/>
                </a:solidFill>
              </a:rPr>
              <a:t>networked computers</a:t>
            </a:r>
            <a:r>
              <a:rPr lang="en-US" dirty="0">
                <a:solidFill>
                  <a:srgbClr val="000000"/>
                </a:solidFill>
              </a:rPr>
              <a:t> communicate in distributed systems using socket communication and remote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33746" y="4737099"/>
            <a:ext cx="3124208" cy="207552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834" y="5661679"/>
            <a:ext cx="2349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Socket Communication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Remote Invocation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763645" y="5194299"/>
            <a:ext cx="2286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3. Networked Computers</a:t>
            </a:r>
          </a:p>
        </p:txBody>
      </p:sp>
    </p:spTree>
    <p:extLst>
      <p:ext uri="{BB962C8B-B14F-4D97-AF65-F5344CB8AC3E}">
        <p14:creationId xmlns:p14="http://schemas.microsoft.com/office/powerpoint/2010/main" val="38087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6" grpId="0"/>
      <p:bldP spid="7" grpId="0"/>
      <p:bldP spid="18" grpId="0" animBg="1"/>
      <p:bldP spid="19" grpId="0" animBg="1"/>
      <p:bldP spid="14" grpId="0" animBg="1"/>
      <p:bldP spid="20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7063" y="2826774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UDP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UDP provides </a:t>
            </a:r>
            <a:r>
              <a:rPr lang="en-US" sz="2200" i="1" dirty="0"/>
              <a:t>connectionless </a:t>
            </a:r>
            <a:r>
              <a:rPr lang="en-US" sz="2200" dirty="0"/>
              <a:t>communication, with no acknowledgements or message retransmissions</a:t>
            </a:r>
          </a:p>
          <a:p>
            <a:pPr lvl="2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UDP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>
                <a:solidFill>
                  <a:srgbClr val="0000FF"/>
                </a:solidFill>
              </a:rPr>
              <a:t>sp</a:t>
            </a:r>
            <a:r>
              <a:rPr lang="en-US" sz="1800" dirty="0"/>
              <a:t>,</a:t>
            </a:r>
          </a:p>
          <a:p>
            <a:pPr lvl="1">
              <a:defRPr/>
            </a:pPr>
            <a:r>
              <a:rPr lang="en-US" sz="1800" dirty="0"/>
              <a:t>Socket </a:t>
            </a:r>
            <a:r>
              <a:rPr lang="en-US" sz="1800" i="1" dirty="0"/>
              <a:t>SS</a:t>
            </a:r>
            <a:r>
              <a:rPr lang="en-US" sz="1800" dirty="0"/>
              <a:t> waits to receive a request</a:t>
            </a:r>
          </a:p>
          <a:p>
            <a:pPr lvl="1">
              <a:defRPr/>
            </a:pPr>
            <a:r>
              <a:rPr lang="en-US" sz="1800" dirty="0"/>
              <a:t>Client opens a UDP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 err="1">
                <a:solidFill>
                  <a:srgbClr val="0000FF"/>
                </a:solidFill>
              </a:rPr>
              <a:t>cx</a:t>
            </a:r>
            <a:endParaRPr lang="en-US" sz="1800" i="1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Client socket </a:t>
            </a:r>
            <a:r>
              <a:rPr lang="en-US" sz="1800" i="1" dirty="0"/>
              <a:t>CS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sends</a:t>
            </a:r>
            <a:r>
              <a:rPr lang="en-US" sz="1800" dirty="0"/>
              <a:t> a message to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ServerIP</a:t>
            </a:r>
            <a:r>
              <a:rPr lang="en-US" sz="1800" dirty="0"/>
              <a:t> and port </a:t>
            </a: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</a:t>
            </a:r>
          </a:p>
          <a:p>
            <a:pPr lvl="1">
              <a:defRPr/>
            </a:pPr>
            <a:r>
              <a:rPr lang="en-US" sz="1800" dirty="0"/>
              <a:t>Server socket SS may </a:t>
            </a:r>
            <a:r>
              <a:rPr lang="en-US" sz="1800" dirty="0">
                <a:solidFill>
                  <a:srgbClr val="C00000"/>
                </a:solidFill>
              </a:rPr>
              <a:t>send</a:t>
            </a:r>
            <a:r>
              <a:rPr lang="en-US" sz="1800" dirty="0"/>
              <a:t> back data to </a:t>
            </a:r>
            <a:r>
              <a:rPr lang="en-US" sz="1800" i="1" dirty="0"/>
              <a:t>CS</a:t>
            </a:r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72400" y="4724399"/>
            <a:ext cx="990600" cy="1143000"/>
            <a:chOff x="5105400" y="3962400"/>
            <a:chExt cx="3276600" cy="2057400"/>
          </a:xfrm>
        </p:grpSpPr>
        <p:sp>
          <p:nvSpPr>
            <p:cNvPr id="4" name="Rectangle 3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105400" y="3962400"/>
              <a:ext cx="3276600" cy="53435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848600" y="5181599"/>
            <a:ext cx="762000" cy="609600"/>
            <a:chOff x="6400800" y="5029200"/>
            <a:chExt cx="7620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525780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971800" y="4800599"/>
            <a:ext cx="990600" cy="10668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272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886200" y="5562599"/>
            <a:ext cx="3962400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124200" y="5181599"/>
            <a:ext cx="762000" cy="609600"/>
            <a:chOff x="1676400" y="5029200"/>
            <a:chExt cx="762000" cy="609600"/>
          </a:xfrm>
        </p:grpSpPr>
        <p:sp>
          <p:nvSpPr>
            <p:cNvPr id="28" name="Rectangle 27"/>
            <p:cNvSpPr/>
            <p:nvPr/>
          </p:nvSpPr>
          <p:spPr>
            <a:xfrm>
              <a:off x="1676400" y="5029200"/>
              <a:ext cx="7620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3886200" y="5715000"/>
            <a:ext cx="4129088" cy="9525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95800" y="5148263"/>
            <a:ext cx="281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CS.Send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msg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ServerIP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sp)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86200" y="5834063"/>
            <a:ext cx="472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C00000"/>
                </a:solidFill>
              </a:rPr>
              <a:t>SS.Send(msg, recvPacket.IP, recvPacket.port)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10200" y="47672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SS.receive(recvPacket)</a:t>
            </a:r>
          </a:p>
        </p:txBody>
      </p:sp>
      <p:grpSp>
        <p:nvGrpSpPr>
          <p:cNvPr id="11277" name="Group 46"/>
          <p:cNvGrpSpPr>
            <a:grpSpLocks/>
          </p:cNvGrpSpPr>
          <p:nvPr/>
        </p:nvGrpSpPr>
        <p:grpSpPr bwMode="auto">
          <a:xfrm>
            <a:off x="2133600" y="6324603"/>
            <a:ext cx="6019800" cy="469184"/>
            <a:chOff x="533400" y="6324600"/>
            <a:chExt cx="6019800" cy="547381"/>
          </a:xfrm>
        </p:grpSpPr>
        <p:sp>
          <p:nvSpPr>
            <p:cNvPr id="46" name="Rectangle 45"/>
            <p:cNvSpPr/>
            <p:nvPr/>
          </p:nvSpPr>
          <p:spPr>
            <a:xfrm>
              <a:off x="533400" y="6324600"/>
              <a:ext cx="5867400" cy="533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7325" y="6553200"/>
              <a:ext cx="469075" cy="2286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283" name="TextBox 19"/>
            <p:cNvSpPr txBox="1">
              <a:spLocks noChangeArrowheads="1"/>
            </p:cNvSpPr>
            <p:nvPr/>
          </p:nvSpPr>
          <p:spPr bwMode="auto">
            <a:xfrm>
              <a:off x="3657600" y="6477001"/>
              <a:ext cx="1371600" cy="394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Socket  S</a:t>
              </a:r>
            </a:p>
          </p:txBody>
        </p:sp>
        <p:sp>
          <p:nvSpPr>
            <p:cNvPr id="11284" name="TextBox 20"/>
            <p:cNvSpPr txBox="1">
              <a:spLocks noChangeArrowheads="1"/>
            </p:cNvSpPr>
            <p:nvPr/>
          </p:nvSpPr>
          <p:spPr bwMode="auto">
            <a:xfrm>
              <a:off x="5410200" y="6477000"/>
              <a:ext cx="1143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Port 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93475" y="6429500"/>
              <a:ext cx="533400" cy="36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</a:t>
              </a:r>
            </a:p>
          </p:txBody>
        </p:sp>
        <p:grpSp>
          <p:nvGrpSpPr>
            <p:cNvPr id="11288" name="Group 41"/>
            <p:cNvGrpSpPr>
              <a:grpSpLocks/>
            </p:cNvGrpSpPr>
            <p:nvPr/>
          </p:nvGrpSpPr>
          <p:grpSpPr bwMode="auto">
            <a:xfrm>
              <a:off x="838200" y="6400800"/>
              <a:ext cx="457200" cy="381000"/>
              <a:chOff x="5105400" y="3962400"/>
              <a:chExt cx="3276600" cy="2057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105400" y="3960976"/>
                <a:ext cx="3276600" cy="206026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105400" y="3960976"/>
                <a:ext cx="3276600" cy="124015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11289" name="TextBox 44"/>
            <p:cNvSpPr txBox="1">
              <a:spLocks noChangeArrowheads="1"/>
            </p:cNvSpPr>
            <p:nvPr/>
          </p:nvSpPr>
          <p:spPr bwMode="auto">
            <a:xfrm>
              <a:off x="1219200" y="6443246"/>
              <a:ext cx="1905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Host computer H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991600" y="4872037"/>
            <a:ext cx="1524000" cy="893762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No ACK will be sent by the receiver</a:t>
            </a:r>
          </a:p>
        </p:txBody>
      </p:sp>
    </p:spTree>
    <p:extLst>
      <p:ext uri="{BB962C8B-B14F-4D97-AF65-F5344CB8AC3E}">
        <p14:creationId xmlns:p14="http://schemas.microsoft.com/office/powerpoint/2010/main" val="20129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II: Layering and Routing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Conclude networking and introduce RPC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due on Jan 23 by midnight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UDP– Design Considerations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495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Sender must explicitly fragment a long message into smaller chunks before transmission</a:t>
            </a:r>
          </a:p>
          <a:p>
            <a:pPr lvl="1"/>
            <a:r>
              <a:rPr lang="en-US" altLang="en-US" sz="2000" dirty="0"/>
              <a:t>A maximum size of 548 bytes is suggested for transmission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sz="2400" dirty="0"/>
              <a:t>Messages may be delivered out-of-order</a:t>
            </a:r>
          </a:p>
          <a:p>
            <a:pPr lvl="1"/>
            <a:r>
              <a:rPr lang="en-US" altLang="en-US" sz="2000" dirty="0"/>
              <a:t>If necessary, programmer must re-order packets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Communication is not reliable</a:t>
            </a:r>
          </a:p>
          <a:p>
            <a:pPr lvl="1"/>
            <a:r>
              <a:rPr lang="en-US" altLang="en-US" sz="2000" dirty="0"/>
              <a:t>Messages might be dropped due to check-sum errors or buffer overflows at routers</a:t>
            </a:r>
          </a:p>
          <a:p>
            <a:pPr marL="1828800" lvl="4" indent="0">
              <a:buNone/>
            </a:pPr>
            <a:endParaRPr lang="en-US" altLang="en-US" sz="1200" dirty="0"/>
          </a:p>
          <a:p>
            <a:r>
              <a:rPr lang="en-US" altLang="en-US" sz="2400" dirty="0"/>
              <a:t>Receiver should allocate a buffer that is big enough to fit the sender’s message</a:t>
            </a:r>
          </a:p>
          <a:p>
            <a:pPr lvl="1"/>
            <a:r>
              <a:rPr lang="en-US" altLang="en-US" sz="2000" dirty="0"/>
              <a:t>Otherwise the message will be truncated</a:t>
            </a:r>
          </a:p>
        </p:txBody>
      </p:sp>
    </p:spTree>
    <p:extLst>
      <p:ext uri="{BB962C8B-B14F-4D97-AF65-F5344CB8AC3E}">
        <p14:creationId xmlns:p14="http://schemas.microsoft.com/office/powerpoint/2010/main" val="23348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TCP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47800"/>
            <a:ext cx="99029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TCP provides </a:t>
            </a:r>
            <a:r>
              <a:rPr lang="en-US" sz="2200" i="1" dirty="0"/>
              <a:t>in-order </a:t>
            </a:r>
            <a:r>
              <a:rPr lang="en-US" sz="2200" dirty="0"/>
              <a:t>delivery, </a:t>
            </a:r>
            <a:r>
              <a:rPr lang="en-US" sz="2200" i="1" dirty="0"/>
              <a:t>reliability,</a:t>
            </a:r>
            <a:r>
              <a:rPr lang="en-US" sz="2200" dirty="0"/>
              <a:t> and </a:t>
            </a:r>
            <a:r>
              <a:rPr lang="en-US" sz="2200" i="1" dirty="0"/>
              <a:t>congestion control</a:t>
            </a:r>
          </a:p>
          <a:p>
            <a:pPr lvl="3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TCP server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 err="1">
                <a:solidFill>
                  <a:srgbClr val="0000FF"/>
                </a:solidFill>
              </a:rPr>
              <a:t>sp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Server waits to receive a request (using </a:t>
            </a:r>
            <a:r>
              <a:rPr lang="en-US" sz="1800" i="1" dirty="0"/>
              <a:t>accept</a:t>
            </a:r>
            <a:r>
              <a:rPr lang="en-US" sz="1800" dirty="0"/>
              <a:t> call)</a:t>
            </a:r>
          </a:p>
          <a:p>
            <a:pPr lvl="1">
              <a:defRPr/>
            </a:pPr>
            <a:r>
              <a:rPr lang="en-US" sz="1800" dirty="0"/>
              <a:t>Client opens a TCP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>
                <a:solidFill>
                  <a:srgbClr val="0000FF"/>
                </a:solidFill>
              </a:rPr>
              <a:t>cx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initiates</a:t>
            </a:r>
            <a:r>
              <a:rPr lang="en-US" sz="1800" i="1" dirty="0"/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C00000"/>
                </a:solidFill>
              </a:rPr>
              <a:t>connection initiation message</a:t>
            </a:r>
            <a:r>
              <a:rPr lang="en-US" sz="1800" dirty="0"/>
              <a:t> to </a:t>
            </a:r>
            <a:r>
              <a:rPr lang="en-US" sz="1800" dirty="0" err="1"/>
              <a:t>ServerIP</a:t>
            </a:r>
            <a:r>
              <a:rPr lang="en-US" sz="1800" dirty="0"/>
              <a:t> and port </a:t>
            </a:r>
            <a:r>
              <a:rPr lang="en-US" sz="1800" i="1" dirty="0" err="1"/>
              <a:t>sp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Server socket SS allocates a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socket NSS</a:t>
            </a:r>
            <a:r>
              <a:rPr lang="en-US" sz="1800" dirty="0"/>
              <a:t> on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random port </a:t>
            </a:r>
            <a:r>
              <a:rPr lang="en-US" sz="18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r>
              <a:rPr lang="en-US" sz="1800" dirty="0"/>
              <a:t> for the client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can </a:t>
            </a:r>
            <a:r>
              <a:rPr lang="en-US" sz="1800" dirty="0">
                <a:solidFill>
                  <a:srgbClr val="FF0000"/>
                </a:solidFill>
              </a:rPr>
              <a:t>send data</a:t>
            </a:r>
            <a:r>
              <a:rPr lang="en-US" sz="1800" dirty="0"/>
              <a:t> to </a:t>
            </a:r>
            <a:r>
              <a:rPr lang="en-US" sz="1800" i="1" dirty="0"/>
              <a:t>NSS</a:t>
            </a:r>
            <a:endParaRPr lang="en-US" sz="1800" dirty="0"/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96200" y="4498975"/>
            <a:ext cx="1219200" cy="2057400"/>
            <a:chOff x="5105400" y="3962400"/>
            <a:chExt cx="3276600" cy="2057400"/>
          </a:xfrm>
        </p:grpSpPr>
        <p:sp>
          <p:nvSpPr>
            <p:cNvPr id="5" name="Rectangle 4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105400" y="3962400"/>
              <a:ext cx="3276600" cy="533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772400" y="5108575"/>
            <a:ext cx="914400" cy="533400"/>
            <a:chOff x="6400800" y="5029200"/>
            <a:chExt cx="762000" cy="457200"/>
          </a:xfrm>
        </p:grpSpPr>
        <p:sp>
          <p:nvSpPr>
            <p:cNvPr id="8" name="Rectangle 7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895600" y="4498975"/>
            <a:ext cx="1143000" cy="19812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41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810000" y="5184775"/>
            <a:ext cx="39624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3124200" y="5337175"/>
            <a:ext cx="685800" cy="762000"/>
            <a:chOff x="1676400" y="5029206"/>
            <a:chExt cx="762000" cy="609601"/>
          </a:xfrm>
        </p:grpSpPr>
        <p:sp>
          <p:nvSpPr>
            <p:cNvPr id="15" name="Rectangle 14"/>
            <p:cNvSpPr/>
            <p:nvPr/>
          </p:nvSpPr>
          <p:spPr>
            <a:xfrm>
              <a:off x="1676400" y="5029206"/>
              <a:ext cx="762000" cy="609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10800000" flipV="1">
            <a:off x="3810000" y="5337175"/>
            <a:ext cx="3886200" cy="1524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240807">
            <a:off x="5334000" y="5618164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CS.Send(msg)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0" y="4495801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nSS = SS.accept()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21411003">
            <a:off x="5257800" y="4975226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</a:rPr>
              <a:t>Shall I send?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21333361">
            <a:off x="4340225" y="5375276"/>
            <a:ext cx="3284538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OK. Set your transmission port to 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7772400" y="5870575"/>
            <a:ext cx="914400" cy="533400"/>
            <a:chOff x="6400800" y="5029200"/>
            <a:chExt cx="762000" cy="457200"/>
          </a:xfrm>
        </p:grpSpPr>
        <p:sp>
          <p:nvSpPr>
            <p:cNvPr id="37" name="Rectangle 36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nSS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nsp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810000" y="5832475"/>
            <a:ext cx="3886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41738" y="5946775"/>
            <a:ext cx="4030662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240807">
            <a:off x="3976688" y="6035676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TCP fragments the message &amp; transmits data; receiver ACKs receptions</a:t>
            </a:r>
          </a:p>
        </p:txBody>
      </p:sp>
    </p:spTree>
    <p:extLst>
      <p:ext uri="{BB962C8B-B14F-4D97-AF65-F5344CB8AC3E}">
        <p14:creationId xmlns:p14="http://schemas.microsoft.com/office/powerpoint/2010/main" val="32924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3" grpId="0"/>
      <p:bldP spid="35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Main Advantages of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TCP ensures in-order delivery of messages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Applications can send messages of any size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TCP ensures </a:t>
            </a:r>
            <a:r>
              <a:rPr lang="en-US" altLang="en-US" i="1" dirty="0"/>
              <a:t>reliable communication</a:t>
            </a:r>
            <a:r>
              <a:rPr lang="en-US" altLang="en-US" dirty="0"/>
              <a:t> via using acknowledgements and retransmissions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Congestion control of TCP regulates sender rate, and thus prevents network overload</a:t>
            </a:r>
          </a:p>
        </p:txBody>
      </p:sp>
    </p:spTree>
    <p:extLst>
      <p:ext uri="{BB962C8B-B14F-4D97-AF65-F5344CB8AC3E}">
        <p14:creationId xmlns:p14="http://schemas.microsoft.com/office/powerpoint/2010/main" val="9743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Lecture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II</a:t>
            </a:r>
          </a:p>
        </p:txBody>
      </p:sp>
    </p:spTree>
    <p:extLst>
      <p:ext uri="{BB962C8B-B14F-4D97-AF65-F5344CB8AC3E}">
        <p14:creationId xmlns:p14="http://schemas.microsoft.com/office/powerpoint/2010/main" val="358796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389988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2849D3B-9511-4EF0-8C1C-A5D361C3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Routing over Internet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FE332264-0278-4906-BE91-93BDAB3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12014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machine over the Internet is identified by an IP Address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Source machine transmits the packet over its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Intermediate routers examine the packet, and forward it to the best next-hop router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the destination is directly attached to the local network of a router, the router forwards the packet over the respective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Routers exchange information to keep an up-to-date information about the network</a:t>
            </a:r>
          </a:p>
        </p:txBody>
      </p:sp>
    </p:spTree>
    <p:extLst>
      <p:ext uri="{BB962C8B-B14F-4D97-AF65-F5344CB8AC3E}">
        <p14:creationId xmlns:p14="http://schemas.microsoft.com/office/powerpoint/2010/main" val="30586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200667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419FD64-A2E3-48F7-82C1-94D29687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97B8A0D-58C6-4AE8-8BB3-4F62A2E7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134600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Transport layer protocols provide end-to-end communication for applications</a:t>
            </a:r>
          </a:p>
          <a:p>
            <a:pPr>
              <a:defRPr/>
            </a:pPr>
            <a:endParaRPr lang="en-US" sz="2400" dirty="0"/>
          </a:p>
          <a:p>
            <a:pPr lvl="2"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This is the lowest layer where messages (rather than packets) are handled</a:t>
            </a:r>
          </a:p>
          <a:p>
            <a:pPr>
              <a:defRPr/>
            </a:pPr>
            <a:endParaRPr lang="en-US" sz="2400" dirty="0"/>
          </a:p>
          <a:p>
            <a:pPr lvl="3"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Messages are addressed to communication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ports</a:t>
            </a:r>
            <a:r>
              <a:rPr lang="en-US" sz="2400" dirty="0"/>
              <a:t> attached to the processes</a:t>
            </a:r>
          </a:p>
          <a:p>
            <a:pPr lvl="1">
              <a:defRPr/>
            </a:pPr>
            <a:r>
              <a:rPr lang="en-US" sz="2000" dirty="0"/>
              <a:t>Transport layer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sz="2000" dirty="0"/>
              <a:t> each 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packet received to its respective port</a:t>
            </a:r>
          </a:p>
        </p:txBody>
      </p:sp>
      <p:grpSp>
        <p:nvGrpSpPr>
          <p:cNvPr id="49156" name="Group 19">
            <a:extLst>
              <a:ext uri="{FF2B5EF4-FFF2-40B4-BE49-F238E27FC236}">
                <a16:creationId xmlns:a16="http://schemas.microsoft.com/office/drawing/2014/main" id="{42648F95-6F5A-43C2-96C6-E4C249AE61B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2743200" cy="2057400"/>
            <a:chOff x="4876800" y="3886202"/>
            <a:chExt cx="3810000" cy="2667002"/>
          </a:xfrm>
        </p:grpSpPr>
        <p:grpSp>
          <p:nvGrpSpPr>
            <p:cNvPr id="49158" name="Group 4">
              <a:extLst>
                <a:ext uri="{FF2B5EF4-FFF2-40B4-BE49-F238E27FC236}">
                  <a16:creationId xmlns:a16="http://schemas.microsoft.com/office/drawing/2014/main" id="{F8E318FC-58A4-481B-9918-9F535BA99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886202"/>
              <a:ext cx="3810000" cy="2667002"/>
              <a:chOff x="5181600" y="5410201"/>
              <a:chExt cx="1352705" cy="145047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0242F38-5D2F-4843-9648-692737F93383}"/>
                  </a:ext>
                </a:extLst>
              </p:cNvPr>
              <p:cNvSpPr/>
              <p:nvPr/>
            </p:nvSpPr>
            <p:spPr>
              <a:xfrm>
                <a:off x="5181600" y="5410201"/>
                <a:ext cx="1352705" cy="14504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622965-5840-4330-A8EB-82D513114AB5}"/>
                  </a:ext>
                </a:extLst>
              </p:cNvPr>
              <p:cNvSpPr/>
              <p:nvPr/>
            </p:nvSpPr>
            <p:spPr>
              <a:xfrm>
                <a:off x="5325573" y="5714999"/>
                <a:ext cx="27264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A9ACCA6-37FF-455E-B974-DE05ADA8C825}"/>
                  </a:ext>
                </a:extLst>
              </p:cNvPr>
              <p:cNvSpPr/>
              <p:nvPr/>
            </p:nvSpPr>
            <p:spPr>
              <a:xfrm>
                <a:off x="6136584" y="5717149"/>
                <a:ext cx="249888" cy="26455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19E0355-B162-4CCA-9765-12DD7A246C76}"/>
                  </a:ext>
                </a:extLst>
              </p:cNvPr>
              <p:cNvSpPr/>
              <p:nvPr/>
            </p:nvSpPr>
            <p:spPr>
              <a:xfrm>
                <a:off x="5741166" y="5714999"/>
                <a:ext cx="27863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1C17C625-4C90-419E-9D29-317900E6749D}"/>
                  </a:ext>
                </a:extLst>
              </p:cNvPr>
              <p:cNvSpPr/>
              <p:nvPr/>
            </p:nvSpPr>
            <p:spPr>
              <a:xfrm>
                <a:off x="5334000" y="6172200"/>
                <a:ext cx="1096854" cy="228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/>
                  <a:t>Transport layer protocol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2D4961A-F3A1-4CFB-8B57-AC735F25BAAB}"/>
                  </a:ext>
                </a:extLst>
              </p:cNvPr>
              <p:cNvCxnSpPr/>
              <p:nvPr/>
            </p:nvCxnSpPr>
            <p:spPr>
              <a:xfrm flipH="1" flipV="1">
                <a:off x="5606669" y="5982109"/>
                <a:ext cx="275551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142787E-63E2-4CD4-ABA1-CCE68BC2E527}"/>
                  </a:ext>
                </a:extLst>
              </p:cNvPr>
              <p:cNvCxnSpPr/>
              <p:nvPr/>
            </p:nvCxnSpPr>
            <p:spPr>
              <a:xfrm flipH="1" flipV="1">
                <a:off x="5880654" y="5982109"/>
                <a:ext cx="1566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EAC8C78A-59A0-4221-8DA9-C9B35869AF5A}"/>
                  </a:ext>
                </a:extLst>
              </p:cNvPr>
              <p:cNvCxnSpPr/>
              <p:nvPr/>
            </p:nvCxnSpPr>
            <p:spPr>
              <a:xfrm flipV="1">
                <a:off x="5882220" y="5982109"/>
                <a:ext cx="264592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9178" name="TextBox 8206">
                <a:extLst>
                  <a:ext uri="{FF2B5EF4-FFF2-40B4-BE49-F238E27FC236}">
                    <a16:creationId xmlns:a16="http://schemas.microsoft.com/office/drawing/2014/main" id="{A1FB06BB-3FA7-42C9-9652-EEC54D6FB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451642"/>
                <a:ext cx="1352705" cy="195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tx1"/>
                    </a:solidFill>
                  </a:rPr>
                  <a:t>Destination machine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3C81BAF-33C9-4A7D-A355-7AB8834FBAB7}"/>
                </a:ext>
              </a:extLst>
            </p:cNvPr>
            <p:cNvSpPr/>
            <p:nvPr/>
          </p:nvSpPr>
          <p:spPr bwMode="auto">
            <a:xfrm>
              <a:off x="5296978" y="5943599"/>
              <a:ext cx="3089376" cy="4203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Network layer protocol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64416F-9C26-4AEE-8AD2-4610AAAB4B07}"/>
              </a:ext>
            </a:extLst>
          </p:cNvPr>
          <p:cNvCxnSpPr/>
          <p:nvPr/>
        </p:nvCxnSpPr>
        <p:spPr bwMode="auto">
          <a:xfrm flipH="1" flipV="1">
            <a:off x="8123237" y="5977098"/>
            <a:ext cx="0" cy="182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>
            <a:extLst>
              <a:ext uri="{FF2B5EF4-FFF2-40B4-BE49-F238E27FC236}">
                <a16:creationId xmlns:a16="http://schemas.microsoft.com/office/drawing/2014/main" id="{CF135098-88AF-407F-8DA0-EBA999D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Simple Transport Layer Protocols</a:t>
            </a:r>
          </a:p>
        </p:txBody>
      </p:sp>
      <p:sp>
        <p:nvSpPr>
          <p:cNvPr id="50180" name="Content Placeholder 2">
            <a:extLst>
              <a:ext uri="{FF2B5EF4-FFF2-40B4-BE49-F238E27FC236}">
                <a16:creationId xmlns:a16="http://schemas.microsoft.com/office/drawing/2014/main" id="{8B40867C-BF00-402F-98F7-A602EB11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72800" cy="4525963"/>
          </a:xfrm>
        </p:spPr>
        <p:txBody>
          <a:bodyPr/>
          <a:lstStyle/>
          <a:p>
            <a:r>
              <a:rPr lang="en-US" altLang="en-US" dirty="0"/>
              <a:t>Simple transport protocols provide the following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Multiplexing Service</a:t>
            </a:r>
          </a:p>
          <a:p>
            <a:pPr marL="914400" lvl="1" indent="-457200">
              <a:buFontTx/>
              <a:buAutoNum type="arabicPeriod"/>
            </a:pPr>
            <a:endParaRPr lang="en-US" altLang="en-US" sz="2600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Connection-less Communication: The sender and receiver processes do not initiate a connection before sending the message</a:t>
            </a:r>
          </a:p>
          <a:p>
            <a:pPr lvl="2"/>
            <a:r>
              <a:rPr lang="en-US" altLang="en-US" sz="2400" dirty="0"/>
              <a:t>Each message is encapsulated in a packet (also called as </a:t>
            </a:r>
            <a:r>
              <a:rPr lang="en-US" altLang="en-US" sz="2400" i="1" dirty="0"/>
              <a:t>datagram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Messages at the receiver can be in different order than the one sent by the sender</a:t>
            </a:r>
          </a:p>
          <a:p>
            <a:pPr lvl="2"/>
            <a:r>
              <a:rPr lang="en-US" altLang="en-US" sz="2400" dirty="0"/>
              <a:t>E.g., </a:t>
            </a:r>
            <a:r>
              <a:rPr lang="en-US" altLang="en-US" sz="2400" dirty="0">
                <a:solidFill>
                  <a:srgbClr val="0070C0"/>
                </a:solidFill>
              </a:rPr>
              <a:t>User Datagram Protocol</a:t>
            </a:r>
            <a:r>
              <a:rPr lang="en-US" altLang="en-US" sz="2400" dirty="0"/>
              <a:t> (</a:t>
            </a:r>
            <a:r>
              <a:rPr lang="en-US" altLang="en-US" sz="2400" i="1" dirty="0">
                <a:solidFill>
                  <a:srgbClr val="0070C0"/>
                </a:solidFill>
              </a:rPr>
              <a:t>UDP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48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A2A431C-96B3-4A96-97FB-D0C266CA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Advanced Transport Layer Protocols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0B026CEB-0B59-4F76-A910-94FB106F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820400" cy="4351338"/>
          </a:xfrm>
        </p:spPr>
        <p:txBody>
          <a:bodyPr/>
          <a:lstStyle/>
          <a:p>
            <a:r>
              <a:rPr lang="en-US" altLang="en-US" dirty="0"/>
              <a:t>Advanced transport layer protocols typically provide more services than simple multiplexing</a:t>
            </a:r>
          </a:p>
          <a:p>
            <a:pPr lvl="2"/>
            <a:endParaRPr lang="en-US" altLang="en-US" sz="2800" dirty="0"/>
          </a:p>
          <a:p>
            <a:r>
              <a:rPr lang="en-US" altLang="en-US" dirty="0"/>
              <a:t>Transmission Control Protocol (TCP) is a widely-used protocol that provides three additional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Connection-oriented Communication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Reliability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Congestion Control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751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85A155E1-CAE5-45AF-A797-744363C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1. Connection-Oriented Communication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B836271-BE8C-4E6B-82F9-47B85EDD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678363"/>
          </a:xfrm>
        </p:spPr>
        <p:txBody>
          <a:bodyPr/>
          <a:lstStyle/>
          <a:p>
            <a:r>
              <a:rPr lang="en-US" altLang="en-US" sz="2400" dirty="0"/>
              <a:t>Sender and receiver will handshake before sending the messages</a:t>
            </a:r>
          </a:p>
          <a:p>
            <a:pPr lvl="1"/>
            <a:r>
              <a:rPr lang="en-US" altLang="en-US" sz="2000" dirty="0"/>
              <a:t>Handshake helps to set-up connection parameters, and to allocate resources at destination to receive packets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Destination provides </a:t>
            </a:r>
            <a:r>
              <a:rPr lang="en-US" altLang="en-US" sz="2400" i="1" dirty="0"/>
              <a:t>in-order delivery</a:t>
            </a:r>
            <a:r>
              <a:rPr lang="en-US" altLang="en-US" sz="2400" dirty="0"/>
              <a:t> of messages to the intended process</a:t>
            </a:r>
          </a:p>
          <a:p>
            <a:pPr lvl="1"/>
            <a:r>
              <a:rPr lang="en-US" altLang="en-US" sz="2000" dirty="0"/>
              <a:t>Destination will buffer the packets until previous packets are received</a:t>
            </a:r>
          </a:p>
          <a:p>
            <a:pPr lvl="1"/>
            <a:r>
              <a:rPr lang="en-US" altLang="en-US" sz="2000" dirty="0"/>
              <a:t>It will then deliver packets to the process in the order that the sender had used</a:t>
            </a:r>
          </a:p>
          <a:p>
            <a:endParaRPr lang="en-US" altLang="en-US" sz="2400" dirty="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3656DD93-D116-4E56-BEDB-229FFF10EDC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724400"/>
            <a:ext cx="2057400" cy="1447800"/>
            <a:chOff x="5181600" y="5410203"/>
            <a:chExt cx="1352705" cy="10744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161C1C-66C5-409A-BB70-D2F96BFBEF2E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08AC17-DAFB-45C4-8F29-FF01AB7D0E5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D7C28D-08B7-4720-93C6-48D5F39484D3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DA3A8D-A8E9-4A82-A084-9636AF16C97C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97B09649-69F3-4729-ACCC-18267DFDC34B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5AB4D4-CA16-4CBB-B28D-2CE38AA0B596}"/>
                </a:ext>
              </a:extLst>
            </p:cNvPr>
            <p:cNvCxnSpPr/>
            <p:nvPr/>
          </p:nvCxnSpPr>
          <p:spPr>
            <a:xfrm flipH="1" flipV="1">
              <a:off x="5606408" y="5981580"/>
              <a:ext cx="275551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2EE505A-CA19-4EB1-B390-A0E21B6B8A18}"/>
                </a:ext>
              </a:extLst>
            </p:cNvPr>
            <p:cNvCxnSpPr/>
            <p:nvPr/>
          </p:nvCxnSpPr>
          <p:spPr>
            <a:xfrm flipH="1" flipV="1">
              <a:off x="5880915" y="5981580"/>
              <a:ext cx="1044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399453A-CC86-4448-95F7-9D70EA25EB25}"/>
                </a:ext>
              </a:extLst>
            </p:cNvPr>
            <p:cNvCxnSpPr/>
            <p:nvPr/>
          </p:nvCxnSpPr>
          <p:spPr>
            <a:xfrm flipV="1">
              <a:off x="5881959" y="5981580"/>
              <a:ext cx="265113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305" name="TextBox 8206">
              <a:extLst>
                <a:ext uri="{FF2B5EF4-FFF2-40B4-BE49-F238E27FC236}">
                  <a16:creationId xmlns:a16="http://schemas.microsoft.com/office/drawing/2014/main" id="{59D94089-2262-4903-BBDC-709283B1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pSp>
        <p:nvGrpSpPr>
          <p:cNvPr id="53253" name="Group 4">
            <a:extLst>
              <a:ext uri="{FF2B5EF4-FFF2-40B4-BE49-F238E27FC236}">
                <a16:creationId xmlns:a16="http://schemas.microsoft.com/office/drawing/2014/main" id="{0D64A350-30CE-4AC4-BAAD-C05DAA76868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24400"/>
            <a:ext cx="2057400" cy="1447800"/>
            <a:chOff x="5181600" y="5410203"/>
            <a:chExt cx="1352705" cy="107442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DD8E86-831E-4E11-876E-9DD91C9F36D4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0B6A94-58DF-4E9D-8F60-1F3A9D9EA2CC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8A43F6E-4F85-4208-BC25-A81A621B1F7E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AFC6B4-AA0B-4F5A-A439-52FBA3B563EB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AE02D42-FF3F-4D8E-8823-BE6A011E253A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D60D2A6-95EC-401F-8469-1DBB74FAB41C}"/>
                </a:ext>
              </a:extLst>
            </p:cNvPr>
            <p:cNvCxnSpPr/>
            <p:nvPr/>
          </p:nvCxnSpPr>
          <p:spPr>
            <a:xfrm rot="16200000" flipH="1">
              <a:off x="5786011" y="6076484"/>
              <a:ext cx="190852" cy="10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288" name="TextBox 8206">
              <a:extLst>
                <a:ext uri="{FF2B5EF4-FFF2-40B4-BE49-F238E27FC236}">
                  <a16:creationId xmlns:a16="http://schemas.microsoft.com/office/drawing/2014/main" id="{0E2F28E9-2F6C-41EF-85D3-11AED6F68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Source machine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5991AB-48B1-497B-BDB4-06B408678C7B}"/>
              </a:ext>
            </a:extLst>
          </p:cNvPr>
          <p:cNvCxnSpPr/>
          <p:nvPr/>
        </p:nvCxnSpPr>
        <p:spPr>
          <a:xfrm rot="16200000" flipV="1">
            <a:off x="7639051" y="6267453"/>
            <a:ext cx="4175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1A7C197-49B1-4805-992B-B71FE15361A7}"/>
              </a:ext>
            </a:extLst>
          </p:cNvPr>
          <p:cNvCxnSpPr/>
          <p:nvPr/>
        </p:nvCxnSpPr>
        <p:spPr>
          <a:xfrm rot="5400000">
            <a:off x="3102770" y="6266659"/>
            <a:ext cx="417512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445A69-7C79-4855-A957-441B72FF0D05}"/>
              </a:ext>
            </a:extLst>
          </p:cNvPr>
          <p:cNvCxnSpPr/>
          <p:nvPr/>
        </p:nvCxnSpPr>
        <p:spPr>
          <a:xfrm>
            <a:off x="4148141" y="5905500"/>
            <a:ext cx="2865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48992C-11A4-4348-BF4A-A7D89260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5486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Shall I send?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0F3EC1A-AFE0-4B2C-9765-EDAEA445202A}"/>
              </a:ext>
            </a:extLst>
          </p:cNvPr>
          <p:cNvCxnSpPr/>
          <p:nvPr/>
        </p:nvCxnSpPr>
        <p:spPr>
          <a:xfrm rot="10800000">
            <a:off x="4148138" y="6019800"/>
            <a:ext cx="2819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5D840D8-A00C-4A0B-A661-2DF4CA46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OK. Start sending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75A38D-EE53-4279-9FA7-33124956A08D}"/>
              </a:ext>
            </a:extLst>
          </p:cNvPr>
          <p:cNvSpPr/>
          <p:nvPr/>
        </p:nvSpPr>
        <p:spPr>
          <a:xfrm flipH="1">
            <a:off x="3386138" y="5486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105B7B2-1DD2-4D73-BFCB-EA0BBFD92AA4}"/>
              </a:ext>
            </a:extLst>
          </p:cNvPr>
          <p:cNvCxnSpPr/>
          <p:nvPr/>
        </p:nvCxnSpPr>
        <p:spPr>
          <a:xfrm>
            <a:off x="3309938" y="6477000"/>
            <a:ext cx="457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7107D4B0-AAA7-438C-BF08-4AFB87EDCF45}"/>
              </a:ext>
            </a:extLst>
          </p:cNvPr>
          <p:cNvSpPr/>
          <p:nvPr/>
        </p:nvSpPr>
        <p:spPr>
          <a:xfrm flipH="1">
            <a:off x="3386138" y="6172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3BB668-2826-436D-89EC-E38E76BBBE9B}"/>
              </a:ext>
            </a:extLst>
          </p:cNvPr>
          <p:cNvSpPr/>
          <p:nvPr/>
        </p:nvSpPr>
        <p:spPr>
          <a:xfrm flipH="1">
            <a:off x="3767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9266C0A-DD3A-4341-A1BA-BBC52A37D3EF}"/>
              </a:ext>
            </a:extLst>
          </p:cNvPr>
          <p:cNvSpPr/>
          <p:nvPr/>
        </p:nvSpPr>
        <p:spPr>
          <a:xfrm flipH="1">
            <a:off x="4529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C6F1A68-3479-4A06-8B93-0E055A0CB225}"/>
              </a:ext>
            </a:extLst>
          </p:cNvPr>
          <p:cNvSpPr/>
          <p:nvPr/>
        </p:nvSpPr>
        <p:spPr>
          <a:xfrm flipH="1">
            <a:off x="5214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C21597-4964-47B7-8D38-8C102C8F2F6C}"/>
              </a:ext>
            </a:extLst>
          </p:cNvPr>
          <p:cNvSpPr/>
          <p:nvPr/>
        </p:nvSpPr>
        <p:spPr>
          <a:xfrm flipH="1">
            <a:off x="5976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23E601-6267-436E-99F7-8541597EEDC6}"/>
              </a:ext>
            </a:extLst>
          </p:cNvPr>
          <p:cNvSpPr/>
          <p:nvPr/>
        </p:nvSpPr>
        <p:spPr>
          <a:xfrm flipH="1">
            <a:off x="6738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F89094-1DA0-4404-87FA-9D938DB775AC}"/>
              </a:ext>
            </a:extLst>
          </p:cNvPr>
          <p:cNvSpPr/>
          <p:nvPr/>
        </p:nvSpPr>
        <p:spPr>
          <a:xfrm flipH="1">
            <a:off x="7500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6907E12-7279-421D-A002-BF9883F51D96}"/>
              </a:ext>
            </a:extLst>
          </p:cNvPr>
          <p:cNvSpPr/>
          <p:nvPr/>
        </p:nvSpPr>
        <p:spPr>
          <a:xfrm flipH="1">
            <a:off x="7577138" y="6248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C5B70D-86A1-48D5-A4D9-36B3BDF927A0}"/>
              </a:ext>
            </a:extLst>
          </p:cNvPr>
          <p:cNvSpPr/>
          <p:nvPr/>
        </p:nvSpPr>
        <p:spPr>
          <a:xfrm flipH="1">
            <a:off x="84153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88B6535-467C-4278-968F-C63CD5C5D966}"/>
              </a:ext>
            </a:extLst>
          </p:cNvPr>
          <p:cNvSpPr/>
          <p:nvPr/>
        </p:nvSpPr>
        <p:spPr>
          <a:xfrm flipH="1">
            <a:off x="85677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1A6679-CD7B-4210-81AD-7E4F6ECB1767}"/>
              </a:ext>
            </a:extLst>
          </p:cNvPr>
          <p:cNvSpPr/>
          <p:nvPr/>
        </p:nvSpPr>
        <p:spPr>
          <a:xfrm flipH="1">
            <a:off x="88725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E60C81C-8C92-41BD-BEFF-93E7186EE5DF}"/>
              </a:ext>
            </a:extLst>
          </p:cNvPr>
          <p:cNvSpPr/>
          <p:nvPr/>
        </p:nvSpPr>
        <p:spPr>
          <a:xfrm flipH="1">
            <a:off x="8186738" y="55626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24923</TotalTime>
  <Words>1367</Words>
  <Application>Microsoft Macintosh PowerPoint</Application>
  <PresentationFormat>Widescreen</PresentationFormat>
  <Paragraphs>285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1_Office Theme</vt:lpstr>
      <vt:lpstr>Theme1</vt:lpstr>
      <vt:lpstr>Distributed Systems CS 15-440 </vt:lpstr>
      <vt:lpstr>Today…</vt:lpstr>
      <vt:lpstr>Layers that we are studying</vt:lpstr>
      <vt:lpstr>Summary: Routing over Internet</vt:lpstr>
      <vt:lpstr>Layers that we are studying</vt:lpstr>
      <vt:lpstr>Transport Layer</vt:lpstr>
      <vt:lpstr>Simple Transport Layer Protocols</vt:lpstr>
      <vt:lpstr>Advanced Transport Layer Protocols</vt:lpstr>
      <vt:lpstr>1. Connection-Oriented Communication</vt:lpstr>
      <vt:lpstr>2. Reliability</vt:lpstr>
      <vt:lpstr>3. Congestion Control</vt:lpstr>
      <vt:lpstr>3. Congestion Control (Cont’d)</vt:lpstr>
      <vt:lpstr>Recap: Introduction to Networking –  Learning Objectives</vt:lpstr>
      <vt:lpstr>Next …</vt:lpstr>
      <vt:lpstr>Communicating Entities in Distributed Systems</vt:lpstr>
      <vt:lpstr>Communication Paradigms</vt:lpstr>
      <vt:lpstr>Classification of Communication Paradigms</vt:lpstr>
      <vt:lpstr>Middleware Layers</vt:lpstr>
      <vt:lpstr>UDP Sockets</vt:lpstr>
      <vt:lpstr>UDP– Design Considerations </vt:lpstr>
      <vt:lpstr>TCP Sockets</vt:lpstr>
      <vt:lpstr>Main Advantages of TCP</vt:lpstr>
      <vt:lpstr>Middleware Layers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1235</cp:revision>
  <dcterms:created xsi:type="dcterms:W3CDTF">2008-11-03T12:44:07Z</dcterms:created>
  <dcterms:modified xsi:type="dcterms:W3CDTF">2022-01-19T06:54:21Z</dcterms:modified>
</cp:coreProperties>
</file>