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375" r:id="rId3"/>
    <p:sldId id="1620" r:id="rId4"/>
    <p:sldId id="1621" r:id="rId5"/>
    <p:sldId id="871" r:id="rId6"/>
    <p:sldId id="870" r:id="rId7"/>
    <p:sldId id="879" r:id="rId8"/>
    <p:sldId id="880" r:id="rId9"/>
    <p:sldId id="886" r:id="rId10"/>
    <p:sldId id="887" r:id="rId11"/>
    <p:sldId id="892" r:id="rId12"/>
    <p:sldId id="890" r:id="rId13"/>
    <p:sldId id="896" r:id="rId14"/>
    <p:sldId id="912" r:id="rId15"/>
    <p:sldId id="897" r:id="rId16"/>
    <p:sldId id="930" r:id="rId17"/>
    <p:sldId id="931" r:id="rId18"/>
    <p:sldId id="898" r:id="rId19"/>
    <p:sldId id="927" r:id="rId20"/>
    <p:sldId id="932" r:id="rId21"/>
    <p:sldId id="933" r:id="rId22"/>
    <p:sldId id="928" r:id="rId23"/>
    <p:sldId id="934" r:id="rId24"/>
    <p:sldId id="935" r:id="rId25"/>
    <p:sldId id="899" r:id="rId26"/>
    <p:sldId id="900" r:id="rId27"/>
    <p:sldId id="901" r:id="rId28"/>
    <p:sldId id="902" r:id="rId29"/>
    <p:sldId id="903" r:id="rId30"/>
    <p:sldId id="904" r:id="rId31"/>
    <p:sldId id="914" r:id="rId3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E0FF"/>
    <a:srgbClr val="FCE873"/>
    <a:srgbClr val="EF7273"/>
    <a:srgbClr val="FFDE6F"/>
    <a:srgbClr val="0000FF"/>
    <a:srgbClr val="2E40EA"/>
    <a:srgbClr val="C41230"/>
    <a:srgbClr val="808080"/>
    <a:srgbClr val="A50021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9" autoAdjust="0"/>
    <p:restoredTop sz="86463" autoAdjust="0"/>
  </p:normalViewPr>
  <p:slideViewPr>
    <p:cSldViewPr>
      <p:cViewPr varScale="1">
        <p:scale>
          <a:sx n="110" d="100"/>
          <a:sy n="110" d="100"/>
        </p:scale>
        <p:origin x="264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DBA042-C4DC-4511-B679-ADA7CC2EF806}" type="datetimeFigureOut">
              <a:rPr lang="en-US"/>
              <a:pPr>
                <a:defRPr/>
              </a:pPr>
              <a:t>11/28/23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5648822-7CCD-4058-A13C-2E7B87C5DD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391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A4980-84F6-4B8A-ADD0-4F4AA28FDB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64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835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4774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CB7D9C-A014-4D79-B674-242853BCF0D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592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201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coordinator as well as the participants have states in which they block waiting for incoming messages. Consequently, the protocol can easily fail when a process crashes for other processes may be indefinitely waiting for a message from that process. For this reason, a timeout mechanism is used.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BEDBE0-FD8A-44E2-9B51-531C6A0BE9B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81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92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8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451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9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424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191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16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04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36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619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40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37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Distributed Systems</a:t>
            </a:r>
            <a:b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 15-440</a:t>
            </a:r>
            <a:b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47393"/>
            <a:ext cx="9144000" cy="2023258"/>
          </a:xfrm>
        </p:spPr>
        <p:txBody>
          <a:bodyPr>
            <a:normAutofit/>
          </a:bodyPr>
          <a:lstStyle/>
          <a:p>
            <a:r>
              <a:rPr lang="en-US" altLang="en-US" sz="3900" dirty="0"/>
              <a:t>Fault Tolerance</a:t>
            </a:r>
          </a:p>
          <a:p>
            <a:r>
              <a:rPr lang="en-US" sz="3000" dirty="0"/>
              <a:t>Lecture 24, November</a:t>
            </a:r>
            <a:r>
              <a:rPr lang="en-US" altLang="en-US" sz="3000" dirty="0"/>
              <a:t> 28, 2023</a:t>
            </a:r>
            <a:endParaRPr lang="en-US" sz="3000" dirty="0"/>
          </a:p>
          <a:p>
            <a:endParaRPr lang="en-US" dirty="0"/>
          </a:p>
          <a:p>
            <a:r>
              <a:rPr lang="en-US" sz="30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27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Availability vs. Reliability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For example: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 system that goes down for 1ms every hour has an availability of over 99.9999%, but is highly unreliable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 system that never crashes but shuts down for two weeks every August has high reliability, but only 96% availability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381726"/>
              </p:ext>
            </p:extLst>
          </p:nvPr>
        </p:nvGraphicFramePr>
        <p:xfrm>
          <a:off x="2057400" y="3733800"/>
          <a:ext cx="8382000" cy="2209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94000">
                  <a:extLst>
                    <a:ext uri="{9D8B030D-6E8A-4147-A177-3AD203B41FA5}">
                      <a16:colId xmlns:a16="http://schemas.microsoft.com/office/drawing/2014/main" val="1303144179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2132936116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2222653122"/>
                    </a:ext>
                  </a:extLst>
                </a:gridCol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System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Availability</a:t>
                      </a:r>
                      <a:r>
                        <a:rPr lang="en-US" sz="1800" baseline="0" dirty="0"/>
                        <a:t> (%)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Downtime in a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030377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Conventional Workstation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3.6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127162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High-Available (HA)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99.9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8.4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35809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Fault-Resilient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99.99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47417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Fault-Tolerant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99.999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 Minutes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159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91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Masking Failures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chemeClr val="tx1"/>
                </a:solidFill>
              </a:rPr>
              <a:t>The key technique for masking failures is to use </a:t>
            </a:r>
            <a:r>
              <a:rPr lang="en-US" sz="2600" i="1" dirty="0">
                <a:solidFill>
                  <a:srgbClr val="0070C0"/>
                </a:solidFill>
              </a:rPr>
              <a:t>redundancy</a:t>
            </a:r>
            <a:endParaRPr lang="en-US" sz="2600" dirty="0">
              <a:solidFill>
                <a:srgbClr val="0070C0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>
            <a:off x="5410200" y="3628494"/>
            <a:ext cx="1371600" cy="1033462"/>
          </a:xfrm>
          <a:custGeom>
            <a:avLst/>
            <a:gdLst>
              <a:gd name="connsiteX0" fmla="*/ 0 w 1371595"/>
              <a:gd name="connsiteY0" fmla="*/ 172475 h 1034830"/>
              <a:gd name="connsiteX1" fmla="*/ 172475 w 1371595"/>
              <a:gd name="connsiteY1" fmla="*/ 0 h 1034830"/>
              <a:gd name="connsiteX2" fmla="*/ 1199120 w 1371595"/>
              <a:gd name="connsiteY2" fmla="*/ 0 h 1034830"/>
              <a:gd name="connsiteX3" fmla="*/ 1371595 w 1371595"/>
              <a:gd name="connsiteY3" fmla="*/ 172475 h 1034830"/>
              <a:gd name="connsiteX4" fmla="*/ 1371595 w 1371595"/>
              <a:gd name="connsiteY4" fmla="*/ 862355 h 1034830"/>
              <a:gd name="connsiteX5" fmla="*/ 1199120 w 1371595"/>
              <a:gd name="connsiteY5" fmla="*/ 1034830 h 1034830"/>
              <a:gd name="connsiteX6" fmla="*/ 172475 w 1371595"/>
              <a:gd name="connsiteY6" fmla="*/ 1034830 h 1034830"/>
              <a:gd name="connsiteX7" fmla="*/ 0 w 1371595"/>
              <a:gd name="connsiteY7" fmla="*/ 862355 h 1034830"/>
              <a:gd name="connsiteX8" fmla="*/ 0 w 1371595"/>
              <a:gd name="connsiteY8" fmla="*/ 172475 h 103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71595" h="1034830">
                <a:moveTo>
                  <a:pt x="0" y="172475"/>
                </a:moveTo>
                <a:cubicBezTo>
                  <a:pt x="0" y="77220"/>
                  <a:pt x="77220" y="0"/>
                  <a:pt x="172475" y="0"/>
                </a:cubicBezTo>
                <a:lnTo>
                  <a:pt x="1199120" y="0"/>
                </a:lnTo>
                <a:cubicBezTo>
                  <a:pt x="1294375" y="0"/>
                  <a:pt x="1371595" y="77220"/>
                  <a:pt x="1371595" y="172475"/>
                </a:cubicBezTo>
                <a:lnTo>
                  <a:pt x="1371595" y="862355"/>
                </a:lnTo>
                <a:cubicBezTo>
                  <a:pt x="1371595" y="957610"/>
                  <a:pt x="1294375" y="1034830"/>
                  <a:pt x="1199120" y="1034830"/>
                </a:cubicBezTo>
                <a:lnTo>
                  <a:pt x="172475" y="1034830"/>
                </a:lnTo>
                <a:cubicBezTo>
                  <a:pt x="77220" y="1034830"/>
                  <a:pt x="0" y="957610"/>
                  <a:pt x="0" y="862355"/>
                </a:cubicBezTo>
                <a:lnTo>
                  <a:pt x="0" y="172475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516" tIns="50516" rIns="50516" bIns="5051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Redundancy</a:t>
            </a:r>
          </a:p>
        </p:txBody>
      </p:sp>
      <p:sp>
        <p:nvSpPr>
          <p:cNvPr id="15" name="Freeform 14"/>
          <p:cNvSpPr/>
          <p:nvPr/>
        </p:nvSpPr>
        <p:spPr>
          <a:xfrm rot="16200000">
            <a:off x="5838825" y="3371319"/>
            <a:ext cx="514350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513669" y="0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513389" y="2525180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846" tIns="33846" rIns="33846" bIns="3384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Information</a:t>
            </a:r>
          </a:p>
        </p:txBody>
      </p:sp>
      <p:sp>
        <p:nvSpPr>
          <p:cNvPr id="17" name="Freeform 16"/>
          <p:cNvSpPr/>
          <p:nvPr/>
        </p:nvSpPr>
        <p:spPr>
          <a:xfrm>
            <a:off x="6781800" y="4144431"/>
            <a:ext cx="109538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109864" y="0"/>
                </a:lnTo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891339" y="3798356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486" tIns="74486" rIns="74486" bIns="7448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Hardware</a:t>
            </a:r>
          </a:p>
        </p:txBody>
      </p:sp>
      <p:sp>
        <p:nvSpPr>
          <p:cNvPr id="19" name="Freeform 18"/>
          <p:cNvSpPr/>
          <p:nvPr/>
        </p:nvSpPr>
        <p:spPr>
          <a:xfrm rot="5400000">
            <a:off x="5838825" y="4919131"/>
            <a:ext cx="514350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513669" y="0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513389" y="5047718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486" tIns="74486" rIns="74486" bIns="7448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Time</a:t>
            </a:r>
          </a:p>
        </p:txBody>
      </p:sp>
      <p:sp>
        <p:nvSpPr>
          <p:cNvPr id="21" name="Freeform 20"/>
          <p:cNvSpPr/>
          <p:nvPr/>
        </p:nvSpPr>
        <p:spPr>
          <a:xfrm rot="10800000">
            <a:off x="5300664" y="4144431"/>
            <a:ext cx="109537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109864" y="0"/>
                </a:ln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168775" y="3798356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486" tIns="74486" rIns="74486" bIns="7448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Software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655888" y="2050520"/>
            <a:ext cx="6869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Usually, extra bits are added to allow recovery from garbled bits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386013" y="5836178"/>
            <a:ext cx="7810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Usually, an action is performed, and then, if required, it is performed again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8250238" y="3406245"/>
            <a:ext cx="233642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 Usually, extra  </a:t>
            </a:r>
            <a:r>
              <a:rPr lang="en-US" altLang="en-US" sz="1800" dirty="0" err="1">
                <a:solidFill>
                  <a:schemeClr val="tx1"/>
                </a:solidFill>
              </a:rPr>
              <a:t>equipments</a:t>
            </a:r>
            <a:r>
              <a:rPr lang="en-US" altLang="en-US" sz="1800" dirty="0">
                <a:solidFill>
                  <a:schemeClr val="tx1"/>
                </a:solidFill>
              </a:rPr>
              <a:t> are added  to allow tolerating  failed hardware  components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692283" y="3544356"/>
            <a:ext cx="2322506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 Usually, extra  processes are added  to allow tolerating  failed processes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655888" y="2050520"/>
            <a:ext cx="6869112" cy="369887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676408" y="3544356"/>
            <a:ext cx="2322506" cy="1201738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8208962" y="3406245"/>
            <a:ext cx="2379783" cy="1476375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386014" y="5826652"/>
            <a:ext cx="7824787" cy="379412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4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8" grpId="0" animBg="1"/>
      <p:bldP spid="20" grpId="0" animBg="1"/>
      <p:bldP spid="22" grpId="0" animBg="1"/>
      <p:bldP spid="6" grpId="0"/>
      <p:bldP spid="8" grpId="0"/>
      <p:bldP spid="9" grpId="0"/>
      <p:bldP spid="13" grpId="0"/>
      <p:bldP spid="3" grpId="0" animBg="1"/>
      <p:bldP spid="5" grpId="0" animBg="1"/>
      <p:bldP spid="7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Detecting Failures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2800" dirty="0"/>
              <a:t>But, failures need to be detected before they can be masked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altLang="en-US" sz="2800" dirty="0"/>
              <a:t>A detection subsystem: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en-US" altLang="en-US" sz="2400" dirty="0"/>
              <a:t>Can usually be involved as a side-effect of regularly exchanging information with servers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en-US" altLang="en-US" sz="2400" dirty="0"/>
              <a:t>Should ideally be able to distinguish between network and server failures</a:t>
            </a:r>
          </a:p>
          <a:p>
            <a:pPr marL="1314450" lvl="2" indent="-457200" algn="just">
              <a:buFont typeface="Wingdings" panose="05000000000000000000" pitchFamily="2" charset="2"/>
              <a:buChar char="§"/>
            </a:pPr>
            <a:r>
              <a:rPr lang="en-US" altLang="en-US" sz="2400" dirty="0"/>
              <a:t>A process, </a:t>
            </a:r>
            <a:r>
              <a:rPr lang="en-US" altLang="en-US" sz="2400" i="1" dirty="0"/>
              <a:t>P</a:t>
            </a:r>
            <a:r>
              <a:rPr lang="en-US" altLang="en-US" sz="2400" dirty="0"/>
              <a:t>, that cannot reach a server can check with other processes on whether they can reach the server</a:t>
            </a:r>
          </a:p>
          <a:p>
            <a:pPr marL="1771650" lvl="3" indent="-457200" algn="just">
              <a:buFont typeface="Wingdings" panose="05000000000000000000" pitchFamily="2" charset="2"/>
              <a:buChar char="§"/>
            </a:pPr>
            <a:r>
              <a:rPr lang="en-US" altLang="en-US" sz="2400" dirty="0"/>
              <a:t>If at least one other process indicates that it can reach the server, P can assume that the failure is a network failure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marL="800100" lvl="1" indent="-342900" algn="just" eaLnBrk="1" hangingPunct="1">
              <a:buFontTx/>
              <a:buAutoNum type="arabicPeriod" startAt="2"/>
            </a:pPr>
            <a:endParaRPr lang="en-US" altLang="en-US" sz="32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3600" dirty="0"/>
          </a:p>
        </p:txBody>
      </p:sp>
      <p:sp>
        <p:nvSpPr>
          <p:cNvPr id="645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626C56-6C3C-4BB3-9864-C4DB96100FA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36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Example: Atomic Multicasting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09504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77E0FF"/>
                </a:solidFill>
              </a:rPr>
              <a:t>Atomic multicasting </a:t>
            </a:r>
            <a:r>
              <a:rPr lang="en-US" sz="2800" dirty="0"/>
              <a:t>requires satisfying two conditions:</a:t>
            </a:r>
          </a:p>
          <a:p>
            <a:pPr marL="91440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400" dirty="0"/>
              <a:t>A message should be delivered to </a:t>
            </a:r>
            <a:r>
              <a:rPr lang="en-US" sz="2400" i="1" dirty="0"/>
              <a:t>either all or none</a:t>
            </a:r>
            <a:r>
              <a:rPr lang="en-US" sz="2400" dirty="0"/>
              <a:t> of the processes (or replica sites)</a:t>
            </a:r>
          </a:p>
          <a:p>
            <a:pPr marL="1314450" lvl="2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tabLst>
                <a:tab pos="971550" algn="l"/>
              </a:tabLst>
            </a:pPr>
            <a:r>
              <a:rPr lang="en-US" sz="2400" dirty="0"/>
              <a:t>This property is known as </a:t>
            </a:r>
            <a:r>
              <a:rPr lang="en-US" sz="2400" dirty="0">
                <a:solidFill>
                  <a:srgbClr val="FFC000"/>
                </a:solidFill>
              </a:rPr>
              <a:t>atomicity, </a:t>
            </a:r>
            <a:r>
              <a:rPr lang="en-US" sz="2400" dirty="0"/>
              <a:t>which implies </a:t>
            </a:r>
            <a:r>
              <a:rPr lang="en-US" sz="2400" dirty="0">
                <a:solidFill>
                  <a:srgbClr val="92D050"/>
                </a:solidFill>
              </a:rPr>
              <a:t>reliable</a:t>
            </a:r>
            <a:r>
              <a:rPr lang="en-US" sz="2400" dirty="0"/>
              <a:t> multicasting because all or none of the processes shall receive the multicast message  </a:t>
            </a:r>
          </a:p>
          <a:p>
            <a:pPr marL="91440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400" dirty="0"/>
              <a:t>All messages should be delivered </a:t>
            </a:r>
            <a:r>
              <a:rPr lang="en-US" sz="2400" i="1" dirty="0"/>
              <a:t>in the same order to all </a:t>
            </a:r>
            <a:r>
              <a:rPr lang="en-US" sz="2400" dirty="0"/>
              <a:t>the processes (or replica sites) </a:t>
            </a:r>
          </a:p>
          <a:p>
            <a:pPr marL="1314450" lvl="2" indent="-285750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971550" algn="l"/>
              </a:tabLst>
            </a:pPr>
            <a:r>
              <a:rPr lang="en-US" sz="2400" dirty="0"/>
              <a:t>This property is known as </a:t>
            </a:r>
            <a:r>
              <a:rPr lang="en-US" sz="2400" dirty="0">
                <a:solidFill>
                  <a:srgbClr val="EF7273"/>
                </a:solidFill>
              </a:rPr>
              <a:t>total ordering</a:t>
            </a:r>
          </a:p>
        </p:txBody>
      </p:sp>
    </p:spTree>
    <p:extLst>
      <p:ext uri="{BB962C8B-B14F-4D97-AF65-F5344CB8AC3E}">
        <p14:creationId xmlns:p14="http://schemas.microsoft.com/office/powerpoint/2010/main" val="395217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Distributed Atomic Transactions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popular distributed atomic transaction protocol is known as the </a:t>
            </a:r>
            <a:r>
              <a:rPr lang="en-US" sz="2800" i="1" dirty="0">
                <a:solidFill>
                  <a:srgbClr val="77E0FF"/>
                </a:solidFill>
              </a:rPr>
              <a:t>two-phase commit protocol </a:t>
            </a:r>
            <a:r>
              <a:rPr lang="en-US" sz="2800" dirty="0"/>
              <a:t>(2PC), which involves: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One </a:t>
            </a:r>
            <a:r>
              <a:rPr lang="en-US" i="1" dirty="0">
                <a:solidFill>
                  <a:srgbClr val="EF7273"/>
                </a:solidFill>
              </a:rPr>
              <a:t>coordinator</a:t>
            </a:r>
            <a:r>
              <a:rPr lang="en-US" dirty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Multiple </a:t>
            </a:r>
            <a:r>
              <a:rPr lang="en-US" i="1" dirty="0">
                <a:solidFill>
                  <a:srgbClr val="FFC000"/>
                </a:solidFill>
              </a:rPr>
              <a:t>participants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71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9142CA-E7A3-46ED-B637-551954927870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72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The 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2PC is comprised of two phases, the </a:t>
            </a:r>
            <a:r>
              <a:rPr lang="en-US" sz="2800" i="1" dirty="0"/>
              <a:t>voting phase </a:t>
            </a:r>
            <a:r>
              <a:rPr lang="en-US" sz="2800" dirty="0"/>
              <a:t>and the </a:t>
            </a:r>
            <a:r>
              <a:rPr lang="en-US" sz="2800" i="1" dirty="0"/>
              <a:t>decision phase</a:t>
            </a:r>
            <a:r>
              <a:rPr lang="en-US" sz="2800" dirty="0"/>
              <a:t>, each involving two steps: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lvl="2" algn="just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36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E11C659-0ABA-B171-0C21-FF7557E1E9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74754"/>
              </p:ext>
            </p:extLst>
          </p:nvPr>
        </p:nvGraphicFramePr>
        <p:xfrm>
          <a:off x="1011939" y="2517494"/>
          <a:ext cx="10155936" cy="312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Phase I: Voting Phase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80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Step 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The coordinator sends a VOTE_REQUEST message to all participants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25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Step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When a participant receives a VOTE_REQUEST message,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it returns either a VOTE_COMMIT message to the coordinator indicating that it is prepared to locally commit its part of the transaction, or otherwise a VOTE_ABORT message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99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The 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2PC is comprised of two phases, the </a:t>
            </a:r>
            <a:r>
              <a:rPr lang="en-US" sz="2800" i="1" dirty="0"/>
              <a:t>voting phase </a:t>
            </a:r>
            <a:r>
              <a:rPr lang="en-US" sz="2800" dirty="0"/>
              <a:t>and the </a:t>
            </a:r>
            <a:r>
              <a:rPr lang="en-US" sz="2800" i="1" dirty="0"/>
              <a:t>decision phase</a:t>
            </a:r>
            <a:r>
              <a:rPr lang="en-US" sz="2800" dirty="0"/>
              <a:t>, each involving two steps: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lvl="2" algn="just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36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E11C659-0ABA-B171-0C21-FF7557E1E9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174615"/>
              </p:ext>
            </p:extLst>
          </p:nvPr>
        </p:nvGraphicFramePr>
        <p:xfrm>
          <a:off x="1011939" y="2517494"/>
          <a:ext cx="10155936" cy="312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Phase I: Voting Phase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80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Step 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The coordinator sends a VOTE_REQUEST message to all participants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25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Step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When a participant receives a VOTE_REQUEST message,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it returns either a VOTE_COMMIT message to the coordinator indicating that it is prepared to locally commit its part of the transaction, or otherwise a VOTE_ABORT message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668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The 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2PC is comprised of two phases, the </a:t>
            </a:r>
            <a:r>
              <a:rPr lang="en-US" sz="2800" i="1" dirty="0"/>
              <a:t>voting phase </a:t>
            </a:r>
            <a:r>
              <a:rPr lang="en-US" sz="2800" dirty="0"/>
              <a:t>and the </a:t>
            </a:r>
            <a:r>
              <a:rPr lang="en-US" sz="2800" i="1" dirty="0"/>
              <a:t>decision phase</a:t>
            </a:r>
            <a:r>
              <a:rPr lang="en-US" sz="2800" dirty="0"/>
              <a:t>, each involving two steps: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lvl="2" algn="just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36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E11C659-0ABA-B171-0C21-FF7557E1E94B}"/>
              </a:ext>
            </a:extLst>
          </p:cNvPr>
          <p:cNvGraphicFramePr>
            <a:graphicFrameLocks noGrp="1"/>
          </p:cNvGraphicFramePr>
          <p:nvPr/>
        </p:nvGraphicFramePr>
        <p:xfrm>
          <a:off x="1011939" y="2517494"/>
          <a:ext cx="10155936" cy="312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Phase I: Voting Phase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80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Step 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The coordinator sends a VOTE_REQUEST message to all participants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25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Step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When a participant receives a VOTE_REQUEST message,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it returns either a VOTE_COMMIT message to the coordinator indicating that it is prepared to locally commit its part of the transaction, or otherwise a VOTE_ABORT message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63052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143001"/>
            <a:ext cx="8229600" cy="4525963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08AEE75-3FC5-37EF-0771-2748DC6B2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984416"/>
              </p:ext>
            </p:extLst>
          </p:nvPr>
        </p:nvGraphicFramePr>
        <p:xfrm>
          <a:off x="1018032" y="1463040"/>
          <a:ext cx="10155936" cy="48234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II: Decision Phase</a:t>
                      </a:r>
                    </a:p>
                  </a:txBody>
                  <a:tcPr marT="45723" marB="45723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542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Step 1</a:t>
                      </a:r>
                    </a:p>
                  </a:txBody>
                  <a:tcPr marT="45723" marB="4572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The coordinator collects all votes from participants</a:t>
                      </a:r>
                      <a:endParaRPr lang="en-US" sz="1800" baseline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If all the participants have voted to commit the transaction, then so will the coordinator. In that case, it sends a GLOBAL_COMMIT message to all the participants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However, if one participant had voted to abort the transaction, the coordinator will also decide to abort the transaction and multicast a GLOBAL_ABORT message</a:t>
                      </a:r>
                      <a:endParaRPr lang="en-US" sz="18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marT="45723" marB="4572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844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Each participant that voted for a commit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waits for the final action by the coordinator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700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If a participant receives a GLOBAL_COMMIT message, it locally commits the transaction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700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If a participant receives a GLOBAL_ABORT message, , it locally aborts the transaction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BE18ED6C-C36B-D976-0F53-5DFD7F9700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The Two-Phase Commit Protocol</a:t>
            </a:r>
          </a:p>
        </p:txBody>
      </p:sp>
    </p:spTree>
    <p:extLst>
      <p:ext uri="{BB962C8B-B14F-4D97-AF65-F5344CB8AC3E}">
        <p14:creationId xmlns:p14="http://schemas.microsoft.com/office/powerpoint/2010/main" val="29965639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143001"/>
            <a:ext cx="8229600" cy="4525963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08AEE75-3FC5-37EF-0771-2748DC6B2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240534"/>
              </p:ext>
            </p:extLst>
          </p:nvPr>
        </p:nvGraphicFramePr>
        <p:xfrm>
          <a:off x="1018032" y="1463040"/>
          <a:ext cx="10155936" cy="48234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II: Decision Phase</a:t>
                      </a:r>
                    </a:p>
                  </a:txBody>
                  <a:tcPr marT="45723" marB="45723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542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Step 1</a:t>
                      </a:r>
                    </a:p>
                  </a:txBody>
                  <a:tcPr marT="45723" marB="4572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collects all votes from participants</a:t>
                      </a:r>
                      <a:endParaRPr lang="en-US" sz="1800" baseline="0" dirty="0"/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If all the participants have voted to commit the transaction, then so will the coordinator. In that case, it sends a GLOBAL_COMMIT message to all the participants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However, if one participant had voted to abort the transaction, the coordinator will also decide to abort the transaction and multicast a GLOBAL_ABORT message</a:t>
                      </a:r>
                      <a:endParaRPr lang="en-US" sz="18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marT="45723" marB="4572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844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Each participant that voted for a commit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waits for the final action by the coordinator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700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If a participant receives a GLOBAL_COMMIT message, it locally commits the transaction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700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If a participant receives a GLOBAL_ABORT message, , it locally aborts the transaction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BE18ED6C-C36B-D976-0F53-5DFD7F9700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The Two-Phase Commit Protocol</a:t>
            </a:r>
          </a:p>
        </p:txBody>
      </p:sp>
    </p:spTree>
    <p:extLst>
      <p:ext uri="{BB962C8B-B14F-4D97-AF65-F5344CB8AC3E}">
        <p14:creationId xmlns:p14="http://schemas.microsoft.com/office/powerpoint/2010/main" val="913492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Last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Replication – Part II</a:t>
            </a: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endParaRPr lang="en-US" sz="2800" dirty="0">
              <a:solidFill>
                <a:srgbClr val="77E1FF"/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Fault Tolerance </a:t>
            </a:r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Announcements: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P4 is due on Nov 30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solidFill>
                  <a:srgbClr val="EF7273"/>
                </a:solidFill>
                <a:ea typeface="Arial" panose="020B0604020202020204" pitchFamily="34" charset="0"/>
              </a:rPr>
              <a:t>Final exam (</a:t>
            </a:r>
            <a:r>
              <a:rPr lang="en-US" altLang="en-US" sz="2600" i="1" dirty="0">
                <a:solidFill>
                  <a:srgbClr val="EF7273"/>
                </a:solidFill>
                <a:ea typeface="Arial" panose="020B0604020202020204" pitchFamily="34" charset="0"/>
              </a:rPr>
              <a:t>open books, open notes</a:t>
            </a:r>
            <a:r>
              <a:rPr lang="en-US" altLang="en-US" sz="2600" dirty="0">
                <a:solidFill>
                  <a:srgbClr val="EF7273"/>
                </a:solidFill>
                <a:ea typeface="Arial" panose="020B0604020202020204" pitchFamily="34" charset="0"/>
              </a:rPr>
              <a:t>) is on Wednesday, December 06 from 2:30PM to 5:30PM in Room 1031</a:t>
            </a:r>
          </a:p>
          <a:p>
            <a:pPr marL="342900" lvl="1" indent="0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143001"/>
            <a:ext cx="8229600" cy="4525963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08AEE75-3FC5-37EF-0771-2748DC6B2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247068"/>
              </p:ext>
            </p:extLst>
          </p:nvPr>
        </p:nvGraphicFramePr>
        <p:xfrm>
          <a:off x="1018032" y="1463040"/>
          <a:ext cx="10155936" cy="48234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II: Decision Phase</a:t>
                      </a:r>
                    </a:p>
                  </a:txBody>
                  <a:tcPr marT="45723" marB="45723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542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Step 1</a:t>
                      </a:r>
                    </a:p>
                  </a:txBody>
                  <a:tcPr marT="45723" marB="4572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collects all votes from participants</a:t>
                      </a:r>
                      <a:endParaRPr lang="en-US" sz="1800" baseline="0" dirty="0"/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all the participants have voted to commit the transaction, then so will the coordinator. In that case, it sends a GLOBAL_COMMIT message to all the participants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However, if one participant had voted to abort the transaction, the coordinator will also decide to abort the transaction and multicast a GLOBAL_ABORT message</a:t>
                      </a:r>
                      <a:endParaRPr lang="en-US" sz="18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marT="45723" marB="4572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844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Each participant that voted for a commit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waits for the final action by the coordinator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700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If a participant receives a GLOBAL_COMMIT message, it locally commits the transaction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700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If a participant receives a GLOBAL_ABORT message, , it locally aborts the transaction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BE18ED6C-C36B-D976-0F53-5DFD7F9700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The Two-Phase Commit Protocol</a:t>
            </a:r>
          </a:p>
        </p:txBody>
      </p:sp>
    </p:spTree>
    <p:extLst>
      <p:ext uri="{BB962C8B-B14F-4D97-AF65-F5344CB8AC3E}">
        <p14:creationId xmlns:p14="http://schemas.microsoft.com/office/powerpoint/2010/main" val="28901080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143001"/>
            <a:ext cx="8229600" cy="4525963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08AEE75-3FC5-37EF-0771-2748DC6B229F}"/>
              </a:ext>
            </a:extLst>
          </p:cNvPr>
          <p:cNvGraphicFramePr>
            <a:graphicFrameLocks noGrp="1"/>
          </p:cNvGraphicFramePr>
          <p:nvPr/>
        </p:nvGraphicFramePr>
        <p:xfrm>
          <a:off x="1018032" y="1463040"/>
          <a:ext cx="10155936" cy="48234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II: Decision Phase</a:t>
                      </a:r>
                    </a:p>
                  </a:txBody>
                  <a:tcPr marT="45723" marB="45723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542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Step 1</a:t>
                      </a:r>
                    </a:p>
                  </a:txBody>
                  <a:tcPr marT="45723" marB="4572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collects all votes from participants</a:t>
                      </a:r>
                      <a:endParaRPr lang="en-US" sz="1800" baseline="0" dirty="0"/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all the participants have voted to commit the transaction, then so will the coordinator. In that case, it sends a GLOBAL_COMMIT message to all the participants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844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Each participant that voted for a commit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waits for the final action by the coordinator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700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If a participant receives a GLOBAL_COMMIT message, it locally commits the transaction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700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If a participant receives a GLOBAL_ABORT message, , it locally aborts the transaction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BE18ED6C-C36B-D976-0F53-5DFD7F9700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The Two-Phase Commit Protocol</a:t>
            </a:r>
          </a:p>
        </p:txBody>
      </p:sp>
    </p:spTree>
    <p:extLst>
      <p:ext uri="{BB962C8B-B14F-4D97-AF65-F5344CB8AC3E}">
        <p14:creationId xmlns:p14="http://schemas.microsoft.com/office/powerpoint/2010/main" val="12262007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143001"/>
            <a:ext cx="8229600" cy="4525963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08AEE75-3FC5-37EF-0771-2748DC6B2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923730"/>
              </p:ext>
            </p:extLst>
          </p:nvPr>
        </p:nvGraphicFramePr>
        <p:xfrm>
          <a:off x="1018032" y="1463040"/>
          <a:ext cx="10155936" cy="48234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II: Decision Phase</a:t>
                      </a:r>
                    </a:p>
                  </a:txBody>
                  <a:tcPr marT="45723" marB="45723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542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Step 1</a:t>
                      </a:r>
                    </a:p>
                  </a:txBody>
                  <a:tcPr marT="45723" marB="4572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collects all votes from participants</a:t>
                      </a:r>
                      <a:endParaRPr lang="en-US" sz="1800" baseline="0" dirty="0"/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all the participants have voted to commit the transaction, then so will the coordinator. In that case, it sends a GLOBAL_COMMIT message to all the participants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844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waits for the final action by the coordinator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7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If a participant receives a GLOBAL_COMMIT message, it locally commits the transaction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700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If a participant receives a GLOBAL_ABORT message, , it locally aborts the transaction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BE18ED6C-C36B-D976-0F53-5DFD7F9700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The Two-Phase Commit Protocol</a:t>
            </a:r>
          </a:p>
        </p:txBody>
      </p:sp>
    </p:spTree>
    <p:extLst>
      <p:ext uri="{BB962C8B-B14F-4D97-AF65-F5344CB8AC3E}">
        <p14:creationId xmlns:p14="http://schemas.microsoft.com/office/powerpoint/2010/main" val="27392730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143001"/>
            <a:ext cx="8229600" cy="4525963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08AEE75-3FC5-37EF-0771-2748DC6B2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879813"/>
              </p:ext>
            </p:extLst>
          </p:nvPr>
        </p:nvGraphicFramePr>
        <p:xfrm>
          <a:off x="1018032" y="1463040"/>
          <a:ext cx="10155936" cy="48234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II: Decision Phase</a:t>
                      </a:r>
                    </a:p>
                  </a:txBody>
                  <a:tcPr marT="45723" marB="45723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542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Step 1</a:t>
                      </a:r>
                    </a:p>
                  </a:txBody>
                  <a:tcPr marT="45723" marB="4572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collects all votes from participants</a:t>
                      </a:r>
                      <a:endParaRPr lang="en-US" sz="1800" baseline="0" dirty="0"/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all the participants have voted to commit the transaction, then so will the coordinator. In that case, it sends a GLOBAL_COMMIT message to all the participants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844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waits for the final action by the coordinator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7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GLOBAL_COMMIT message, it locally commits the transaction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700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If a participant receives a GLOBAL_ABORT message, , it locally aborts the transaction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BE18ED6C-C36B-D976-0F53-5DFD7F9700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The Two-Phase Commit Protocol</a:t>
            </a:r>
          </a:p>
        </p:txBody>
      </p:sp>
    </p:spTree>
    <p:extLst>
      <p:ext uri="{BB962C8B-B14F-4D97-AF65-F5344CB8AC3E}">
        <p14:creationId xmlns:p14="http://schemas.microsoft.com/office/powerpoint/2010/main" val="10144281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143001"/>
            <a:ext cx="8229600" cy="4525963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08AEE75-3FC5-37EF-0771-2748DC6B2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660972"/>
              </p:ext>
            </p:extLst>
          </p:nvPr>
        </p:nvGraphicFramePr>
        <p:xfrm>
          <a:off x="1018032" y="1463040"/>
          <a:ext cx="10155936" cy="48234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II: Decision Phase</a:t>
                      </a:r>
                    </a:p>
                  </a:txBody>
                  <a:tcPr marT="45723" marB="45723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542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Step 1</a:t>
                      </a:r>
                    </a:p>
                  </a:txBody>
                  <a:tcPr marT="45723" marB="4572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collects all votes from participants</a:t>
                      </a:r>
                      <a:endParaRPr lang="en-US" sz="1800" baseline="0" dirty="0"/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all the participants have voted to commit the transaction, then so will the coordinator. In that case, it sends a GLOBAL_COMMIT message to all the participants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844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waits for the final action by the coordinator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7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GLOBAL_COMMIT message, it locally commits the transaction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700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GLOBAL_ABORT message, it locally aborts the transaction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BE18ED6C-C36B-D976-0F53-5DFD7F9700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The Two-Phase Commit Protocol</a:t>
            </a:r>
          </a:p>
        </p:txBody>
      </p:sp>
    </p:spTree>
    <p:extLst>
      <p:ext uri="{BB962C8B-B14F-4D97-AF65-F5344CB8AC3E}">
        <p14:creationId xmlns:p14="http://schemas.microsoft.com/office/powerpoint/2010/main" val="23173682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2PC Finite State Machines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3319463" y="2514600"/>
            <a:ext cx="914400" cy="3810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INIT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317875" y="3200400"/>
            <a:ext cx="914400" cy="3810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WAIT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071938" y="4038600"/>
            <a:ext cx="1066800" cy="381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COMMIT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471738" y="4038600"/>
            <a:ext cx="1066800" cy="3810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ABORT</a:t>
            </a:r>
          </a:p>
        </p:txBody>
      </p:sp>
      <p:cxnSp>
        <p:nvCxnSpPr>
          <p:cNvPr id="4" name="Straight Arrow Connector 3"/>
          <p:cNvCxnSpPr>
            <a:stCxn id="2" idx="2"/>
            <a:endCxn id="5" idx="0"/>
          </p:cNvCxnSpPr>
          <p:nvPr/>
        </p:nvCxnSpPr>
        <p:spPr>
          <a:xfrm flipH="1">
            <a:off x="3775075" y="2895600"/>
            <a:ext cx="1588" cy="304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8" idx="0"/>
          </p:cNvCxnSpPr>
          <p:nvPr/>
        </p:nvCxnSpPr>
        <p:spPr>
          <a:xfrm flipH="1">
            <a:off x="3005139" y="3581400"/>
            <a:ext cx="769937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6" idx="0"/>
          </p:cNvCxnSpPr>
          <p:nvPr/>
        </p:nvCxnSpPr>
        <p:spPr>
          <a:xfrm>
            <a:off x="3775076" y="3581400"/>
            <a:ext cx="830263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0" name="TextBox 13"/>
          <p:cNvSpPr txBox="1">
            <a:spLocks noChangeArrowheads="1"/>
          </p:cNvSpPr>
          <p:nvPr/>
        </p:nvSpPr>
        <p:spPr bwMode="auto">
          <a:xfrm>
            <a:off x="2025597" y="2470205"/>
            <a:ext cx="12559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    Commit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Vote-request</a:t>
            </a:r>
          </a:p>
        </p:txBody>
      </p:sp>
      <p:cxnSp>
        <p:nvCxnSpPr>
          <p:cNvPr id="16" name="Straight Connector 15"/>
          <p:cNvCxnSpPr>
            <a:stCxn id="51210" idx="1"/>
            <a:endCxn id="51210" idx="3"/>
          </p:cNvCxnSpPr>
          <p:nvPr/>
        </p:nvCxnSpPr>
        <p:spPr>
          <a:xfrm>
            <a:off x="2125664" y="2765425"/>
            <a:ext cx="9620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2" name="TextBox 24"/>
          <p:cNvSpPr txBox="1">
            <a:spLocks noChangeArrowheads="1"/>
          </p:cNvSpPr>
          <p:nvPr/>
        </p:nvSpPr>
        <p:spPr bwMode="auto">
          <a:xfrm>
            <a:off x="2143072" y="3359205"/>
            <a:ext cx="12208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  Vote-abort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Global-abort</a:t>
            </a:r>
          </a:p>
        </p:txBody>
      </p:sp>
      <p:cxnSp>
        <p:nvCxnSpPr>
          <p:cNvPr id="26" name="Straight Connector 25"/>
          <p:cNvCxnSpPr>
            <a:stCxn id="51212" idx="1"/>
            <a:endCxn id="51212" idx="3"/>
          </p:cNvCxnSpPr>
          <p:nvPr/>
        </p:nvCxnSpPr>
        <p:spPr>
          <a:xfrm>
            <a:off x="2243139" y="3656013"/>
            <a:ext cx="9350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4" name="TextBox 26"/>
          <p:cNvSpPr txBox="1">
            <a:spLocks noChangeArrowheads="1"/>
          </p:cNvSpPr>
          <p:nvPr/>
        </p:nvSpPr>
        <p:spPr bwMode="auto">
          <a:xfrm>
            <a:off x="4343401" y="3352801"/>
            <a:ext cx="1414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Vote-commit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Global-commit</a:t>
            </a:r>
          </a:p>
        </p:txBody>
      </p:sp>
      <p:cxnSp>
        <p:nvCxnSpPr>
          <p:cNvPr id="28" name="Straight Connector 27"/>
          <p:cNvCxnSpPr>
            <a:stCxn id="51214" idx="1"/>
            <a:endCxn id="51214" idx="3"/>
          </p:cNvCxnSpPr>
          <p:nvPr/>
        </p:nvCxnSpPr>
        <p:spPr>
          <a:xfrm>
            <a:off x="4405314" y="3659188"/>
            <a:ext cx="10810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8272463" y="2514600"/>
            <a:ext cx="914400" cy="3810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INIT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8270876" y="3200400"/>
            <a:ext cx="872331" cy="37941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dirty="0"/>
              <a:t>READY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9024938" y="4038600"/>
            <a:ext cx="1066800" cy="381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COMMIT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424738" y="4038600"/>
            <a:ext cx="1066800" cy="3810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ABORT</a:t>
            </a:r>
          </a:p>
        </p:txBody>
      </p:sp>
      <p:cxnSp>
        <p:nvCxnSpPr>
          <p:cNvPr id="33" name="Straight Arrow Connector 32"/>
          <p:cNvCxnSpPr>
            <a:stCxn id="29" idx="2"/>
            <a:endCxn id="30" idx="0"/>
          </p:cNvCxnSpPr>
          <p:nvPr/>
        </p:nvCxnSpPr>
        <p:spPr>
          <a:xfrm flipH="1">
            <a:off x="8728075" y="2895600"/>
            <a:ext cx="1588" cy="304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0" idx="2"/>
            <a:endCxn id="32" idx="0"/>
          </p:cNvCxnSpPr>
          <p:nvPr/>
        </p:nvCxnSpPr>
        <p:spPr>
          <a:xfrm flipH="1">
            <a:off x="7958139" y="3581400"/>
            <a:ext cx="769937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0" idx="2"/>
            <a:endCxn id="31" idx="0"/>
          </p:cNvCxnSpPr>
          <p:nvPr/>
        </p:nvCxnSpPr>
        <p:spPr>
          <a:xfrm>
            <a:off x="8728076" y="3581400"/>
            <a:ext cx="830263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55" name="TextBox 35"/>
          <p:cNvSpPr txBox="1">
            <a:spLocks noChangeArrowheads="1"/>
          </p:cNvSpPr>
          <p:nvPr/>
        </p:nvSpPr>
        <p:spPr bwMode="auto">
          <a:xfrm>
            <a:off x="7127530" y="2740497"/>
            <a:ext cx="12559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Vote-request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Vote-commit</a:t>
            </a:r>
          </a:p>
        </p:txBody>
      </p:sp>
      <p:cxnSp>
        <p:nvCxnSpPr>
          <p:cNvPr id="37" name="Straight Connector 36"/>
          <p:cNvCxnSpPr>
            <a:stCxn id="69655" idx="1"/>
            <a:endCxn id="69655" idx="3"/>
          </p:cNvCxnSpPr>
          <p:nvPr/>
        </p:nvCxnSpPr>
        <p:spPr>
          <a:xfrm>
            <a:off x="7267576" y="3046413"/>
            <a:ext cx="9620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57" name="TextBox 37"/>
          <p:cNvSpPr txBox="1">
            <a:spLocks noChangeArrowheads="1"/>
          </p:cNvSpPr>
          <p:nvPr/>
        </p:nvSpPr>
        <p:spPr bwMode="auto">
          <a:xfrm>
            <a:off x="7130235" y="3358335"/>
            <a:ext cx="12208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Global-abort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ACK</a:t>
            </a:r>
          </a:p>
        </p:txBody>
      </p:sp>
      <p:cxnSp>
        <p:nvCxnSpPr>
          <p:cNvPr id="39" name="Straight Connector 38"/>
          <p:cNvCxnSpPr>
            <a:stCxn id="69657" idx="1"/>
            <a:endCxn id="69657" idx="3"/>
          </p:cNvCxnSpPr>
          <p:nvPr/>
        </p:nvCxnSpPr>
        <p:spPr>
          <a:xfrm>
            <a:off x="7196139" y="3656013"/>
            <a:ext cx="9350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59" name="TextBox 39"/>
          <p:cNvSpPr txBox="1">
            <a:spLocks noChangeArrowheads="1"/>
          </p:cNvSpPr>
          <p:nvPr/>
        </p:nvSpPr>
        <p:spPr bwMode="auto">
          <a:xfrm>
            <a:off x="9226506" y="3371335"/>
            <a:ext cx="1414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Global-commit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ACK</a:t>
            </a:r>
          </a:p>
        </p:txBody>
      </p:sp>
      <p:cxnSp>
        <p:nvCxnSpPr>
          <p:cNvPr id="41" name="Straight Connector 40"/>
          <p:cNvCxnSpPr>
            <a:stCxn id="69659" idx="1"/>
            <a:endCxn id="69659" idx="3"/>
          </p:cNvCxnSpPr>
          <p:nvPr/>
        </p:nvCxnSpPr>
        <p:spPr>
          <a:xfrm>
            <a:off x="9358314" y="3659188"/>
            <a:ext cx="10810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9" idx="1"/>
          </p:cNvCxnSpPr>
          <p:nvPr/>
        </p:nvCxnSpPr>
        <p:spPr>
          <a:xfrm flipH="1">
            <a:off x="6629401" y="2705100"/>
            <a:ext cx="16430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629400" y="2705100"/>
            <a:ext cx="0" cy="152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32" idx="1"/>
          </p:cNvCxnSpPr>
          <p:nvPr/>
        </p:nvCxnSpPr>
        <p:spPr>
          <a:xfrm>
            <a:off x="6629400" y="4229100"/>
            <a:ext cx="79533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64" name="TextBox 47"/>
          <p:cNvSpPr txBox="1">
            <a:spLocks noChangeArrowheads="1"/>
          </p:cNvSpPr>
          <p:nvPr/>
        </p:nvSpPr>
        <p:spPr bwMode="auto">
          <a:xfrm>
            <a:off x="6542644" y="2143897"/>
            <a:ext cx="12559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Vote-request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Vote-abort</a:t>
            </a:r>
          </a:p>
        </p:txBody>
      </p:sp>
      <p:cxnSp>
        <p:nvCxnSpPr>
          <p:cNvPr id="49" name="Straight Connector 48"/>
          <p:cNvCxnSpPr>
            <a:stCxn id="69664" idx="1"/>
            <a:endCxn id="69664" idx="3"/>
          </p:cNvCxnSpPr>
          <p:nvPr/>
        </p:nvCxnSpPr>
        <p:spPr>
          <a:xfrm>
            <a:off x="6657976" y="2439988"/>
            <a:ext cx="9620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34" name="TextBox 46"/>
          <p:cNvSpPr txBox="1">
            <a:spLocks noChangeArrowheads="1"/>
          </p:cNvSpPr>
          <p:nvPr/>
        </p:nvSpPr>
        <p:spPr bwMode="auto">
          <a:xfrm>
            <a:off x="2008410" y="5051269"/>
            <a:ext cx="3685625" cy="707886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</a:rPr>
              <a:t>The finite state machine of the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COORDINATOR</a:t>
            </a:r>
            <a:r>
              <a:rPr lang="en-US" altLang="en-US" sz="2000" dirty="0">
                <a:solidFill>
                  <a:schemeClr val="tx1"/>
                </a:solidFill>
              </a:rPr>
              <a:t> in 2PC</a:t>
            </a:r>
          </a:p>
        </p:txBody>
      </p:sp>
      <p:sp>
        <p:nvSpPr>
          <p:cNvPr id="69667" name="TextBox 51"/>
          <p:cNvSpPr txBox="1">
            <a:spLocks noChangeArrowheads="1"/>
          </p:cNvSpPr>
          <p:nvPr/>
        </p:nvSpPr>
        <p:spPr bwMode="auto">
          <a:xfrm>
            <a:off x="6700050" y="5051268"/>
            <a:ext cx="3401893" cy="707886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</a:rPr>
              <a:t>The finite state machine of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PARTICIPANT</a:t>
            </a:r>
            <a:r>
              <a:rPr lang="en-US" altLang="en-US" sz="2000" i="1" dirty="0">
                <a:solidFill>
                  <a:schemeClr val="tx1"/>
                </a:solidFill>
              </a:rPr>
              <a:t> </a:t>
            </a:r>
            <a:r>
              <a:rPr lang="en-US" altLang="en-US" sz="2000" dirty="0">
                <a:solidFill>
                  <a:schemeClr val="tx1"/>
                </a:solidFill>
              </a:rPr>
              <a:t>in 2PC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5867400" y="1981200"/>
            <a:ext cx="0" cy="4267200"/>
          </a:xfrm>
          <a:prstGeom prst="line">
            <a:avLst/>
          </a:prstGeom>
          <a:ln w="1270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urved Connector 20">
            <a:extLst>
              <a:ext uri="{FF2B5EF4-FFF2-40B4-BE49-F238E27FC236}">
                <a16:creationId xmlns:a16="http://schemas.microsoft.com/office/drawing/2014/main" id="{47B93D07-508C-9D04-E961-88C9CE43638D}"/>
              </a:ext>
            </a:extLst>
          </p:cNvPr>
          <p:cNvCxnSpPr>
            <a:cxnSpLocks/>
          </p:cNvCxnSpPr>
          <p:nvPr/>
        </p:nvCxnSpPr>
        <p:spPr>
          <a:xfrm rot="10800000" flipV="1">
            <a:off x="1524000" y="2590799"/>
            <a:ext cx="601664" cy="174625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61770A0-8586-40F4-F360-8F4AFE25BE86}"/>
              </a:ext>
            </a:extLst>
          </p:cNvPr>
          <p:cNvSpPr txBox="1"/>
          <p:nvPr/>
        </p:nvSpPr>
        <p:spPr>
          <a:xfrm>
            <a:off x="430900" y="2590799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received</a:t>
            </a:r>
          </a:p>
        </p:txBody>
      </p:sp>
      <p:cxnSp>
        <p:nvCxnSpPr>
          <p:cNvPr id="36" name="Curved Connector 35">
            <a:extLst>
              <a:ext uri="{FF2B5EF4-FFF2-40B4-BE49-F238E27FC236}">
                <a16:creationId xmlns:a16="http://schemas.microsoft.com/office/drawing/2014/main" id="{417F2C38-B683-565D-43A6-03922FD2F887}"/>
              </a:ext>
            </a:extLst>
          </p:cNvPr>
          <p:cNvCxnSpPr>
            <a:cxnSpLocks/>
          </p:cNvCxnSpPr>
          <p:nvPr/>
        </p:nvCxnSpPr>
        <p:spPr>
          <a:xfrm rot="10800000" flipV="1">
            <a:off x="1373981" y="2907370"/>
            <a:ext cx="601664" cy="174625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23DD5CED-8AEF-A074-4188-3C9D3C28F974}"/>
              </a:ext>
            </a:extLst>
          </p:cNvPr>
          <p:cNvSpPr txBox="1"/>
          <p:nvPr/>
        </p:nvSpPr>
        <p:spPr>
          <a:xfrm>
            <a:off x="748549" y="2895172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sent</a:t>
            </a:r>
          </a:p>
        </p:txBody>
      </p:sp>
    </p:spTree>
    <p:extLst>
      <p:ext uri="{BB962C8B-B14F-4D97-AF65-F5344CB8AC3E}">
        <p14:creationId xmlns:p14="http://schemas.microsoft.com/office/powerpoint/2010/main" val="22771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69655" grpId="0"/>
      <p:bldP spid="69657" grpId="0"/>
      <p:bldP spid="69659" grpId="0"/>
      <p:bldP spid="69664" grpId="0"/>
      <p:bldP spid="69667" grpId="0" animBg="1"/>
      <p:bldP spid="25" grpId="0"/>
      <p:bldP spid="3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The 2PC Algorithm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74838"/>
            <a:ext cx="7315200" cy="4678362"/>
          </a:xfrm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write START_2PC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multicast VOTE_REQUEST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while not all votes have been collected{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wait for any incoming vote;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if timeout{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write GLOBAL_ABORT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multicast GLOBAL_ABORT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exit;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}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record vote;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If all participants sent VOTE_COMMIT and coordinator votes COMMIT{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write GLOBAL_COMMIT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multicast GLOBAL_COMMIT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}else{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write GLOBAL_ABORT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multicast GLOBAL_ABORT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Tx/>
              <a:buAutoNum type="arabicPeriod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70660" name="TextBox 1"/>
          <p:cNvSpPr txBox="1">
            <a:spLocks noChangeArrowheads="1"/>
          </p:cNvSpPr>
          <p:nvPr/>
        </p:nvSpPr>
        <p:spPr bwMode="auto">
          <a:xfrm>
            <a:off x="1981201" y="1458914"/>
            <a:ext cx="2532063" cy="369887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C00000"/>
                </a:solidFill>
              </a:rPr>
              <a:t>Actions by coordinator:</a:t>
            </a:r>
          </a:p>
        </p:txBody>
      </p:sp>
    </p:spTree>
    <p:extLst>
      <p:ext uri="{BB962C8B-B14F-4D97-AF65-F5344CB8AC3E}">
        <p14:creationId xmlns:p14="http://schemas.microsoft.com/office/powerpoint/2010/main" val="356247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7066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Coordinator Recovery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217925"/>
              </p:ext>
            </p:extLst>
          </p:nvPr>
        </p:nvGraphicFramePr>
        <p:xfrm>
          <a:off x="1981200" y="3540760"/>
          <a:ext cx="8229600" cy="22504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46488243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026903871"/>
                    </a:ext>
                  </a:extLst>
                </a:gridCol>
              </a:tblGrid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State in 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Action After</a:t>
                      </a:r>
                      <a:r>
                        <a:rPr lang="en-US" sz="1800" baseline="0" dirty="0"/>
                        <a:t> Recovery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4553655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INIT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Abort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765024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WAIT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VOTE_REQUEST to participants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653580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COMMIT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GLOBAL_COMMIT to all participants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5067782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ABORT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GLOBAL_ABORT</a:t>
                      </a:r>
                      <a:r>
                        <a:rPr lang="en-US" sz="1600" baseline="0" dirty="0"/>
                        <a:t> to all participants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5857420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41248" y="1463040"/>
            <a:ext cx="10332720" cy="185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The coordinator can fail at any stage in 2PC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kern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However, due to </a:t>
            </a:r>
            <a:r>
              <a:rPr lang="en-US" sz="2800" i="1" kern="0" dirty="0">
                <a:solidFill>
                  <a:srgbClr val="00B050"/>
                </a:solidFill>
              </a:rPr>
              <a:t>logging</a:t>
            </a:r>
            <a:r>
              <a:rPr lang="en-US" sz="2800" kern="0" dirty="0"/>
              <a:t> </a:t>
            </a:r>
            <a:r>
              <a:rPr lang="en-US" sz="2800" kern="0" dirty="0">
                <a:solidFill>
                  <a:schemeClr val="tx1"/>
                </a:solidFill>
              </a:rPr>
              <a:t>its state, it can recover as follows: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45717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2PC Algorithm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74838"/>
            <a:ext cx="7315200" cy="4678362"/>
          </a:xfrm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write INIT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Wait for VOTE_REQUEST from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If timeout{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write VOTE_ABORT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exit;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If participant votes COMMIT{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write VOTE_COMMIT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send VOTE_COMMIT to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wait for DECISION from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if timeout{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	multicast DECISION_RQUEST to other participants;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	wait until DECISION is received; /*remain blocked*/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	write DECISION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}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if DECISION == GLOBAL_COMMIT { write GLOBAL_COMMIT to local log;}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else if DECISION == GLOBAL_ABORT {write GLOBAL_ABORT to local log};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}else{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write VOTE_ABORT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send VOTE_ABORT to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sz="2000">
              <a:solidFill>
                <a:srgbClr val="7F7F7F"/>
              </a:solidFill>
            </a:endParaRPr>
          </a:p>
          <a:p>
            <a:pPr marL="0" indent="0" algn="just" eaLnBrk="1" hangingPunct="1">
              <a:buFontTx/>
              <a:buAutoNum type="arabicPeriod"/>
            </a:pPr>
            <a:endParaRPr lang="en-US" altLang="en-US" sz="2000">
              <a:solidFill>
                <a:srgbClr val="7F7F7F"/>
              </a:solidFill>
            </a:endParaRP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/>
          </a:p>
        </p:txBody>
      </p:sp>
      <p:sp>
        <p:nvSpPr>
          <p:cNvPr id="5427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F5816B-A478-4B73-A89D-77504DFE986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71684" name="TextBox 1"/>
          <p:cNvSpPr txBox="1">
            <a:spLocks noChangeArrowheads="1"/>
          </p:cNvSpPr>
          <p:nvPr/>
        </p:nvSpPr>
        <p:spPr bwMode="auto">
          <a:xfrm>
            <a:off x="1981201" y="1458914"/>
            <a:ext cx="2557463" cy="369887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Actions by participants:</a:t>
            </a:r>
          </a:p>
        </p:txBody>
      </p:sp>
    </p:spTree>
    <p:extLst>
      <p:ext uri="{BB962C8B-B14F-4D97-AF65-F5344CB8AC3E}">
        <p14:creationId xmlns:p14="http://schemas.microsoft.com/office/powerpoint/2010/main" val="36746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7168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2PC Algorithm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74838"/>
            <a:ext cx="7391400" cy="4678362"/>
          </a:xfrm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/*executed by a separate thread*/</a:t>
            </a:r>
          </a:p>
          <a:p>
            <a:pPr marL="0" indent="0" algn="just" eaLnBrk="1" hangingPunct="1">
              <a:buNone/>
            </a:pPr>
            <a:endParaRPr lang="en-US" altLang="en-US" sz="1400" b="1" dirty="0">
              <a:solidFill>
                <a:schemeClr val="tx1"/>
              </a:solidFill>
            </a:endParaRP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while true{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wait until any incoming DECISION_REQUEST is received; /*remain blocked*/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read most recently recorded STATE from the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if STATE == GLOBAL_COMMIT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send GLOBAL_COMMIT to requesting participant;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else if STATE == INIT or STATE == GLOBAL_ABORT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send GLOBAL_ABORT to requesting participant;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else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skip; /*participant remains blocked*/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Tx/>
              <a:buAutoNum type="arabicPeriod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72708" name="TextBox 1"/>
          <p:cNvSpPr txBox="1">
            <a:spLocks noChangeArrowheads="1"/>
          </p:cNvSpPr>
          <p:nvPr/>
        </p:nvSpPr>
        <p:spPr bwMode="auto">
          <a:xfrm>
            <a:off x="1981200" y="1458914"/>
            <a:ext cx="4114800" cy="369887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Actions for handling decision requests:</a:t>
            </a:r>
          </a:p>
        </p:txBody>
      </p:sp>
      <p:sp>
        <p:nvSpPr>
          <p:cNvPr id="2" name="Oval 1"/>
          <p:cNvSpPr/>
          <p:nvPr/>
        </p:nvSpPr>
        <p:spPr>
          <a:xfrm>
            <a:off x="3124200" y="4663281"/>
            <a:ext cx="3733800" cy="5334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cxnSpLocks/>
            <a:stCxn id="2" idx="4"/>
            <a:endCxn id="9" idx="0"/>
          </p:cNvCxnSpPr>
          <p:nvPr/>
        </p:nvCxnSpPr>
        <p:spPr>
          <a:xfrm>
            <a:off x="4991100" y="5196681"/>
            <a:ext cx="685800" cy="137319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2057400" y="5334000"/>
            <a:ext cx="7239000" cy="1143000"/>
          </a:xfrm>
          <a:prstGeom prst="roundRect">
            <a:avLst/>
          </a:prstGeom>
          <a:solidFill>
            <a:srgbClr val="FFDE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An </a:t>
            </a:r>
            <a:r>
              <a:rPr lang="en-US" sz="2400" i="1" dirty="0">
                <a:solidFill>
                  <a:schemeClr val="tx1"/>
                </a:solidFill>
              </a:rPr>
              <a:t>indefinite blocking window </a:t>
            </a:r>
            <a:r>
              <a:rPr lang="en-US" sz="2400" dirty="0">
                <a:solidFill>
                  <a:schemeClr val="tx1"/>
                </a:solidFill>
              </a:rPr>
              <a:t>may arise, whereby all the participants who have voted are blocked until the final decision is known</a:t>
            </a:r>
          </a:p>
        </p:txBody>
      </p:sp>
    </p:spTree>
    <p:extLst>
      <p:ext uri="{BB962C8B-B14F-4D97-AF65-F5344CB8AC3E}">
        <p14:creationId xmlns:p14="http://schemas.microsoft.com/office/powerpoint/2010/main" val="17767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2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EC8430AA-6DE5-628F-063A-97AF4E21FC41}"/>
              </a:ext>
            </a:extLst>
          </p:cNvPr>
          <p:cNvSpPr/>
          <p:nvPr/>
        </p:nvSpPr>
        <p:spPr>
          <a:xfrm>
            <a:off x="1981200" y="4238244"/>
            <a:ext cx="76200" cy="17815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B5FCCA-8E85-28A7-9B66-22BA371E334F}"/>
              </a:ext>
            </a:extLst>
          </p:cNvPr>
          <p:cNvSpPr txBox="1"/>
          <p:nvPr/>
        </p:nvSpPr>
        <p:spPr>
          <a:xfrm>
            <a:off x="415299" y="4677078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or</a:t>
            </a:r>
          </a:p>
          <a:p>
            <a:r>
              <a:rPr lang="en-US" b="1" i="1" dirty="0">
                <a:solidFill>
                  <a:srgbClr val="77E1FF"/>
                </a:solidFill>
              </a:rPr>
              <a:t>Effective</a:t>
            </a:r>
            <a:r>
              <a:rPr lang="en-US" dirty="0"/>
              <a:t> DS</a:t>
            </a:r>
          </a:p>
        </p:txBody>
      </p:sp>
      <p:sp>
        <p:nvSpPr>
          <p:cNvPr id="17" name="Left Bracket 16">
            <a:extLst>
              <a:ext uri="{FF2B5EF4-FFF2-40B4-BE49-F238E27FC236}">
                <a16:creationId xmlns:a16="http://schemas.microsoft.com/office/drawing/2014/main" id="{72FCB9ED-567F-4C43-F96A-1D9E29199180}"/>
              </a:ext>
            </a:extLst>
          </p:cNvPr>
          <p:cNvSpPr/>
          <p:nvPr/>
        </p:nvSpPr>
        <p:spPr>
          <a:xfrm>
            <a:off x="1973918" y="2503932"/>
            <a:ext cx="76200" cy="16291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8271FB-1448-9AD0-E9B2-D77604BACE71}"/>
              </a:ext>
            </a:extLst>
          </p:cNvPr>
          <p:cNvSpPr txBox="1"/>
          <p:nvPr/>
        </p:nvSpPr>
        <p:spPr>
          <a:xfrm>
            <a:off x="252984" y="3044716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Fast &amp; Reliable </a:t>
            </a:r>
            <a:br>
              <a:rPr lang="en-US" dirty="0"/>
            </a:br>
            <a:r>
              <a:rPr lang="en-US" dirty="0"/>
              <a:t>or </a:t>
            </a:r>
            <a:r>
              <a:rPr lang="en-US" b="1" i="1" dirty="0">
                <a:solidFill>
                  <a:srgbClr val="77E1FF"/>
                </a:solidFill>
              </a:rPr>
              <a:t>Efficient</a:t>
            </a:r>
            <a:r>
              <a:rPr lang="en-US" dirty="0"/>
              <a:t> DS</a:t>
            </a:r>
          </a:p>
        </p:txBody>
      </p:sp>
    </p:spTree>
    <p:extLst>
      <p:ext uri="{BB962C8B-B14F-4D97-AF65-F5344CB8AC3E}">
        <p14:creationId xmlns:p14="http://schemas.microsoft.com/office/powerpoint/2010/main" val="19120566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Participant Recovery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013074"/>
              </p:ext>
            </p:extLst>
          </p:nvPr>
        </p:nvGraphicFramePr>
        <p:xfrm>
          <a:off x="1984248" y="3538728"/>
          <a:ext cx="8229600" cy="225247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46488243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026903871"/>
                    </a:ext>
                  </a:extLst>
                </a:gridCol>
              </a:tblGrid>
              <a:tr h="4050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State in 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Action After</a:t>
                      </a:r>
                      <a:r>
                        <a:rPr lang="en-US" sz="1800" baseline="0" dirty="0"/>
                        <a:t> Recovery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4553655"/>
                  </a:ext>
                </a:extLst>
              </a:tr>
              <a:tr h="40500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INIT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Locally</a:t>
                      </a:r>
                      <a:r>
                        <a:rPr lang="en-US" sz="1600" baseline="0" dirty="0"/>
                        <a:t> abort and notify the coordinator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765024"/>
                  </a:ext>
                </a:extLst>
              </a:tr>
              <a:tr h="63246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READY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Cannot decide on its own what it</a:t>
                      </a:r>
                      <a:r>
                        <a:rPr lang="en-US" sz="1600" baseline="0" dirty="0"/>
                        <a:t> should do next; hence, contact others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653580"/>
                  </a:ext>
                </a:extLst>
              </a:tr>
              <a:tr h="40500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COMMIT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its decision to</a:t>
                      </a:r>
                      <a:r>
                        <a:rPr lang="en-US" sz="1600" baseline="0" dirty="0"/>
                        <a:t> coordinator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5067782"/>
                  </a:ext>
                </a:extLst>
              </a:tr>
              <a:tr h="40500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ABORT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</a:t>
                      </a:r>
                      <a:r>
                        <a:rPr lang="en-US" sz="1600" baseline="0" dirty="0"/>
                        <a:t> its decision to the coordinator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5857420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41248" y="1463040"/>
            <a:ext cx="10332720" cy="1889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Any participant can fail at any stage in 2PC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kern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Due to </a:t>
            </a:r>
            <a:r>
              <a:rPr lang="en-US" sz="2800" i="1" kern="0" dirty="0">
                <a:solidFill>
                  <a:srgbClr val="00B050"/>
                </a:solidFill>
              </a:rPr>
              <a:t>logging</a:t>
            </a:r>
            <a:r>
              <a:rPr lang="en-US" sz="2800" kern="0" dirty="0"/>
              <a:t> </a:t>
            </a:r>
            <a:r>
              <a:rPr lang="en-US" sz="2800" kern="0" dirty="0">
                <a:solidFill>
                  <a:schemeClr val="tx1"/>
                </a:solidFill>
              </a:rPr>
              <a:t>its state, it can recover as follows: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34037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The End.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>
                <a:solidFill>
                  <a:srgbClr val="77E0FF"/>
                </a:solidFill>
              </a:rPr>
              <a:t>Thank You!</a:t>
            </a:r>
            <a:endParaRPr lang="en-US" sz="2400" b="1" dirty="0">
              <a:solidFill>
                <a:srgbClr val="77E0FF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68727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rgbClr val="D9D9D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FFDDA556-6780-5F57-6C1A-94FF432C9375}"/>
              </a:ext>
            </a:extLst>
          </p:cNvPr>
          <p:cNvSpPr/>
          <p:nvPr/>
        </p:nvSpPr>
        <p:spPr>
          <a:xfrm rot="5400000">
            <a:off x="9163050" y="2875788"/>
            <a:ext cx="352044" cy="5334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5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Fault-Tolerance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63040"/>
            <a:ext cx="10351008" cy="4785360"/>
          </a:xfrm>
        </p:spPr>
        <p:txBody>
          <a:bodyPr>
            <a:no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Systems can be designed in a way that can </a:t>
            </a:r>
            <a:r>
              <a:rPr lang="en-US" sz="2800" i="1" dirty="0"/>
              <a:t>automatically</a:t>
            </a:r>
            <a:r>
              <a:rPr lang="en-US" sz="2800" dirty="0"/>
              <a:t> recover from </a:t>
            </a:r>
            <a:r>
              <a:rPr lang="en-US" sz="2800" i="1" dirty="0"/>
              <a:t>partial</a:t>
            </a:r>
            <a:r>
              <a:rPr lang="en-US" sz="2800" dirty="0"/>
              <a:t> failures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 eaLnBrk="1" hangingPunct="1"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 algn="just" eaLnBrk="1" hangingPunct="1">
              <a:buNone/>
              <a:defRPr/>
            </a:pPr>
            <a:endParaRPr lang="en-US" sz="2000" b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0FF"/>
                </a:solidFill>
              </a:rPr>
              <a:t>Fault-tolerance</a:t>
            </a:r>
            <a:r>
              <a:rPr lang="en-US" sz="2800" dirty="0">
                <a:solidFill>
                  <a:srgbClr val="0070C0"/>
                </a:solidFill>
              </a:rPr>
              <a:t> </a:t>
            </a:r>
            <a:r>
              <a:rPr lang="en-US" sz="2800" dirty="0"/>
              <a:t>is the property that enables a system to continue operating properly even if a </a:t>
            </a:r>
            <a:r>
              <a:rPr lang="en-US" sz="2800" i="1" dirty="0">
                <a:solidFill>
                  <a:srgbClr val="EF7273"/>
                </a:solidFill>
              </a:rPr>
              <a:t>failure</a:t>
            </a:r>
            <a:r>
              <a:rPr lang="en-US" sz="2800" dirty="0"/>
              <a:t> takes place during operation</a:t>
            </a:r>
            <a:endParaRPr lang="en-US" sz="2800" dirty="0">
              <a:solidFill>
                <a:schemeClr val="bg1">
                  <a:lumMod val="85000"/>
                </a:schemeClr>
              </a:solidFill>
            </a:endParaRP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400" dirty="0"/>
              <a:t>E.g., TCP is designed to allow reliable two-way communications in packet-switched networks, even in the presence of imperfect or overloaded communication links</a:t>
            </a:r>
            <a:endParaRPr lang="en-US" sz="2400" dirty="0">
              <a:solidFill>
                <a:schemeClr val="bg1">
                  <a:lumMod val="85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200" dirty="0"/>
          </a:p>
        </p:txBody>
      </p:sp>
      <p:sp>
        <p:nvSpPr>
          <p:cNvPr id="4917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DCF9B5-3B45-46C6-A6C6-8ABEABF46755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438400" y="2938716"/>
            <a:ext cx="7391400" cy="0"/>
          </a:xfrm>
          <a:prstGeom prst="line">
            <a:avLst/>
          </a:prstGeom>
          <a:ln w="508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259266"/>
            <a:ext cx="838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Lightning Bolt 11"/>
          <p:cNvSpPr/>
          <p:nvPr/>
        </p:nvSpPr>
        <p:spPr>
          <a:xfrm rot="9921253">
            <a:off x="5791200" y="2727579"/>
            <a:ext cx="533400" cy="146050"/>
          </a:xfrm>
          <a:prstGeom prst="lightningBol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 rot="5400000">
            <a:off x="5181601" y="2710117"/>
            <a:ext cx="304800" cy="136525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Arrow Connector 14"/>
          <p:cNvCxnSpPr>
            <a:stCxn id="13" idx="0"/>
          </p:cNvCxnSpPr>
          <p:nvPr/>
        </p:nvCxnSpPr>
        <p:spPr>
          <a:xfrm>
            <a:off x="5402263" y="2778379"/>
            <a:ext cx="379412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825876" y="2487867"/>
            <a:ext cx="1255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/>
                </a:solidFill>
              </a:rPr>
              <a:t>Tire punctured.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/>
                </a:solidFill>
              </a:rPr>
              <a:t>Car stopped.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438400" y="3859466"/>
            <a:ext cx="7391400" cy="0"/>
          </a:xfrm>
          <a:prstGeom prst="line">
            <a:avLst/>
          </a:prstGeom>
          <a:ln w="508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0175" y="3180016"/>
            <a:ext cx="838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Lightning Bolt 20"/>
          <p:cNvSpPr/>
          <p:nvPr/>
        </p:nvSpPr>
        <p:spPr>
          <a:xfrm rot="9921253">
            <a:off x="5791200" y="3649917"/>
            <a:ext cx="533400" cy="144463"/>
          </a:xfrm>
          <a:prstGeom prst="lightningBol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Multiply 16"/>
          <p:cNvSpPr/>
          <p:nvPr/>
        </p:nvSpPr>
        <p:spPr>
          <a:xfrm>
            <a:off x="9867900" y="2572005"/>
            <a:ext cx="533400" cy="663575"/>
          </a:xfrm>
          <a:prstGeom prst="mathMultiply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9823450" y="3267075"/>
            <a:ext cx="9207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5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7" name="Isosceles Triangle 26"/>
          <p:cNvSpPr/>
          <p:nvPr/>
        </p:nvSpPr>
        <p:spPr>
          <a:xfrm rot="5400000">
            <a:off x="8784432" y="3638010"/>
            <a:ext cx="304800" cy="138113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487241" y="3397505"/>
            <a:ext cx="24465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/>
                </a:solidFill>
              </a:rPr>
              <a:t>Tire punctured. </a:t>
            </a:r>
            <a:br>
              <a:rPr lang="en-US" altLang="en-US" sz="1200" dirty="0">
                <a:solidFill>
                  <a:schemeClr val="tx1"/>
                </a:solidFill>
              </a:rPr>
            </a:br>
            <a:r>
              <a:rPr lang="en-US" altLang="en-US" sz="1200" dirty="0">
                <a:solidFill>
                  <a:schemeClr val="tx1"/>
                </a:solidFill>
              </a:rPr>
              <a:t>It got </a:t>
            </a:r>
            <a:r>
              <a:rPr lang="en-US" altLang="en-US" sz="1200" b="1" i="1" dirty="0">
                <a:solidFill>
                  <a:schemeClr val="tx1"/>
                </a:solidFill>
              </a:rPr>
              <a:t>masked </a:t>
            </a:r>
            <a:r>
              <a:rPr lang="en-US" altLang="en-US" sz="1200" dirty="0">
                <a:solidFill>
                  <a:schemeClr val="tx1"/>
                </a:solidFill>
              </a:rPr>
              <a:t>and car continued</a:t>
            </a:r>
            <a:r>
              <a:rPr lang="en-US" altLang="en-US" sz="1200" b="1" i="1" dirty="0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9005889" y="3707066"/>
            <a:ext cx="377825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06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18" grpId="0"/>
      <p:bldP spid="27" grpId="0" animBg="1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What is a Failure?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failure is a deviation from a </a:t>
            </a:r>
            <a:r>
              <a:rPr lang="en-US" sz="2800" i="1" dirty="0"/>
              <a:t>specified behavior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E.g., Pressing brake pedal does not stop car </a:t>
            </a:r>
            <a:r>
              <a:rPr lang="en-US" sz="2400" dirty="0">
                <a:sym typeface="Wingdings" panose="05000000000000000000" pitchFamily="2" charset="2"/>
              </a:rPr>
              <a:t> </a:t>
            </a:r>
            <a:r>
              <a:rPr lang="en-US" sz="2400" dirty="0"/>
              <a:t>brake failure (</a:t>
            </a:r>
            <a:r>
              <a:rPr lang="en-US" sz="2400" i="1" dirty="0"/>
              <a:t>could be catastrophic!</a:t>
            </a:r>
            <a:r>
              <a:rPr lang="en-US" sz="24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E.g., Reading a disk sector does not return content </a:t>
            </a:r>
            <a:r>
              <a:rPr lang="en-US" sz="2400" dirty="0">
                <a:sym typeface="Wingdings" panose="05000000000000000000" pitchFamily="2" charset="2"/>
              </a:rPr>
              <a:t></a:t>
            </a:r>
            <a:r>
              <a:rPr lang="en-US" sz="2400" dirty="0"/>
              <a:t> disk failure (</a:t>
            </a:r>
            <a:r>
              <a:rPr lang="en-US" sz="2400" i="1" dirty="0"/>
              <a:t>not necessarily catastrophic</a:t>
            </a:r>
            <a:r>
              <a:rPr lang="en-US" sz="24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Many failures are due to </a:t>
            </a:r>
            <a:r>
              <a:rPr lang="en-US" sz="2800" i="1" dirty="0"/>
              <a:t>incorrect </a:t>
            </a:r>
            <a:r>
              <a:rPr lang="en-US" sz="2800" dirty="0"/>
              <a:t>specified behavior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This typically happens when the designer misses addressing a scenario that makes the system perform incorrectly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It is especially true in complex systems with many subtle interactions</a:t>
            </a:r>
          </a:p>
          <a:p>
            <a:pPr lvl="1">
              <a:buFont typeface="Wingdings" pitchFamily="2" charset="2"/>
              <a:buChar char="§"/>
            </a:pPr>
            <a:endParaRPr lang="en-US" sz="3200" dirty="0"/>
          </a:p>
          <a:p>
            <a:pPr lvl="1">
              <a:buFont typeface="Wingdings" pitchFamily="2" charset="2"/>
              <a:buChar char="§"/>
            </a:pPr>
            <a:endParaRPr lang="en-US" sz="3200" dirty="0"/>
          </a:p>
          <a:p>
            <a:pPr lvl="2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7115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Characteristics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Failures can be either </a:t>
            </a:r>
            <a:r>
              <a:rPr lang="en-US" sz="2800" i="1" dirty="0">
                <a:solidFill>
                  <a:srgbClr val="FFC000"/>
                </a:solidFill>
              </a:rPr>
              <a:t>transient</a:t>
            </a:r>
            <a:r>
              <a:rPr lang="en-US" sz="2800" i="1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or </a:t>
            </a:r>
            <a:r>
              <a:rPr lang="en-US" sz="2800" i="1" dirty="0">
                <a:solidFill>
                  <a:srgbClr val="EF7273"/>
                </a:solidFill>
              </a:rPr>
              <a:t>persistent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C000"/>
                </a:solidFill>
              </a:rPr>
              <a:t>Transient Failures</a:t>
            </a:r>
            <a:r>
              <a:rPr lang="en-US" sz="28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Also referred to as “soft failures” or “Heisenbugs”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Occur temporarily then disappear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Manifested only in very unlikely combinations of circumstances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Typically go away upon rolling back and/or retrying/rebooting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Frozen keyboard or window, race conditions and deadlocks, etc.,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38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Characteristics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664952" cy="502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Failures can be either </a:t>
            </a:r>
            <a:r>
              <a:rPr lang="en-US" sz="2800" i="1" dirty="0">
                <a:solidFill>
                  <a:srgbClr val="FFC000"/>
                </a:solidFill>
              </a:rPr>
              <a:t>transient</a:t>
            </a:r>
            <a:r>
              <a:rPr lang="en-US" sz="2800" i="1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or </a:t>
            </a:r>
            <a:r>
              <a:rPr lang="en-US" sz="2800" i="1" dirty="0">
                <a:solidFill>
                  <a:srgbClr val="EF7273"/>
                </a:solidFill>
              </a:rPr>
              <a:t>persistent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EF7273"/>
                </a:solidFill>
              </a:rPr>
              <a:t>Persistent Failures</a:t>
            </a:r>
            <a:r>
              <a:rPr lang="en-US" sz="28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Persist until explicitly repaired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Retrying does not help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E.g., Burnt-out chips, software bugs, crashed disks, broken Ethernet cable, etc.,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Durations of failures and repairs are random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Means of distributions are </a:t>
            </a:r>
            <a:r>
              <a:rPr lang="en-US" sz="2400" i="1" dirty="0">
                <a:solidFill>
                  <a:srgbClr val="92D050"/>
                </a:solidFill>
              </a:rPr>
              <a:t>Mean Time To Fail 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92D050"/>
                </a:solidFill>
              </a:rPr>
              <a:t>MTTF</a:t>
            </a:r>
            <a:r>
              <a:rPr lang="en-US" sz="2400" dirty="0"/>
              <a:t>) and </a:t>
            </a:r>
            <a:r>
              <a:rPr lang="en-US" sz="2400" i="1" dirty="0">
                <a:solidFill>
                  <a:srgbClr val="FF0000"/>
                </a:solidFill>
              </a:rPr>
              <a:t>Mean Time To Repair 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MTTR</a:t>
            </a:r>
            <a:r>
              <a:rPr lang="en-US" sz="2400" dirty="0"/>
              <a:t>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099560" y="5574268"/>
            <a:ext cx="1280160" cy="0"/>
          </a:xfrm>
          <a:prstGeom prst="line">
            <a:avLst/>
          </a:prstGeom>
          <a:ln w="317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379720" y="5574268"/>
            <a:ext cx="64008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19800" y="5574268"/>
            <a:ext cx="1112520" cy="0"/>
          </a:xfrm>
          <a:prstGeom prst="line">
            <a:avLst/>
          </a:prstGeom>
          <a:ln w="317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132320" y="5574268"/>
            <a:ext cx="91440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046720" y="5574268"/>
            <a:ext cx="1828800" cy="0"/>
          </a:xfrm>
          <a:prstGeom prst="line">
            <a:avLst/>
          </a:prstGeom>
          <a:ln w="317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875520" y="5574268"/>
            <a:ext cx="41148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465320" y="5574268"/>
            <a:ext cx="91440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379720" y="5574268"/>
            <a:ext cx="114300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455920" y="5574268"/>
            <a:ext cx="388620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055811" y="5879068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MTTF</a:t>
            </a:r>
          </a:p>
        </p:txBody>
      </p:sp>
      <p:cxnSp>
        <p:nvCxnSpPr>
          <p:cNvPr id="25" name="Straight Arrow Connector 24"/>
          <p:cNvCxnSpPr>
            <a:endCxn id="32" idx="0"/>
          </p:cNvCxnSpPr>
          <p:nvPr/>
        </p:nvCxnSpPr>
        <p:spPr>
          <a:xfrm>
            <a:off x="5688270" y="5574268"/>
            <a:ext cx="3868664" cy="304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32" idx="0"/>
          </p:cNvCxnSpPr>
          <p:nvPr/>
        </p:nvCxnSpPr>
        <p:spPr>
          <a:xfrm>
            <a:off x="7635240" y="5574268"/>
            <a:ext cx="1921694" cy="304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32" idx="0"/>
          </p:cNvCxnSpPr>
          <p:nvPr/>
        </p:nvCxnSpPr>
        <p:spPr>
          <a:xfrm flipH="1">
            <a:off x="9556934" y="5574268"/>
            <a:ext cx="524326" cy="304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144001" y="5879068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MTTR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47669" y="5303058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In-Service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1772756" y="5487724"/>
            <a:ext cx="274320" cy="0"/>
          </a:xfrm>
          <a:prstGeom prst="line">
            <a:avLst/>
          </a:prstGeom>
          <a:ln w="317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772756" y="5760720"/>
            <a:ext cx="27432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137748" y="5574268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Out-of-Service</a:t>
            </a:r>
          </a:p>
        </p:txBody>
      </p:sp>
    </p:spTree>
    <p:extLst>
      <p:ext uri="{BB962C8B-B14F-4D97-AF65-F5344CB8AC3E}">
        <p14:creationId xmlns:p14="http://schemas.microsoft.com/office/powerpoint/2010/main" val="114768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2" grpId="0"/>
      <p:bldP spid="31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Availability vs. Reliability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There is a subtle distinction between </a:t>
            </a:r>
            <a:r>
              <a:rPr lang="en-US" sz="2800" i="1" dirty="0">
                <a:solidFill>
                  <a:srgbClr val="77E0FF"/>
                </a:solidFill>
              </a:rPr>
              <a:t>availability</a:t>
            </a:r>
            <a:r>
              <a:rPr lang="en-US" sz="2800" dirty="0"/>
              <a:t> and </a:t>
            </a:r>
            <a:r>
              <a:rPr lang="en-US" sz="2800" i="1" dirty="0">
                <a:solidFill>
                  <a:srgbClr val="77E0FF"/>
                </a:solidFill>
              </a:rPr>
              <a:t>reliability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Availability refers to the probability that </a:t>
            </a:r>
            <a:r>
              <a:rPr lang="en-US" sz="2400" i="1" dirty="0"/>
              <a:t>a system is operating correctly at any given moment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77E0FF"/>
                </a:solidFill>
              </a:rPr>
              <a:t>Availability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=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92D050"/>
                </a:solidFill>
              </a:rPr>
              <a:t>MTTF</a:t>
            </a:r>
            <a:r>
              <a:rPr lang="en-US" sz="2400" dirty="0"/>
              <a:t>/(</a:t>
            </a:r>
            <a:r>
              <a:rPr lang="en-US" sz="2400" dirty="0">
                <a:solidFill>
                  <a:srgbClr val="92D050"/>
                </a:solidFill>
              </a:rPr>
              <a:t>MTTF</a:t>
            </a:r>
            <a:r>
              <a:rPr lang="en-US" sz="2400" dirty="0"/>
              <a:t>+</a:t>
            </a:r>
            <a:r>
              <a:rPr lang="en-US" sz="2400" dirty="0">
                <a:solidFill>
                  <a:srgbClr val="FF0000"/>
                </a:solidFill>
              </a:rPr>
              <a:t>MTTR</a:t>
            </a:r>
            <a:r>
              <a:rPr lang="en-US" sz="24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Reliability measures </a:t>
            </a:r>
            <a:r>
              <a:rPr lang="en-US" sz="2400" i="1" dirty="0"/>
              <a:t>how long a system can operate without a breakdown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 </a:t>
            </a:r>
            <a:r>
              <a:rPr lang="en-US" sz="2800" i="1" dirty="0"/>
              <a:t>highly-available</a:t>
            </a:r>
            <a:r>
              <a:rPr lang="en-US" sz="2800" dirty="0"/>
              <a:t> system is one that will most likely be working </a:t>
            </a:r>
            <a:r>
              <a:rPr lang="en-US" sz="2800" i="1" dirty="0"/>
              <a:t>at a given instant in time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 </a:t>
            </a:r>
            <a:r>
              <a:rPr lang="en-US" sz="2800" i="1" dirty="0"/>
              <a:t>highly-reliable</a:t>
            </a:r>
            <a:r>
              <a:rPr lang="en-US" sz="2800" dirty="0"/>
              <a:t> system is one that will most likely continue to work without interruption </a:t>
            </a:r>
            <a:r>
              <a:rPr lang="en-US" sz="2800" i="1" dirty="0"/>
              <a:t>during a relatively long period of time</a:t>
            </a:r>
          </a:p>
          <a:p>
            <a:pPr marL="0" indent="0"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62168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78071</TotalTime>
  <Words>2606</Words>
  <Application>Microsoft Macintosh PowerPoint</Application>
  <PresentationFormat>Widescreen</PresentationFormat>
  <Paragraphs>402</Paragraphs>
  <Slides>31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Wingdings</vt:lpstr>
      <vt:lpstr>1_Office Theme</vt:lpstr>
      <vt:lpstr>Distributed Systems CS 15-440 </vt:lpstr>
      <vt:lpstr>Today</vt:lpstr>
      <vt:lpstr>Course Map</vt:lpstr>
      <vt:lpstr>Course Map</vt:lpstr>
      <vt:lpstr>Fault-Tolerance</vt:lpstr>
      <vt:lpstr>What is a Failure?</vt:lpstr>
      <vt:lpstr>Failure Characteristics</vt:lpstr>
      <vt:lpstr>Failure Characteristics</vt:lpstr>
      <vt:lpstr>Availability vs. Reliability</vt:lpstr>
      <vt:lpstr>Availability vs. Reliability</vt:lpstr>
      <vt:lpstr>Masking Failures</vt:lpstr>
      <vt:lpstr>Detecting Failures</vt:lpstr>
      <vt:lpstr>Example: Atomic Multicasting</vt:lpstr>
      <vt:lpstr>Distributed Atomic Transactions</vt:lpstr>
      <vt:lpstr>The Two-Phase Commit Protocol</vt:lpstr>
      <vt:lpstr>The Two-Phase Commit Protocol</vt:lpstr>
      <vt:lpstr>The Two-Phase Commit Protocol</vt:lpstr>
      <vt:lpstr>The Two-Phase Commit Protocol</vt:lpstr>
      <vt:lpstr>The Two-Phase Commit Protocol</vt:lpstr>
      <vt:lpstr>The Two-Phase Commit Protocol</vt:lpstr>
      <vt:lpstr>The Two-Phase Commit Protocol</vt:lpstr>
      <vt:lpstr>The Two-Phase Commit Protocol</vt:lpstr>
      <vt:lpstr>The Two-Phase Commit Protocol</vt:lpstr>
      <vt:lpstr>The Two-Phase Commit Protocol</vt:lpstr>
      <vt:lpstr>2PC Finite State Machines</vt:lpstr>
      <vt:lpstr>The 2PC Algorithm</vt:lpstr>
      <vt:lpstr>Coordinator Recovery</vt:lpstr>
      <vt:lpstr>The 2PC Algorithm</vt:lpstr>
      <vt:lpstr>The 2PC Algorithm</vt:lpstr>
      <vt:lpstr>Participant Recovery</vt:lpstr>
      <vt:lpstr>The End.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1617</cp:revision>
  <dcterms:created xsi:type="dcterms:W3CDTF">2008-11-03T12:44:07Z</dcterms:created>
  <dcterms:modified xsi:type="dcterms:W3CDTF">2023-11-28T05:04:32Z</dcterms:modified>
</cp:coreProperties>
</file>