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75" r:id="rId3"/>
    <p:sldId id="1620" r:id="rId4"/>
    <p:sldId id="1621" r:id="rId5"/>
    <p:sldId id="871" r:id="rId6"/>
    <p:sldId id="870" r:id="rId7"/>
    <p:sldId id="879" r:id="rId8"/>
    <p:sldId id="880" r:id="rId9"/>
    <p:sldId id="886" r:id="rId10"/>
    <p:sldId id="887" r:id="rId11"/>
    <p:sldId id="892" r:id="rId12"/>
    <p:sldId id="890" r:id="rId13"/>
    <p:sldId id="896" r:id="rId14"/>
    <p:sldId id="912" r:id="rId15"/>
    <p:sldId id="897" r:id="rId16"/>
    <p:sldId id="930" r:id="rId17"/>
    <p:sldId id="931" r:id="rId18"/>
    <p:sldId id="898" r:id="rId19"/>
    <p:sldId id="927" r:id="rId20"/>
    <p:sldId id="932" r:id="rId21"/>
    <p:sldId id="933" r:id="rId22"/>
    <p:sldId id="928" r:id="rId23"/>
    <p:sldId id="934" r:id="rId24"/>
    <p:sldId id="935" r:id="rId25"/>
    <p:sldId id="899" r:id="rId26"/>
    <p:sldId id="900" r:id="rId27"/>
    <p:sldId id="901" r:id="rId28"/>
    <p:sldId id="902" r:id="rId29"/>
    <p:sldId id="903" r:id="rId30"/>
    <p:sldId id="904" r:id="rId31"/>
    <p:sldId id="91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0FF"/>
    <a:srgbClr val="FCE873"/>
    <a:srgbClr val="EF7273"/>
    <a:srgbClr val="FFDE6F"/>
    <a:srgbClr val="0000FF"/>
    <a:srgbClr val="2E40EA"/>
    <a:srgbClr val="C41230"/>
    <a:srgbClr val="808080"/>
    <a:srgbClr val="A50021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9" autoAdjust="0"/>
    <p:restoredTop sz="86463" autoAdjust="0"/>
  </p:normalViewPr>
  <p:slideViewPr>
    <p:cSldViewPr>
      <p:cViewPr varScale="1">
        <p:scale>
          <a:sx n="110" d="100"/>
          <a:sy n="110" d="100"/>
        </p:scale>
        <p:origin x="26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7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B7D9C-A014-4D79-B674-242853BCF0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0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coordinator as well as the participants have states in which they block waiting for incoming messages. Consequently, the protocol can easily fail when a process crashes for other processes may be indefinitely waiting for a message from that process. For this reason, a timeout mechanism is used.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EDBE0-FD8A-44E2-9B51-531C6A0BE9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2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Fault Tolerance</a:t>
            </a:r>
          </a:p>
          <a:p>
            <a:r>
              <a:rPr lang="en-US" sz="3000" dirty="0"/>
              <a:t>Lecture 24, November</a:t>
            </a:r>
            <a:r>
              <a:rPr lang="en-US" altLang="en-US" sz="3000" dirty="0"/>
              <a:t> 28, 2023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For example: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goes down for 1ms every hour has an availability of over 99.9999%, but is highly unreliable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never crashes but shuts down for two weeks every August has high reliability, but only 96% availability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381726"/>
              </p:ext>
            </p:extLst>
          </p:nvPr>
        </p:nvGraphicFramePr>
        <p:xfrm>
          <a:off x="2057400" y="3733800"/>
          <a:ext cx="8382000" cy="22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130314417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13293611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22265312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System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Availability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Downtime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03037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 Workstation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12716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High-Available (HA)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8.4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58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Fault-Resilient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4741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Fault-Tolerant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5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9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Masking Failures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The key technique for masking failures is to use </a:t>
            </a:r>
            <a:r>
              <a:rPr lang="en-US" sz="2600" i="1" dirty="0">
                <a:solidFill>
                  <a:srgbClr val="0070C0"/>
                </a:solidFill>
              </a:rPr>
              <a:t>redundancy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10200" y="3628494"/>
            <a:ext cx="1371600" cy="1033462"/>
          </a:xfrm>
          <a:custGeom>
            <a:avLst/>
            <a:gdLst>
              <a:gd name="connsiteX0" fmla="*/ 0 w 1371595"/>
              <a:gd name="connsiteY0" fmla="*/ 172475 h 1034830"/>
              <a:gd name="connsiteX1" fmla="*/ 172475 w 1371595"/>
              <a:gd name="connsiteY1" fmla="*/ 0 h 1034830"/>
              <a:gd name="connsiteX2" fmla="*/ 1199120 w 1371595"/>
              <a:gd name="connsiteY2" fmla="*/ 0 h 1034830"/>
              <a:gd name="connsiteX3" fmla="*/ 1371595 w 1371595"/>
              <a:gd name="connsiteY3" fmla="*/ 172475 h 1034830"/>
              <a:gd name="connsiteX4" fmla="*/ 1371595 w 1371595"/>
              <a:gd name="connsiteY4" fmla="*/ 862355 h 1034830"/>
              <a:gd name="connsiteX5" fmla="*/ 1199120 w 1371595"/>
              <a:gd name="connsiteY5" fmla="*/ 1034830 h 1034830"/>
              <a:gd name="connsiteX6" fmla="*/ 172475 w 1371595"/>
              <a:gd name="connsiteY6" fmla="*/ 1034830 h 1034830"/>
              <a:gd name="connsiteX7" fmla="*/ 0 w 1371595"/>
              <a:gd name="connsiteY7" fmla="*/ 862355 h 1034830"/>
              <a:gd name="connsiteX8" fmla="*/ 0 w 1371595"/>
              <a:gd name="connsiteY8" fmla="*/ 172475 h 10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595" h="1034830">
                <a:moveTo>
                  <a:pt x="0" y="172475"/>
                </a:moveTo>
                <a:cubicBezTo>
                  <a:pt x="0" y="77220"/>
                  <a:pt x="77220" y="0"/>
                  <a:pt x="172475" y="0"/>
                </a:cubicBezTo>
                <a:lnTo>
                  <a:pt x="1199120" y="0"/>
                </a:lnTo>
                <a:cubicBezTo>
                  <a:pt x="1294375" y="0"/>
                  <a:pt x="1371595" y="77220"/>
                  <a:pt x="1371595" y="172475"/>
                </a:cubicBezTo>
                <a:lnTo>
                  <a:pt x="1371595" y="862355"/>
                </a:lnTo>
                <a:cubicBezTo>
                  <a:pt x="1371595" y="957610"/>
                  <a:pt x="1294375" y="1034830"/>
                  <a:pt x="1199120" y="1034830"/>
                </a:cubicBezTo>
                <a:lnTo>
                  <a:pt x="172475" y="1034830"/>
                </a:lnTo>
                <a:cubicBezTo>
                  <a:pt x="77220" y="1034830"/>
                  <a:pt x="0" y="957610"/>
                  <a:pt x="0" y="862355"/>
                </a:cubicBezTo>
                <a:lnTo>
                  <a:pt x="0" y="1724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516" tIns="50516" rIns="50516" bIns="5051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Redundancy</a:t>
            </a:r>
          </a:p>
        </p:txBody>
      </p:sp>
      <p:sp>
        <p:nvSpPr>
          <p:cNvPr id="15" name="Freeform 14"/>
          <p:cNvSpPr/>
          <p:nvPr/>
        </p:nvSpPr>
        <p:spPr>
          <a:xfrm rot="16200000">
            <a:off x="5838825" y="3371319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13389" y="2525180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846" tIns="33846" rIns="33846" bIns="3384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Information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781800" y="4144431"/>
            <a:ext cx="10953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891339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Hardware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5838825" y="4919131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13389" y="5047718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Time</a:t>
            </a:r>
          </a:p>
        </p:txBody>
      </p:sp>
      <p:sp>
        <p:nvSpPr>
          <p:cNvPr id="21" name="Freeform 20"/>
          <p:cNvSpPr/>
          <p:nvPr/>
        </p:nvSpPr>
        <p:spPr>
          <a:xfrm rot="10800000">
            <a:off x="5300664" y="4144431"/>
            <a:ext cx="10953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168775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Software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5888" y="2050520"/>
            <a:ext cx="686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extra bits are added to allow recovery from garbled bits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6013" y="5836178"/>
            <a:ext cx="781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an action is performed, and then, if required, it is performed again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0238" y="3406245"/>
            <a:ext cx="233642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</a:t>
            </a:r>
            <a:r>
              <a:rPr lang="en-US" altLang="en-US" sz="1800" dirty="0" err="1">
                <a:solidFill>
                  <a:schemeClr val="tx1"/>
                </a:solidFill>
              </a:rPr>
              <a:t>equipments</a:t>
            </a:r>
            <a:r>
              <a:rPr lang="en-US" altLang="en-US" sz="1800" dirty="0">
                <a:solidFill>
                  <a:schemeClr val="tx1"/>
                </a:solidFill>
              </a:rPr>
              <a:t> are added  to allow tolerating  failed hardware  components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83" y="3544356"/>
            <a:ext cx="2322506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processes are added  to allow tolerating  failed processes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55888" y="2050520"/>
            <a:ext cx="6869112" cy="3698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8" y="3544356"/>
            <a:ext cx="2322506" cy="120173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208962" y="3406245"/>
            <a:ext cx="2379783" cy="147637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86014" y="5826652"/>
            <a:ext cx="7824787" cy="3794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6" grpId="0"/>
      <p:bldP spid="8" grpId="0"/>
      <p:bldP spid="9" grpId="0"/>
      <p:bldP spid="13" grpId="0"/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Detecting Failures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/>
              <a:t>But, failures need to be detected before they can be masked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800" dirty="0"/>
              <a:t>A detection subsystem: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400" dirty="0"/>
              <a:t>Can usually be involved as a side-effect of regularly exchanging information with servers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400" dirty="0"/>
              <a:t>Should ideally be able to distinguish between network and server failures</a:t>
            </a:r>
          </a:p>
          <a:p>
            <a:pPr marL="1314450" lvl="2" indent="-457200" algn="just">
              <a:buFont typeface="Wingdings" panose="05000000000000000000" pitchFamily="2" charset="2"/>
              <a:buChar char="§"/>
            </a:pPr>
            <a:r>
              <a:rPr lang="en-US" altLang="en-US" sz="2400" dirty="0"/>
              <a:t>A process, </a:t>
            </a:r>
            <a:r>
              <a:rPr lang="en-US" altLang="en-US" sz="2400" i="1" dirty="0"/>
              <a:t>P</a:t>
            </a:r>
            <a:r>
              <a:rPr lang="en-US" altLang="en-US" sz="2400" dirty="0"/>
              <a:t>, that cannot reach a server can check with other processes on whether they can reach the server</a:t>
            </a:r>
          </a:p>
          <a:p>
            <a:pPr marL="1771650" lvl="3" indent="-457200" algn="just">
              <a:buFont typeface="Wingdings" panose="05000000000000000000" pitchFamily="2" charset="2"/>
              <a:buChar char="§"/>
            </a:pPr>
            <a:r>
              <a:rPr lang="en-US" altLang="en-US" sz="2400" dirty="0"/>
              <a:t>If at least one other process indicates that it can reach the server, P can assume that the failure is a network failure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32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26C56-6C3C-4BB3-9864-C4DB96100FA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Example: Atomic Multicasting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09504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77E0FF"/>
                </a:solidFill>
              </a:rPr>
              <a:t>Atomic multicasting </a:t>
            </a:r>
            <a:r>
              <a:rPr lang="en-US" sz="2800" dirty="0"/>
              <a:t>requires satisfying two conditions: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A message should be delivered to </a:t>
            </a:r>
            <a:r>
              <a:rPr lang="en-US" sz="2400" i="1" dirty="0"/>
              <a:t>either all or none</a:t>
            </a:r>
            <a:r>
              <a:rPr lang="en-US" sz="2400" dirty="0"/>
              <a:t> of the processes (or replica sites)</a:t>
            </a:r>
          </a:p>
          <a:p>
            <a:pPr marL="1314450" lvl="2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FFC000"/>
                </a:solidFill>
              </a:rPr>
              <a:t>atomicity, </a:t>
            </a:r>
            <a:r>
              <a:rPr lang="en-US" sz="2400" dirty="0"/>
              <a:t>which implies </a:t>
            </a:r>
            <a:r>
              <a:rPr lang="en-US" sz="2400" dirty="0">
                <a:solidFill>
                  <a:srgbClr val="92D050"/>
                </a:solidFill>
              </a:rPr>
              <a:t>reliable</a:t>
            </a:r>
            <a:r>
              <a:rPr lang="en-US" sz="2400" dirty="0"/>
              <a:t> multicasting because all or none of the processes shall receive the multicast message  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All messages should be delivered </a:t>
            </a:r>
            <a:r>
              <a:rPr lang="en-US" sz="2400" i="1" dirty="0"/>
              <a:t>in the same order to all </a:t>
            </a:r>
            <a:r>
              <a:rPr lang="en-US" sz="2400" dirty="0"/>
              <a:t>the processes (or replica sites) </a:t>
            </a:r>
          </a:p>
          <a:p>
            <a:pPr marL="1314450" lvl="2" indent="-28575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EF7273"/>
                </a:solidFill>
              </a:rPr>
              <a:t>total ordering</a:t>
            </a:r>
          </a:p>
        </p:txBody>
      </p:sp>
    </p:spTree>
    <p:extLst>
      <p:ext uri="{BB962C8B-B14F-4D97-AF65-F5344CB8AC3E}">
        <p14:creationId xmlns:p14="http://schemas.microsoft.com/office/powerpoint/2010/main" val="39521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Distributed Atomic Transactions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popular distributed atomic transaction protocol is known as the </a:t>
            </a:r>
            <a:r>
              <a:rPr lang="en-US" sz="2800" i="1" dirty="0">
                <a:solidFill>
                  <a:srgbClr val="77E0FF"/>
                </a:solidFill>
              </a:rPr>
              <a:t>two-phase commit protocol </a:t>
            </a:r>
            <a:r>
              <a:rPr lang="en-US" sz="2800" dirty="0"/>
              <a:t>(2PC), which involves: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One </a:t>
            </a:r>
            <a:r>
              <a:rPr lang="en-US" i="1" dirty="0">
                <a:solidFill>
                  <a:srgbClr val="EF7273"/>
                </a:solidFill>
              </a:rPr>
              <a:t>coordinator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Multiple </a:t>
            </a:r>
            <a:r>
              <a:rPr lang="en-US" i="1" dirty="0">
                <a:solidFill>
                  <a:srgbClr val="FFC000"/>
                </a:solidFill>
              </a:rPr>
              <a:t>participants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42CA-E7A3-46ED-B637-55195492787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2PC is comprised of two phases, the </a:t>
            </a:r>
            <a:r>
              <a:rPr lang="en-US" sz="2800" i="1" dirty="0"/>
              <a:t>voting phase </a:t>
            </a:r>
            <a:r>
              <a:rPr lang="en-US" sz="2800" dirty="0"/>
              <a:t>and the </a:t>
            </a:r>
            <a:r>
              <a:rPr lang="en-US" sz="2800" i="1" dirty="0"/>
              <a:t>decision phase</a:t>
            </a:r>
            <a:r>
              <a:rPr lang="en-US" sz="2800" dirty="0"/>
              <a:t>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E11C659-0ABA-B171-0C21-FF7557E1E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4754"/>
              </p:ext>
            </p:extLst>
          </p:nvPr>
        </p:nvGraphicFramePr>
        <p:xfrm>
          <a:off x="1011939" y="2517494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coordinator sends a VOTE_REQUEST message to all participants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indicating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2PC is comprised of two phases, the </a:t>
            </a:r>
            <a:r>
              <a:rPr lang="en-US" sz="2800" i="1" dirty="0"/>
              <a:t>voting phase </a:t>
            </a:r>
            <a:r>
              <a:rPr lang="en-US" sz="2800" dirty="0"/>
              <a:t>and the </a:t>
            </a:r>
            <a:r>
              <a:rPr lang="en-US" sz="2800" i="1" dirty="0"/>
              <a:t>decision phase</a:t>
            </a:r>
            <a:r>
              <a:rPr lang="en-US" sz="2800" dirty="0"/>
              <a:t>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E11C659-0ABA-B171-0C21-FF7557E1E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74615"/>
              </p:ext>
            </p:extLst>
          </p:nvPr>
        </p:nvGraphicFramePr>
        <p:xfrm>
          <a:off x="1011939" y="2517494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The coordinator sends a VOTE_REQUEST message to all participants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indicating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66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2PC is comprised of two phases, the </a:t>
            </a:r>
            <a:r>
              <a:rPr lang="en-US" sz="2800" i="1" dirty="0"/>
              <a:t>voting phase </a:t>
            </a:r>
            <a:r>
              <a:rPr lang="en-US" sz="2800" dirty="0"/>
              <a:t>and the </a:t>
            </a:r>
            <a:r>
              <a:rPr lang="en-US" sz="2800" i="1" dirty="0"/>
              <a:t>decision phase</a:t>
            </a:r>
            <a:r>
              <a:rPr lang="en-US" sz="2800" dirty="0"/>
              <a:t>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E11C659-0ABA-B171-0C21-FF7557E1E94B}"/>
              </a:ext>
            </a:extLst>
          </p:cNvPr>
          <p:cNvGraphicFramePr>
            <a:graphicFrameLocks noGrp="1"/>
          </p:cNvGraphicFramePr>
          <p:nvPr/>
        </p:nvGraphicFramePr>
        <p:xfrm>
          <a:off x="1011939" y="2517494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The coordinator sends a VOTE_REQUEST message to all participants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it returns either a VOTE_COMMIT message to the coordinator indicating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05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8AEE75-3FC5-37EF-0771-2748DC6B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84416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coordinator collects all votes from participants</a:t>
                      </a:r>
                      <a:endParaRPr lang="en-US" sz="1800" baseline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If all the participants have voted to commit the transaction, then so will the coordinator. In that case, it sends a GLOBAL_COMMIT message to all the participants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However, if one participant had voted to abort the transaction, the coordinator will also decide to abort the transaction and multicast a GLOBAL_ABORT message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waits for the final action by the coordinator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GLOBAL_COMMIT message, it locally commits the transaction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GLOBAL_ABORT message, , it locally aborts the transaction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E18ED6C-C36B-D976-0F53-5DFD7F970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299656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8AEE75-3FC5-37EF-0771-2748DC6B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40534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participants</a:t>
                      </a:r>
                      <a:endParaRPr lang="en-US" sz="1800" baseline="0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If all the participants have voted to commit the transaction, then so will the coordinator. In that case, it sends a GLOBAL_COMMIT message to all the participants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However, if one participant had voted to abort the transaction, the coordinator will also decide to abort the transaction and multicast a GLOBAL_ABORT message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waits for the final action by the coordinator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GLOBAL_COMMIT message, it locally commits the transaction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GLOBAL_ABORT message, , it locally aborts the transaction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E18ED6C-C36B-D976-0F53-5DFD7F970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91349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Replication – Part II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rgbClr val="77E1FF"/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Fault Tolerance 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P4 is due on Nov 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EF7273"/>
                </a:solidFill>
                <a:ea typeface="Arial" panose="020B0604020202020204" pitchFamily="34" charset="0"/>
              </a:rPr>
              <a:t>Final exam (</a:t>
            </a:r>
            <a:r>
              <a:rPr lang="en-US" altLang="en-US" sz="2600" i="1" dirty="0">
                <a:solidFill>
                  <a:srgbClr val="EF7273"/>
                </a:solidFill>
                <a:ea typeface="Arial" panose="020B0604020202020204" pitchFamily="34" charset="0"/>
              </a:rPr>
              <a:t>open books, open notes</a:t>
            </a:r>
            <a:r>
              <a:rPr lang="en-US" altLang="en-US" sz="2600" dirty="0">
                <a:solidFill>
                  <a:srgbClr val="EF7273"/>
                </a:solidFill>
                <a:ea typeface="Arial" panose="020B0604020202020204" pitchFamily="34" charset="0"/>
              </a:rPr>
              <a:t>) is on Wednesday, December 06 from 2:30PM to 5:30PM in Room 1031</a:t>
            </a:r>
          </a:p>
          <a:p>
            <a:pPr marL="342900" lvl="1" indent="0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8AEE75-3FC5-37EF-0771-2748DC6B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247068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participants</a:t>
                      </a:r>
                      <a:endParaRPr lang="en-US" sz="1800" baseline="0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the participants have voted to commit the transaction, then so will the coordinator. In that case, it sends a GLOBAL_COMMIT message to all the participants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However, if one participant had voted to abort the transaction, the coordinator will also decide to abort the transaction and multicast a GLOBAL_ABORT message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waits for the final action by the coordinator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GLOBAL_COMMIT message, it locally commits the transaction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GLOBAL_ABORT message, , it locally aborts the transaction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E18ED6C-C36B-D976-0F53-5DFD7F970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2890108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8AEE75-3FC5-37EF-0771-2748DC6B229F}"/>
              </a:ext>
            </a:extLst>
          </p:cNvPr>
          <p:cNvGraphicFramePr>
            <a:graphicFrameLocks noGrp="1"/>
          </p:cNvGraphicFramePr>
          <p:nvPr/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participants</a:t>
                      </a:r>
                      <a:endParaRPr lang="en-US" sz="1800" baseline="0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the participants have voted to commit the transaction, then so will the coordinator. In that case, it sends a GLOBAL_COMMIT message to all the participants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waits for the final action by the coordinator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GLOBAL_COMMIT message, it locally commits the transaction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GLOBAL_ABORT message, , it locally aborts the transaction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E18ED6C-C36B-D976-0F53-5DFD7F970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1226200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8AEE75-3FC5-37EF-0771-2748DC6B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23730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participants</a:t>
                      </a:r>
                      <a:endParaRPr lang="en-US" sz="1800" baseline="0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the participants have voted to commit the transaction, then so will the coordinator. In that case, it sends a GLOBAL_COMMIT message to all the participants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action by the coordinator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GLOBAL_COMMIT message, it locally commits the transaction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GLOBAL_ABORT message, , it locally aborts the transaction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E18ED6C-C36B-D976-0F53-5DFD7F970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2739273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8AEE75-3FC5-37EF-0771-2748DC6B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79813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participants</a:t>
                      </a:r>
                      <a:endParaRPr lang="en-US" sz="1800" baseline="0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the participants have voted to commit the transaction, then so will the coordinator. In that case, it sends a GLOBAL_COMMIT message to all the participants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action by the coordinator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If a participant receives a GLOBAL_ABORT message, , it locally aborts the transaction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E18ED6C-C36B-D976-0F53-5DFD7F970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1014428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8AEE75-3FC5-37EF-0771-2748DC6B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60972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1</a:t>
                      </a: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participants</a:t>
                      </a:r>
                      <a:endParaRPr lang="en-US" sz="1800" baseline="0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the participants have voted to commit the transaction, then so will the coordinator. In that case, it sends a GLOBAL_COMMIT message to all the participants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action by the coordinator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it locally aborts the transaction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E18ED6C-C36B-D976-0F53-5DFD7F970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Two-Phase Commit Protocol</a:t>
            </a:r>
          </a:p>
        </p:txBody>
      </p:sp>
    </p:spTree>
    <p:extLst>
      <p:ext uri="{BB962C8B-B14F-4D97-AF65-F5344CB8AC3E}">
        <p14:creationId xmlns:p14="http://schemas.microsoft.com/office/powerpoint/2010/main" val="2317368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Finite State Machines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19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17875" y="3200400"/>
            <a:ext cx="914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WAIT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1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1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 flipH="1">
            <a:off x="3775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3005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775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2025597" y="2470205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</p:txBody>
      </p:sp>
      <p:cxnSp>
        <p:nvCxnSpPr>
          <p:cNvPr id="16" name="Straight Connector 15"/>
          <p:cNvCxnSpPr>
            <a:stCxn id="51210" idx="1"/>
            <a:endCxn id="51210" idx="3"/>
          </p:cNvCxnSpPr>
          <p:nvPr/>
        </p:nvCxnSpPr>
        <p:spPr>
          <a:xfrm>
            <a:off x="2125664" y="2765425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Box 24"/>
          <p:cNvSpPr txBox="1">
            <a:spLocks noChangeArrowheads="1"/>
          </p:cNvSpPr>
          <p:nvPr/>
        </p:nvSpPr>
        <p:spPr bwMode="auto">
          <a:xfrm>
            <a:off x="2143072" y="335920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Vote-abort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Global-abort</a:t>
            </a:r>
          </a:p>
        </p:txBody>
      </p:sp>
      <p:cxnSp>
        <p:nvCxnSpPr>
          <p:cNvPr id="26" name="Straight Connector 25"/>
          <p:cNvCxnSpPr>
            <a:stCxn id="51212" idx="1"/>
            <a:endCxn id="51212" idx="3"/>
          </p:cNvCxnSpPr>
          <p:nvPr/>
        </p:nvCxnSpPr>
        <p:spPr>
          <a:xfrm>
            <a:off x="2243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26"/>
          <p:cNvSpPr txBox="1">
            <a:spLocks noChangeArrowheads="1"/>
          </p:cNvSpPr>
          <p:nvPr/>
        </p:nvSpPr>
        <p:spPr bwMode="auto">
          <a:xfrm>
            <a:off x="4343401" y="3352801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</p:txBody>
      </p:sp>
      <p:cxnSp>
        <p:nvCxnSpPr>
          <p:cNvPr id="28" name="Straight Connector 27"/>
          <p:cNvCxnSpPr>
            <a:stCxn id="51214" idx="1"/>
            <a:endCxn id="51214" idx="3"/>
          </p:cNvCxnSpPr>
          <p:nvPr/>
        </p:nvCxnSpPr>
        <p:spPr>
          <a:xfrm>
            <a:off x="4405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70876" y="3200400"/>
            <a:ext cx="872331" cy="3794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/>
              <a:t>READY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24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24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33" name="Straight Arrow Connector 32"/>
          <p:cNvCxnSpPr>
            <a:stCxn id="29" idx="2"/>
            <a:endCxn id="30" idx="0"/>
          </p:cNvCxnSpPr>
          <p:nvPr/>
        </p:nvCxnSpPr>
        <p:spPr>
          <a:xfrm flipH="1">
            <a:off x="8728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32" idx="0"/>
          </p:cNvCxnSpPr>
          <p:nvPr/>
        </p:nvCxnSpPr>
        <p:spPr>
          <a:xfrm flipH="1">
            <a:off x="7958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>
            <a:off x="8728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5" name="TextBox 35"/>
          <p:cNvSpPr txBox="1">
            <a:spLocks noChangeArrowheads="1"/>
          </p:cNvSpPr>
          <p:nvPr/>
        </p:nvSpPr>
        <p:spPr bwMode="auto">
          <a:xfrm>
            <a:off x="7127530" y="27404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</p:txBody>
      </p:sp>
      <p:cxnSp>
        <p:nvCxnSpPr>
          <p:cNvPr id="37" name="Straight Connector 36"/>
          <p:cNvCxnSpPr>
            <a:stCxn id="69655" idx="1"/>
            <a:endCxn id="69655" idx="3"/>
          </p:cNvCxnSpPr>
          <p:nvPr/>
        </p:nvCxnSpPr>
        <p:spPr>
          <a:xfrm>
            <a:off x="7267576" y="3046413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7" name="TextBox 37"/>
          <p:cNvSpPr txBox="1">
            <a:spLocks noChangeArrowheads="1"/>
          </p:cNvSpPr>
          <p:nvPr/>
        </p:nvSpPr>
        <p:spPr bwMode="auto">
          <a:xfrm>
            <a:off x="7130235" y="335833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Global-abort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9" name="Straight Connector 38"/>
          <p:cNvCxnSpPr>
            <a:stCxn id="69657" idx="1"/>
            <a:endCxn id="69657" idx="3"/>
          </p:cNvCxnSpPr>
          <p:nvPr/>
        </p:nvCxnSpPr>
        <p:spPr>
          <a:xfrm>
            <a:off x="7196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9" name="TextBox 39"/>
          <p:cNvSpPr txBox="1">
            <a:spLocks noChangeArrowheads="1"/>
          </p:cNvSpPr>
          <p:nvPr/>
        </p:nvSpPr>
        <p:spPr bwMode="auto">
          <a:xfrm>
            <a:off x="9226506" y="3371335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41" name="Straight Connector 40"/>
          <p:cNvCxnSpPr>
            <a:stCxn id="69659" idx="1"/>
            <a:endCxn id="69659" idx="3"/>
          </p:cNvCxnSpPr>
          <p:nvPr/>
        </p:nvCxnSpPr>
        <p:spPr>
          <a:xfrm>
            <a:off x="9358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9" idx="1"/>
          </p:cNvCxnSpPr>
          <p:nvPr/>
        </p:nvCxnSpPr>
        <p:spPr>
          <a:xfrm flipH="1">
            <a:off x="6629401" y="2705100"/>
            <a:ext cx="16430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29400" y="2705100"/>
            <a:ext cx="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1"/>
          </p:cNvCxnSpPr>
          <p:nvPr/>
        </p:nvCxnSpPr>
        <p:spPr>
          <a:xfrm>
            <a:off x="6629400" y="4229100"/>
            <a:ext cx="7953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4" name="TextBox 47"/>
          <p:cNvSpPr txBox="1">
            <a:spLocks noChangeArrowheads="1"/>
          </p:cNvSpPr>
          <p:nvPr/>
        </p:nvSpPr>
        <p:spPr bwMode="auto">
          <a:xfrm>
            <a:off x="6542644" y="21438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Vote-abort</a:t>
            </a:r>
          </a:p>
        </p:txBody>
      </p:sp>
      <p:cxnSp>
        <p:nvCxnSpPr>
          <p:cNvPr id="49" name="Straight Connector 48"/>
          <p:cNvCxnSpPr>
            <a:stCxn id="69664" idx="1"/>
            <a:endCxn id="69664" idx="3"/>
          </p:cNvCxnSpPr>
          <p:nvPr/>
        </p:nvCxnSpPr>
        <p:spPr>
          <a:xfrm>
            <a:off x="6657976" y="2439988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6"/>
          <p:cNvSpPr txBox="1">
            <a:spLocks noChangeArrowheads="1"/>
          </p:cNvSpPr>
          <p:nvPr/>
        </p:nvSpPr>
        <p:spPr bwMode="auto">
          <a:xfrm>
            <a:off x="2008410" y="5051269"/>
            <a:ext cx="3685625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COORDINATOR</a:t>
            </a:r>
            <a:r>
              <a:rPr lang="en-US" altLang="en-US" sz="2000" dirty="0">
                <a:solidFill>
                  <a:schemeClr val="tx1"/>
                </a:solidFill>
              </a:rPr>
              <a:t> in 2PC</a:t>
            </a:r>
          </a:p>
        </p:txBody>
      </p:sp>
      <p:sp>
        <p:nvSpPr>
          <p:cNvPr id="69667" name="TextBox 51"/>
          <p:cNvSpPr txBox="1">
            <a:spLocks noChangeArrowheads="1"/>
          </p:cNvSpPr>
          <p:nvPr/>
        </p:nvSpPr>
        <p:spPr bwMode="auto">
          <a:xfrm>
            <a:off x="6700050" y="5051268"/>
            <a:ext cx="3401893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PARTICIPANT</a:t>
            </a:r>
            <a:r>
              <a:rPr lang="en-US" altLang="en-US" sz="2000" i="1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in 2PC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67400" y="1981200"/>
            <a:ext cx="0" cy="4267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>
            <a:extLst>
              <a:ext uri="{FF2B5EF4-FFF2-40B4-BE49-F238E27FC236}">
                <a16:creationId xmlns:a16="http://schemas.microsoft.com/office/drawing/2014/main" id="{47B93D07-508C-9D04-E961-88C9CE43638D}"/>
              </a:ext>
            </a:extLst>
          </p:cNvPr>
          <p:cNvCxnSpPr>
            <a:cxnSpLocks/>
          </p:cNvCxnSpPr>
          <p:nvPr/>
        </p:nvCxnSpPr>
        <p:spPr>
          <a:xfrm rot="10800000" flipV="1">
            <a:off x="1524000" y="2590799"/>
            <a:ext cx="601664" cy="17462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61770A0-8586-40F4-F360-8F4AFE25BE86}"/>
              </a:ext>
            </a:extLst>
          </p:cNvPr>
          <p:cNvSpPr txBox="1"/>
          <p:nvPr/>
        </p:nvSpPr>
        <p:spPr>
          <a:xfrm>
            <a:off x="430900" y="2590799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received</a:t>
            </a:r>
          </a:p>
        </p:txBody>
      </p: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417F2C38-B683-565D-43A6-03922FD2F88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73981" y="2907370"/>
            <a:ext cx="601664" cy="174625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3DD5CED-8AEF-A074-4188-3C9D3C28F974}"/>
              </a:ext>
            </a:extLst>
          </p:cNvPr>
          <p:cNvSpPr txBox="1"/>
          <p:nvPr/>
        </p:nvSpPr>
        <p:spPr>
          <a:xfrm>
            <a:off x="748549" y="289517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sent</a:t>
            </a:r>
          </a:p>
        </p:txBody>
      </p:sp>
    </p:spTree>
    <p:extLst>
      <p:ext uri="{BB962C8B-B14F-4D97-AF65-F5344CB8AC3E}">
        <p14:creationId xmlns:p14="http://schemas.microsoft.com/office/powerpoint/2010/main" val="2277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69655" grpId="0"/>
      <p:bldP spid="69657" grpId="0"/>
      <p:bldP spid="69659" grpId="0"/>
      <p:bldP spid="69664" grpId="0"/>
      <p:bldP spid="69667" grpId="0" animBg="1"/>
      <p:bldP spid="25" grpId="0"/>
      <p:bldP spid="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write START_2PC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multicast VOTE_REQUEST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not all votes have been collected{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for any incoming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exit;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record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If all participants sent VOTE_COMMIT and coordinator votes COMMIT{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GLOBAL_COMMIT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320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Actions by coordinator:</a:t>
            </a:r>
          </a:p>
        </p:txBody>
      </p:sp>
    </p:spTree>
    <p:extLst>
      <p:ext uri="{BB962C8B-B14F-4D97-AF65-F5344CB8AC3E}">
        <p14:creationId xmlns:p14="http://schemas.microsoft.com/office/powerpoint/2010/main" val="35624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066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Coordinator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17925"/>
              </p:ext>
            </p:extLst>
          </p:nvPr>
        </p:nvGraphicFramePr>
        <p:xfrm>
          <a:off x="1981200" y="3540760"/>
          <a:ext cx="8229600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Abort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VOTE_REQUEST to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GLOBAL_COMMIT to all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GLOBAL_ABORT</a:t>
                      </a:r>
                      <a:r>
                        <a:rPr lang="en-US" sz="1600" baseline="0" dirty="0"/>
                        <a:t> to all participants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The coordinator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However, due to </a:t>
            </a:r>
            <a:r>
              <a:rPr lang="en-US" sz="2800" i="1" kern="0" dirty="0">
                <a:solidFill>
                  <a:srgbClr val="00B05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45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write INIT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Wait for VOTE_REQUEST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exit;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participant votes COMMIT{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VOTE_COMMIT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wait for DECISION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multicast DECISION_RQUEST to other participants;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wait until DECISION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write DECISION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DECISION == GLOBAL_COMMIT { write GLOBAL_COMMIT to local log;}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else if DECISION == GLOBAL_ABORT {write GLOBAL_ABORT to local log};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VOTE_ABORT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5816B-A478-4B73-A89D-77504DFE986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574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by participants:</a:t>
            </a:r>
          </a:p>
        </p:txBody>
      </p:sp>
    </p:spTree>
    <p:extLst>
      <p:ext uri="{BB962C8B-B14F-4D97-AF65-F5344CB8AC3E}">
        <p14:creationId xmlns:p14="http://schemas.microsoft.com/office/powerpoint/2010/main" val="3674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68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914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/*executed by a separate thread*/</a:t>
            </a:r>
          </a:p>
          <a:p>
            <a:pPr marL="0" indent="0" algn="just" eaLnBrk="1" hangingPunct="1">
              <a:buNone/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true{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until any incoming DECISION_REQUEST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read most recently recorded STATE from the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STATE == GLOBAL_COMMIT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GLOBAL_COMMIT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 if STATE == INIT or STATE == GLOBAL_ABORT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GLOBAL_ABORT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skip; /*participant remains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2708" name="TextBox 1"/>
          <p:cNvSpPr txBox="1">
            <a:spLocks noChangeArrowheads="1"/>
          </p:cNvSpPr>
          <p:nvPr/>
        </p:nvSpPr>
        <p:spPr bwMode="auto">
          <a:xfrm>
            <a:off x="1981200" y="1458914"/>
            <a:ext cx="4114800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for handling decision requests: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4663281"/>
            <a:ext cx="3733800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stCxn id="2" idx="4"/>
            <a:endCxn id="9" idx="0"/>
          </p:cNvCxnSpPr>
          <p:nvPr/>
        </p:nvCxnSpPr>
        <p:spPr>
          <a:xfrm>
            <a:off x="4991100" y="5196681"/>
            <a:ext cx="685800" cy="13731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057400" y="5334000"/>
            <a:ext cx="7239000" cy="1143000"/>
          </a:xfrm>
          <a:prstGeom prst="roundRect">
            <a:avLst/>
          </a:prstGeom>
          <a:solidFill>
            <a:srgbClr val="FFDE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 </a:t>
            </a:r>
            <a:r>
              <a:rPr lang="en-US" sz="2400" i="1" dirty="0">
                <a:solidFill>
                  <a:schemeClr val="tx1"/>
                </a:solidFill>
              </a:rPr>
              <a:t>indefinite blocking window </a:t>
            </a:r>
            <a:r>
              <a:rPr lang="en-US" sz="2400" dirty="0">
                <a:solidFill>
                  <a:schemeClr val="tx1"/>
                </a:solidFill>
              </a:rPr>
              <a:t>may arise, whereby all the participants who have voted are blocked until the final decision is known</a:t>
            </a:r>
          </a:p>
        </p:txBody>
      </p:sp>
    </p:spTree>
    <p:extLst>
      <p:ext uri="{BB962C8B-B14F-4D97-AF65-F5344CB8AC3E}">
        <p14:creationId xmlns:p14="http://schemas.microsoft.com/office/powerpoint/2010/main" val="1776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Participant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13074"/>
              </p:ext>
            </p:extLst>
          </p:nvPr>
        </p:nvGraphicFramePr>
        <p:xfrm>
          <a:off x="1984248" y="3538728"/>
          <a:ext cx="8229600" cy="2252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0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Locally</a:t>
                      </a:r>
                      <a:r>
                        <a:rPr lang="en-US" sz="1600" baseline="0" dirty="0"/>
                        <a:t> abort and notify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632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Cannot decide on its own what it</a:t>
                      </a:r>
                      <a:r>
                        <a:rPr lang="en-US" sz="1600" baseline="0" dirty="0"/>
                        <a:t> should do next; hence, contact others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its decision to</a:t>
                      </a:r>
                      <a:r>
                        <a:rPr lang="en-US" sz="1600" baseline="0" dirty="0"/>
                        <a:t>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</a:t>
                      </a:r>
                      <a:r>
                        <a:rPr lang="en-US" sz="1600" baseline="0" dirty="0"/>
                        <a:t> its decision to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Any participant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Due to </a:t>
            </a:r>
            <a:r>
              <a:rPr lang="en-US" sz="2800" i="1" kern="0" dirty="0">
                <a:solidFill>
                  <a:srgbClr val="00B05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340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77E0FF"/>
                </a:solidFill>
              </a:rPr>
              <a:t>Thank You!</a:t>
            </a:r>
            <a:endParaRPr lang="en-US" sz="2400" b="1" dirty="0">
              <a:solidFill>
                <a:srgbClr val="77E0FF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2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 rot="5400000">
            <a:off x="9163050" y="2875788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Fault-Tolerance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78536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Systems can be designed in a way that can </a:t>
            </a:r>
            <a:r>
              <a:rPr lang="en-US" sz="2800" i="1" dirty="0"/>
              <a:t>automatically</a:t>
            </a:r>
            <a:r>
              <a:rPr lang="en-US" sz="2800" dirty="0"/>
              <a:t> recover from </a:t>
            </a:r>
            <a:r>
              <a:rPr lang="en-US" sz="2800" i="1" dirty="0"/>
              <a:t>partial</a:t>
            </a:r>
            <a:r>
              <a:rPr lang="en-US" sz="2800" dirty="0"/>
              <a:t> failures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0FF"/>
                </a:solidFill>
              </a:rPr>
              <a:t>Fault-tolerance</a:t>
            </a:r>
            <a:r>
              <a:rPr lang="en-US" sz="2800" dirty="0">
                <a:solidFill>
                  <a:srgbClr val="0070C0"/>
                </a:solidFill>
              </a:rPr>
              <a:t> </a:t>
            </a:r>
            <a:r>
              <a:rPr lang="en-US" sz="2800" dirty="0"/>
              <a:t>is the property that enables a system to continue operating properly even if a </a:t>
            </a:r>
            <a:r>
              <a:rPr lang="en-US" sz="2800" i="1" dirty="0">
                <a:solidFill>
                  <a:srgbClr val="EF7273"/>
                </a:solidFill>
              </a:rPr>
              <a:t>failure</a:t>
            </a:r>
            <a:r>
              <a:rPr lang="en-US" sz="2800" dirty="0"/>
              <a:t> takes place during operation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E.g., TCP is designed to allow reliable two-way communications in packet-switched networks, even in the presence of imperfect or overloaded communication links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sp>
        <p:nvSpPr>
          <p:cNvPr id="49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DCF9B5-3B45-46C6-A6C6-8ABEABF4675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2938716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59266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ghtning Bolt 11"/>
          <p:cNvSpPr/>
          <p:nvPr/>
        </p:nvSpPr>
        <p:spPr>
          <a:xfrm rot="9921253">
            <a:off x="5791200" y="2727579"/>
            <a:ext cx="533400" cy="14605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181601" y="2710117"/>
            <a:ext cx="304800" cy="13652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>
            <a:off x="5402263" y="2778379"/>
            <a:ext cx="3794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25876" y="2487867"/>
            <a:ext cx="1255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Car stopped.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3859466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3180016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ghtning Bolt 20"/>
          <p:cNvSpPr/>
          <p:nvPr/>
        </p:nvSpPr>
        <p:spPr>
          <a:xfrm rot="9921253">
            <a:off x="5791200" y="3649917"/>
            <a:ext cx="533400" cy="144463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867900" y="2572005"/>
            <a:ext cx="533400" cy="66357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23450" y="3267075"/>
            <a:ext cx="92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784432" y="3638010"/>
            <a:ext cx="304800" cy="1381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87241" y="3397505"/>
            <a:ext cx="2446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 </a:t>
            </a: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1200" dirty="0">
                <a:solidFill>
                  <a:schemeClr val="tx1"/>
                </a:solidFill>
              </a:rPr>
              <a:t>It got </a:t>
            </a:r>
            <a:r>
              <a:rPr lang="en-US" altLang="en-US" sz="1200" b="1" i="1" dirty="0">
                <a:solidFill>
                  <a:schemeClr val="tx1"/>
                </a:solidFill>
              </a:rPr>
              <a:t>masked </a:t>
            </a:r>
            <a:r>
              <a:rPr lang="en-US" altLang="en-US" sz="1200" dirty="0">
                <a:solidFill>
                  <a:schemeClr val="tx1"/>
                </a:solidFill>
              </a:rPr>
              <a:t>and car continued</a:t>
            </a:r>
            <a:r>
              <a:rPr lang="en-US" altLang="en-US" sz="12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05889" y="3707066"/>
            <a:ext cx="3778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8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What is a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failure is a deviation from a </a:t>
            </a:r>
            <a:r>
              <a:rPr lang="en-US" sz="2800" i="1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E.g., Pressing brake pedal does not stop car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/>
              <a:t>brake failure (</a:t>
            </a:r>
            <a:r>
              <a:rPr lang="en-US" sz="2400" i="1" dirty="0"/>
              <a:t>could be catastrophic!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E.g., Reading a disk sector does not return content </a:t>
            </a:r>
            <a:r>
              <a:rPr lang="en-US" sz="2400" dirty="0">
                <a:sym typeface="Wingdings" panose="05000000000000000000" pitchFamily="2" charset="2"/>
              </a:rPr>
              <a:t></a:t>
            </a:r>
            <a:r>
              <a:rPr lang="en-US" sz="2400" dirty="0"/>
              <a:t> disk failure (</a:t>
            </a:r>
            <a:r>
              <a:rPr lang="en-US" sz="2400" i="1" dirty="0"/>
              <a:t>not necessarily catastrophic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Many failures are due to </a:t>
            </a:r>
            <a:r>
              <a:rPr lang="en-US" sz="2800" i="1" dirty="0"/>
              <a:t>incorrect </a:t>
            </a:r>
            <a:r>
              <a:rPr lang="en-US" sz="2800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This typically happens when the designer misses addressing a scenario that makes the system perform incorrectly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It is especially true in complex systems with many subtle interactions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1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either </a:t>
            </a:r>
            <a:r>
              <a:rPr lang="en-US" sz="2800" i="1" dirty="0">
                <a:solidFill>
                  <a:srgbClr val="FFC000"/>
                </a:solidFill>
              </a:rPr>
              <a:t>transient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EF7273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Transient Failures</a:t>
            </a:r>
            <a:r>
              <a:rPr lang="en-US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referred to as “soft failures” or “Heisenbugs”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Occur temporarily then disappear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Manifested only in very unlikely combinations of circumstances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 go away upon rolling back and/or retrying/rebooting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Frozen keyboard or window, race conditions and deadlocks, etc.,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either </a:t>
            </a:r>
            <a:r>
              <a:rPr lang="en-US" sz="2800" i="1" dirty="0">
                <a:solidFill>
                  <a:srgbClr val="FFC000"/>
                </a:solidFill>
              </a:rPr>
              <a:t>transient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EF7273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EF7273"/>
                </a:solidFill>
              </a:rPr>
              <a:t>Persistent Failures</a:t>
            </a:r>
            <a:r>
              <a:rPr lang="en-US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Persist until explicitly repaired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Retrying does not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Burnt-out chips, software bugs, crashed disks, broken Ethernet cable, etc.,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Durations of failures and repairs are random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Means of distributions are </a:t>
            </a:r>
            <a:r>
              <a:rPr lang="en-US" sz="2400" i="1" dirty="0">
                <a:solidFill>
                  <a:srgbClr val="92D050"/>
                </a:solidFill>
              </a:rPr>
              <a:t>Mean Time To Fail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2D050"/>
                </a:solidFill>
              </a:rPr>
              <a:t>MTTF</a:t>
            </a:r>
            <a:r>
              <a:rPr lang="en-US" sz="2400" dirty="0"/>
              <a:t>) and </a:t>
            </a:r>
            <a:r>
              <a:rPr lang="en-US" sz="2400" i="1" dirty="0">
                <a:solidFill>
                  <a:srgbClr val="FF0000"/>
                </a:solidFill>
              </a:rPr>
              <a:t>Mean Time To Repair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99560" y="5574268"/>
            <a:ext cx="128016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79720" y="5574268"/>
            <a:ext cx="6400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5574268"/>
            <a:ext cx="111252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32320" y="5574268"/>
            <a:ext cx="9144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46720" y="5574268"/>
            <a:ext cx="18288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75520" y="5574268"/>
            <a:ext cx="4114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5320" y="5574268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79720" y="5574268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55920" y="5574268"/>
            <a:ext cx="3886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5811" y="58790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MTTF</a:t>
            </a:r>
          </a:p>
        </p:txBody>
      </p:sp>
      <p:cxnSp>
        <p:nvCxnSpPr>
          <p:cNvPr id="25" name="Straight Arrow Connector 24"/>
          <p:cNvCxnSpPr>
            <a:endCxn id="32" idx="0"/>
          </p:cNvCxnSpPr>
          <p:nvPr/>
        </p:nvCxnSpPr>
        <p:spPr>
          <a:xfrm>
            <a:off x="5688270" y="5574268"/>
            <a:ext cx="386866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635240" y="5574268"/>
            <a:ext cx="192169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0"/>
          </p:cNvCxnSpPr>
          <p:nvPr/>
        </p:nvCxnSpPr>
        <p:spPr>
          <a:xfrm flipH="1">
            <a:off x="9556934" y="5574268"/>
            <a:ext cx="524326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1" y="587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669" y="53030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In-Service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72756" y="5487724"/>
            <a:ext cx="27432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72756" y="5760720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7748" y="557426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Out-of-Service</a:t>
            </a:r>
          </a:p>
        </p:txBody>
      </p:sp>
    </p:spTree>
    <p:extLst>
      <p:ext uri="{BB962C8B-B14F-4D97-AF65-F5344CB8AC3E}">
        <p14:creationId xmlns:p14="http://schemas.microsoft.com/office/powerpoint/2010/main" val="11476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1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a subtle distinction between </a:t>
            </a:r>
            <a:r>
              <a:rPr lang="en-US" sz="2800" i="1" dirty="0">
                <a:solidFill>
                  <a:srgbClr val="77E0FF"/>
                </a:solidFill>
              </a:rPr>
              <a:t>availability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77E0FF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Availability refers to the probability that </a:t>
            </a:r>
            <a:r>
              <a:rPr lang="en-US" sz="2400" i="1" dirty="0"/>
              <a:t>a system is operating correctly at any given moment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7E0FF"/>
                </a:solidFill>
              </a:rPr>
              <a:t>Availability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92D050"/>
                </a:solidFill>
              </a:rPr>
              <a:t>MTTF</a:t>
            </a:r>
            <a:r>
              <a:rPr lang="en-US" sz="2400" dirty="0"/>
              <a:t>/(</a:t>
            </a:r>
            <a:r>
              <a:rPr lang="en-US" sz="2400" dirty="0">
                <a:solidFill>
                  <a:srgbClr val="92D050"/>
                </a:solidFill>
              </a:rPr>
              <a:t>MTTF</a:t>
            </a:r>
            <a:r>
              <a:rPr lang="en-US" sz="2400" dirty="0"/>
              <a:t>+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Reliability measures </a:t>
            </a:r>
            <a:r>
              <a:rPr lang="en-US" sz="2400" i="1" dirty="0"/>
              <a:t>how long a system can operate without a breakdown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 </a:t>
            </a:r>
            <a:r>
              <a:rPr lang="en-US" sz="2800" i="1" dirty="0"/>
              <a:t>highly-available</a:t>
            </a:r>
            <a:r>
              <a:rPr lang="en-US" sz="2800" dirty="0"/>
              <a:t> system is one that will most likely be working </a:t>
            </a:r>
            <a:r>
              <a:rPr lang="en-US" sz="2800" i="1" dirty="0"/>
              <a:t>at a given instant in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 </a:t>
            </a:r>
            <a:r>
              <a:rPr lang="en-US" sz="2800" i="1" dirty="0"/>
              <a:t>highly-reliable</a:t>
            </a:r>
            <a:r>
              <a:rPr lang="en-US" sz="2800" dirty="0"/>
              <a:t> system is one that will most likely continue to work without interruption </a:t>
            </a:r>
            <a:r>
              <a:rPr lang="en-US" sz="2800" i="1" dirty="0"/>
              <a:t>during a relatively long period of time</a:t>
            </a:r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16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78071</TotalTime>
  <Words>2606</Words>
  <Application>Microsoft Macintosh PowerPoint</Application>
  <PresentationFormat>Widescreen</PresentationFormat>
  <Paragraphs>402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1_Office Theme</vt:lpstr>
      <vt:lpstr>Distributed Systems CS 15-440 </vt:lpstr>
      <vt:lpstr>Today</vt:lpstr>
      <vt:lpstr>Course Map</vt:lpstr>
      <vt:lpstr>Course Map</vt:lpstr>
      <vt:lpstr>Fault-Tolerance</vt:lpstr>
      <vt:lpstr>What is a Failure?</vt:lpstr>
      <vt:lpstr>Failure Characteristics</vt:lpstr>
      <vt:lpstr>Failure Characteristics</vt:lpstr>
      <vt:lpstr>Availability vs. Reliability</vt:lpstr>
      <vt:lpstr>Availability vs. Reliability</vt:lpstr>
      <vt:lpstr>Masking Failures</vt:lpstr>
      <vt:lpstr>Detecting Failures</vt:lpstr>
      <vt:lpstr>Example: Atomic Multicasting</vt:lpstr>
      <vt:lpstr>Distributed Atomic Transactions</vt:lpstr>
      <vt:lpstr>The Two-Phase Commit Protocol</vt:lpstr>
      <vt:lpstr>The Two-Phase Commit Protocol</vt:lpstr>
      <vt:lpstr>The Two-Phase Commit Protocol</vt:lpstr>
      <vt:lpstr>The Two-Phase Commit Protocol</vt:lpstr>
      <vt:lpstr>The Two-Phase Commit Protocol</vt:lpstr>
      <vt:lpstr>The Two-Phase Commit Protocol</vt:lpstr>
      <vt:lpstr>The Two-Phase Commit Protocol</vt:lpstr>
      <vt:lpstr>The Two-Phase Commit Protocol</vt:lpstr>
      <vt:lpstr>The Two-Phase Commit Protocol</vt:lpstr>
      <vt:lpstr>The Two-Phase Commit Protocol</vt:lpstr>
      <vt:lpstr>2PC Finite State Machines</vt:lpstr>
      <vt:lpstr>The 2PC Algorithm</vt:lpstr>
      <vt:lpstr>Coordinator Recovery</vt:lpstr>
      <vt:lpstr>The 2PC Algorithm</vt:lpstr>
      <vt:lpstr>The 2PC Algorithm</vt:lpstr>
      <vt:lpstr>Participant Recovery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1617</cp:revision>
  <dcterms:created xsi:type="dcterms:W3CDTF">2008-11-03T12:44:07Z</dcterms:created>
  <dcterms:modified xsi:type="dcterms:W3CDTF">2023-11-28T05:04:32Z</dcterms:modified>
</cp:coreProperties>
</file>