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375" r:id="rId3"/>
    <p:sldId id="1620" r:id="rId4"/>
    <p:sldId id="1621" r:id="rId5"/>
    <p:sldId id="620" r:id="rId6"/>
    <p:sldId id="621" r:id="rId7"/>
    <p:sldId id="622" r:id="rId8"/>
    <p:sldId id="623" r:id="rId9"/>
    <p:sldId id="624" r:id="rId10"/>
    <p:sldId id="625" r:id="rId11"/>
    <p:sldId id="646" r:id="rId12"/>
    <p:sldId id="647" r:id="rId13"/>
    <p:sldId id="665" r:id="rId14"/>
    <p:sldId id="649" r:id="rId15"/>
    <p:sldId id="666" r:id="rId16"/>
    <p:sldId id="651" r:id="rId17"/>
    <p:sldId id="653" r:id="rId18"/>
    <p:sldId id="598" r:id="rId19"/>
    <p:sldId id="667" r:id="rId20"/>
    <p:sldId id="659" r:id="rId21"/>
    <p:sldId id="660" r:id="rId22"/>
    <p:sldId id="661" r:id="rId23"/>
    <p:sldId id="663" r:id="rId24"/>
    <p:sldId id="683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FCE873"/>
    <a:srgbClr val="0000FF"/>
    <a:srgbClr val="000000"/>
    <a:srgbClr val="FFFFFF"/>
    <a:srgbClr val="C0C0C0"/>
    <a:srgbClr val="A50021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84014" autoAdjust="0"/>
  </p:normalViewPr>
  <p:slideViewPr>
    <p:cSldViewPr>
      <p:cViewPr varScale="1">
        <p:scale>
          <a:sx n="106" d="100"/>
          <a:sy n="106" d="100"/>
        </p:scale>
        <p:origin x="14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056242" y="1082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</a:t>
          </a:r>
        </a:p>
      </dsp:txBody>
      <dsp:txXfrm>
        <a:off x="1115130" y="59970"/>
        <a:ext cx="284338" cy="284338"/>
      </dsp:txXfrm>
    </dsp:sp>
    <dsp:sp modelId="{169C2DD3-43B8-44BE-95CF-476513A73FDD}">
      <dsp:nvSpPr>
        <dsp:cNvPr id="0" name=""/>
        <dsp:cNvSpPr/>
      </dsp:nvSpPr>
      <dsp:spPr>
        <a:xfrm rot="1350000">
          <a:off x="1532606" y="315605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2621" y="315867"/>
        <a:ext cx="931" cy="1016"/>
      </dsp:txXfrm>
    </dsp:sp>
    <dsp:sp modelId="{23DAF576-3583-42B2-9AF1-E0481465D64D}">
      <dsp:nvSpPr>
        <dsp:cNvPr id="0" name=""/>
        <dsp:cNvSpPr/>
      </dsp:nvSpPr>
      <dsp:spPr>
        <a:xfrm>
          <a:off x="1613767" y="23201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5</a:t>
          </a:r>
        </a:p>
      </dsp:txBody>
      <dsp:txXfrm>
        <a:off x="1672655" y="290905"/>
        <a:ext cx="284338" cy="284338"/>
      </dsp:txXfrm>
    </dsp:sp>
    <dsp:sp modelId="{F8A8879A-1585-4743-9D2E-ED8D426EF465}">
      <dsp:nvSpPr>
        <dsp:cNvPr id="0" name=""/>
        <dsp:cNvSpPr/>
      </dsp:nvSpPr>
      <dsp:spPr>
        <a:xfrm rot="4050000">
          <a:off x="1928470" y="70820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928593" y="708354"/>
        <a:ext cx="931" cy="1016"/>
      </dsp:txXfrm>
    </dsp:sp>
    <dsp:sp modelId="{89663832-459D-4E7F-8E32-D4D0D2F89F17}">
      <dsp:nvSpPr>
        <dsp:cNvPr id="0" name=""/>
        <dsp:cNvSpPr/>
      </dsp:nvSpPr>
      <dsp:spPr>
        <a:xfrm>
          <a:off x="1844701" y="789542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6</a:t>
          </a:r>
        </a:p>
      </dsp:txBody>
      <dsp:txXfrm>
        <a:off x="1903589" y="848430"/>
        <a:ext cx="284338" cy="284338"/>
      </dsp:txXfrm>
    </dsp:sp>
    <dsp:sp modelId="{9D6A8F8D-1137-4344-AA99-D71C7CF1C809}">
      <dsp:nvSpPr>
        <dsp:cNvPr id="0" name=""/>
        <dsp:cNvSpPr/>
      </dsp:nvSpPr>
      <dsp:spPr>
        <a:xfrm rot="6750000">
          <a:off x="1930782" y="1265726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931058" y="1265880"/>
        <a:ext cx="931" cy="1016"/>
      </dsp:txXfrm>
    </dsp:sp>
    <dsp:sp modelId="{B64EAF11-39AD-478A-9445-97FF85BE27EF}">
      <dsp:nvSpPr>
        <dsp:cNvPr id="0" name=""/>
        <dsp:cNvSpPr/>
      </dsp:nvSpPr>
      <dsp:spPr>
        <a:xfrm>
          <a:off x="1613767" y="134706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</a:t>
          </a:r>
        </a:p>
      </dsp:txBody>
      <dsp:txXfrm>
        <a:off x="1672655" y="1405955"/>
        <a:ext cx="284338" cy="284338"/>
      </dsp:txXfrm>
    </dsp:sp>
    <dsp:sp modelId="{39415C20-E6E3-4051-A3EF-2621EBF6F860}">
      <dsp:nvSpPr>
        <dsp:cNvPr id="0" name=""/>
        <dsp:cNvSpPr/>
      </dsp:nvSpPr>
      <dsp:spPr>
        <a:xfrm rot="9450000">
          <a:off x="1538187" y="166159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538571" y="1661852"/>
        <a:ext cx="931" cy="1016"/>
      </dsp:txXfrm>
    </dsp:sp>
    <dsp:sp modelId="{FFED39B8-17BB-43B8-960B-0717F9CEE423}">
      <dsp:nvSpPr>
        <dsp:cNvPr id="0" name=""/>
        <dsp:cNvSpPr/>
      </dsp:nvSpPr>
      <dsp:spPr>
        <a:xfrm>
          <a:off x="1056242" y="157800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7</a:t>
          </a:r>
        </a:p>
      </dsp:txBody>
      <dsp:txXfrm>
        <a:off x="1115130" y="1636890"/>
        <a:ext cx="284338" cy="284338"/>
      </dsp:txXfrm>
    </dsp:sp>
    <dsp:sp modelId="{4F6397FE-9711-46DA-A151-9214037637C3}">
      <dsp:nvSpPr>
        <dsp:cNvPr id="0" name=""/>
        <dsp:cNvSpPr/>
      </dsp:nvSpPr>
      <dsp:spPr>
        <a:xfrm rot="12150000">
          <a:off x="980913" y="1664222"/>
          <a:ext cx="827" cy="10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81152" y="1664479"/>
        <a:ext cx="579" cy="631"/>
      </dsp:txXfrm>
    </dsp:sp>
    <dsp:sp modelId="{666D4A3B-5F69-434D-AB49-BFABEDDC6BE7}">
      <dsp:nvSpPr>
        <dsp:cNvPr id="0" name=""/>
        <dsp:cNvSpPr/>
      </dsp:nvSpPr>
      <dsp:spPr>
        <a:xfrm>
          <a:off x="498716" y="1347067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0</a:t>
          </a:r>
        </a:p>
      </dsp:txBody>
      <dsp:txXfrm>
        <a:off x="557604" y="1405955"/>
        <a:ext cx="284338" cy="284338"/>
      </dsp:txXfrm>
    </dsp:sp>
    <dsp:sp modelId="{D260A765-0EF9-4E33-96D8-48EDFA32FF5A}">
      <dsp:nvSpPr>
        <dsp:cNvPr id="0" name=""/>
        <dsp:cNvSpPr/>
      </dsp:nvSpPr>
      <dsp:spPr>
        <a:xfrm rot="14850000">
          <a:off x="585303" y="1271949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585369" y="1272074"/>
        <a:ext cx="223" cy="243"/>
      </dsp:txXfrm>
    </dsp:sp>
    <dsp:sp modelId="{4DE8EA62-96B7-4104-A7B6-A79B44633A78}">
      <dsp:nvSpPr>
        <dsp:cNvPr id="0" name=""/>
        <dsp:cNvSpPr/>
      </dsp:nvSpPr>
      <dsp:spPr>
        <a:xfrm>
          <a:off x="267782" y="78954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</a:t>
          </a:r>
        </a:p>
      </dsp:txBody>
      <dsp:txXfrm>
        <a:off x="326670" y="848430"/>
        <a:ext cx="284338" cy="284338"/>
      </dsp:txXfrm>
    </dsp:sp>
    <dsp:sp modelId="{404A4605-2222-43A9-B06D-A3CD42BABB0B}">
      <dsp:nvSpPr>
        <dsp:cNvPr id="0" name=""/>
        <dsp:cNvSpPr/>
      </dsp:nvSpPr>
      <dsp:spPr>
        <a:xfrm rot="17550000">
          <a:off x="582991" y="714424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583021" y="714549"/>
        <a:ext cx="223" cy="243"/>
      </dsp:txXfrm>
    </dsp:sp>
    <dsp:sp modelId="{733FD20A-E8F5-498D-B8C1-40BF2BBB946E}">
      <dsp:nvSpPr>
        <dsp:cNvPr id="0" name=""/>
        <dsp:cNvSpPr/>
      </dsp:nvSpPr>
      <dsp:spPr>
        <a:xfrm>
          <a:off x="498716" y="232017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</a:t>
          </a:r>
        </a:p>
      </dsp:txBody>
      <dsp:txXfrm>
        <a:off x="557604" y="290905"/>
        <a:ext cx="284338" cy="284338"/>
      </dsp:txXfrm>
    </dsp:sp>
    <dsp:sp modelId="{8E60590D-9230-4410-8898-9E8E33BAF0FA}">
      <dsp:nvSpPr>
        <dsp:cNvPr id="0" name=""/>
        <dsp:cNvSpPr/>
      </dsp:nvSpPr>
      <dsp:spPr>
        <a:xfrm rot="20250000">
          <a:off x="975587" y="318560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75591" y="318659"/>
        <a:ext cx="223" cy="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Replication – Part I</a:t>
            </a:r>
          </a:p>
          <a:p>
            <a:r>
              <a:rPr lang="en-US" sz="3000" dirty="0"/>
              <a:t>Lecture 22, November</a:t>
            </a:r>
            <a:r>
              <a:rPr lang="en-US" altLang="en-US" sz="3000" dirty="0"/>
              <a:t> 23, 2023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replication comes with a cost, which is the necessity for maintaining consistency (or more precisely </a:t>
            </a:r>
            <a:r>
              <a:rPr lang="en-US" altLang="en-US" sz="2400" i="1" dirty="0">
                <a:solidFill>
                  <a:srgbClr val="77E1FF"/>
                </a:solidFill>
              </a:rPr>
              <a:t>consistent ordering of updates</a:t>
            </a:r>
            <a:r>
              <a:rPr lang="en-US" altLang="en-US" sz="2400" dirty="0"/>
              <a:t>) </a:t>
            </a:r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How to Maintain Consistency?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a distributed data-store should agree on a </a:t>
            </a:r>
            <a:r>
              <a:rPr lang="en-US" i="1" dirty="0">
                <a:solidFill>
                  <a:srgbClr val="77E1FF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agree 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754434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548822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/>
              <a:t>What is total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dirty="0"/>
              <a:t> the operations are executed in the following order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2407100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If 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i="1" u="sng" dirty="0">
                <a:solidFill>
                  <a:schemeClr val="tx1"/>
                </a:solidFill>
              </a:rPr>
              <a:t>sends</a:t>
            </a:r>
            <a:r>
              <a:rPr lang="it-IT" sz="2000" dirty="0">
                <a:solidFill>
                  <a:schemeClr val="tx1"/>
                </a:solidFill>
              </a:rPr>
              <a:t>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i="1" u="sng" dirty="0">
                <a:solidFill>
                  <a:schemeClr val="tx1"/>
                </a:solidFill>
              </a:rPr>
              <a:t>sends</a:t>
            </a:r>
            <a:r>
              <a:rPr lang="it-IT" sz="2000" dirty="0">
                <a:solidFill>
                  <a:schemeClr val="tx1"/>
                </a:solidFill>
              </a:rPr>
              <a:t>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</a:t>
            </a:r>
            <a:r>
              <a:rPr lang="it-IT" i="1" u="sng" dirty="0">
                <a:solidFill>
                  <a:schemeClr val="tx1"/>
                </a:solidFill>
              </a:rPr>
              <a:t>sent</a:t>
            </a:r>
            <a:r>
              <a:rPr lang="it-IT" i="1" dirty="0">
                <a:solidFill>
                  <a:schemeClr val="tx1"/>
                </a:solidFill>
              </a:rPr>
              <a:t>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2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5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9674352" cy="5029200"/>
          </a:xfrm>
        </p:spPr>
        <p:txBody>
          <a:bodyPr/>
          <a:lstStyle/>
          <a:p>
            <a:r>
              <a:rPr lang="en-US" sz="2400" dirty="0"/>
              <a:t>Consider three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,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executing multiple instructions on three </a:t>
            </a:r>
            <a:r>
              <a:rPr lang="en-US" sz="2400" i="1" dirty="0"/>
              <a:t>shared </a:t>
            </a:r>
            <a:r>
              <a:rPr lang="en-US" sz="2400" dirty="0"/>
              <a:t>variables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2000" dirty="0"/>
              <a:t>Assume that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/>
              <a:t> are set to zero at start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0">
              <a:buNone/>
            </a:pPr>
            <a:endParaRPr lang="en-US" sz="1600" dirty="0"/>
          </a:p>
          <a:p>
            <a:r>
              <a:rPr lang="en-US" sz="2400" dirty="0"/>
              <a:t>There are many valid sequences in which operations can be executed, respecting sequential consistency (or </a:t>
            </a:r>
            <a:r>
              <a:rPr lang="en-US" sz="2400" i="1" dirty="0">
                <a:solidFill>
                  <a:srgbClr val="77E1FF"/>
                </a:solidFill>
              </a:rPr>
              <a:t>program order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How can a program identify the wrong sequence among the following sequences: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6482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923503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92472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6482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6482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6482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927687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92472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92472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92472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923503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92640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923503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327467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327467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19800" y="6333907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43800" y="6333907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110101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52600" y="6319970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Signature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044446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53400" y="23622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3622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2817" r="-8451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40258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Caching – Part II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endParaRPr lang="en-US" sz="2800" dirty="0">
              <a:solidFill>
                <a:srgbClr val="77E1FF"/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Replication – Part I 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PS5 is due on Nov 27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P4 is due on Nov 30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7" y="1463040"/>
            <a:ext cx="6321553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/>
              <a:t>What is causal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relation),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endParaRPr lang="en-US" sz="2400" dirty="0"/>
          </a:p>
          <a:p>
            <a:pPr marL="457200" lvl="2" indent="-342900">
              <a:defRPr/>
            </a:pPr>
            <a:r>
              <a:rPr lang="en-US" sz="2800" dirty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NOT in Causal Order</a:t>
            </a:r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Invalid 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A data-store is causally consistent if:</a:t>
            </a:r>
          </a:p>
          <a:p>
            <a:pPr lvl="1"/>
            <a:r>
              <a:rPr lang="en-US" sz="2400" dirty="0"/>
              <a:t>Writes that are potentially causally related are seen by all the processes in the same order</a:t>
            </a:r>
            <a:endParaRPr lang="en-US" sz="3200" dirty="0"/>
          </a:p>
          <a:p>
            <a:pPr lvl="1"/>
            <a:r>
              <a:rPr lang="en-US" sz="2400" dirty="0"/>
              <a:t>But concurrent writes may be seen in different orders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sz="2800" dirty="0"/>
              <a:t>This requires maintaining a </a:t>
            </a:r>
            <a:r>
              <a:rPr lang="en-US" sz="2800" i="1" dirty="0">
                <a:solidFill>
                  <a:srgbClr val="77E1FF"/>
                </a:solidFill>
              </a:rPr>
              <a:t>dependency graph </a:t>
            </a:r>
            <a:r>
              <a:rPr lang="en-US" sz="2800" dirty="0"/>
              <a:t>between write and read operations</a:t>
            </a:r>
          </a:p>
          <a:p>
            <a:pPr lvl="1"/>
            <a:r>
              <a:rPr lang="en-US" sz="24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>
                <a:solidFill>
                  <a:srgbClr val="77E1FF"/>
                </a:solidFill>
              </a:rPr>
              <a:t>Replication – Part II</a:t>
            </a:r>
          </a:p>
        </p:txBody>
      </p:sp>
    </p:spTree>
    <p:extLst>
      <p:ext uri="{BB962C8B-B14F-4D97-AF65-F5344CB8AC3E}">
        <p14:creationId xmlns:p14="http://schemas.microsoft.com/office/powerpoint/2010/main" val="421896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693926" y="3485388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nearby replicas and 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like server crashes and network disconnections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 that host replicas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the replicas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1277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Replication for Improving Performance: </a:t>
            </a:r>
            <a:r>
              <a:rPr lang="en-US" altLang="en-US" i="1" dirty="0"/>
              <a:t>Example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Replication at </a:t>
            </a:r>
            <a:r>
              <a:rPr lang="en-US" altLang="en-US" sz="2800" i="1" dirty="0"/>
              <a:t>secondary</a:t>
            </a:r>
            <a:r>
              <a:rPr lang="en-US" altLang="en-US" sz="2800" dirty="0"/>
              <a:t> servers in Content Delivery Networks (</a:t>
            </a:r>
            <a:r>
              <a:rPr lang="en-US" altLang="en-US" sz="2800" dirty="0">
                <a:solidFill>
                  <a:srgbClr val="EF7273"/>
                </a:solidFill>
              </a:rPr>
              <a:t>CDNs</a:t>
            </a:r>
            <a:r>
              <a:rPr lang="en-US" altLang="en-US" sz="2800" dirty="0"/>
              <a:t>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0192" y="2209800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81400" y="29718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2743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048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191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1242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28194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28956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1242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28194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2860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24717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38100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44196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2672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37338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1529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24717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26812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26241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28336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Replication for High-Availability: </a:t>
            </a:r>
            <a:r>
              <a:rPr lang="en-US" altLang="en-US" i="1" dirty="0"/>
              <a:t>Example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Google File-System replicates data blocks at computers across different </a:t>
            </a:r>
            <a:r>
              <a:rPr lang="en-US" altLang="en-US" sz="2800" i="1" dirty="0"/>
              <a:t>racks</a:t>
            </a:r>
            <a:r>
              <a:rPr lang="en-US" altLang="en-US" sz="2800" dirty="0"/>
              <a:t>, </a:t>
            </a:r>
            <a:r>
              <a:rPr lang="en-US" altLang="en-US" sz="2800" i="1" dirty="0"/>
              <a:t>clusters</a:t>
            </a:r>
            <a:r>
              <a:rPr lang="en-US" altLang="en-US" sz="2800" dirty="0"/>
              <a:t>, and </a:t>
            </a:r>
            <a:r>
              <a:rPr lang="en-US" altLang="en-US" sz="2800" i="1" dirty="0"/>
              <a:t>data-centers</a:t>
            </a:r>
          </a:p>
          <a:p>
            <a:endParaRPr lang="en-US" altLang="en-US" sz="2800" dirty="0"/>
          </a:p>
          <a:p>
            <a:r>
              <a:rPr lang="en-US" altLang="en-US" sz="2800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5918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Replication for Enhancing Scalability: </a:t>
            </a:r>
            <a:r>
              <a:rPr lang="en-US" altLang="en-US" i="1" dirty="0"/>
              <a:t>Example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can help in precluding </a:t>
            </a:r>
            <a:r>
              <a:rPr lang="en-US" altLang="en-US" sz="2800" i="1" dirty="0"/>
              <a:t>performance bottlenecks</a:t>
            </a:r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For example, </a:t>
            </a:r>
            <a:r>
              <a:rPr lang="en-US" altLang="en-US" sz="2800" dirty="0">
                <a:solidFill>
                  <a:srgbClr val="EF7273"/>
                </a:solidFill>
              </a:rPr>
              <a:t>CDNs</a:t>
            </a:r>
            <a:r>
              <a:rPr lang="en-US" altLang="en-US" sz="2800" dirty="0"/>
              <a:t>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9181" grpId="0"/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073577568"/>
              </p:ext>
            </p:extLst>
          </p:nvPr>
        </p:nvGraphicFramePr>
        <p:xfrm>
          <a:off x="4876800" y="39576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Replication for Securing Against Malicious Attacks: </a:t>
            </a:r>
            <a:r>
              <a:rPr lang="en-US" altLang="en-US" i="1" dirty="0"/>
              <a:t>Example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If a minority of servers in a system 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be also used to provide fault-tolerance against non-malicious but faulty servers</a:t>
            </a:r>
          </a:p>
          <a:p>
            <a:pPr lvl="1"/>
            <a:r>
              <a:rPr lang="en-US" altLang="en-US" sz="2400" dirty="0"/>
              <a:t>For instance,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60150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5672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The number of servers with correct data outvote the faulty servers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0CA1E1C-5FC0-4D2F-3E8E-8E749BF32E33}"/>
              </a:ext>
            </a:extLst>
          </p:cNvPr>
          <p:cNvCxnSpPr>
            <a:cxnSpLocks/>
          </p:cNvCxnSpPr>
          <p:nvPr/>
        </p:nvCxnSpPr>
        <p:spPr>
          <a:xfrm flipH="1">
            <a:off x="5715000" y="44196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AC5A384-D4DD-1A04-6E85-F3711C9AFE89}"/>
              </a:ext>
            </a:extLst>
          </p:cNvPr>
          <p:cNvCxnSpPr>
            <a:cxnSpLocks/>
          </p:cNvCxnSpPr>
          <p:nvPr/>
        </p:nvCxnSpPr>
        <p:spPr>
          <a:xfrm flipH="1" flipV="1">
            <a:off x="5715000" y="4419600"/>
            <a:ext cx="106680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84DBAF-3F05-AA50-6CF7-02B5F13F601D}"/>
              </a:ext>
            </a:extLst>
          </p:cNvPr>
          <p:cNvCxnSpPr>
            <a:cxnSpLocks/>
          </p:cNvCxnSpPr>
          <p:nvPr/>
        </p:nvCxnSpPr>
        <p:spPr>
          <a:xfrm flipH="1" flipV="1">
            <a:off x="5715000" y="4419600"/>
            <a:ext cx="83820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24B45B-211A-F4ED-EF87-5ED0DC6D733C}"/>
              </a:ext>
            </a:extLst>
          </p:cNvPr>
          <p:cNvCxnSpPr>
            <a:cxnSpLocks/>
          </p:cNvCxnSpPr>
          <p:nvPr/>
        </p:nvCxnSpPr>
        <p:spPr>
          <a:xfrm flipH="1" flipV="1">
            <a:off x="5715000" y="4419600"/>
            <a:ext cx="381000" cy="1143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CE7DD02-E24F-4095-C780-D31AB5B53D69}"/>
              </a:ext>
            </a:extLst>
          </p:cNvPr>
          <p:cNvCxnSpPr>
            <a:cxnSpLocks/>
          </p:cNvCxnSpPr>
          <p:nvPr/>
        </p:nvCxnSpPr>
        <p:spPr>
          <a:xfrm flipV="1">
            <a:off x="5638800" y="4419600"/>
            <a:ext cx="76200" cy="914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5579D9-1022-DB3E-0967-73330AD3D6CE}"/>
              </a:ext>
            </a:extLst>
          </p:cNvPr>
          <p:cNvCxnSpPr>
            <a:cxnSpLocks/>
          </p:cNvCxnSpPr>
          <p:nvPr/>
        </p:nvCxnSpPr>
        <p:spPr>
          <a:xfrm flipV="1">
            <a:off x="5486400" y="4457205"/>
            <a:ext cx="228600" cy="34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7077A31-DCBE-623D-A72F-9D649020D4CB}"/>
              </a:ext>
            </a:extLst>
          </p:cNvPr>
          <p:cNvSpPr txBox="1"/>
          <p:nvPr/>
        </p:nvSpPr>
        <p:spPr>
          <a:xfrm>
            <a:off x="1295400" y="4087873"/>
            <a:ext cx="3724096" cy="369332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Server 2 requests &amp; receives data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25C4E4-7539-C38D-0B76-7179ED8F1C04}"/>
              </a:ext>
            </a:extLst>
          </p:cNvPr>
          <p:cNvSpPr txBox="1"/>
          <p:nvPr/>
        </p:nvSpPr>
        <p:spPr>
          <a:xfrm>
            <a:off x="1301138" y="4581435"/>
            <a:ext cx="3728061" cy="92333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Server 2 accepts the </a:t>
            </a:r>
            <a:r>
              <a:rPr lang="en-US" i="1" dirty="0"/>
              <a:t>copy </a:t>
            </a:r>
            <a:r>
              <a:rPr lang="en-US" dirty="0"/>
              <a:t>found at servers 3, 4, 5, &amp; 7 and ignores the </a:t>
            </a:r>
            <a:r>
              <a:rPr lang="en-US" i="1" dirty="0"/>
              <a:t>copies</a:t>
            </a:r>
            <a:r>
              <a:rPr lang="en-US" dirty="0"/>
              <a:t> found at 0 and 6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  <p:bldP spid="25" grpId="0" animBg="1"/>
      <p:bldP spid="2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28280</TotalTime>
  <Words>1605</Words>
  <Application>Microsoft Macintosh PowerPoint</Application>
  <PresentationFormat>Widescreen</PresentationFormat>
  <Paragraphs>314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Distributed Systems CS 15-440 </vt:lpstr>
      <vt:lpstr>Today</vt:lpstr>
      <vt:lpstr>Course Map</vt:lpstr>
      <vt:lpstr>Course Map</vt:lpstr>
      <vt:lpstr>Why Replication?</vt:lpstr>
      <vt:lpstr>Replication for Improving Performance: Example</vt:lpstr>
      <vt:lpstr>Replication for High-Availability: Example</vt:lpstr>
      <vt:lpstr>Replication for Enhancing Scalability: Example</vt:lpstr>
      <vt:lpstr>Replication for Securing Against Malicious Attacks: Example</vt:lpstr>
      <vt:lpstr>Why Consistency?</vt:lpstr>
      <vt:lpstr>How to Maintain Consistency?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2746</cp:revision>
  <dcterms:created xsi:type="dcterms:W3CDTF">2008-11-03T12:44:07Z</dcterms:created>
  <dcterms:modified xsi:type="dcterms:W3CDTF">2023-11-26T07:17:41Z</dcterms:modified>
</cp:coreProperties>
</file>