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3"/>
  </p:notesMasterIdLst>
  <p:sldIdLst>
    <p:sldId id="256" r:id="rId2"/>
    <p:sldId id="375" r:id="rId3"/>
    <p:sldId id="1620" r:id="rId4"/>
    <p:sldId id="1621" r:id="rId5"/>
    <p:sldId id="758" r:id="rId6"/>
    <p:sldId id="813" r:id="rId7"/>
    <p:sldId id="850" r:id="rId8"/>
    <p:sldId id="775" r:id="rId9"/>
    <p:sldId id="781" r:id="rId10"/>
    <p:sldId id="789" r:id="rId11"/>
    <p:sldId id="790" r:id="rId12"/>
    <p:sldId id="814" r:id="rId13"/>
    <p:sldId id="815" r:id="rId14"/>
    <p:sldId id="816" r:id="rId15"/>
    <p:sldId id="817" r:id="rId16"/>
    <p:sldId id="851" r:id="rId17"/>
    <p:sldId id="820" r:id="rId18"/>
    <p:sldId id="821" r:id="rId19"/>
    <p:sldId id="852" r:id="rId20"/>
    <p:sldId id="825" r:id="rId21"/>
    <p:sldId id="853" r:id="rId22"/>
    <p:sldId id="828" r:id="rId23"/>
    <p:sldId id="854" r:id="rId24"/>
    <p:sldId id="855" r:id="rId25"/>
    <p:sldId id="833" r:id="rId26"/>
    <p:sldId id="834" r:id="rId27"/>
    <p:sldId id="835" r:id="rId28"/>
    <p:sldId id="836" r:id="rId29"/>
    <p:sldId id="837" r:id="rId30"/>
    <p:sldId id="838" r:id="rId31"/>
    <p:sldId id="839" r:id="rId32"/>
    <p:sldId id="840" r:id="rId33"/>
    <p:sldId id="841" r:id="rId34"/>
    <p:sldId id="842" r:id="rId35"/>
    <p:sldId id="843" r:id="rId36"/>
    <p:sldId id="844" r:id="rId37"/>
    <p:sldId id="845" r:id="rId38"/>
    <p:sldId id="846" r:id="rId39"/>
    <p:sldId id="847" r:id="rId40"/>
    <p:sldId id="848" r:id="rId41"/>
    <p:sldId id="849" r:id="rId4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E1FF"/>
    <a:srgbClr val="EF7273"/>
    <a:srgbClr val="FCE873"/>
    <a:srgbClr val="2E40EA"/>
    <a:srgbClr val="0000FF"/>
    <a:srgbClr val="C41230"/>
    <a:srgbClr val="808080"/>
    <a:srgbClr val="A50021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22" autoAdjust="0"/>
    <p:restoredTop sz="86395" autoAdjust="0"/>
  </p:normalViewPr>
  <p:slideViewPr>
    <p:cSldViewPr>
      <p:cViewPr varScale="1">
        <p:scale>
          <a:sx n="110" d="100"/>
          <a:sy n="110" d="100"/>
        </p:scale>
        <p:origin x="272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5DBA042-C4DC-4511-B679-ADA7CC2EF806}" type="datetimeFigureOut">
              <a:rPr lang="en-US"/>
              <a:pPr>
                <a:defRPr/>
              </a:pPr>
              <a:t>11/22/23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5648822-7CCD-4058-A13C-2E7B87C5DD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76086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A4980-84F6-4B8A-ADD0-4F4AA28FDBC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4640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146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1166BEF2-DC5E-467F-BCC3-2B8DA76944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5C892FF-6444-4EE0-9273-509D845A30B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A3A762E6-DAFE-4F3E-BD4C-14FF85FA75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3A559B-D6B0-451B-9AA5-6CC3144A4A9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835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9965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93718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11701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1908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74935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26870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2326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11/22/23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187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11/22/23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997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11/22/23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58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11/22/23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049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11/22/23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794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11/22/23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123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11/22/23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650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11/22/23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44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11/22/23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264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11/22/23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893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11/22/23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241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871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Distributed Systems</a:t>
            </a:r>
            <a:br>
              <a:rPr lang="en-US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CS 15-440</a:t>
            </a:r>
            <a:b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47393"/>
            <a:ext cx="9144000" cy="2023258"/>
          </a:xfrm>
        </p:spPr>
        <p:txBody>
          <a:bodyPr>
            <a:normAutofit/>
          </a:bodyPr>
          <a:lstStyle/>
          <a:p>
            <a:r>
              <a:rPr lang="en-US" altLang="en-US" sz="3900" dirty="0"/>
              <a:t>Caching- Part II</a:t>
            </a:r>
          </a:p>
          <a:p>
            <a:r>
              <a:rPr lang="en-US" sz="3000" dirty="0"/>
              <a:t>Lecture 21, November</a:t>
            </a:r>
            <a:r>
              <a:rPr lang="en-US" altLang="en-US" sz="3000" dirty="0"/>
              <a:t> 21, 2023</a:t>
            </a:r>
            <a:endParaRPr lang="en-US" sz="3000" dirty="0"/>
          </a:p>
          <a:p>
            <a:endParaRPr lang="en-US" dirty="0"/>
          </a:p>
          <a:p>
            <a:r>
              <a:rPr lang="en-US" sz="3000" b="1" dirty="0">
                <a:solidFill>
                  <a:srgbClr val="EF7273"/>
                </a:solidFill>
              </a:rPr>
              <a:t>Mohammad Hammoud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827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A write goes as follows, assuming an invalidation-based protocol:</a:t>
            </a:r>
          </a:p>
          <a:p>
            <a:endParaRPr lang="en-US" altLang="en-US" sz="24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3200400" y="3067216"/>
            <a:ext cx="6705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133601" y="2847283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Server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200400" y="3766172"/>
            <a:ext cx="67056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07759" y="3546239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Client 1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200400" y="4416705"/>
            <a:ext cx="67056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07759" y="4196772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Client 2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192720" y="5079117"/>
            <a:ext cx="6705600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00079" y="4859184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Client 3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792920" y="3067216"/>
            <a:ext cx="533400" cy="69895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862906" y="3181004"/>
            <a:ext cx="31160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Need to Write on F1 for time 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87625" y="2119213"/>
            <a:ext cx="25314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&lt;1, </a:t>
            </a:r>
            <a:r>
              <a:rPr lang="en-US" b="1" dirty="0" err="1"/>
              <a:t>nl</a:t>
            </a:r>
            <a:r>
              <a:rPr lang="en-US" b="1" dirty="0"/>
              <a:t>&gt;, &lt;2, </a:t>
            </a:r>
            <a:r>
              <a:rPr lang="en-US" b="1" dirty="0" err="1"/>
              <a:t>nl</a:t>
            </a:r>
            <a:r>
              <a:rPr lang="en-US" b="1" dirty="0"/>
              <a:t>&gt;], </a:t>
            </a:r>
          </a:p>
          <a:p>
            <a:r>
              <a:rPr lang="en-US" b="1" dirty="0"/>
              <a:t> [F2, &lt;2, </a:t>
            </a:r>
            <a:r>
              <a:rPr lang="en-US" b="1" dirty="0" err="1"/>
              <a:t>nl</a:t>
            </a:r>
            <a:r>
              <a:rPr lang="en-US" b="1" dirty="0"/>
              <a:t>&gt;], </a:t>
            </a:r>
          </a:p>
          <a:p>
            <a:r>
              <a:rPr lang="en-US" b="1" dirty="0"/>
              <a:t> [F3, &lt;3, </a:t>
            </a:r>
            <a:r>
              <a:rPr lang="en-US" b="1" dirty="0" err="1"/>
              <a:t>nl</a:t>
            </a:r>
            <a:r>
              <a:rPr lang="en-US" b="1" dirty="0"/>
              <a:t>&gt;])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04298" y="3406290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04297" y="4034499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(F1, F2)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04297" y="4719541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(F3)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631120" y="3067023"/>
            <a:ext cx="381000" cy="132980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770123" y="3242127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Invalidate F1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6437932" y="3047340"/>
            <a:ext cx="1402989" cy="1347095"/>
          </a:xfrm>
          <a:prstGeom prst="straightConnector1">
            <a:avLst/>
          </a:prstGeom>
          <a:ln w="190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667402" y="397459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0000FF"/>
                </a:solidFill>
              </a:rPr>
              <a:t>Ack</a:t>
            </a:r>
            <a:endParaRPr lang="en-US" b="1" dirty="0">
              <a:solidFill>
                <a:srgbClr val="0000FF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8305800" y="3067024"/>
            <a:ext cx="341890" cy="70859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76" name="TextBox 50175"/>
          <p:cNvSpPr txBox="1"/>
          <p:nvPr/>
        </p:nvSpPr>
        <p:spPr>
          <a:xfrm>
            <a:off x="8558814" y="3049495"/>
            <a:ext cx="889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Go </a:t>
            </a:r>
          </a:p>
          <a:p>
            <a:pPr algn="ctr"/>
            <a:r>
              <a:rPr lang="en-US" b="1" dirty="0"/>
              <a:t>Ahead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8647690" y="3887694"/>
            <a:ext cx="801110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8363328" y="3879210"/>
            <a:ext cx="14372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 on F1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9448800" y="3047338"/>
            <a:ext cx="152400" cy="69895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9525000" y="3094631"/>
            <a:ext cx="10438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Write-</a:t>
            </a:r>
          </a:p>
          <a:p>
            <a:r>
              <a:rPr lang="en-US" b="1" dirty="0">
                <a:solidFill>
                  <a:srgbClr val="FF0000"/>
                </a:solidFill>
              </a:rPr>
              <a:t>back F1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919864" y="5583619"/>
            <a:ext cx="8443337" cy="646331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[Fi, &lt;x, y&gt;] </a:t>
            </a:r>
            <a:r>
              <a:rPr lang="en-US" dirty="0"/>
              <a:t>= File </a:t>
            </a:r>
            <a:r>
              <a:rPr lang="en-US" b="1" dirty="0"/>
              <a:t>Fi</a:t>
            </a:r>
            <a:r>
              <a:rPr lang="en-US" dirty="0"/>
              <a:t> is cached at Client </a:t>
            </a:r>
            <a:r>
              <a:rPr lang="en-US" b="1" dirty="0"/>
              <a:t>x</a:t>
            </a:r>
            <a:r>
              <a:rPr lang="en-US" dirty="0"/>
              <a:t> and is either not leased (i.e., </a:t>
            </a:r>
            <a:r>
              <a:rPr lang="en-US" b="1" dirty="0"/>
              <a:t>y </a:t>
            </a:r>
            <a:r>
              <a:rPr lang="en-US" dirty="0"/>
              <a:t>= </a:t>
            </a:r>
            <a:r>
              <a:rPr lang="en-US" b="1" dirty="0" err="1"/>
              <a:t>nl</a:t>
            </a:r>
            <a:r>
              <a:rPr lang="en-US" dirty="0"/>
              <a:t>), or </a:t>
            </a:r>
          </a:p>
          <a:p>
            <a:r>
              <a:rPr lang="en-US" dirty="0"/>
              <a:t>read-leased (</a:t>
            </a:r>
            <a:r>
              <a:rPr lang="en-US" b="1" dirty="0"/>
              <a:t>y</a:t>
            </a:r>
            <a:r>
              <a:rPr lang="en-US" dirty="0"/>
              <a:t> = </a:t>
            </a:r>
            <a:r>
              <a:rPr lang="en-US" b="1" dirty="0" err="1"/>
              <a:t>rl</a:t>
            </a:r>
            <a:r>
              <a:rPr lang="en-US" dirty="0"/>
              <a:t>), or write-lease (</a:t>
            </a:r>
            <a:r>
              <a:rPr lang="en-US" b="1" dirty="0"/>
              <a:t>y</a:t>
            </a:r>
            <a:r>
              <a:rPr lang="en-US" dirty="0"/>
              <a:t> = </a:t>
            </a:r>
            <a:r>
              <a:rPr lang="en-US" b="1" dirty="0" err="1"/>
              <a:t>wl</a:t>
            </a:r>
            <a:r>
              <a:rPr lang="en-US" dirty="0"/>
              <a:t>).</a:t>
            </a:r>
          </a:p>
        </p:txBody>
      </p:sp>
      <p:sp>
        <p:nvSpPr>
          <p:cNvPr id="5" name="Right Brace 4"/>
          <p:cNvSpPr/>
          <p:nvPr/>
        </p:nvSpPr>
        <p:spPr>
          <a:xfrm>
            <a:off x="5465048" y="2154267"/>
            <a:ext cx="390218" cy="85596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5945205" y="2088836"/>
            <a:ext cx="17107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&lt;1, </a:t>
            </a:r>
            <a:r>
              <a:rPr lang="en-US" b="1" dirty="0" err="1"/>
              <a:t>wl</a:t>
            </a:r>
            <a:r>
              <a:rPr lang="en-US" b="1" dirty="0"/>
              <a:t>&gt;], </a:t>
            </a:r>
          </a:p>
          <a:p>
            <a:r>
              <a:rPr lang="en-US" b="1" dirty="0"/>
              <a:t> [F2, &lt;2, </a:t>
            </a:r>
            <a:r>
              <a:rPr lang="en-US" b="1" dirty="0" err="1"/>
              <a:t>nl</a:t>
            </a:r>
            <a:r>
              <a:rPr lang="en-US" b="1" dirty="0"/>
              <a:t>&gt;], </a:t>
            </a:r>
          </a:p>
          <a:p>
            <a:r>
              <a:rPr lang="en-US" b="1" dirty="0"/>
              <a:t> [F3, &lt;3, </a:t>
            </a:r>
            <a:r>
              <a:rPr lang="en-US" b="1" dirty="0" err="1"/>
              <a:t>nl</a:t>
            </a:r>
            <a:r>
              <a:rPr lang="en-US" b="1" dirty="0"/>
              <a:t>&gt;])</a:t>
            </a:r>
          </a:p>
        </p:txBody>
      </p:sp>
      <p:sp>
        <p:nvSpPr>
          <p:cNvPr id="35" name="Right Brace 34"/>
          <p:cNvSpPr/>
          <p:nvPr/>
        </p:nvSpPr>
        <p:spPr>
          <a:xfrm>
            <a:off x="7550758" y="2160924"/>
            <a:ext cx="390218" cy="85596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7996511" y="2088910"/>
            <a:ext cx="17107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&lt;1, </a:t>
            </a:r>
            <a:r>
              <a:rPr lang="en-US" b="1" dirty="0" err="1"/>
              <a:t>nl</a:t>
            </a:r>
            <a:r>
              <a:rPr lang="en-US" b="1" dirty="0"/>
              <a:t>&gt;], </a:t>
            </a:r>
          </a:p>
          <a:p>
            <a:r>
              <a:rPr lang="en-US" b="1" dirty="0"/>
              <a:t> [F2, &lt;2, </a:t>
            </a:r>
            <a:r>
              <a:rPr lang="en-US" b="1" dirty="0" err="1"/>
              <a:t>nl</a:t>
            </a:r>
            <a:r>
              <a:rPr lang="en-US" b="1" dirty="0"/>
              <a:t>&gt;], </a:t>
            </a:r>
          </a:p>
          <a:p>
            <a:r>
              <a:rPr lang="en-US" b="1" dirty="0"/>
              <a:t> [F3, &lt;3, </a:t>
            </a:r>
            <a:r>
              <a:rPr lang="en-US" b="1" dirty="0" err="1"/>
              <a:t>nl</a:t>
            </a:r>
            <a:r>
              <a:rPr lang="en-US" b="1" dirty="0"/>
              <a:t>&gt;])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90695" y="2396815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State:</a:t>
            </a:r>
          </a:p>
        </p:txBody>
      </p:sp>
      <p:sp>
        <p:nvSpPr>
          <p:cNvPr id="20" name="Oval 19"/>
          <p:cNvSpPr/>
          <p:nvPr/>
        </p:nvSpPr>
        <p:spPr>
          <a:xfrm>
            <a:off x="6934201" y="2095038"/>
            <a:ext cx="331511" cy="350623"/>
          </a:xfrm>
          <a:prstGeom prst="ellipse">
            <a:avLst/>
          </a:prstGeom>
          <a:noFill/>
          <a:ln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8961204" y="2119214"/>
            <a:ext cx="331511" cy="350623"/>
          </a:xfrm>
          <a:prstGeom prst="ellipse">
            <a:avLst/>
          </a:prstGeom>
          <a:noFill/>
          <a:ln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3007" y="3933335"/>
            <a:ext cx="1352550" cy="466725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3111480" y="4049462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(F2)</a:t>
            </a:r>
          </a:p>
        </p:txBody>
      </p:sp>
    </p:spTree>
    <p:extLst>
      <p:ext uri="{BB962C8B-B14F-4D97-AF65-F5344CB8AC3E}">
        <p14:creationId xmlns:p14="http://schemas.microsoft.com/office/powerpoint/2010/main" val="840712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50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2" grpId="0"/>
      <p:bldP spid="25" grpId="0"/>
      <p:bldP spid="50176" grpId="0"/>
      <p:bldP spid="29" grpId="0"/>
      <p:bldP spid="31" grpId="0"/>
      <p:bldP spid="5" grpId="0" animBg="1"/>
      <p:bldP spid="33" grpId="0"/>
      <p:bldP spid="35" grpId="0" animBg="1"/>
      <p:bldP spid="36" grpId="0"/>
      <p:bldP spid="20" grpId="0" animBg="1"/>
      <p:bldP spid="38" grpId="0" animBg="1"/>
      <p:bldP spid="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What if a </a:t>
            </a:r>
            <a:r>
              <a:rPr lang="en-US" altLang="en-US" sz="2800" i="1" dirty="0"/>
              <a:t>write request </a:t>
            </a:r>
            <a:r>
              <a:rPr lang="en-US" altLang="en-US" sz="2800" dirty="0"/>
              <a:t>arrives to the server in between?</a:t>
            </a:r>
          </a:p>
          <a:p>
            <a:pPr lvl="1"/>
            <a:r>
              <a:rPr lang="en-US" altLang="en-US" sz="2400" dirty="0"/>
              <a:t>It can be </a:t>
            </a:r>
            <a:r>
              <a:rPr lang="en-US" altLang="en-US" sz="2400" i="1" dirty="0"/>
              <a:t>queued</a:t>
            </a:r>
            <a:r>
              <a:rPr lang="en-US" altLang="en-US" sz="2400" dirty="0"/>
              <a:t>, until the previous request is fulfilled </a:t>
            </a:r>
          </a:p>
          <a:p>
            <a:pPr lvl="2"/>
            <a:r>
              <a:rPr lang="en-US" altLang="en-US" sz="2400" dirty="0"/>
              <a:t>Only one write can go at a time</a:t>
            </a:r>
          </a:p>
          <a:p>
            <a:pPr lvl="1"/>
            <a:r>
              <a:rPr lang="en-US" altLang="en-US" sz="2400" dirty="0"/>
              <a:t>When its turn arrives, the up-to-date copy must be shipped to its site (since its copy has been invalidated before allowing the previous write to proceed)</a:t>
            </a:r>
          </a:p>
          <a:p>
            <a:pPr lvl="2"/>
            <a:endParaRPr lang="en-US" altLang="en-US" sz="1800" dirty="0"/>
          </a:p>
          <a:p>
            <a:r>
              <a:rPr lang="en-US" altLang="en-US" sz="2800" dirty="0"/>
              <a:t>What if a </a:t>
            </a:r>
            <a:r>
              <a:rPr lang="en-US" altLang="en-US" sz="2800" i="1" dirty="0"/>
              <a:t>read request </a:t>
            </a:r>
            <a:r>
              <a:rPr lang="en-US" altLang="en-US" sz="2800" dirty="0"/>
              <a:t>arrives to the server in between?</a:t>
            </a:r>
          </a:p>
          <a:p>
            <a:pPr lvl="1"/>
            <a:r>
              <a:rPr lang="en-US" altLang="en-US" sz="2400" dirty="0"/>
              <a:t>It can be queued as well</a:t>
            </a:r>
          </a:p>
          <a:p>
            <a:pPr lvl="1"/>
            <a:r>
              <a:rPr lang="en-US" altLang="en-US" sz="2400" dirty="0"/>
              <a:t>After the write is done, either another write is pursued singlehandedly, or one or more reads go in parallel</a:t>
            </a:r>
          </a:p>
          <a:p>
            <a:pPr lvl="2"/>
            <a:r>
              <a:rPr lang="en-US" altLang="en-US" sz="2400" dirty="0"/>
              <a:t>In any case, the up-to-date copy must be shipped to its site as well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10814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An open goes as follows, assuming session-semantic: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200400" y="3638134"/>
            <a:ext cx="6705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133601" y="341820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Server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200400" y="4337090"/>
            <a:ext cx="67056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07759" y="4117157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Client 1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200400" y="4987623"/>
            <a:ext cx="67056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07759" y="4767690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Client 2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192720" y="5650035"/>
            <a:ext cx="6705600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00079" y="5430102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Client 3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572000" y="3638134"/>
            <a:ext cx="533400" cy="69895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852360" y="3736234"/>
            <a:ext cx="2100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Open F1 for time t’’’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87626" y="2690131"/>
            <a:ext cx="16498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&lt;2, t’&gt;], </a:t>
            </a:r>
          </a:p>
          <a:p>
            <a:r>
              <a:rPr lang="en-US" b="1" dirty="0"/>
              <a:t> [F2, &lt;2, t’’&gt;], </a:t>
            </a:r>
          </a:p>
          <a:p>
            <a:r>
              <a:rPr lang="en-US" b="1" dirty="0"/>
              <a:t> [F3, &lt;3, t&gt;])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04298" y="397720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04297" y="4605417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(F1, F2)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04297" y="529045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(F3)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486400" y="3637942"/>
            <a:ext cx="341890" cy="70859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76" name="TextBox 50175"/>
          <p:cNvSpPr txBox="1"/>
          <p:nvPr/>
        </p:nvSpPr>
        <p:spPr>
          <a:xfrm>
            <a:off x="5739414" y="3620413"/>
            <a:ext cx="889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Go </a:t>
            </a:r>
          </a:p>
          <a:p>
            <a:pPr algn="ctr"/>
            <a:r>
              <a:rPr lang="en-US" b="1" dirty="0"/>
              <a:t>Ahead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846963" y="4458612"/>
            <a:ext cx="801110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109428" y="4450128"/>
            <a:ext cx="2662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 on F1 for time t’’’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6728524" y="3618256"/>
            <a:ext cx="152400" cy="69895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804724" y="3665549"/>
            <a:ext cx="10438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Write-</a:t>
            </a:r>
          </a:p>
          <a:p>
            <a:r>
              <a:rPr lang="en-US" b="1" dirty="0">
                <a:solidFill>
                  <a:srgbClr val="FF0000"/>
                </a:solidFill>
              </a:rPr>
              <a:t>back F1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41248" y="5894457"/>
            <a:ext cx="10332720" cy="353943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700" b="1" dirty="0"/>
              <a:t>[Fi, &lt;x, y&gt;] </a:t>
            </a:r>
            <a:r>
              <a:rPr lang="en-US" sz="1700" dirty="0"/>
              <a:t>= File </a:t>
            </a:r>
            <a:r>
              <a:rPr lang="en-US" sz="1700" b="1" dirty="0"/>
              <a:t>Fi</a:t>
            </a:r>
            <a:r>
              <a:rPr lang="en-US" sz="1700" dirty="0"/>
              <a:t> is cached at Client </a:t>
            </a:r>
            <a:r>
              <a:rPr lang="en-US" sz="1700" b="1" dirty="0"/>
              <a:t>x</a:t>
            </a:r>
            <a:r>
              <a:rPr lang="en-US" sz="1700" dirty="0"/>
              <a:t> and either has its lease expired (i.e., </a:t>
            </a:r>
            <a:r>
              <a:rPr lang="en-US" sz="1700" b="1" dirty="0"/>
              <a:t>y</a:t>
            </a:r>
            <a:r>
              <a:rPr lang="en-US" sz="1700" dirty="0"/>
              <a:t> = </a:t>
            </a:r>
            <a:r>
              <a:rPr lang="en-US" sz="1700" b="1" dirty="0"/>
              <a:t>E</a:t>
            </a:r>
            <a:r>
              <a:rPr lang="en-US" sz="1700" dirty="0"/>
              <a:t>), or valid till end of </a:t>
            </a:r>
            <a:r>
              <a:rPr lang="en-US" sz="1700" b="1" dirty="0"/>
              <a:t>y</a:t>
            </a:r>
            <a:r>
              <a:rPr lang="en-US" sz="1700" dirty="0"/>
              <a:t>.</a:t>
            </a:r>
          </a:p>
        </p:txBody>
      </p:sp>
      <p:sp>
        <p:nvSpPr>
          <p:cNvPr id="5" name="Right Brace 4"/>
          <p:cNvSpPr/>
          <p:nvPr/>
        </p:nvSpPr>
        <p:spPr>
          <a:xfrm>
            <a:off x="4572000" y="2725185"/>
            <a:ext cx="390218" cy="85596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290695" y="2967733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State: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3087626" y="2140448"/>
            <a:ext cx="1865375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953000" y="1951856"/>
            <a:ext cx="350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t’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3552439" y="2361204"/>
            <a:ext cx="73152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351014" y="2172612"/>
            <a:ext cx="601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t’’’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980757" y="2691366"/>
            <a:ext cx="25142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&lt;2, t’&gt;, &lt;1, t’’’&gt;], </a:t>
            </a:r>
          </a:p>
          <a:p>
            <a:r>
              <a:rPr lang="en-US" b="1" dirty="0"/>
              <a:t> [F2, &lt;2, t’’&gt;], </a:t>
            </a:r>
          </a:p>
          <a:p>
            <a:r>
              <a:rPr lang="en-US" b="1" dirty="0"/>
              <a:t> [F3, &lt;3, t&gt;])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905973" y="1905000"/>
            <a:ext cx="121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Time </a:t>
            </a:r>
          </a:p>
          <a:p>
            <a:pPr algn="ctr"/>
            <a:r>
              <a:rPr lang="en-US" b="1" dirty="0"/>
              <a:t>Intervals:</a:t>
            </a:r>
          </a:p>
        </p:txBody>
      </p:sp>
      <p:sp>
        <p:nvSpPr>
          <p:cNvPr id="46" name="Right Brace 45"/>
          <p:cNvSpPr/>
          <p:nvPr/>
        </p:nvSpPr>
        <p:spPr>
          <a:xfrm>
            <a:off x="7261261" y="2717705"/>
            <a:ext cx="390218" cy="85596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7670018" y="2683886"/>
            <a:ext cx="24160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&lt;2, t’&gt;, &lt;1, E&gt;], </a:t>
            </a:r>
          </a:p>
          <a:p>
            <a:r>
              <a:rPr lang="en-US" b="1" dirty="0"/>
              <a:t> [F2, &lt;2, t’’&gt;], </a:t>
            </a:r>
          </a:p>
          <a:p>
            <a:r>
              <a:rPr lang="en-US" b="1" dirty="0"/>
              <a:t> [F3, &lt;3, t&gt;])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7261925" y="2253262"/>
            <a:ext cx="2972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B0F0"/>
                </a:solidFill>
              </a:rPr>
              <a:t>t’ &gt; t’’’ </a:t>
            </a:r>
            <a:r>
              <a:rPr lang="en-US" b="1" i="1" dirty="0">
                <a:solidFill>
                  <a:srgbClr val="00B0F0"/>
                </a:solidFill>
                <a:sym typeface="Wingdings" panose="05000000000000000000" pitchFamily="2" charset="2"/>
              </a:rPr>
              <a:t> </a:t>
            </a:r>
            <a:r>
              <a:rPr lang="en-US" b="1" i="1" u="sng" dirty="0">
                <a:solidFill>
                  <a:srgbClr val="00B0F0"/>
                </a:solidFill>
                <a:sym typeface="Wingdings" panose="05000000000000000000" pitchFamily="2" charset="2"/>
              </a:rPr>
              <a:t>Push</a:t>
            </a:r>
            <a:r>
              <a:rPr lang="en-US" b="1" i="1" dirty="0">
                <a:solidFill>
                  <a:srgbClr val="00B0F0"/>
                </a:solidFill>
                <a:sym typeface="Wingdings" panose="05000000000000000000" pitchFamily="2" charset="2"/>
              </a:rPr>
              <a:t> New Value</a:t>
            </a:r>
            <a:endParaRPr lang="en-US" b="1" i="1" dirty="0">
              <a:solidFill>
                <a:srgbClr val="00B0F0"/>
              </a:solidFill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8234170" y="3638971"/>
            <a:ext cx="637843" cy="133577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8448027" y="3812165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Push F1</a:t>
            </a:r>
          </a:p>
        </p:txBody>
      </p:sp>
      <p:sp>
        <p:nvSpPr>
          <p:cNvPr id="50180" name="TextBox 50179"/>
          <p:cNvSpPr txBox="1"/>
          <p:nvPr/>
        </p:nvSpPr>
        <p:spPr>
          <a:xfrm>
            <a:off x="6996688" y="5003681"/>
            <a:ext cx="35189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00FF"/>
                </a:solidFill>
              </a:rPr>
              <a:t>Client 2 can see up-to-date F1 </a:t>
            </a:r>
          </a:p>
          <a:p>
            <a:pPr algn="ctr"/>
            <a:r>
              <a:rPr lang="en-US" b="1" dirty="0">
                <a:solidFill>
                  <a:srgbClr val="0000FF"/>
                </a:solidFill>
              </a:rPr>
              <a:t>without </a:t>
            </a:r>
            <a:r>
              <a:rPr lang="en-US" b="1" i="1" dirty="0">
                <a:solidFill>
                  <a:srgbClr val="0000FF"/>
                </a:solidFill>
              </a:rPr>
              <a:t>polling</a:t>
            </a:r>
            <a:r>
              <a:rPr lang="en-US" b="1" dirty="0">
                <a:solidFill>
                  <a:srgbClr val="0000FF"/>
                </a:solidFill>
              </a:rPr>
              <a:t> the server  </a:t>
            </a:r>
          </a:p>
        </p:txBody>
      </p:sp>
    </p:spTree>
    <p:extLst>
      <p:ext uri="{BB962C8B-B14F-4D97-AF65-F5344CB8AC3E}">
        <p14:creationId xmlns:p14="http://schemas.microsoft.com/office/powerpoint/2010/main" val="3317001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0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50176" grpId="0"/>
      <p:bldP spid="29" grpId="0"/>
      <p:bldP spid="31" grpId="0"/>
      <p:bldP spid="5" grpId="0" animBg="1"/>
      <p:bldP spid="40" grpId="0"/>
      <p:bldP spid="42" grpId="0"/>
      <p:bldP spid="46" grpId="0" animBg="1"/>
      <p:bldP spid="47" grpId="0"/>
      <p:bldP spid="50177" grpId="0"/>
      <p:bldP spid="50" grpId="0"/>
      <p:bldP spid="5018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altLang="en-US" sz="2400" dirty="0"/>
              <a:t>An open goes as follows, assuming session-semantic: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200400" y="3638134"/>
            <a:ext cx="6705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133601" y="341820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Server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200400" y="4337090"/>
            <a:ext cx="67056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07759" y="4117157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Client 1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200400" y="4987623"/>
            <a:ext cx="67056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07759" y="4767690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Client 2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192720" y="5650035"/>
            <a:ext cx="6705600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00079" y="5430102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Client 3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572000" y="3638134"/>
            <a:ext cx="533400" cy="69895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852360" y="3736234"/>
            <a:ext cx="2100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Open F1 for time t’’’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87626" y="2690131"/>
            <a:ext cx="16498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&lt;2, t’&gt;], </a:t>
            </a:r>
          </a:p>
          <a:p>
            <a:r>
              <a:rPr lang="en-US" b="1" dirty="0"/>
              <a:t> [F2, &lt;2, t’’&gt;], </a:t>
            </a:r>
          </a:p>
          <a:p>
            <a:r>
              <a:rPr lang="en-US" b="1" dirty="0"/>
              <a:t> [F3, &lt;3, t&gt;])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04298" y="397720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04297" y="4605417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(F1, F2)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04297" y="529045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(F3)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486400" y="3637942"/>
            <a:ext cx="341890" cy="70859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76" name="TextBox 50175"/>
          <p:cNvSpPr txBox="1"/>
          <p:nvPr/>
        </p:nvSpPr>
        <p:spPr>
          <a:xfrm>
            <a:off x="5739414" y="3620413"/>
            <a:ext cx="889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Go </a:t>
            </a:r>
          </a:p>
          <a:p>
            <a:pPr algn="ctr"/>
            <a:r>
              <a:rPr lang="en-US" b="1" dirty="0"/>
              <a:t>Ahead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846963" y="4458612"/>
            <a:ext cx="801110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109428" y="4450128"/>
            <a:ext cx="2662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 on F1 for time t’’’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6728524" y="3618256"/>
            <a:ext cx="152400" cy="69895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804724" y="3665549"/>
            <a:ext cx="10438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Write-</a:t>
            </a:r>
          </a:p>
          <a:p>
            <a:r>
              <a:rPr lang="en-US" b="1" dirty="0">
                <a:solidFill>
                  <a:srgbClr val="FF0000"/>
                </a:solidFill>
              </a:rPr>
              <a:t>back F1</a:t>
            </a:r>
            <a:endParaRPr lang="en-US" dirty="0"/>
          </a:p>
        </p:txBody>
      </p:sp>
      <p:sp>
        <p:nvSpPr>
          <p:cNvPr id="5" name="Right Brace 4"/>
          <p:cNvSpPr/>
          <p:nvPr/>
        </p:nvSpPr>
        <p:spPr>
          <a:xfrm>
            <a:off x="4572000" y="2725185"/>
            <a:ext cx="390218" cy="85596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290695" y="2967733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State: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3087626" y="2140448"/>
            <a:ext cx="1865375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953000" y="1951856"/>
            <a:ext cx="350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t’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3552439" y="2361204"/>
            <a:ext cx="192024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494014" y="2172612"/>
            <a:ext cx="601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t’’’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980757" y="2691366"/>
            <a:ext cx="25142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&lt;2, t’&gt;, &lt;1, t’’’&gt;], </a:t>
            </a:r>
          </a:p>
          <a:p>
            <a:r>
              <a:rPr lang="en-US" b="1" dirty="0"/>
              <a:t> [F2, &lt;2, t’’&gt;], </a:t>
            </a:r>
          </a:p>
          <a:p>
            <a:r>
              <a:rPr lang="en-US" b="1" dirty="0"/>
              <a:t> [F3, &lt;3, t&gt;])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905973" y="1905000"/>
            <a:ext cx="121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Time </a:t>
            </a:r>
          </a:p>
          <a:p>
            <a:pPr algn="ctr"/>
            <a:r>
              <a:rPr lang="en-US" b="1" dirty="0"/>
              <a:t>Intervals:</a:t>
            </a:r>
          </a:p>
        </p:txBody>
      </p:sp>
      <p:sp>
        <p:nvSpPr>
          <p:cNvPr id="46" name="Right Brace 45"/>
          <p:cNvSpPr/>
          <p:nvPr/>
        </p:nvSpPr>
        <p:spPr>
          <a:xfrm>
            <a:off x="7261261" y="2717705"/>
            <a:ext cx="390218" cy="85596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7670018" y="2683886"/>
            <a:ext cx="24288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&lt;2, E&gt;, &lt;1, E&gt;], </a:t>
            </a:r>
          </a:p>
          <a:p>
            <a:r>
              <a:rPr lang="en-US" b="1" dirty="0"/>
              <a:t> [F2, &lt;2, t’’&gt;], </a:t>
            </a:r>
          </a:p>
          <a:p>
            <a:r>
              <a:rPr lang="en-US" b="1" dirty="0"/>
              <a:t> [F3, &lt;3, t&gt;])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6463442" y="2269136"/>
            <a:ext cx="3793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B0F0"/>
                </a:solidFill>
              </a:rPr>
              <a:t>t’ &lt; t’’’ </a:t>
            </a:r>
            <a:r>
              <a:rPr lang="en-US" b="1" i="1" dirty="0">
                <a:solidFill>
                  <a:srgbClr val="00B0F0"/>
                </a:solidFill>
                <a:sym typeface="Wingdings" panose="05000000000000000000" pitchFamily="2" charset="2"/>
              </a:rPr>
              <a:t> </a:t>
            </a:r>
            <a:r>
              <a:rPr lang="en-US" b="1" i="1" u="sng" dirty="0">
                <a:solidFill>
                  <a:srgbClr val="00B0F0"/>
                </a:solidFill>
                <a:sym typeface="Wingdings" panose="05000000000000000000" pitchFamily="2" charset="2"/>
              </a:rPr>
              <a:t>Do Not Push</a:t>
            </a:r>
            <a:r>
              <a:rPr lang="en-US" b="1" i="1" dirty="0">
                <a:solidFill>
                  <a:srgbClr val="00B0F0"/>
                </a:solidFill>
                <a:sym typeface="Wingdings" panose="05000000000000000000" pitchFamily="2" charset="2"/>
              </a:rPr>
              <a:t> New Value</a:t>
            </a:r>
            <a:endParaRPr lang="en-US" b="1" i="1" dirty="0">
              <a:solidFill>
                <a:srgbClr val="00B0F0"/>
              </a:solidFill>
            </a:endParaRPr>
          </a:p>
        </p:txBody>
      </p:sp>
      <p:sp>
        <p:nvSpPr>
          <p:cNvPr id="50180" name="TextBox 50179"/>
          <p:cNvSpPr txBox="1"/>
          <p:nvPr/>
        </p:nvSpPr>
        <p:spPr>
          <a:xfrm>
            <a:off x="6324601" y="4995665"/>
            <a:ext cx="41472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00FF"/>
                </a:solidFill>
              </a:rPr>
              <a:t>Client 2 does NOT see up-to-date F1</a:t>
            </a:r>
          </a:p>
          <a:p>
            <a:pPr algn="ctr"/>
            <a:r>
              <a:rPr lang="en-US" b="1" dirty="0">
                <a:solidFill>
                  <a:srgbClr val="0000FF"/>
                </a:solidFill>
                <a:sym typeface="Wingdings" panose="05000000000000000000" pitchFamily="2" charset="2"/>
              </a:rPr>
              <a:t>(It can </a:t>
            </a:r>
            <a:r>
              <a:rPr lang="en-US" b="1" i="1" u="sng" dirty="0">
                <a:solidFill>
                  <a:srgbClr val="0000FF"/>
                </a:solidFill>
                <a:sym typeface="Wingdings" panose="05000000000000000000" pitchFamily="2" charset="2"/>
              </a:rPr>
              <a:t>pull</a:t>
            </a:r>
            <a:r>
              <a:rPr lang="en-US" b="1" dirty="0">
                <a:solidFill>
                  <a:srgbClr val="0000FF"/>
                </a:solidFill>
                <a:sym typeface="Wingdings" panose="05000000000000000000" pitchFamily="2" charset="2"/>
              </a:rPr>
              <a:t> it after t’ expires)</a:t>
            </a:r>
            <a:endParaRPr lang="en-US" b="1" dirty="0">
              <a:solidFill>
                <a:srgbClr val="0000FF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8915400" y="3631890"/>
            <a:ext cx="631244" cy="1335857"/>
          </a:xfrm>
          <a:prstGeom prst="straightConnector1">
            <a:avLst/>
          </a:prstGeom>
          <a:ln w="190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841248" y="5895995"/>
            <a:ext cx="10332720" cy="353943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700" b="1" dirty="0"/>
              <a:t>[Fi, &lt;x, y&gt;] </a:t>
            </a:r>
            <a:r>
              <a:rPr lang="en-US" sz="1700" dirty="0"/>
              <a:t>= File </a:t>
            </a:r>
            <a:r>
              <a:rPr lang="en-US" sz="1700" b="1" dirty="0"/>
              <a:t>Fi</a:t>
            </a:r>
            <a:r>
              <a:rPr lang="en-US" sz="1700" dirty="0"/>
              <a:t> is cached at Client </a:t>
            </a:r>
            <a:r>
              <a:rPr lang="en-US" sz="1700" b="1" dirty="0"/>
              <a:t>x</a:t>
            </a:r>
            <a:r>
              <a:rPr lang="en-US" sz="1700" dirty="0"/>
              <a:t> and either has its lease expired (i.e., </a:t>
            </a:r>
            <a:r>
              <a:rPr lang="en-US" sz="1700" b="1" dirty="0"/>
              <a:t>y</a:t>
            </a:r>
            <a:r>
              <a:rPr lang="en-US" sz="1700" dirty="0"/>
              <a:t> = </a:t>
            </a:r>
            <a:r>
              <a:rPr lang="en-US" sz="1700" b="1" dirty="0"/>
              <a:t>E</a:t>
            </a:r>
            <a:r>
              <a:rPr lang="en-US" sz="1700" dirty="0"/>
              <a:t>), or valid till end of </a:t>
            </a:r>
            <a:r>
              <a:rPr lang="en-US" sz="1700" b="1" dirty="0"/>
              <a:t>y</a:t>
            </a:r>
            <a:r>
              <a:rPr lang="en-US" sz="17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9518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0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50176" grpId="0"/>
      <p:bldP spid="29" grpId="0"/>
      <p:bldP spid="31" grpId="0"/>
      <p:bldP spid="5" grpId="0" animBg="1"/>
      <p:bldP spid="40" grpId="0"/>
      <p:bldP spid="42" grpId="0"/>
      <p:bldP spid="46" grpId="0" animBg="1"/>
      <p:bldP spid="47" grpId="0"/>
      <p:bldP spid="50177" grpId="0"/>
      <p:bldP spid="5018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/>
              <a:t>As a result:</a:t>
            </a:r>
          </a:p>
          <a:p>
            <a:pPr lvl="1"/>
            <a:r>
              <a:rPr lang="en-US" dirty="0"/>
              <a:t>A lease becomes a </a:t>
            </a:r>
            <a:r>
              <a:rPr lang="en-US" i="1" dirty="0"/>
              <a:t>promise</a:t>
            </a:r>
            <a:r>
              <a:rPr lang="en-US" dirty="0"/>
              <a:t> by the server that it will </a:t>
            </a:r>
            <a:r>
              <a:rPr lang="en-US" i="1" u="sng" dirty="0"/>
              <a:t>push</a:t>
            </a:r>
            <a:r>
              <a:rPr lang="en-US" dirty="0"/>
              <a:t> updates to a client for a specified time (i.e., the lease duration)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When a lease expires, the client is forced to </a:t>
            </a:r>
            <a:r>
              <a:rPr lang="en-US" i="1" dirty="0"/>
              <a:t>poll</a:t>
            </a:r>
            <a:r>
              <a:rPr lang="en-US" dirty="0"/>
              <a:t> the server for updates and </a:t>
            </a:r>
            <a:r>
              <a:rPr lang="en-US" i="1" u="sng" dirty="0"/>
              <a:t>pull</a:t>
            </a:r>
            <a:r>
              <a:rPr lang="en-US" dirty="0"/>
              <a:t> the modified data if necessary</a:t>
            </a:r>
          </a:p>
          <a:p>
            <a:pPr lvl="2"/>
            <a:r>
              <a:rPr lang="en-US" sz="2800" dirty="0"/>
              <a:t>The client </a:t>
            </a:r>
            <a:r>
              <a:rPr lang="en-US" sz="2800" i="1" dirty="0"/>
              <a:t>can</a:t>
            </a:r>
            <a:r>
              <a:rPr lang="en-US" sz="2800" dirty="0"/>
              <a:t> also renew its lease and get again updates pushed to its site for the new lease duration</a:t>
            </a:r>
          </a:p>
          <a:p>
            <a:pPr lvl="3"/>
            <a:r>
              <a:rPr lang="en-US" sz="2800" i="1" dirty="0"/>
              <a:t>Flexibility in choices!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2818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/>
          <a:lstStyle/>
          <a:p>
            <a:r>
              <a:rPr lang="en-US" altLang="en-US" dirty="0"/>
              <a:t>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86156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2E40EA"/>
                </a:solidFill>
              </a:rPr>
              <a:t>Advantages:</a:t>
            </a:r>
          </a:p>
          <a:p>
            <a:pPr lvl="1"/>
            <a:r>
              <a:rPr lang="en-US" dirty="0"/>
              <a:t>Generalizes the check-on-use and callback schemes</a:t>
            </a:r>
          </a:p>
          <a:p>
            <a:pPr lvl="1"/>
            <a:r>
              <a:rPr lang="en-US" dirty="0"/>
              <a:t>Lease duration can be tuned to adapt to mutation rate</a:t>
            </a:r>
          </a:p>
          <a:p>
            <a:pPr lvl="2"/>
            <a:r>
              <a:rPr lang="en-US" sz="2400" dirty="0"/>
              <a:t>It is a clean tuning knob for design flexibility</a:t>
            </a:r>
          </a:p>
          <a:p>
            <a:pPr lvl="1"/>
            <a:r>
              <a:rPr lang="en-US" dirty="0"/>
              <a:t>Conceptually simple, yet flexible</a:t>
            </a:r>
          </a:p>
          <a:p>
            <a:pPr lvl="1"/>
            <a:endParaRPr lang="en-US" dirty="0"/>
          </a:p>
          <a:p>
            <a:r>
              <a:rPr lang="en-US" sz="2800" dirty="0">
                <a:solidFill>
                  <a:srgbClr val="FF0000"/>
                </a:solidFill>
              </a:rPr>
              <a:t>Disadvantages:</a:t>
            </a:r>
          </a:p>
          <a:p>
            <a:pPr lvl="1"/>
            <a:r>
              <a:rPr lang="en-US" dirty="0"/>
              <a:t>Lease-holder has total autonomy during its lease validity </a:t>
            </a:r>
          </a:p>
          <a:p>
            <a:pPr lvl="2"/>
            <a:r>
              <a:rPr lang="en-US" sz="2400" dirty="0"/>
              <a:t>Load/priorities can change at the server</a:t>
            </a:r>
          </a:p>
          <a:p>
            <a:pPr lvl="2"/>
            <a:r>
              <a:rPr lang="en-US" sz="2400" i="1" dirty="0"/>
              <a:t>Revocation</a:t>
            </a:r>
            <a:r>
              <a:rPr lang="en-US" sz="2400" dirty="0"/>
              <a:t> (where a lease is withdrawn by the server from the lease-holder) can be incorporated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755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Cache Consistency Approaches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We will study </a:t>
            </a:r>
            <a:r>
              <a:rPr lang="en-US" altLang="en-US" sz="2800" i="1" dirty="0"/>
              <a:t>7</a:t>
            </a:r>
            <a:r>
              <a:rPr lang="en-US" altLang="en-US" sz="2800" dirty="0"/>
              <a:t> cache consistency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/>
              <a:t>Broadcast Invalidations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/>
              <a:t>Callback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/>
              <a:t>Check on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/>
              <a:t>Leases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>
                <a:solidFill>
                  <a:srgbClr val="EF7273"/>
                </a:solidFill>
              </a:rPr>
              <a:t>Skip Scary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/>
              <a:t>Faith-Based Caching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/>
              <a:t>Pass the Buck</a:t>
            </a:r>
            <a:endParaRPr lang="en-US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024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Skip Scary 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12552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Basic Idea:</a:t>
            </a:r>
          </a:p>
          <a:p>
            <a:pPr lvl="1"/>
            <a:r>
              <a:rPr lang="en-US" sz="2400" dirty="0"/>
              <a:t>When </a:t>
            </a:r>
            <a:r>
              <a:rPr lang="en-US" sz="2400" i="1" dirty="0">
                <a:solidFill>
                  <a:srgbClr val="92D050"/>
                </a:solidFill>
              </a:rPr>
              <a:t>write-sharing</a:t>
            </a:r>
            <a:r>
              <a:rPr lang="en-US" sz="2400" i="1" dirty="0"/>
              <a:t> </a:t>
            </a:r>
            <a:r>
              <a:rPr lang="en-US" sz="2400" dirty="0"/>
              <a:t>is detected, caching is turned off</a:t>
            </a:r>
          </a:p>
          <a:p>
            <a:pPr lvl="1"/>
            <a:r>
              <a:rPr lang="en-US" sz="2400" dirty="0"/>
              <a:t>Afterwards, all references go directly to the master copy</a:t>
            </a:r>
          </a:p>
          <a:p>
            <a:pPr lvl="1"/>
            <a:r>
              <a:rPr lang="en-US" sz="2400" dirty="0"/>
              <a:t>Caching is resumed when write-sharing is over</a:t>
            </a:r>
          </a:p>
          <a:p>
            <a:pPr lvl="1"/>
            <a:endParaRPr lang="en-US" sz="2400" dirty="0"/>
          </a:p>
          <a:p>
            <a:r>
              <a:rPr lang="en-US" sz="2800" dirty="0">
                <a:solidFill>
                  <a:srgbClr val="2E40EA"/>
                </a:solidFill>
              </a:rPr>
              <a:t>Advantages:</a:t>
            </a:r>
          </a:p>
          <a:p>
            <a:pPr lvl="1"/>
            <a:r>
              <a:rPr lang="en-US" sz="2400" dirty="0"/>
              <a:t>Applies a precise single-copy semantic</a:t>
            </a:r>
          </a:p>
          <a:p>
            <a:pPr lvl="1"/>
            <a:r>
              <a:rPr lang="en-US" sz="2400" dirty="0"/>
              <a:t>Excellent fallback strategy</a:t>
            </a:r>
          </a:p>
          <a:p>
            <a:pPr lvl="2"/>
            <a:r>
              <a:rPr lang="en-US" sz="2400" dirty="0"/>
              <a:t>Exemplifies good engineering: “Handle average case well; worst case safely”</a:t>
            </a:r>
          </a:p>
          <a:p>
            <a:pPr lvl="1"/>
            <a:r>
              <a:rPr lang="en-US" sz="2400" i="1" dirty="0"/>
              <a:t>Dynamic</a:t>
            </a:r>
            <a:r>
              <a:rPr lang="en-US" sz="2400" dirty="0"/>
              <a:t> adaptation of caching aggressiveness to workload characteristics (i.e., patterns of reads and writes)</a:t>
            </a:r>
          </a:p>
        </p:txBody>
      </p:sp>
    </p:spTree>
    <p:extLst>
      <p:ext uri="{BB962C8B-B14F-4D97-AF65-F5344CB8AC3E}">
        <p14:creationId xmlns:p14="http://schemas.microsoft.com/office/powerpoint/2010/main" val="257218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Skip Scary 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Disadvantages:</a:t>
            </a:r>
          </a:p>
          <a:p>
            <a:pPr lvl="1"/>
            <a:r>
              <a:rPr lang="en-US" dirty="0"/>
              <a:t>Server needs to be aware of every use of data</a:t>
            </a:r>
          </a:p>
          <a:p>
            <a:pPr lvl="2"/>
            <a:r>
              <a:rPr lang="en-US" sz="2400" dirty="0"/>
              <a:t>If it is used in conjunction with check-on-use</a:t>
            </a:r>
          </a:p>
          <a:p>
            <a:pPr lvl="3"/>
            <a:r>
              <a:rPr lang="en-US" sz="2400" dirty="0"/>
              <a:t>Either clients expose their wills of making writes upon opening files</a:t>
            </a:r>
          </a:p>
          <a:p>
            <a:pPr lvl="4"/>
            <a:r>
              <a:rPr lang="en-US" sz="2400" dirty="0"/>
              <a:t>Can serve in preventing write-write conflicts</a:t>
            </a:r>
          </a:p>
          <a:p>
            <a:pPr lvl="3"/>
            <a:r>
              <a:rPr lang="en-US" sz="2400" dirty="0"/>
              <a:t>Or the server relies on clients’ write-backs upon closing files to infer writes</a:t>
            </a:r>
          </a:p>
          <a:p>
            <a:pPr lvl="3"/>
            <a:endParaRPr lang="en-US" sz="3000" dirty="0"/>
          </a:p>
          <a:p>
            <a:pPr lvl="1"/>
            <a:r>
              <a:rPr lang="en-US" dirty="0"/>
              <a:t>Server maintains some </a:t>
            </a:r>
            <a:r>
              <a:rPr lang="en-US" i="1" dirty="0"/>
              <a:t>monitoring state</a:t>
            </a:r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30547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Cache Consistency Approaches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We will study </a:t>
            </a:r>
            <a:r>
              <a:rPr lang="en-US" altLang="en-US" sz="2800" i="1" dirty="0"/>
              <a:t>7</a:t>
            </a:r>
            <a:r>
              <a:rPr lang="en-US" altLang="en-US" sz="2800" dirty="0"/>
              <a:t> cache consistency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/>
              <a:t>Broadcast Invalidations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/>
              <a:t>Callback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/>
              <a:t>Check on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/>
              <a:t>Leases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/>
              <a:t>Skip Scary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>
                <a:solidFill>
                  <a:srgbClr val="EF7273"/>
                </a:solidFill>
              </a:rPr>
              <a:t>Faith-Based Caching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/>
              <a:t>Pass the Buck</a:t>
            </a:r>
            <a:endParaRPr lang="en-US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446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1743E13-1FFF-4F57-874F-3A44BFC1F7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Today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FACB2E5-6B13-47FB-BD5A-93E32D4397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77E1FF"/>
                </a:solidFill>
              </a:rPr>
              <a:t>Last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Caching – Part I</a:t>
            </a: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endParaRPr lang="en-US" sz="2800" dirty="0">
              <a:solidFill>
                <a:srgbClr val="77E1FF"/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77E1FF"/>
                </a:solidFill>
              </a:rPr>
              <a:t>Today’s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Caching – Part II</a:t>
            </a:r>
          </a:p>
          <a:p>
            <a:pPr marL="914400" lvl="2" indent="0" eaLnBrk="1" hangingPunct="1">
              <a:buNone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77E1FF"/>
                </a:solidFill>
              </a:rPr>
              <a:t>Announcements: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altLang="en-US" sz="2600" dirty="0">
                <a:solidFill>
                  <a:srgbClr val="EF7273"/>
                </a:solidFill>
                <a:ea typeface="Arial" panose="020B0604020202020204" pitchFamily="34" charset="0"/>
              </a:rPr>
              <a:t>Quiz III is on Nov 26 </a:t>
            </a:r>
            <a:endParaRPr lang="en-US" altLang="en-US" sz="2600" dirty="0">
              <a:ea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altLang="en-US" sz="2600" dirty="0">
                <a:ea typeface="Arial" panose="020B0604020202020204" pitchFamily="34" charset="0"/>
              </a:rPr>
              <a:t>PS4 is due on Nov 27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altLang="en-US" sz="2600" dirty="0">
                <a:ea typeface="Arial" panose="020B0604020202020204" pitchFamily="34" charset="0"/>
              </a:rPr>
              <a:t>P4 is due on Nov 30</a:t>
            </a:r>
          </a:p>
          <a:p>
            <a:pPr marL="342900" lvl="1" indent="0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Faith-Based Caching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741152" cy="5394960"/>
          </a:xfrm>
        </p:spPr>
        <p:txBody>
          <a:bodyPr>
            <a:normAutofit lnSpcReduction="10000"/>
          </a:bodyPr>
          <a:lstStyle/>
          <a:p>
            <a:pPr marL="342900" lvl="1" indent="-342900"/>
            <a:r>
              <a:rPr lang="en-US" dirty="0">
                <a:solidFill>
                  <a:srgbClr val="FFC000"/>
                </a:solidFill>
              </a:rPr>
              <a:t>Basic Idea:</a:t>
            </a:r>
          </a:p>
          <a:p>
            <a:pPr lvl="1"/>
            <a:r>
              <a:rPr lang="en-US" sz="2400" dirty="0"/>
              <a:t>A client blindly assumes cached data is valid for a while</a:t>
            </a:r>
          </a:p>
          <a:p>
            <a:pPr lvl="2"/>
            <a:r>
              <a:rPr lang="en-US" sz="2200" dirty="0"/>
              <a:t>Referred to as </a:t>
            </a:r>
            <a:r>
              <a:rPr lang="en-US" sz="2200" i="1" dirty="0">
                <a:solidFill>
                  <a:srgbClr val="77E1FF"/>
                </a:solidFill>
              </a:rPr>
              <a:t>trust period </a:t>
            </a:r>
            <a:r>
              <a:rPr lang="en-US" sz="2200" dirty="0"/>
              <a:t>(e.g., In Sun NFSv3 cached files are assumed </a:t>
            </a:r>
            <a:r>
              <a:rPr lang="en-US" sz="2200" i="1" dirty="0"/>
              <a:t>current</a:t>
            </a:r>
            <a:r>
              <a:rPr lang="en-US" sz="2200" dirty="0"/>
              <a:t> for 3 seconds, and directories for 30 seconds)</a:t>
            </a:r>
          </a:p>
          <a:p>
            <a:pPr lvl="2"/>
            <a:r>
              <a:rPr lang="en-US" sz="2200" dirty="0"/>
              <a:t>A small variant is to set a time-to-live (TTL) field for each object</a:t>
            </a:r>
          </a:p>
          <a:p>
            <a:pPr lvl="1"/>
            <a:r>
              <a:rPr lang="en-US" sz="2400" dirty="0"/>
              <a:t>No communication occurs during the trust period</a:t>
            </a:r>
          </a:p>
          <a:p>
            <a:pPr lvl="1"/>
            <a:r>
              <a:rPr lang="en-US" sz="2400" dirty="0"/>
              <a:t>The validity of cached data is checked </a:t>
            </a:r>
            <a:r>
              <a:rPr lang="en-US" sz="2400" i="1" dirty="0"/>
              <a:t>after</a:t>
            </a:r>
            <a:r>
              <a:rPr lang="en-US" sz="2400" dirty="0"/>
              <a:t> the trust period</a:t>
            </a:r>
          </a:p>
          <a:p>
            <a:pPr marL="342900" lvl="1" indent="0">
              <a:buNone/>
            </a:pPr>
            <a:endParaRPr lang="en-US" sz="2400" dirty="0"/>
          </a:p>
          <a:p>
            <a:r>
              <a:rPr lang="en-US" sz="2800" dirty="0">
                <a:solidFill>
                  <a:srgbClr val="2E40EA"/>
                </a:solidFill>
              </a:rPr>
              <a:t>Advantages:</a:t>
            </a:r>
          </a:p>
          <a:p>
            <a:pPr lvl="1"/>
            <a:r>
              <a:rPr lang="en-US" sz="2400" dirty="0"/>
              <a:t>Simple implementation</a:t>
            </a:r>
          </a:p>
          <a:p>
            <a:pPr lvl="1"/>
            <a:r>
              <a:rPr lang="en-US" sz="2400" dirty="0"/>
              <a:t>Server is stateless</a:t>
            </a:r>
          </a:p>
          <a:p>
            <a:pPr lvl="1"/>
            <a:endParaRPr lang="en-US" sz="2400" dirty="0"/>
          </a:p>
          <a:p>
            <a:r>
              <a:rPr lang="en-US" sz="2800" dirty="0">
                <a:solidFill>
                  <a:srgbClr val="FF0000"/>
                </a:solidFill>
              </a:rPr>
              <a:t>Disadvantages:</a:t>
            </a:r>
          </a:p>
          <a:p>
            <a:pPr lvl="1"/>
            <a:r>
              <a:rPr lang="en-US" sz="2400" dirty="0"/>
              <a:t>Conflicts might occur during the trust period (can be detected &amp; handled)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1390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Cache Consistency Approaches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We will study </a:t>
            </a:r>
            <a:r>
              <a:rPr lang="en-US" altLang="en-US" sz="2800" i="1" dirty="0"/>
              <a:t>7</a:t>
            </a:r>
            <a:r>
              <a:rPr lang="en-US" altLang="en-US" sz="2800" dirty="0"/>
              <a:t> cache consistency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/>
              <a:t>Broadcast Invalidations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/>
              <a:t>Callback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/>
              <a:t>Check on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/>
              <a:t>Leases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/>
              <a:t>Skip Scary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/>
              <a:t>Faith-Based Caching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>
                <a:solidFill>
                  <a:srgbClr val="EF7273"/>
                </a:solidFill>
              </a:rPr>
              <a:t>Pass the Buck</a:t>
            </a:r>
          </a:p>
        </p:txBody>
      </p:sp>
    </p:spTree>
    <p:extLst>
      <p:ext uri="{BB962C8B-B14F-4D97-AF65-F5344CB8AC3E}">
        <p14:creationId xmlns:p14="http://schemas.microsoft.com/office/powerpoint/2010/main" val="7911560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Pass the Buck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120640"/>
          </a:xfrm>
        </p:spPr>
        <p:txBody>
          <a:bodyPr>
            <a:normAutofit lnSpcReduction="10000"/>
          </a:bodyPr>
          <a:lstStyle/>
          <a:p>
            <a:pPr marL="342900" lvl="1" indent="-342900"/>
            <a:r>
              <a:rPr lang="en-US" dirty="0">
                <a:solidFill>
                  <a:srgbClr val="FFC000"/>
                </a:solidFill>
              </a:rPr>
              <a:t>Basic Idea:</a:t>
            </a:r>
          </a:p>
          <a:p>
            <a:pPr lvl="1"/>
            <a:r>
              <a:rPr lang="en-US" sz="2400" dirty="0"/>
              <a:t>Let the user trigger cache re-validation (hit “reload”)</a:t>
            </a:r>
          </a:p>
          <a:p>
            <a:pPr lvl="1"/>
            <a:r>
              <a:rPr lang="en-US" sz="2400" dirty="0"/>
              <a:t>Otherwise, all cached copies are assumed valid</a:t>
            </a:r>
          </a:p>
          <a:p>
            <a:pPr lvl="1"/>
            <a:r>
              <a:rPr lang="en-US" sz="2400" dirty="0"/>
              <a:t>Equivalent to infinite-TTL faith-based caching</a:t>
            </a:r>
          </a:p>
          <a:p>
            <a:pPr marL="457200" lvl="1" indent="0">
              <a:buNone/>
            </a:pPr>
            <a:endParaRPr lang="en-US" sz="2400" dirty="0"/>
          </a:p>
          <a:p>
            <a:r>
              <a:rPr lang="en-US" sz="2800" dirty="0">
                <a:solidFill>
                  <a:srgbClr val="2E40EA"/>
                </a:solidFill>
              </a:rPr>
              <a:t>Advantages:</a:t>
            </a:r>
          </a:p>
          <a:p>
            <a:pPr lvl="1"/>
            <a:r>
              <a:rPr lang="en-US" sz="2400" dirty="0"/>
              <a:t>Simple implementation</a:t>
            </a:r>
          </a:p>
          <a:p>
            <a:pPr lvl="1"/>
            <a:r>
              <a:rPr lang="en-US" sz="2400" dirty="0"/>
              <a:t>Avoids frivolous cache maintenance traffic</a:t>
            </a:r>
          </a:p>
          <a:p>
            <a:pPr lvl="1"/>
            <a:r>
              <a:rPr lang="en-US" sz="2400" dirty="0"/>
              <a:t>Server is stateless</a:t>
            </a:r>
          </a:p>
          <a:p>
            <a:pPr lvl="1"/>
            <a:endParaRPr lang="en-US" sz="2400" dirty="0"/>
          </a:p>
          <a:p>
            <a:r>
              <a:rPr lang="en-US" sz="2800" dirty="0">
                <a:solidFill>
                  <a:srgbClr val="FF0000"/>
                </a:solidFill>
              </a:rPr>
              <a:t>Disadvantages:</a:t>
            </a:r>
          </a:p>
          <a:p>
            <a:pPr lvl="1"/>
            <a:r>
              <a:rPr lang="en-US" sz="2400" dirty="0"/>
              <a:t>Places burden on users</a:t>
            </a:r>
          </a:p>
          <a:p>
            <a:pPr lvl="1"/>
            <a:r>
              <a:rPr lang="en-US" sz="2400" dirty="0"/>
              <a:t>Users may be clueless about the needed level of consistency</a:t>
            </a:r>
          </a:p>
          <a:p>
            <a:pPr lvl="1"/>
            <a:r>
              <a:rPr lang="en-US" sz="2400" dirty="0"/>
              <a:t>Assumes existence of users</a:t>
            </a:r>
          </a:p>
        </p:txBody>
      </p:sp>
    </p:spTree>
    <p:extLst>
      <p:ext uri="{BB962C8B-B14F-4D97-AF65-F5344CB8AC3E}">
        <p14:creationId xmlns:p14="http://schemas.microsoft.com/office/powerpoint/2010/main" val="426821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Cache Consistency Approaches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We will study </a:t>
            </a:r>
            <a:r>
              <a:rPr lang="en-US" altLang="en-US" sz="2800" i="1" dirty="0"/>
              <a:t>7</a:t>
            </a:r>
            <a:r>
              <a:rPr lang="en-US" altLang="en-US" sz="2800" dirty="0"/>
              <a:t> cache consistency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>
                <a:solidFill>
                  <a:srgbClr val="EF7273"/>
                </a:solidFill>
              </a:rPr>
              <a:t>Broadcast Invalidations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>
                <a:solidFill>
                  <a:srgbClr val="EF7273"/>
                </a:solidFill>
              </a:rPr>
              <a:t>Callback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>
                <a:solidFill>
                  <a:srgbClr val="EF7273"/>
                </a:solidFill>
              </a:rPr>
              <a:t>Check on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>
                <a:solidFill>
                  <a:srgbClr val="EF7273"/>
                </a:solidFill>
              </a:rPr>
              <a:t>Leases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>
                <a:solidFill>
                  <a:srgbClr val="EF7273"/>
                </a:solidFill>
              </a:rPr>
              <a:t>Skip Scary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>
                <a:solidFill>
                  <a:srgbClr val="EF7273"/>
                </a:solidFill>
              </a:rPr>
              <a:t>Faith-Based Caching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>
                <a:solidFill>
                  <a:srgbClr val="EF7273"/>
                </a:solidFill>
              </a:rPr>
              <a:t>Pass the Buck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59E92C91-424E-3707-D13B-5930DFE6DA42}"/>
              </a:ext>
            </a:extLst>
          </p:cNvPr>
          <p:cNvSpPr/>
          <p:nvPr/>
        </p:nvSpPr>
        <p:spPr>
          <a:xfrm>
            <a:off x="6781800" y="2232660"/>
            <a:ext cx="3962400" cy="2392680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>
                <a:solidFill>
                  <a:schemeClr val="tx1"/>
                </a:solidFill>
              </a:rPr>
              <a:t>Many minor variants over the years, but these have withstood the test of time!</a:t>
            </a:r>
          </a:p>
        </p:txBody>
      </p:sp>
    </p:spTree>
    <p:extLst>
      <p:ext uri="{BB962C8B-B14F-4D97-AF65-F5344CB8AC3E}">
        <p14:creationId xmlns:p14="http://schemas.microsoft.com/office/powerpoint/2010/main" val="65432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/>
          <a:lstStyle/>
          <a:p>
            <a:r>
              <a:rPr lang="en-US" altLang="en-US" dirty="0"/>
              <a:t>Three Key Questions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800" i="1" dirty="0">
                <a:solidFill>
                  <a:schemeClr val="bg1">
                    <a:lumMod val="85000"/>
                  </a:schemeClr>
                </a:solidFill>
              </a:rPr>
              <a:t>What</a:t>
            </a:r>
            <a:r>
              <a:rPr lang="en-US" altLang="en-US" sz="2800" dirty="0">
                <a:solidFill>
                  <a:schemeClr val="bg1">
                    <a:lumMod val="85000"/>
                  </a:schemeClr>
                </a:solidFill>
              </a:rPr>
              <a:t> data should be cached and </a:t>
            </a:r>
            <a:r>
              <a:rPr lang="en-US" altLang="en-US" sz="2800" i="1" dirty="0">
                <a:solidFill>
                  <a:schemeClr val="bg1">
                    <a:lumMod val="85000"/>
                  </a:schemeClr>
                </a:solidFill>
              </a:rPr>
              <a:t>when</a:t>
            </a:r>
            <a:r>
              <a:rPr lang="en-US" altLang="en-US" sz="2800" dirty="0">
                <a:solidFill>
                  <a:schemeClr val="bg1">
                    <a:lumMod val="85000"/>
                  </a:schemeClr>
                </a:solidFill>
              </a:rPr>
              <a:t>?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chemeClr val="bg1">
                    <a:lumMod val="85000"/>
                  </a:schemeClr>
                </a:solidFill>
              </a:rPr>
              <a:t>Fetching Policy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en-US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i="1" dirty="0">
                <a:solidFill>
                  <a:schemeClr val="bg1">
                    <a:lumMod val="85000"/>
                  </a:schemeClr>
                </a:solidFill>
              </a:rPr>
              <a:t>How</a:t>
            </a:r>
            <a:r>
              <a:rPr lang="en-US" altLang="en-US" sz="2800" dirty="0">
                <a:solidFill>
                  <a:schemeClr val="bg1">
                    <a:lumMod val="85000"/>
                  </a:schemeClr>
                </a:solidFill>
              </a:rPr>
              <a:t> can updates be propagated to other copies and </a:t>
            </a:r>
            <a:r>
              <a:rPr lang="en-US" altLang="en-US" sz="2800" i="1" dirty="0">
                <a:solidFill>
                  <a:schemeClr val="bg1">
                    <a:lumMod val="85000"/>
                  </a:schemeClr>
                </a:solidFill>
              </a:rPr>
              <a:t>when</a:t>
            </a:r>
            <a:r>
              <a:rPr lang="en-US" altLang="en-US" sz="2800" dirty="0">
                <a:solidFill>
                  <a:schemeClr val="bg1">
                    <a:lumMod val="85000"/>
                  </a:schemeClr>
                </a:solidFill>
              </a:rPr>
              <a:t>?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chemeClr val="bg1">
                    <a:lumMod val="85000"/>
                  </a:schemeClr>
                </a:solidFill>
              </a:rPr>
              <a:t>Consistency (or Update Propagation) Policy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/>
              <a:t>What data should be evicted at the cache to free up space?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92D050"/>
                </a:solidFill>
              </a:rPr>
              <a:t>Cache Replacement Policy</a:t>
            </a:r>
          </a:p>
        </p:txBody>
      </p:sp>
    </p:spTree>
    <p:extLst>
      <p:ext uri="{BB962C8B-B14F-4D97-AF65-F5344CB8AC3E}">
        <p14:creationId xmlns:p14="http://schemas.microsoft.com/office/powerpoint/2010/main" val="37205063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Working Sets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741152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800" kern="0" dirty="0">
                <a:solidFill>
                  <a:schemeClr val="tx1"/>
                </a:solidFill>
              </a:rPr>
              <a:t>Given a time interval T, </a:t>
            </a:r>
            <a:r>
              <a:rPr lang="en-US" sz="2800" i="1" kern="0" dirty="0" err="1">
                <a:solidFill>
                  <a:srgbClr val="77E1FF"/>
                </a:solidFill>
              </a:rPr>
              <a:t>WorkingSet</a:t>
            </a:r>
            <a:r>
              <a:rPr lang="en-US" sz="2800" i="1" kern="0" dirty="0">
                <a:solidFill>
                  <a:srgbClr val="77E1FF"/>
                </a:solidFill>
              </a:rPr>
              <a:t>(T)</a:t>
            </a:r>
            <a:r>
              <a:rPr lang="en-US" sz="2800" kern="0" dirty="0">
                <a:solidFill>
                  <a:srgbClr val="0070C0"/>
                </a:solidFill>
              </a:rPr>
              <a:t> </a:t>
            </a:r>
            <a:r>
              <a:rPr lang="en-US" sz="2800" kern="0" dirty="0">
                <a:solidFill>
                  <a:schemeClr val="tx1"/>
                </a:solidFill>
              </a:rPr>
              <a:t>is defined as the set of </a:t>
            </a:r>
            <a:r>
              <a:rPr lang="en-US" sz="2800" i="1" kern="0" dirty="0">
                <a:solidFill>
                  <a:schemeClr val="tx1"/>
                </a:solidFill>
              </a:rPr>
              <a:t>distinct</a:t>
            </a:r>
            <a:r>
              <a:rPr lang="en-US" sz="2800" kern="0" dirty="0">
                <a:solidFill>
                  <a:schemeClr val="tx1"/>
                </a:solidFill>
              </a:rPr>
              <a:t> data objects accessed during T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kern="0" dirty="0">
                <a:solidFill>
                  <a:schemeClr val="tx1"/>
                </a:solidFill>
              </a:rPr>
              <a:t>Its </a:t>
            </a:r>
            <a:r>
              <a:rPr lang="en-US" sz="2600" i="1" u="sng" kern="0" dirty="0">
                <a:solidFill>
                  <a:schemeClr val="tx1"/>
                </a:solidFill>
              </a:rPr>
              <a:t>size</a:t>
            </a:r>
            <a:r>
              <a:rPr lang="en-US" sz="2600" kern="0" dirty="0">
                <a:solidFill>
                  <a:schemeClr val="tx1"/>
                </a:solidFill>
              </a:rPr>
              <a:t> (or what is referred to as </a:t>
            </a:r>
            <a:r>
              <a:rPr lang="en-US" sz="2600" i="1" kern="0" dirty="0">
                <a:solidFill>
                  <a:srgbClr val="77E1FF"/>
                </a:solidFill>
              </a:rPr>
              <a:t>the working set size</a:t>
            </a:r>
            <a:r>
              <a:rPr lang="en-US" sz="2600" kern="0" dirty="0">
                <a:solidFill>
                  <a:schemeClr val="tx1"/>
                </a:solidFill>
              </a:rPr>
              <a:t>) is all what matters</a:t>
            </a:r>
          </a:p>
          <a:p>
            <a:pPr marL="457200" lvl="1" indent="0">
              <a:buNone/>
            </a:pPr>
            <a:endParaRPr lang="en-US" kern="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What happens if a client process performs </a:t>
            </a:r>
            <a:r>
              <a:rPr lang="en-US" sz="2800" i="1" dirty="0">
                <a:solidFill>
                  <a:schemeClr val="tx1"/>
                </a:solidFill>
              </a:rPr>
              <a:t>repetitive accesses </a:t>
            </a:r>
            <a:r>
              <a:rPr lang="en-US" sz="2800" dirty="0">
                <a:solidFill>
                  <a:schemeClr val="tx1"/>
                </a:solidFill>
              </a:rPr>
              <a:t>to some data, with a working set size that is </a:t>
            </a:r>
            <a:r>
              <a:rPr lang="en-US" sz="2800" i="1" u="sng" dirty="0">
                <a:solidFill>
                  <a:schemeClr val="tx1"/>
                </a:solidFill>
              </a:rPr>
              <a:t>larger</a:t>
            </a:r>
            <a:r>
              <a:rPr lang="en-US" sz="2800" dirty="0">
                <a:solidFill>
                  <a:schemeClr val="tx1"/>
                </a:solidFill>
              </a:rPr>
              <a:t> than the underlying cache?</a:t>
            </a:r>
            <a:endParaRPr lang="en-US" sz="28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666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443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969752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To answer this question, assume: 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/>
              <a:t>Three pages, </a:t>
            </a:r>
            <a:r>
              <a:rPr lang="en-US" sz="2500" i="1" dirty="0"/>
              <a:t>A</a:t>
            </a:r>
            <a:r>
              <a:rPr lang="en-US" sz="2500" dirty="0"/>
              <a:t>, </a:t>
            </a:r>
            <a:r>
              <a:rPr lang="en-US" sz="2500" i="1" dirty="0"/>
              <a:t>B</a:t>
            </a:r>
            <a:r>
              <a:rPr lang="en-US" sz="2500" dirty="0"/>
              <a:t>, and </a:t>
            </a:r>
            <a:r>
              <a:rPr lang="en-US" sz="2500" i="1" dirty="0"/>
              <a:t>C</a:t>
            </a:r>
            <a:r>
              <a:rPr lang="en-US" sz="2500" dirty="0"/>
              <a:t> as </a:t>
            </a:r>
            <a:r>
              <a:rPr lang="en-US" sz="2500" i="1" dirty="0"/>
              <a:t>fixed-size</a:t>
            </a:r>
            <a:r>
              <a:rPr lang="en-US" sz="2500" dirty="0"/>
              <a:t> caching units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/>
              <a:t>An access pattern: </a:t>
            </a:r>
            <a:r>
              <a:rPr lang="en-US" sz="2500" i="1" dirty="0"/>
              <a:t>A</a:t>
            </a:r>
            <a:r>
              <a:rPr lang="en-US" sz="2500" dirty="0"/>
              <a:t>, </a:t>
            </a:r>
            <a:r>
              <a:rPr lang="en-US" sz="2500" i="1" dirty="0"/>
              <a:t>B</a:t>
            </a:r>
            <a:r>
              <a:rPr lang="en-US" sz="2500" dirty="0"/>
              <a:t>, </a:t>
            </a:r>
            <a:r>
              <a:rPr lang="en-US" sz="2500" i="1" dirty="0"/>
              <a:t>C</a:t>
            </a:r>
            <a:r>
              <a:rPr lang="en-US" sz="2500" dirty="0"/>
              <a:t>, </a:t>
            </a:r>
            <a:r>
              <a:rPr lang="en-US" sz="2500" i="1" dirty="0"/>
              <a:t>A</a:t>
            </a:r>
            <a:r>
              <a:rPr lang="en-US" sz="2500" dirty="0"/>
              <a:t>, </a:t>
            </a:r>
            <a:r>
              <a:rPr lang="en-US" sz="2500" i="1" dirty="0"/>
              <a:t>B</a:t>
            </a:r>
            <a:r>
              <a:rPr lang="en-US" sz="2500" dirty="0"/>
              <a:t>, </a:t>
            </a:r>
            <a:r>
              <a:rPr lang="en-US" sz="2500" i="1" dirty="0"/>
              <a:t>C</a:t>
            </a:r>
            <a:r>
              <a:rPr lang="en-US" sz="2500" dirty="0"/>
              <a:t>, etc.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/>
              <a:t>A cache pool that consists of only two </a:t>
            </a:r>
            <a:r>
              <a:rPr lang="en-US" sz="2500" i="1" dirty="0"/>
              <a:t>frames</a:t>
            </a:r>
            <a:r>
              <a:rPr lang="en-US" sz="2500" dirty="0"/>
              <a:t> (i.e., equal-sized page containers)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marL="0" indent="0">
              <a:buNone/>
            </a:pPr>
            <a:endParaRPr lang="en-US" sz="2600" dirty="0"/>
          </a:p>
        </p:txBody>
      </p:sp>
      <p:sp>
        <p:nvSpPr>
          <p:cNvPr id="15" name="TextBox 14"/>
          <p:cNvSpPr txBox="1"/>
          <p:nvPr/>
        </p:nvSpPr>
        <p:spPr>
          <a:xfrm>
            <a:off x="6212941" y="3369892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Access B: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dirty="0">
                <a:solidFill>
                  <a:srgbClr val="EF7273"/>
                </a:solidFill>
              </a:rPr>
              <a:t>Page Fault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315378" y="3385504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Access C: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dirty="0">
                <a:solidFill>
                  <a:srgbClr val="EF7273"/>
                </a:solidFill>
              </a:rPr>
              <a:t>Page Fault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453095" y="3390497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Access A: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dirty="0">
                <a:solidFill>
                  <a:srgbClr val="EF7273"/>
                </a:solidFill>
              </a:rPr>
              <a:t>Page Fault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23218" y="3361346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Access A: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dirty="0">
                <a:solidFill>
                  <a:srgbClr val="EF7273"/>
                </a:solidFill>
              </a:rPr>
              <a:t>Page Fault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056418" y="3352800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Access C: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dirty="0">
                <a:solidFill>
                  <a:srgbClr val="EF7273"/>
                </a:solidFill>
              </a:rPr>
              <a:t>Page Fault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32021" y="3365240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Access B: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dirty="0">
                <a:solidFill>
                  <a:srgbClr val="EF7273"/>
                </a:solidFill>
              </a:rPr>
              <a:t>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The LRU Policy: Sequential Flooding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21981"/>
              </p:ext>
            </p:extLst>
          </p:nvPr>
        </p:nvGraphicFramePr>
        <p:xfrm>
          <a:off x="3202997" y="3828663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A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728607"/>
              </p:ext>
            </p:extLst>
          </p:nvPr>
        </p:nvGraphicFramePr>
        <p:xfrm>
          <a:off x="4327394" y="3817857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B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A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890144"/>
              </p:ext>
            </p:extLst>
          </p:nvPr>
        </p:nvGraphicFramePr>
        <p:xfrm>
          <a:off x="5394194" y="3822545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C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B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325659"/>
              </p:ext>
            </p:extLst>
          </p:nvPr>
        </p:nvGraphicFramePr>
        <p:xfrm>
          <a:off x="6499923" y="3832513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A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C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31833"/>
              </p:ext>
            </p:extLst>
          </p:nvPr>
        </p:nvGraphicFramePr>
        <p:xfrm>
          <a:off x="7570348" y="3835721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B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A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092302"/>
              </p:ext>
            </p:extLst>
          </p:nvPr>
        </p:nvGraphicFramePr>
        <p:xfrm>
          <a:off x="8687028" y="3832521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C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B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642259"/>
              </p:ext>
            </p:extLst>
          </p:nvPr>
        </p:nvGraphicFramePr>
        <p:xfrm>
          <a:off x="9525228" y="3837209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A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C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846618" y="3369892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Access A: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dirty="0">
                <a:solidFill>
                  <a:srgbClr val="EF7273"/>
                </a:solidFill>
              </a:rPr>
              <a:t>Page Fault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134600" y="3835339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. . .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595001"/>
              </p:ext>
            </p:extLst>
          </p:nvPr>
        </p:nvGraphicFramePr>
        <p:xfrm>
          <a:off x="2071207" y="3809999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200" b="1" i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1066800" y="4724400"/>
            <a:ext cx="10058400" cy="1362142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Although the access pattern exhibits temporal locality, no locality was exploited!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This phenomenon is known as “sequential flooding”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For this access pattern, MRU works better!</a:t>
            </a:r>
          </a:p>
        </p:txBody>
      </p:sp>
    </p:spTree>
    <p:extLst>
      <p:ext uri="{BB962C8B-B14F-4D97-AF65-F5344CB8AC3E}">
        <p14:creationId xmlns:p14="http://schemas.microsoft.com/office/powerpoint/2010/main" val="1004729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Types of Accesses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893552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100" kern="0" dirty="0">
                <a:solidFill>
                  <a:schemeClr val="tx1"/>
                </a:solidFill>
              </a:rPr>
              <a:t>Why LRU did not perform well with this access pattern, although it is “repeatable”?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b="1" kern="0" dirty="0">
                <a:solidFill>
                  <a:srgbClr val="FFC000"/>
                </a:solidFill>
              </a:rPr>
              <a:t>The cache size was dwarfed by the working set size</a:t>
            </a:r>
          </a:p>
          <a:p>
            <a:pPr lvl="1">
              <a:buFont typeface="Wingdings" pitchFamily="2" charset="2"/>
              <a:buChar char="§"/>
            </a:pPr>
            <a:endParaRPr lang="en-US" sz="1400" kern="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100" kern="0" dirty="0">
                <a:solidFill>
                  <a:schemeClr val="tx1"/>
                </a:solidFill>
              </a:rPr>
              <a:t>As the time interval T is increased, how would the working set size change, assuming: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kern="0" dirty="0">
                <a:solidFill>
                  <a:srgbClr val="77E1FF"/>
                </a:solidFill>
              </a:rPr>
              <a:t>Sequential accesses </a:t>
            </a:r>
            <a:r>
              <a:rPr lang="en-US" sz="2000" kern="0" dirty="0">
                <a:solidFill>
                  <a:schemeClr val="tx1"/>
                </a:solidFill>
              </a:rPr>
              <a:t>(e.g., unrepeatable full scans)  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kern="0" dirty="0">
                <a:solidFill>
                  <a:schemeClr val="tx1"/>
                </a:solidFill>
              </a:rPr>
              <a:t>It will </a:t>
            </a:r>
            <a:r>
              <a:rPr lang="en-US" sz="1900" i="1" kern="0" dirty="0">
                <a:solidFill>
                  <a:schemeClr val="tx1"/>
                </a:solidFill>
              </a:rPr>
              <a:t>monotonically</a:t>
            </a:r>
            <a:r>
              <a:rPr lang="en-US" sz="1900" kern="0" dirty="0">
                <a:solidFill>
                  <a:schemeClr val="tx1"/>
                </a:solidFill>
              </a:rPr>
              <a:t> increase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kern="0" dirty="0">
                <a:solidFill>
                  <a:schemeClr val="tx1"/>
                </a:solidFill>
              </a:rPr>
              <a:t>The working set will render very cache unfriendly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kern="0" dirty="0">
                <a:solidFill>
                  <a:srgbClr val="77E1FF"/>
                </a:solidFill>
              </a:rPr>
              <a:t>Regular accesses</a:t>
            </a:r>
            <a:r>
              <a:rPr lang="en-US" sz="2000" kern="0" dirty="0">
                <a:solidFill>
                  <a:schemeClr val="tx1"/>
                </a:solidFill>
              </a:rPr>
              <a:t>, which demonstrate typical good locality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kern="0" dirty="0">
                <a:solidFill>
                  <a:schemeClr val="tx1"/>
                </a:solidFill>
              </a:rPr>
              <a:t>It will </a:t>
            </a:r>
            <a:r>
              <a:rPr lang="en-US" sz="1900" i="1" kern="0" dirty="0">
                <a:solidFill>
                  <a:schemeClr val="tx1"/>
                </a:solidFill>
              </a:rPr>
              <a:t>vary </a:t>
            </a:r>
            <a:r>
              <a:rPr lang="en-US" sz="1900" kern="0" dirty="0">
                <a:solidFill>
                  <a:schemeClr val="tx1"/>
                </a:solidFill>
              </a:rPr>
              <a:t>(e.g., increase and decrease then increase and decrease, but not necessarily at equal spans across </a:t>
            </a:r>
            <a:r>
              <a:rPr lang="en-US" sz="1900" i="1" kern="0" dirty="0">
                <a:solidFill>
                  <a:srgbClr val="EF7273"/>
                </a:solidFill>
              </a:rPr>
              <a:t>program phases</a:t>
            </a:r>
            <a:r>
              <a:rPr lang="en-US" sz="1900" kern="0" dirty="0">
                <a:solidFill>
                  <a:schemeClr val="tx1"/>
                </a:solidFill>
              </a:rPr>
              <a:t>) 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kern="0" dirty="0">
                <a:solidFill>
                  <a:schemeClr val="tx1"/>
                </a:solidFill>
              </a:rPr>
              <a:t>The working set will be cache friendly </a:t>
            </a:r>
            <a:r>
              <a:rPr lang="en-US" sz="1900" i="1" kern="0" dirty="0">
                <a:solidFill>
                  <a:schemeClr val="tx1"/>
                </a:solidFill>
              </a:rPr>
              <a:t>only if </a:t>
            </a:r>
            <a:r>
              <a:rPr lang="en-US" sz="1900" kern="0" dirty="0">
                <a:solidFill>
                  <a:schemeClr val="tx1"/>
                </a:solidFill>
              </a:rPr>
              <a:t>the cache size does not get dwarfed by its size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kern="0" dirty="0">
                <a:solidFill>
                  <a:srgbClr val="77E1FF"/>
                </a:solidFill>
              </a:rPr>
              <a:t>Random accesses</a:t>
            </a:r>
            <a:r>
              <a:rPr lang="en-US" sz="2000" kern="0" dirty="0">
                <a:solidFill>
                  <a:schemeClr val="tx1"/>
                </a:solidFill>
              </a:rPr>
              <a:t>, which demonstrate no or very little locality (e.g., accesses to a hash table)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kern="0" dirty="0">
                <a:solidFill>
                  <a:schemeClr val="tx1"/>
                </a:solidFill>
              </a:rPr>
              <a:t>The working set will exhibit cache unfriendliness </a:t>
            </a:r>
            <a:r>
              <a:rPr lang="en-US" sz="1900" i="1" kern="0" dirty="0">
                <a:solidFill>
                  <a:schemeClr val="tx1"/>
                </a:solidFill>
              </a:rPr>
              <a:t>if </a:t>
            </a:r>
            <a:r>
              <a:rPr lang="en-US" sz="1900" kern="0" dirty="0">
                <a:solidFill>
                  <a:schemeClr val="tx1"/>
                </a:solidFill>
              </a:rPr>
              <a:t>its size is much larger than the cache size</a:t>
            </a:r>
          </a:p>
        </p:txBody>
      </p:sp>
    </p:spTree>
    <p:extLst>
      <p:ext uri="{BB962C8B-B14F-4D97-AF65-F5344CB8AC3E}">
        <p14:creationId xmlns:p14="http://schemas.microsoft.com/office/powerpoint/2010/main" val="1704517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747314" y="5963867"/>
            <a:ext cx="1415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4" y="5963866"/>
            <a:ext cx="1415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8" y="5984116"/>
            <a:ext cx="1415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1962665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67087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1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1" y="1219200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24384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520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Course Map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02248E-4E06-F4C4-E866-229245C4E91C}"/>
              </a:ext>
            </a:extLst>
          </p:cNvPr>
          <p:cNvSpPr/>
          <p:nvPr/>
        </p:nvSpPr>
        <p:spPr>
          <a:xfrm>
            <a:off x="2209800" y="5105400"/>
            <a:ext cx="9372600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Networks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FB7074-F9F6-7EAE-31FB-2CA9F5B326D8}"/>
              </a:ext>
            </a:extLst>
          </p:cNvPr>
          <p:cNvSpPr/>
          <p:nvPr/>
        </p:nvSpPr>
        <p:spPr>
          <a:xfrm>
            <a:off x="2209800" y="4238244"/>
            <a:ext cx="29718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Communication Paradigms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639654-D70A-A838-3EAC-CF6149B4F871}"/>
              </a:ext>
            </a:extLst>
          </p:cNvPr>
          <p:cNvSpPr/>
          <p:nvPr/>
        </p:nvSpPr>
        <p:spPr>
          <a:xfrm>
            <a:off x="5300472" y="4238244"/>
            <a:ext cx="1938528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Architectures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D6A6C8-AFD7-609F-3175-667C0F34DEEE}"/>
              </a:ext>
            </a:extLst>
          </p:cNvPr>
          <p:cNvSpPr/>
          <p:nvPr/>
        </p:nvSpPr>
        <p:spPr>
          <a:xfrm>
            <a:off x="7354824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Naming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290597-D882-7865-C774-3617777B1132}"/>
              </a:ext>
            </a:extLst>
          </p:cNvPr>
          <p:cNvSpPr/>
          <p:nvPr/>
        </p:nvSpPr>
        <p:spPr>
          <a:xfrm>
            <a:off x="9525000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Synchronization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068F69-76A9-A4BE-D27A-BB8BE7619CA0}"/>
              </a:ext>
            </a:extLst>
          </p:cNvPr>
          <p:cNvSpPr/>
          <p:nvPr/>
        </p:nvSpPr>
        <p:spPr>
          <a:xfrm>
            <a:off x="2218944" y="3371088"/>
            <a:ext cx="4791456" cy="762000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Replication &amp; Consistency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85E2FC-0E45-62AB-FF18-471FFAC26B99}"/>
              </a:ext>
            </a:extLst>
          </p:cNvPr>
          <p:cNvSpPr/>
          <p:nvPr/>
        </p:nvSpPr>
        <p:spPr>
          <a:xfrm>
            <a:off x="7095744" y="3371088"/>
            <a:ext cx="4486656" cy="762000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Fault-tolerance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EBD33D-D4D6-A071-61D6-0A0706C37685}"/>
              </a:ext>
            </a:extLst>
          </p:cNvPr>
          <p:cNvSpPr/>
          <p:nvPr/>
        </p:nvSpPr>
        <p:spPr>
          <a:xfrm>
            <a:off x="2209800" y="2503932"/>
            <a:ext cx="9372600" cy="762000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Programming Models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09DB1D-5947-2DA1-F1F2-6F08B7CE48A9}"/>
              </a:ext>
            </a:extLst>
          </p:cNvPr>
          <p:cNvSpPr/>
          <p:nvPr/>
        </p:nvSpPr>
        <p:spPr>
          <a:xfrm>
            <a:off x="2209800" y="1676400"/>
            <a:ext cx="9372600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Applications</a:t>
            </a: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EC8430AA-6DE5-628F-063A-97AF4E21FC41}"/>
              </a:ext>
            </a:extLst>
          </p:cNvPr>
          <p:cNvSpPr/>
          <p:nvPr/>
        </p:nvSpPr>
        <p:spPr>
          <a:xfrm>
            <a:off x="1981200" y="4238244"/>
            <a:ext cx="76200" cy="1781556"/>
          </a:xfrm>
          <a:prstGeom prst="leftBracke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5B5FCCA-8E85-28A7-9B66-22BA371E334F}"/>
              </a:ext>
            </a:extLst>
          </p:cNvPr>
          <p:cNvSpPr txBox="1"/>
          <p:nvPr/>
        </p:nvSpPr>
        <p:spPr>
          <a:xfrm>
            <a:off x="415299" y="4677078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Correct or</a:t>
            </a:r>
          </a:p>
          <a:p>
            <a:r>
              <a:rPr lang="en-US" b="1" i="1" dirty="0">
                <a:solidFill>
                  <a:srgbClr val="77E1FF"/>
                </a:solidFill>
              </a:rPr>
              <a:t>Effective</a:t>
            </a:r>
            <a:r>
              <a:rPr lang="en-US" dirty="0"/>
              <a:t> DS</a:t>
            </a:r>
          </a:p>
        </p:txBody>
      </p:sp>
      <p:sp>
        <p:nvSpPr>
          <p:cNvPr id="17" name="Left Bracket 16">
            <a:extLst>
              <a:ext uri="{FF2B5EF4-FFF2-40B4-BE49-F238E27FC236}">
                <a16:creationId xmlns:a16="http://schemas.microsoft.com/office/drawing/2014/main" id="{72FCB9ED-567F-4C43-F96A-1D9E29199180}"/>
              </a:ext>
            </a:extLst>
          </p:cNvPr>
          <p:cNvSpPr/>
          <p:nvPr/>
        </p:nvSpPr>
        <p:spPr>
          <a:xfrm>
            <a:off x="1973918" y="2503932"/>
            <a:ext cx="76200" cy="1629156"/>
          </a:xfrm>
          <a:prstGeom prst="leftBracke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88271FB-1448-9AD0-E9B2-D77604BACE71}"/>
              </a:ext>
            </a:extLst>
          </p:cNvPr>
          <p:cNvSpPr txBox="1"/>
          <p:nvPr/>
        </p:nvSpPr>
        <p:spPr>
          <a:xfrm>
            <a:off x="252984" y="3044716"/>
            <a:ext cx="18133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Fast &amp; Reliable </a:t>
            </a:r>
            <a:br>
              <a:rPr lang="en-US" dirty="0"/>
            </a:br>
            <a:r>
              <a:rPr lang="en-US" dirty="0"/>
              <a:t>or </a:t>
            </a:r>
            <a:r>
              <a:rPr lang="en-US" b="1" i="1" dirty="0">
                <a:solidFill>
                  <a:srgbClr val="77E1FF"/>
                </a:solidFill>
              </a:rPr>
              <a:t>Efficient</a:t>
            </a:r>
            <a:r>
              <a:rPr lang="en-US" dirty="0"/>
              <a:t> DS</a:t>
            </a:r>
          </a:p>
        </p:txBody>
      </p:sp>
    </p:spTree>
    <p:extLst>
      <p:ext uri="{BB962C8B-B14F-4D97-AF65-F5344CB8AC3E}">
        <p14:creationId xmlns:p14="http://schemas.microsoft.com/office/powerpoint/2010/main" val="19120566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2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2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1" y="1219200"/>
            <a:ext cx="1826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0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28194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32933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3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3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1" y="1219200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1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0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32766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3743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4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4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2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0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36576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39272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1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1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4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1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4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0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 2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41148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54516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1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5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1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5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1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5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3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0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44958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12282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5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2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5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2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5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0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3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49530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543276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6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2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2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6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4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0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3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53340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08342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7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3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3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6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2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4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0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3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57912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338132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4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4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6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3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4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0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61722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771218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9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5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5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6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0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3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4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66294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0417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Course Map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02248E-4E06-F4C4-E866-229245C4E91C}"/>
              </a:ext>
            </a:extLst>
          </p:cNvPr>
          <p:cNvSpPr/>
          <p:nvPr/>
        </p:nvSpPr>
        <p:spPr>
          <a:xfrm>
            <a:off x="2209800" y="5105400"/>
            <a:ext cx="9372600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Networks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FB7074-F9F6-7EAE-31FB-2CA9F5B326D8}"/>
              </a:ext>
            </a:extLst>
          </p:cNvPr>
          <p:cNvSpPr/>
          <p:nvPr/>
        </p:nvSpPr>
        <p:spPr>
          <a:xfrm>
            <a:off x="2209800" y="4238244"/>
            <a:ext cx="29718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Communication Paradigms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639654-D70A-A838-3EAC-CF6149B4F871}"/>
              </a:ext>
            </a:extLst>
          </p:cNvPr>
          <p:cNvSpPr/>
          <p:nvPr/>
        </p:nvSpPr>
        <p:spPr>
          <a:xfrm>
            <a:off x="5300472" y="4238244"/>
            <a:ext cx="1938528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Architectures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D6A6C8-AFD7-609F-3175-667C0F34DEEE}"/>
              </a:ext>
            </a:extLst>
          </p:cNvPr>
          <p:cNvSpPr/>
          <p:nvPr/>
        </p:nvSpPr>
        <p:spPr>
          <a:xfrm>
            <a:off x="7354824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Naming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290597-D882-7865-C774-3617777B1132}"/>
              </a:ext>
            </a:extLst>
          </p:cNvPr>
          <p:cNvSpPr/>
          <p:nvPr/>
        </p:nvSpPr>
        <p:spPr>
          <a:xfrm>
            <a:off x="9525000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Synchronization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068F69-76A9-A4BE-D27A-BB8BE7619CA0}"/>
              </a:ext>
            </a:extLst>
          </p:cNvPr>
          <p:cNvSpPr/>
          <p:nvPr/>
        </p:nvSpPr>
        <p:spPr>
          <a:xfrm>
            <a:off x="2218944" y="3371088"/>
            <a:ext cx="4791456" cy="762000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Replication &amp; Consistency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85E2FC-0E45-62AB-FF18-471FFAC26B99}"/>
              </a:ext>
            </a:extLst>
          </p:cNvPr>
          <p:cNvSpPr/>
          <p:nvPr/>
        </p:nvSpPr>
        <p:spPr>
          <a:xfrm>
            <a:off x="7095744" y="3371088"/>
            <a:ext cx="4486656" cy="762000"/>
          </a:xfrm>
          <a:prstGeom prst="rect">
            <a:avLst/>
          </a:prstGeom>
          <a:solidFill>
            <a:srgbClr val="FCE8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Fault-tolerance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EBD33D-D4D6-A071-61D6-0A0706C37685}"/>
              </a:ext>
            </a:extLst>
          </p:cNvPr>
          <p:cNvSpPr/>
          <p:nvPr/>
        </p:nvSpPr>
        <p:spPr>
          <a:xfrm>
            <a:off x="2209800" y="2503932"/>
            <a:ext cx="9372600" cy="762000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Programming Models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09DB1D-5947-2DA1-F1F2-6F08B7CE48A9}"/>
              </a:ext>
            </a:extLst>
          </p:cNvPr>
          <p:cNvSpPr/>
          <p:nvPr/>
        </p:nvSpPr>
        <p:spPr>
          <a:xfrm>
            <a:off x="2209800" y="1676400"/>
            <a:ext cx="9372600" cy="762000"/>
          </a:xfrm>
          <a:prstGeom prst="rect">
            <a:avLst/>
          </a:prstGeom>
          <a:solidFill>
            <a:srgbClr val="D9D9D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Applications</a:t>
            </a: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FFDDA556-6780-5F57-6C1A-94FF432C9375}"/>
              </a:ext>
            </a:extLst>
          </p:cNvPr>
          <p:cNvSpPr/>
          <p:nvPr/>
        </p:nvSpPr>
        <p:spPr>
          <a:xfrm>
            <a:off x="1693926" y="3485388"/>
            <a:ext cx="352044" cy="5334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450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Observation: The Stack Property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664952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kern="0" dirty="0">
                <a:solidFill>
                  <a:schemeClr val="tx1"/>
                </a:solidFill>
              </a:rPr>
              <a:t>Adding cache space never hurts, but it may or may not help</a:t>
            </a:r>
          </a:p>
          <a:p>
            <a:pPr lvl="1">
              <a:buFont typeface="Wingdings" pitchFamily="2" charset="2"/>
              <a:buChar char="§"/>
            </a:pPr>
            <a:r>
              <a:rPr lang="en-US" kern="0" dirty="0">
                <a:solidFill>
                  <a:schemeClr val="tx1"/>
                </a:solidFill>
              </a:rPr>
              <a:t>This is referred to as the </a:t>
            </a:r>
            <a:r>
              <a:rPr lang="en-US" i="1" kern="0" dirty="0">
                <a:solidFill>
                  <a:srgbClr val="77E1FF"/>
                </a:solidFill>
              </a:rPr>
              <a:t>stack property</a:t>
            </a:r>
          </a:p>
          <a:p>
            <a:pPr>
              <a:buFont typeface="Wingdings" pitchFamily="2" charset="2"/>
              <a:buChar char="§"/>
            </a:pPr>
            <a:endParaRPr lang="en-US" kern="0" dirty="0"/>
          </a:p>
          <a:p>
            <a:pPr>
              <a:buFont typeface="Wingdings" pitchFamily="2" charset="2"/>
              <a:buChar char="§"/>
            </a:pPr>
            <a:r>
              <a:rPr lang="en-US" kern="0" dirty="0">
                <a:solidFill>
                  <a:schemeClr val="tx1"/>
                </a:solidFill>
              </a:rPr>
              <a:t>LRU has the stack property, but not all replacement policies have it </a:t>
            </a:r>
          </a:p>
          <a:p>
            <a:pPr lvl="1">
              <a:buFont typeface="Wingdings" pitchFamily="2" charset="2"/>
              <a:buChar char="§"/>
            </a:pPr>
            <a:r>
              <a:rPr lang="en-US" kern="0" dirty="0">
                <a:solidFill>
                  <a:schemeClr val="tx1"/>
                </a:solidFill>
              </a:rPr>
              <a:t>E.g., FIFO does not have it (</a:t>
            </a:r>
            <a:r>
              <a:rPr lang="en-US" i="1" kern="0" dirty="0">
                <a:solidFill>
                  <a:schemeClr val="tx1"/>
                </a:solidFill>
              </a:rPr>
              <a:t>left as an exercise to verify this</a:t>
            </a:r>
            <a:r>
              <a:rPr lang="en-US" kern="0" dirty="0">
                <a:solidFill>
                  <a:schemeClr val="tx1"/>
                </a:solidFill>
              </a:rPr>
              <a:t>)</a:t>
            </a:r>
          </a:p>
          <a:p>
            <a:pPr>
              <a:buFont typeface="Wingdings" pitchFamily="2" charset="2"/>
              <a:buChar char="§"/>
            </a:pP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118330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Next Lecture …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kern="0">
                <a:solidFill>
                  <a:schemeClr val="tx1"/>
                </a:solidFill>
              </a:rPr>
              <a:t>Server-Side Replication – Part I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578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/>
          <a:lstStyle/>
          <a:p>
            <a:r>
              <a:rPr lang="en-US" altLang="en-US" dirty="0"/>
              <a:t>Three Key Questions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800" i="1" dirty="0"/>
              <a:t>What</a:t>
            </a:r>
            <a:r>
              <a:rPr lang="en-US" altLang="en-US" sz="2800" dirty="0"/>
              <a:t> data should be cached and </a:t>
            </a:r>
            <a:r>
              <a:rPr lang="en-US" altLang="en-US" sz="2800" i="1" dirty="0"/>
              <a:t>when</a:t>
            </a:r>
            <a:r>
              <a:rPr lang="en-US" altLang="en-US" sz="2800" dirty="0"/>
              <a:t>?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EF7273"/>
                </a:solidFill>
              </a:rPr>
              <a:t>Fetching Policy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i="1" dirty="0"/>
              <a:t>How</a:t>
            </a:r>
            <a:r>
              <a:rPr lang="en-US" altLang="en-US" sz="2800" dirty="0"/>
              <a:t> can updates be propagated to other copies and </a:t>
            </a:r>
            <a:r>
              <a:rPr lang="en-US" altLang="en-US" sz="2800" i="1" dirty="0"/>
              <a:t>when</a:t>
            </a:r>
            <a:r>
              <a:rPr lang="en-US" altLang="en-US" sz="2800" dirty="0"/>
              <a:t>?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FFC000"/>
                </a:solidFill>
              </a:rPr>
              <a:t>Consistency (or Update Propagation) Policy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/>
              <a:t>What data should be evicted at the cache to free up space?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92D050"/>
                </a:solidFill>
              </a:rPr>
              <a:t>Cache Replacement Policy</a:t>
            </a:r>
          </a:p>
        </p:txBody>
      </p:sp>
    </p:spTree>
    <p:extLst>
      <p:ext uri="{BB962C8B-B14F-4D97-AF65-F5344CB8AC3E}">
        <p14:creationId xmlns:p14="http://schemas.microsoft.com/office/powerpoint/2010/main" val="3995139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/>
          <a:lstStyle/>
          <a:p>
            <a:r>
              <a:rPr lang="en-US" altLang="en-US" dirty="0"/>
              <a:t>Three Key Questions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800" i="1" dirty="0">
                <a:solidFill>
                  <a:schemeClr val="bg1">
                    <a:lumMod val="95000"/>
                  </a:schemeClr>
                </a:solidFill>
              </a:rPr>
              <a:t>What</a:t>
            </a:r>
            <a:r>
              <a:rPr lang="en-US" altLang="en-US" sz="2800" dirty="0">
                <a:solidFill>
                  <a:schemeClr val="bg1">
                    <a:lumMod val="95000"/>
                  </a:schemeClr>
                </a:solidFill>
              </a:rPr>
              <a:t> data should be cached and </a:t>
            </a:r>
            <a:r>
              <a:rPr lang="en-US" altLang="en-US" sz="2800" i="1" dirty="0">
                <a:solidFill>
                  <a:schemeClr val="bg1">
                    <a:lumMod val="95000"/>
                  </a:schemeClr>
                </a:solidFill>
              </a:rPr>
              <a:t>when</a:t>
            </a:r>
            <a:r>
              <a:rPr lang="en-US" altLang="en-US" sz="2800" dirty="0">
                <a:solidFill>
                  <a:schemeClr val="bg1">
                    <a:lumMod val="95000"/>
                  </a:schemeClr>
                </a:solidFill>
              </a:rPr>
              <a:t>?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chemeClr val="bg1">
                    <a:lumMod val="95000"/>
                  </a:schemeClr>
                </a:solidFill>
              </a:rPr>
              <a:t>Fetching Policy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i="1" dirty="0"/>
              <a:t>How</a:t>
            </a:r>
            <a:r>
              <a:rPr lang="en-US" altLang="en-US" sz="2800" dirty="0"/>
              <a:t> can updates be propagated to other copies and </a:t>
            </a:r>
            <a:r>
              <a:rPr lang="en-US" altLang="en-US" sz="2800" i="1" dirty="0"/>
              <a:t>when</a:t>
            </a:r>
            <a:r>
              <a:rPr lang="en-US" altLang="en-US" sz="2800" dirty="0"/>
              <a:t>?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FFC000"/>
                </a:solidFill>
              </a:rPr>
              <a:t>Consistency (or Update Propagation) Policy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>
                <a:solidFill>
                  <a:schemeClr val="bg1">
                    <a:lumMod val="95000"/>
                  </a:schemeClr>
                </a:solidFill>
              </a:rPr>
              <a:t>What data should be evicted at the cache to free up space?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chemeClr val="bg1">
                    <a:lumMod val="95000"/>
                  </a:schemeClr>
                </a:solidFill>
              </a:rPr>
              <a:t>Cache Replacement Policy</a:t>
            </a:r>
          </a:p>
        </p:txBody>
      </p:sp>
    </p:spTree>
    <p:extLst>
      <p:ext uri="{BB962C8B-B14F-4D97-AF65-F5344CB8AC3E}">
        <p14:creationId xmlns:p14="http://schemas.microsoft.com/office/powerpoint/2010/main" val="1028375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Cache Consistency Approaches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We will study </a:t>
            </a:r>
            <a:r>
              <a:rPr lang="en-US" altLang="en-US" sz="2800" i="1" dirty="0"/>
              <a:t>7</a:t>
            </a:r>
            <a:r>
              <a:rPr lang="en-US" altLang="en-US" sz="2800" dirty="0"/>
              <a:t> cache consistency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/>
              <a:t>Broadcast Invalidations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/>
              <a:t>Callback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/>
              <a:t>Check on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>
                <a:solidFill>
                  <a:srgbClr val="EF7273"/>
                </a:solidFill>
              </a:rPr>
              <a:t>Leases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/>
              <a:t>Skip Scary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/>
              <a:t>Faith-Based Caching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/>
              <a:t>Pass the Buck</a:t>
            </a:r>
            <a:endParaRPr lang="en-US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395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055352" cy="5029200"/>
          </a:xfrm>
        </p:spPr>
        <p:txBody>
          <a:bodyPr>
            <a:normAutofit lnSpcReduction="10000"/>
          </a:bodyPr>
          <a:lstStyle/>
          <a:p>
            <a:r>
              <a:rPr lang="en-US" altLang="en-US" sz="2800" dirty="0"/>
              <a:t>A client places a request to obtain a </a:t>
            </a:r>
            <a:r>
              <a:rPr lang="en-US" altLang="en-US" sz="2800" i="1" dirty="0"/>
              <a:t>finite-duration control </a:t>
            </a:r>
            <a:r>
              <a:rPr lang="en-US" altLang="en-US" sz="2800" dirty="0"/>
              <a:t>from the server</a:t>
            </a:r>
          </a:p>
          <a:p>
            <a:pPr lvl="1"/>
            <a:r>
              <a:rPr lang="en-US" altLang="en-US" sz="2400" dirty="0"/>
              <a:t>This duration is called a </a:t>
            </a:r>
            <a:r>
              <a:rPr lang="en-US" altLang="en-US" sz="2400" i="1" dirty="0">
                <a:solidFill>
                  <a:srgbClr val="77E1FF"/>
                </a:solidFill>
              </a:rPr>
              <a:t>lease period </a:t>
            </a:r>
            <a:r>
              <a:rPr lang="en-US" altLang="en-US" sz="2400" dirty="0"/>
              <a:t>(typically, for a few seconds)</a:t>
            </a:r>
          </a:p>
          <a:p>
            <a:pPr lvl="1"/>
            <a:endParaRPr lang="en-US" altLang="en-US" sz="2400" dirty="0"/>
          </a:p>
          <a:p>
            <a:r>
              <a:rPr lang="en-US" altLang="en-US" sz="2800" dirty="0"/>
              <a:t>There are three types of leases</a:t>
            </a:r>
          </a:p>
          <a:p>
            <a:pPr lvl="1"/>
            <a:r>
              <a:rPr lang="en-US" altLang="en-US" sz="2400" dirty="0">
                <a:solidFill>
                  <a:srgbClr val="FFC000"/>
                </a:solidFill>
              </a:rPr>
              <a:t>Read leases</a:t>
            </a:r>
            <a:r>
              <a:rPr lang="en-US" altLang="en-US" sz="2400" dirty="0"/>
              <a:t>, assuming an </a:t>
            </a:r>
            <a:r>
              <a:rPr lang="en-US" altLang="en-US" sz="2400" i="1" dirty="0"/>
              <a:t>invalidation-based protocol</a:t>
            </a:r>
          </a:p>
          <a:p>
            <a:pPr lvl="2"/>
            <a:r>
              <a:rPr lang="en-US" altLang="en-US" sz="2200" dirty="0"/>
              <a:t>Multiple requestors can obtain a read lease on the same object</a:t>
            </a:r>
          </a:p>
          <a:p>
            <a:pPr lvl="1"/>
            <a:r>
              <a:rPr lang="en-US" altLang="en-US" sz="2400" dirty="0">
                <a:solidFill>
                  <a:srgbClr val="EF7273"/>
                </a:solidFill>
              </a:rPr>
              <a:t>Write leases</a:t>
            </a:r>
            <a:r>
              <a:rPr lang="en-US" altLang="en-US" sz="2400" dirty="0"/>
              <a:t>, assuming an </a:t>
            </a:r>
            <a:r>
              <a:rPr lang="en-US" altLang="en-US" sz="2400" i="1" dirty="0"/>
              <a:t>invalidation-based protocol </a:t>
            </a:r>
          </a:p>
          <a:p>
            <a:pPr lvl="2"/>
            <a:r>
              <a:rPr lang="en-US" altLang="en-US" sz="2200" dirty="0"/>
              <a:t>Only one requestor can obtain a write lease on any object</a:t>
            </a:r>
          </a:p>
          <a:p>
            <a:pPr lvl="1"/>
            <a:r>
              <a:rPr lang="en-US" altLang="en-US" sz="2400" dirty="0">
                <a:solidFill>
                  <a:srgbClr val="92D050"/>
                </a:solidFill>
              </a:rPr>
              <a:t>Open leases</a:t>
            </a:r>
            <a:r>
              <a:rPr lang="en-US" altLang="en-US" sz="2400" dirty="0"/>
              <a:t>, assuming </a:t>
            </a:r>
            <a:r>
              <a:rPr lang="en-US" altLang="en-US" sz="2400" i="1" dirty="0"/>
              <a:t>a check-on-use protocol</a:t>
            </a:r>
          </a:p>
          <a:p>
            <a:pPr lvl="1"/>
            <a:endParaRPr lang="en-US" altLang="en-US" sz="2400" dirty="0"/>
          </a:p>
          <a:p>
            <a:r>
              <a:rPr lang="en-US" altLang="en-US" sz="2800" dirty="0"/>
              <a:t>A requestor loses control when its lease expires</a:t>
            </a:r>
          </a:p>
          <a:p>
            <a:pPr lvl="1"/>
            <a:r>
              <a:rPr lang="en-US" altLang="en-US" sz="2400" dirty="0"/>
              <a:t>However, it can </a:t>
            </a:r>
            <a:r>
              <a:rPr lang="en-US" altLang="en-US" sz="2400" i="1" dirty="0"/>
              <a:t>renew</a:t>
            </a:r>
            <a:r>
              <a:rPr lang="en-US" altLang="en-US" sz="2400" dirty="0"/>
              <a:t> it, if needed</a:t>
            </a:r>
          </a:p>
          <a:p>
            <a:pPr lvl="1"/>
            <a:endParaRPr lang="en-US" altLang="en-US" dirty="0"/>
          </a:p>
          <a:p>
            <a:pPr marL="457200" lvl="1" indent="0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37041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 Renewal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altLang="en-US" sz="2400" dirty="0"/>
              <a:t>Example:</a:t>
            </a:r>
          </a:p>
          <a:p>
            <a:pPr lvl="1"/>
            <a:endParaRPr lang="en-US" altLang="en-US" sz="2400" dirty="0"/>
          </a:p>
          <a:p>
            <a:pPr marL="457200" lvl="1" indent="0">
              <a:buNone/>
            </a:pPr>
            <a:endParaRPr lang="en-US" alt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200400" y="2270187"/>
            <a:ext cx="68580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133601" y="2050254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Server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3200400" y="4434488"/>
            <a:ext cx="68580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107759" y="4214555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Client 1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614342" y="2274332"/>
            <a:ext cx="1044259" cy="216015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981200" y="3024229"/>
            <a:ext cx="23916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Give me a read </a:t>
            </a:r>
          </a:p>
          <a:p>
            <a:r>
              <a:rPr lang="en-US" sz="1600" dirty="0">
                <a:solidFill>
                  <a:srgbClr val="FF0000"/>
                </a:solidFill>
              </a:rPr>
              <a:t>lease for time X on F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100566" y="19050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(F)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181601" y="2270188"/>
            <a:ext cx="283723" cy="214442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120160" y="4066721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(F)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294011" y="2933929"/>
            <a:ext cx="2391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Sorry, I can give </a:t>
            </a:r>
          </a:p>
          <a:p>
            <a:r>
              <a:rPr lang="en-US" sz="1600" dirty="0"/>
              <a:t>you a read lease </a:t>
            </a:r>
          </a:p>
          <a:p>
            <a:r>
              <a:rPr lang="en-US" sz="1600" dirty="0"/>
              <a:t>for time Y on F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6477001" y="2254452"/>
            <a:ext cx="1044259" cy="216015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084820" y="2938265"/>
            <a:ext cx="2391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Renew my </a:t>
            </a:r>
            <a:br>
              <a:rPr lang="en-US" sz="1600" dirty="0">
                <a:solidFill>
                  <a:srgbClr val="FF0000"/>
                </a:solidFill>
              </a:rPr>
            </a:br>
            <a:r>
              <a:rPr lang="en-US" sz="1600" dirty="0">
                <a:solidFill>
                  <a:srgbClr val="FF0000"/>
                </a:solidFill>
              </a:rPr>
              <a:t>read lease for </a:t>
            </a:r>
            <a:br>
              <a:rPr lang="en-US" sz="1600" dirty="0">
                <a:solidFill>
                  <a:srgbClr val="FF0000"/>
                </a:solidFill>
              </a:rPr>
            </a:br>
            <a:r>
              <a:rPr lang="en-US" sz="1600" dirty="0">
                <a:solidFill>
                  <a:srgbClr val="FF0000"/>
                </a:solidFill>
              </a:rPr>
              <a:t>another time Y </a:t>
            </a:r>
          </a:p>
          <a:p>
            <a:r>
              <a:rPr lang="en-US" sz="1600" dirty="0">
                <a:solidFill>
                  <a:srgbClr val="FF0000"/>
                </a:solidFill>
              </a:rPr>
              <a:t>on F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8153401" y="2270188"/>
            <a:ext cx="906377" cy="215288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8888465" y="2942390"/>
            <a:ext cx="2391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Okay, you got</a:t>
            </a:r>
          </a:p>
          <a:p>
            <a:r>
              <a:rPr lang="en-US" sz="1600" dirty="0"/>
              <a:t>an extension for </a:t>
            </a:r>
          </a:p>
          <a:p>
            <a:r>
              <a:rPr lang="en-US" sz="1600" dirty="0"/>
              <a:t>Y time on your </a:t>
            </a:r>
          </a:p>
          <a:p>
            <a:r>
              <a:rPr lang="en-US" sz="1600" dirty="0"/>
              <a:t>read lease over F 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465324" y="4614665"/>
            <a:ext cx="1011677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76" name="TextBox 50175"/>
          <p:cNvSpPr txBox="1"/>
          <p:nvPr/>
        </p:nvSpPr>
        <p:spPr>
          <a:xfrm>
            <a:off x="4902885" y="4730383"/>
            <a:ext cx="2386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Read F for duration Y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9072614" y="4596112"/>
            <a:ext cx="1011677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8283355" y="4711458"/>
            <a:ext cx="2386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Read F for duration Y</a:t>
            </a:r>
          </a:p>
        </p:txBody>
      </p:sp>
      <p:sp>
        <p:nvSpPr>
          <p:cNvPr id="50178" name="Rounded Rectangle 50177"/>
          <p:cNvSpPr/>
          <p:nvPr/>
        </p:nvSpPr>
        <p:spPr>
          <a:xfrm>
            <a:off x="2286841" y="5363654"/>
            <a:ext cx="7976532" cy="561428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The clocks of the involved machines must be in sync!</a:t>
            </a:r>
          </a:p>
        </p:txBody>
      </p:sp>
    </p:spTree>
    <p:extLst>
      <p:ext uri="{BB962C8B-B14F-4D97-AF65-F5344CB8AC3E}">
        <p14:creationId xmlns:p14="http://schemas.microsoft.com/office/powerpoint/2010/main" val="3219456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0" grpId="0"/>
      <p:bldP spid="32" grpId="0"/>
      <p:bldP spid="36" grpId="0"/>
      <p:bldP spid="50176" grpId="0"/>
      <p:bldP spid="41" grpId="0"/>
      <p:bldP spid="50178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72689</TotalTime>
  <Words>3347</Words>
  <Application>Microsoft Macintosh PowerPoint</Application>
  <PresentationFormat>Widescreen</PresentationFormat>
  <Paragraphs>780</Paragraphs>
  <Slides>41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6" baseType="lpstr">
      <vt:lpstr>Arial</vt:lpstr>
      <vt:lpstr>Calibri</vt:lpstr>
      <vt:lpstr>Calibri Light</vt:lpstr>
      <vt:lpstr>Wingdings</vt:lpstr>
      <vt:lpstr>1_Office Theme</vt:lpstr>
      <vt:lpstr>Distributed Systems CS 15-440 </vt:lpstr>
      <vt:lpstr>Today</vt:lpstr>
      <vt:lpstr>Course Map</vt:lpstr>
      <vt:lpstr>Course Map</vt:lpstr>
      <vt:lpstr>Three Key Questions</vt:lpstr>
      <vt:lpstr>Three Key Questions</vt:lpstr>
      <vt:lpstr>Cache Consistency Approaches</vt:lpstr>
      <vt:lpstr>Leases</vt:lpstr>
      <vt:lpstr>Lease Renewal</vt:lpstr>
      <vt:lpstr>Leases</vt:lpstr>
      <vt:lpstr>Leases</vt:lpstr>
      <vt:lpstr>Leases</vt:lpstr>
      <vt:lpstr>Leases</vt:lpstr>
      <vt:lpstr>Leases</vt:lpstr>
      <vt:lpstr>Leases</vt:lpstr>
      <vt:lpstr>Cache Consistency Approaches</vt:lpstr>
      <vt:lpstr>Skip Scary Parts</vt:lpstr>
      <vt:lpstr>Skip Scary Parts</vt:lpstr>
      <vt:lpstr>Cache Consistency Approaches</vt:lpstr>
      <vt:lpstr>Faith-Based Caching</vt:lpstr>
      <vt:lpstr>Cache Consistency Approaches</vt:lpstr>
      <vt:lpstr>Pass the Buck</vt:lpstr>
      <vt:lpstr>Cache Consistency Approaches</vt:lpstr>
      <vt:lpstr>Three Key Questions</vt:lpstr>
      <vt:lpstr>Working Sets</vt:lpstr>
      <vt:lpstr>The LRU Policy: Sequential Flooding</vt:lpstr>
      <vt:lpstr>Types of Accesses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Observation: The Stack Property</vt:lpstr>
      <vt:lpstr>Next Lecture 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1177</cp:revision>
  <dcterms:created xsi:type="dcterms:W3CDTF">2008-11-03T12:44:07Z</dcterms:created>
  <dcterms:modified xsi:type="dcterms:W3CDTF">2023-11-23T04:59:48Z</dcterms:modified>
</cp:coreProperties>
</file>