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375" r:id="rId3"/>
    <p:sldId id="1620" r:id="rId4"/>
    <p:sldId id="1621" r:id="rId5"/>
    <p:sldId id="758" r:id="rId6"/>
    <p:sldId id="813" r:id="rId7"/>
    <p:sldId id="850" r:id="rId8"/>
    <p:sldId id="775" r:id="rId9"/>
    <p:sldId id="781" r:id="rId10"/>
    <p:sldId id="789" r:id="rId11"/>
    <p:sldId id="790" r:id="rId12"/>
    <p:sldId id="814" r:id="rId13"/>
    <p:sldId id="815" r:id="rId14"/>
    <p:sldId id="816" r:id="rId15"/>
    <p:sldId id="817" r:id="rId16"/>
    <p:sldId id="851" r:id="rId17"/>
    <p:sldId id="820" r:id="rId18"/>
    <p:sldId id="821" r:id="rId19"/>
    <p:sldId id="852" r:id="rId20"/>
    <p:sldId id="825" r:id="rId21"/>
    <p:sldId id="853" r:id="rId22"/>
    <p:sldId id="828" r:id="rId23"/>
    <p:sldId id="854" r:id="rId24"/>
    <p:sldId id="855" r:id="rId25"/>
    <p:sldId id="833" r:id="rId26"/>
    <p:sldId id="834" r:id="rId27"/>
    <p:sldId id="835" r:id="rId28"/>
    <p:sldId id="836" r:id="rId29"/>
    <p:sldId id="837" r:id="rId30"/>
    <p:sldId id="838" r:id="rId31"/>
    <p:sldId id="839" r:id="rId32"/>
    <p:sldId id="840" r:id="rId33"/>
    <p:sldId id="841" r:id="rId34"/>
    <p:sldId id="842" r:id="rId35"/>
    <p:sldId id="843" r:id="rId36"/>
    <p:sldId id="844" r:id="rId37"/>
    <p:sldId id="845" r:id="rId38"/>
    <p:sldId id="846" r:id="rId39"/>
    <p:sldId id="847" r:id="rId40"/>
    <p:sldId id="848" r:id="rId41"/>
    <p:sldId id="849" r:id="rId4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EF7273"/>
    <a:srgbClr val="FCE873"/>
    <a:srgbClr val="2E40EA"/>
    <a:srgbClr val="0000FF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2" autoAdjust="0"/>
    <p:restoredTop sz="86395" autoAdjust="0"/>
  </p:normalViewPr>
  <p:slideViewPr>
    <p:cSldViewPr>
      <p:cViewPr varScale="1">
        <p:scale>
          <a:sx n="110" d="100"/>
          <a:sy n="110" d="100"/>
        </p:scale>
        <p:origin x="27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96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17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90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493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87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2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Caching- Part II</a:t>
            </a:r>
          </a:p>
          <a:p>
            <a:r>
              <a:rPr lang="en-US" sz="3000" dirty="0"/>
              <a:t>Lecture 21, November</a:t>
            </a:r>
            <a:r>
              <a:rPr lang="en-US" altLang="en-US" sz="3000" dirty="0"/>
              <a:t> 21, 2023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fulfilled </a:t>
            </a:r>
          </a:p>
          <a:p>
            <a:pPr lvl="2"/>
            <a:r>
              <a:rPr lang="en-US" altLang="en-US" sz="2400" dirty="0"/>
              <a:t>Only one write can go at a time</a:t>
            </a:r>
          </a:p>
          <a:p>
            <a:pPr lvl="1"/>
            <a:r>
              <a:rPr lang="en-US" altLang="en-US" sz="2400" dirty="0"/>
              <a:t>When its turn arrives, the up-to-date copy must be shipped to its site (since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the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must be shipped to its site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</a:t>
            </a:r>
            <a:r>
              <a:rPr lang="en-US" b="1" i="1" dirty="0">
                <a:solidFill>
                  <a:srgbClr val="0000FF"/>
                </a:solidFill>
              </a:rPr>
              <a:t>polling</a:t>
            </a:r>
            <a:r>
              <a:rPr lang="en-US" b="1" dirty="0">
                <a:solidFill>
                  <a:srgbClr val="0000FF"/>
                </a:solidFill>
              </a:rPr>
              <a:t>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As a result: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</a:t>
            </a:r>
            <a:r>
              <a:rPr lang="en-US" i="1" dirty="0"/>
              <a:t>poll</a:t>
            </a:r>
            <a:r>
              <a:rPr lang="en-US" dirty="0"/>
              <a:t>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8615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E40EA"/>
                </a:solidFill>
              </a:rPr>
              <a:t>Advantages:</a:t>
            </a:r>
          </a:p>
          <a:p>
            <a:pPr lvl="1"/>
            <a:r>
              <a:rPr lang="en-US" dirty="0"/>
              <a:t>Generalizes the check-on-use and callback schemes</a:t>
            </a:r>
          </a:p>
          <a:p>
            <a:pPr lvl="1"/>
            <a:r>
              <a:rPr lang="en-US" dirty="0"/>
              <a:t>Lease duration can be tuned to adapt to mutation rate</a:t>
            </a:r>
          </a:p>
          <a:p>
            <a:pPr lvl="2"/>
            <a:r>
              <a:rPr lang="en-US" sz="2400" dirty="0"/>
              <a:t>It is a clean tuning knob for design flexibility</a:t>
            </a:r>
          </a:p>
          <a:p>
            <a:pPr lvl="1"/>
            <a:r>
              <a:rPr lang="en-US" dirty="0"/>
              <a:t>Conceptually simple, yet flexible</a:t>
            </a:r>
          </a:p>
          <a:p>
            <a:pPr lvl="1"/>
            <a:endParaRPr lang="en-US" dirty="0"/>
          </a:p>
          <a:p>
            <a:r>
              <a:rPr lang="en-US" sz="2800" dirty="0">
                <a:solidFill>
                  <a:srgbClr val="FF000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its lease validity 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i="1" dirty="0"/>
              <a:t>Revocation</a:t>
            </a:r>
            <a:r>
              <a:rPr lang="en-US" sz="2400" dirty="0"/>
              <a:t> (where a lease is withdrawn by the server from the lease-holder) can be incorporated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We will study </a:t>
            </a:r>
            <a:r>
              <a:rPr lang="en-US" altLang="en-US" sz="2800" i="1" dirty="0"/>
              <a:t>7</a:t>
            </a:r>
            <a:r>
              <a:rPr lang="en-US" altLang="en-US" sz="28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Pass the Buck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24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dirty="0">
                <a:solidFill>
                  <a:srgbClr val="92D050"/>
                </a:solidFill>
              </a:rPr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is over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2E40EA"/>
                </a:solidFill>
              </a:rPr>
              <a:t>Advantages:</a:t>
            </a:r>
          </a:p>
          <a:p>
            <a:pPr lvl="1"/>
            <a:r>
              <a:rPr lang="en-US" sz="2400" dirty="0"/>
              <a:t>Applies a precise single-copy semantic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i="1" dirty="0"/>
              <a:t>Dynamic</a:t>
            </a:r>
            <a:r>
              <a:rPr lang="en-US" sz="2400" dirty="0"/>
              <a:t>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Disadvantages:</a:t>
            </a:r>
          </a:p>
          <a:p>
            <a:pPr lvl="1"/>
            <a:r>
              <a:rPr lang="en-US" dirty="0"/>
              <a:t>Server needs to be aware of every use of data</a:t>
            </a:r>
          </a:p>
          <a:p>
            <a:pPr lvl="2"/>
            <a:r>
              <a:rPr lang="en-US" sz="2400" dirty="0"/>
              <a:t>If it is used in conjunction with check-on-use</a:t>
            </a:r>
          </a:p>
          <a:p>
            <a:pPr lvl="3"/>
            <a:r>
              <a:rPr lang="en-US" sz="2400" dirty="0"/>
              <a:t>Either clients expose their wills of making writes upon opening files</a:t>
            </a:r>
          </a:p>
          <a:p>
            <a:pPr lvl="4"/>
            <a:r>
              <a:rPr lang="en-US" sz="2400" dirty="0"/>
              <a:t>Can serve in preventing write-write conflicts</a:t>
            </a:r>
          </a:p>
          <a:p>
            <a:pPr lvl="3"/>
            <a:r>
              <a:rPr lang="en-US" sz="2400" dirty="0"/>
              <a:t>Or the server relies on clients’ write-backs upon closing files to infer writes</a:t>
            </a:r>
          </a:p>
          <a:p>
            <a:pPr lvl="3"/>
            <a:endParaRPr lang="en-US" sz="3000" dirty="0"/>
          </a:p>
          <a:p>
            <a:pPr lvl="1"/>
            <a:r>
              <a:rPr lang="en-US" dirty="0"/>
              <a:t>Server maintains some </a:t>
            </a:r>
            <a:r>
              <a:rPr lang="en-US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We will study </a:t>
            </a:r>
            <a:r>
              <a:rPr lang="en-US" altLang="en-US" sz="2800" i="1" dirty="0"/>
              <a:t>7</a:t>
            </a:r>
            <a:r>
              <a:rPr lang="en-US" altLang="en-US" sz="28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Pass the Buck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4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Caching – Part I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rgbClr val="77E1FF"/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Caching – Part II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EF7273"/>
                </a:solidFill>
                <a:ea typeface="Arial" panose="020B0604020202020204" pitchFamily="34" charset="0"/>
              </a:rPr>
              <a:t>Quiz III is on Nov 26 </a:t>
            </a:r>
            <a:endParaRPr lang="en-US" altLang="en-US" sz="2600" dirty="0">
              <a:ea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PS4 is due on Nov 27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P4 is due on Nov 30</a:t>
            </a:r>
          </a:p>
          <a:p>
            <a:pPr marL="342900" lvl="1" indent="0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394960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en-US" dirty="0">
                <a:solidFill>
                  <a:srgbClr val="FFC000"/>
                </a:solidFill>
              </a:rPr>
              <a:t>Basic Idea: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200" dirty="0"/>
              <a:t>Referred to as </a:t>
            </a:r>
            <a:r>
              <a:rPr lang="en-US" sz="2200" i="1" dirty="0">
                <a:solidFill>
                  <a:srgbClr val="77E1FF"/>
                </a:solidFill>
              </a:rPr>
              <a:t>trust period </a:t>
            </a:r>
            <a:r>
              <a:rPr lang="en-US" sz="2200" dirty="0"/>
              <a:t>(e.g., In Sun NFSv3 cached files are assumed </a:t>
            </a:r>
            <a:r>
              <a:rPr lang="en-US" sz="2200" i="1" dirty="0"/>
              <a:t>current</a:t>
            </a:r>
            <a:r>
              <a:rPr lang="en-US" sz="2200" dirty="0"/>
              <a:t> for 3 seconds, and directories for 30 seconds)</a:t>
            </a:r>
          </a:p>
          <a:p>
            <a:pPr lvl="2"/>
            <a:r>
              <a:rPr lang="en-US" sz="22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No communication occurs during the trust period</a:t>
            </a:r>
          </a:p>
          <a:p>
            <a:pPr lvl="1"/>
            <a:r>
              <a:rPr lang="en-US" sz="2400" dirty="0"/>
              <a:t>The validity of cached data is checked </a:t>
            </a:r>
            <a:r>
              <a:rPr lang="en-US" sz="2400" i="1" dirty="0"/>
              <a:t>after</a:t>
            </a:r>
            <a:r>
              <a:rPr lang="en-US" sz="2400" dirty="0"/>
              <a:t> the trust period</a:t>
            </a:r>
          </a:p>
          <a:p>
            <a:pPr marL="3429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2E40EA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FF0000"/>
                </a:solidFill>
              </a:rPr>
              <a:t>Disadvantages:</a:t>
            </a:r>
          </a:p>
          <a:p>
            <a:pPr lvl="1"/>
            <a:r>
              <a:rPr lang="en-US" sz="2400" dirty="0"/>
              <a:t>Conflicts might occur during the trust period (can be detected &amp; handled)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We will study </a:t>
            </a:r>
            <a:r>
              <a:rPr lang="en-US" altLang="en-US" sz="2800" i="1" dirty="0"/>
              <a:t>7</a:t>
            </a:r>
            <a:r>
              <a:rPr lang="en-US" altLang="en-US" sz="28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Pass the Buck</a:t>
            </a:r>
          </a:p>
        </p:txBody>
      </p:sp>
    </p:spTree>
    <p:extLst>
      <p:ext uri="{BB962C8B-B14F-4D97-AF65-F5344CB8AC3E}">
        <p14:creationId xmlns:p14="http://schemas.microsoft.com/office/powerpoint/2010/main" val="791156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120640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en-US" dirty="0">
                <a:solidFill>
                  <a:srgbClr val="FFC000"/>
                </a:solidFill>
              </a:rPr>
              <a:t>Basic Idea:</a:t>
            </a:r>
          </a:p>
          <a:p>
            <a:pPr lvl="1"/>
            <a:r>
              <a:rPr lang="en-US" sz="2400" dirty="0"/>
              <a:t>Let the user trigger cache re-validation (hit “reload”)</a:t>
            </a:r>
          </a:p>
          <a:p>
            <a:pPr lvl="1"/>
            <a:r>
              <a:rPr lang="en-US" sz="2400" dirty="0"/>
              <a:t>Otherwise, all cached copies are assumed valid</a:t>
            </a:r>
          </a:p>
          <a:p>
            <a:pPr lvl="1"/>
            <a:r>
              <a:rPr lang="en-US" sz="2400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2E40EA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Avoids frivolous cache maintenance traffic</a:t>
            </a:r>
          </a:p>
          <a:p>
            <a:pPr lvl="1"/>
            <a:r>
              <a:rPr lang="en-US" sz="2400" dirty="0"/>
              <a:t>Server is stateless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FF0000"/>
                </a:solidFill>
              </a:rPr>
              <a:t>Disadvantages:</a:t>
            </a:r>
          </a:p>
          <a:p>
            <a:pPr lvl="1"/>
            <a:r>
              <a:rPr lang="en-US" sz="2400" dirty="0"/>
              <a:t>Places burden on users</a:t>
            </a:r>
          </a:p>
          <a:p>
            <a:pPr lvl="1"/>
            <a:r>
              <a:rPr lang="en-US" sz="2400" dirty="0"/>
              <a:t>Users may be clueless about the needed level of consistency</a:t>
            </a:r>
          </a:p>
          <a:p>
            <a:pPr lvl="1"/>
            <a:r>
              <a:rPr lang="en-US" sz="2400" dirty="0"/>
              <a:t>Assumes existence of users</a:t>
            </a:r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We will study </a:t>
            </a:r>
            <a:r>
              <a:rPr lang="en-US" altLang="en-US" sz="2800" i="1" dirty="0"/>
              <a:t>7</a:t>
            </a:r>
            <a:r>
              <a:rPr lang="en-US" altLang="en-US" sz="28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Pass the Buck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9E92C91-424E-3707-D13B-5930DFE6DA42}"/>
              </a:ext>
            </a:extLst>
          </p:cNvPr>
          <p:cNvSpPr/>
          <p:nvPr/>
        </p:nvSpPr>
        <p:spPr>
          <a:xfrm>
            <a:off x="6781800" y="2232660"/>
            <a:ext cx="3962400" cy="239268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6543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i="1" dirty="0">
                <a:solidFill>
                  <a:schemeClr val="bg1">
                    <a:lumMod val="85000"/>
                  </a:schemeClr>
                </a:solidFill>
              </a:rPr>
              <a:t>What</a:t>
            </a:r>
            <a:r>
              <a:rPr lang="en-US" altLang="en-US" sz="2800" dirty="0">
                <a:solidFill>
                  <a:schemeClr val="bg1">
                    <a:lumMod val="85000"/>
                  </a:schemeClr>
                </a:solidFill>
              </a:rPr>
              <a:t> data should be cached and </a:t>
            </a:r>
            <a:r>
              <a:rPr lang="en-US" altLang="en-US" sz="2800" i="1" dirty="0">
                <a:solidFill>
                  <a:schemeClr val="bg1">
                    <a:lumMod val="85000"/>
                  </a:schemeClr>
                </a:solidFill>
              </a:rPr>
              <a:t>when</a:t>
            </a:r>
            <a:r>
              <a:rPr lang="en-US" altLang="en-US" sz="2800" dirty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i="1" dirty="0">
                <a:solidFill>
                  <a:schemeClr val="bg1">
                    <a:lumMod val="85000"/>
                  </a:schemeClr>
                </a:solidFill>
              </a:rPr>
              <a:t>How</a:t>
            </a:r>
            <a:r>
              <a:rPr lang="en-US" altLang="en-US" sz="2800" dirty="0">
                <a:solidFill>
                  <a:schemeClr val="bg1">
                    <a:lumMod val="85000"/>
                  </a:schemeClr>
                </a:solidFill>
              </a:rPr>
              <a:t> can updates be propagated to other copies and </a:t>
            </a:r>
            <a:r>
              <a:rPr lang="en-US" altLang="en-US" sz="2800" i="1" dirty="0">
                <a:solidFill>
                  <a:schemeClr val="bg1">
                    <a:lumMod val="85000"/>
                  </a:schemeClr>
                </a:solidFill>
              </a:rPr>
              <a:t>when</a:t>
            </a:r>
            <a:r>
              <a:rPr lang="en-US" altLang="en-US" sz="2800" dirty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Consistency (or Update Propagation)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/>
              <a:t>What data should be evicted at the cache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92D050"/>
                </a:solidFill>
              </a:rPr>
              <a:t>Cache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3720506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77E1FF"/>
                </a:solidFill>
              </a:rPr>
              <a:t>WorkingSet</a:t>
            </a:r>
            <a:r>
              <a:rPr lang="en-US" sz="2800" i="1" kern="0" dirty="0">
                <a:solidFill>
                  <a:srgbClr val="77E1FF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</a:t>
            </a:r>
            <a:r>
              <a:rPr lang="en-US" sz="2600" i="1" u="sng" kern="0" dirty="0">
                <a:solidFill>
                  <a:schemeClr val="tx1"/>
                </a:solidFill>
              </a:rPr>
              <a:t>size</a:t>
            </a:r>
            <a:r>
              <a:rPr lang="en-US" sz="2600" kern="0" dirty="0">
                <a:solidFill>
                  <a:schemeClr val="tx1"/>
                </a:solidFill>
              </a:rPr>
              <a:t> (or what is referred to as </a:t>
            </a:r>
            <a:r>
              <a:rPr lang="en-US" sz="2600" i="1" kern="0" dirty="0">
                <a:solidFill>
                  <a:srgbClr val="77E1FF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marL="457200" lvl="1" indent="0">
              <a:buNone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1981"/>
              </p:ext>
            </p:extLst>
          </p:nvPr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28607"/>
              </p:ext>
            </p:extLst>
          </p:nvPr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90144"/>
              </p:ext>
            </p:extLst>
          </p:nvPr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325659"/>
              </p:ext>
            </p:extLst>
          </p:nvPr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1833"/>
              </p:ext>
            </p:extLst>
          </p:nvPr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92302"/>
              </p:ext>
            </p:extLst>
          </p:nvPr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642259"/>
              </p:ext>
            </p:extLst>
          </p:nvPr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>
                <a:solidFill>
                  <a:srgbClr val="EF7273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95001"/>
              </p:ext>
            </p:extLst>
          </p:nvPr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0047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FFC000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kern="0" dirty="0">
                <a:solidFill>
                  <a:srgbClr val="77E1FF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kern="0" dirty="0">
                <a:solidFill>
                  <a:srgbClr val="77E1FF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vary </a:t>
            </a:r>
            <a:r>
              <a:rPr lang="en-US" sz="1900" kern="0" dirty="0">
                <a:solidFill>
                  <a:schemeClr val="tx1"/>
                </a:solidFill>
              </a:rPr>
              <a:t>(e.g., increase and decrease then increase and decrease, but not necessarily at equal spans across </a:t>
            </a:r>
            <a:r>
              <a:rPr lang="en-US" sz="1900" i="1" kern="0" dirty="0">
                <a:solidFill>
                  <a:srgbClr val="EF7273"/>
                </a:solidFill>
              </a:rPr>
              <a:t>program phases</a:t>
            </a:r>
            <a:r>
              <a:rPr lang="en-US" sz="1900" kern="0" dirty="0">
                <a:solidFill>
                  <a:schemeClr val="tx1"/>
                </a:solidFill>
              </a:rPr>
              <a:t>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kern="0" dirty="0">
                <a:solidFill>
                  <a:srgbClr val="77E1FF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17045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708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93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74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27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51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28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4327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34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81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12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1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693926" y="3485388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77E1FF"/>
                </a:solidFill>
              </a:rPr>
              <a:t>stack property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 (</a:t>
            </a:r>
            <a:r>
              <a:rPr lang="en-US" i="1" kern="0" dirty="0">
                <a:solidFill>
                  <a:schemeClr val="tx1"/>
                </a:solidFill>
              </a:rPr>
              <a:t>left as an exercise to verify this</a:t>
            </a:r>
            <a:r>
              <a:rPr lang="en-US" kern="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833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Lecture …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>
                <a:solidFill>
                  <a:schemeClr val="tx1"/>
                </a:solidFill>
              </a:rPr>
              <a:t>Server-Side Replication – Part I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7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i="1" dirty="0"/>
              <a:t>What</a:t>
            </a:r>
            <a:r>
              <a:rPr lang="en-US" altLang="en-US" sz="2800" dirty="0"/>
              <a:t> data should be cached and </a:t>
            </a:r>
            <a:r>
              <a:rPr lang="en-US" altLang="en-US" sz="2800" i="1" dirty="0"/>
              <a:t>when</a:t>
            </a:r>
            <a:r>
              <a:rPr lang="en-US" altLang="en-US" sz="2800" dirty="0"/>
              <a:t>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EF7273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i="1" dirty="0"/>
              <a:t>How</a:t>
            </a:r>
            <a:r>
              <a:rPr lang="en-US" altLang="en-US" sz="2800" dirty="0"/>
              <a:t> can updates be propagated to other copies and </a:t>
            </a:r>
            <a:r>
              <a:rPr lang="en-US" altLang="en-US" sz="2800" i="1" dirty="0"/>
              <a:t>when</a:t>
            </a:r>
            <a:r>
              <a:rPr lang="en-US" altLang="en-US" sz="2800" dirty="0"/>
              <a:t>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C000"/>
                </a:solidFill>
              </a:rPr>
              <a:t>Consistency (or Update Propagation)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/>
              <a:t>What data should be evicted at the cache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92D050"/>
                </a:solidFill>
              </a:rPr>
              <a:t>Cache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399513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/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i="1" dirty="0">
                <a:solidFill>
                  <a:schemeClr val="bg1">
                    <a:lumMod val="95000"/>
                  </a:schemeClr>
                </a:solidFill>
              </a:rPr>
              <a:t>What</a:t>
            </a:r>
            <a:r>
              <a:rPr lang="en-US" altLang="en-US" sz="2800" dirty="0">
                <a:solidFill>
                  <a:schemeClr val="bg1">
                    <a:lumMod val="95000"/>
                  </a:schemeClr>
                </a:solidFill>
              </a:rPr>
              <a:t> data should be cached and </a:t>
            </a:r>
            <a:r>
              <a:rPr lang="en-US" altLang="en-US" sz="2800" i="1" dirty="0">
                <a:solidFill>
                  <a:schemeClr val="bg1">
                    <a:lumMod val="95000"/>
                  </a:schemeClr>
                </a:solidFill>
              </a:rPr>
              <a:t>when</a:t>
            </a:r>
            <a:r>
              <a:rPr lang="en-US" altLang="en-US" sz="2800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i="1" dirty="0"/>
              <a:t>How</a:t>
            </a:r>
            <a:r>
              <a:rPr lang="en-US" altLang="en-US" sz="2800" dirty="0"/>
              <a:t> can updates be propagated to other copies and </a:t>
            </a:r>
            <a:r>
              <a:rPr lang="en-US" altLang="en-US" sz="2800" i="1" dirty="0"/>
              <a:t>when</a:t>
            </a:r>
            <a:r>
              <a:rPr lang="en-US" altLang="en-US" sz="2800" dirty="0"/>
              <a:t>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C000"/>
                </a:solidFill>
              </a:rPr>
              <a:t>Consistency (or Update Propagation)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>
                    <a:lumMod val="95000"/>
                  </a:schemeClr>
                </a:solidFill>
              </a:rPr>
              <a:t>What data should be evicted at the cache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</a:rPr>
              <a:t>Cache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102837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We will study </a:t>
            </a:r>
            <a:r>
              <a:rPr lang="en-US" altLang="en-US" sz="2800" i="1" dirty="0"/>
              <a:t>7</a:t>
            </a:r>
            <a:r>
              <a:rPr lang="en-US" altLang="en-US" sz="28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>
                <a:solidFill>
                  <a:srgbClr val="EF7273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Pass the Buck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9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055352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A client places a request to obtain a </a:t>
            </a:r>
            <a:r>
              <a:rPr lang="en-US" altLang="en-US" sz="2800" i="1" dirty="0"/>
              <a:t>finite-duration control </a:t>
            </a:r>
            <a:r>
              <a:rPr lang="en-US" altLang="en-US" sz="2800" dirty="0"/>
              <a:t>from the server</a:t>
            </a:r>
          </a:p>
          <a:p>
            <a:pPr lvl="1"/>
            <a:r>
              <a:rPr lang="en-US" altLang="en-US" sz="2400" dirty="0"/>
              <a:t>This duration is called a </a:t>
            </a:r>
            <a:r>
              <a:rPr lang="en-US" altLang="en-US" sz="2400" i="1" dirty="0">
                <a:solidFill>
                  <a:srgbClr val="77E1FF"/>
                </a:solidFill>
              </a:rPr>
              <a:t>lease period </a:t>
            </a:r>
            <a:r>
              <a:rPr lang="en-US" altLang="en-US" sz="2400" dirty="0"/>
              <a:t>(typically, for a few 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dirty="0">
                <a:solidFill>
                  <a:srgbClr val="FFC000"/>
                </a:solidFill>
              </a:rPr>
              <a:t>Read leases</a:t>
            </a:r>
            <a:r>
              <a:rPr lang="en-US" altLang="en-US" sz="2400" dirty="0"/>
              <a:t>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200" dirty="0"/>
              <a:t>Multiple requestors can obtain a read lease on the same object</a:t>
            </a:r>
          </a:p>
          <a:p>
            <a:pPr lvl="1"/>
            <a:r>
              <a:rPr lang="en-US" altLang="en-US" sz="2400" dirty="0">
                <a:solidFill>
                  <a:srgbClr val="EF7273"/>
                </a:solidFill>
              </a:rPr>
              <a:t>Write leases</a:t>
            </a:r>
            <a:r>
              <a:rPr lang="en-US" altLang="en-US" sz="2400" dirty="0"/>
              <a:t>, assuming an </a:t>
            </a:r>
            <a:r>
              <a:rPr lang="en-US" altLang="en-US" sz="2400" i="1" dirty="0"/>
              <a:t>invalidation-based protocol </a:t>
            </a:r>
          </a:p>
          <a:p>
            <a:pPr lvl="2"/>
            <a:r>
              <a:rPr lang="en-US" altLang="en-US" sz="2200" dirty="0"/>
              <a:t>Only one requestor can obtain a write lease on any object</a:t>
            </a:r>
          </a:p>
          <a:p>
            <a:pPr lvl="1"/>
            <a:r>
              <a:rPr lang="en-US" altLang="en-US" sz="2400" dirty="0">
                <a:solidFill>
                  <a:srgbClr val="92D050"/>
                </a:solidFill>
              </a:rPr>
              <a:t>Open leases</a:t>
            </a:r>
            <a:r>
              <a:rPr lang="en-US" altLang="en-US" sz="2400" dirty="0"/>
              <a:t>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sz="2400" dirty="0"/>
              <a:t>However, it can </a:t>
            </a:r>
            <a:r>
              <a:rPr lang="en-US" altLang="en-US" sz="2400" i="1" dirty="0"/>
              <a:t>renew</a:t>
            </a:r>
            <a:r>
              <a:rPr lang="en-US" altLang="en-US" sz="2400" dirty="0"/>
              <a:t> it,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clocks of the involved machines must be in sync!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72689</TotalTime>
  <Words>3347</Words>
  <Application>Microsoft Macintosh PowerPoint</Application>
  <PresentationFormat>Widescreen</PresentationFormat>
  <Paragraphs>780</Paragraphs>
  <Slides>41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1_Office Theme</vt:lpstr>
      <vt:lpstr>Distributed Systems CS 15-440 </vt:lpstr>
      <vt:lpstr>Today</vt:lpstr>
      <vt:lpstr>Course Map</vt:lpstr>
      <vt:lpstr>Course Map</vt:lpstr>
      <vt:lpstr>Three Key Questions</vt:lpstr>
      <vt:lpstr>Three Key Questions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Faith-Based Caching</vt:lpstr>
      <vt:lpstr>Cache Consistency Approaches</vt:lpstr>
      <vt:lpstr>Pass the Buck</vt:lpstr>
      <vt:lpstr>Cache Consistency Approaches</vt:lpstr>
      <vt:lpstr>Three 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Next Lecture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1177</cp:revision>
  <dcterms:created xsi:type="dcterms:W3CDTF">2008-11-03T12:44:07Z</dcterms:created>
  <dcterms:modified xsi:type="dcterms:W3CDTF">2023-11-23T04:59:48Z</dcterms:modified>
</cp:coreProperties>
</file>