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6"/>
  </p:notesMasterIdLst>
  <p:sldIdLst>
    <p:sldId id="256" r:id="rId2"/>
    <p:sldId id="375" r:id="rId3"/>
    <p:sldId id="1620" r:id="rId4"/>
    <p:sldId id="1621" r:id="rId5"/>
    <p:sldId id="674" r:id="rId6"/>
    <p:sldId id="675" r:id="rId7"/>
    <p:sldId id="676" r:id="rId8"/>
    <p:sldId id="677" r:id="rId9"/>
    <p:sldId id="718" r:id="rId10"/>
    <p:sldId id="680" r:id="rId11"/>
    <p:sldId id="681" r:id="rId12"/>
    <p:sldId id="683" r:id="rId13"/>
    <p:sldId id="684" r:id="rId14"/>
    <p:sldId id="686" r:id="rId15"/>
    <p:sldId id="687" r:id="rId16"/>
    <p:sldId id="689" r:id="rId17"/>
    <p:sldId id="690" r:id="rId18"/>
    <p:sldId id="692" r:id="rId19"/>
    <p:sldId id="719" r:id="rId20"/>
    <p:sldId id="720" r:id="rId21"/>
    <p:sldId id="709" r:id="rId22"/>
    <p:sldId id="710" r:id="rId23"/>
    <p:sldId id="711" r:id="rId24"/>
    <p:sldId id="694" r:id="rId25"/>
    <p:sldId id="721" r:id="rId26"/>
    <p:sldId id="682" r:id="rId27"/>
    <p:sldId id="712" r:id="rId28"/>
    <p:sldId id="714" r:id="rId29"/>
    <p:sldId id="722" r:id="rId30"/>
    <p:sldId id="715" r:id="rId31"/>
    <p:sldId id="716" r:id="rId32"/>
    <p:sldId id="688" r:id="rId33"/>
    <p:sldId id="717" r:id="rId34"/>
    <p:sldId id="723" r:id="rId35"/>
    <p:sldId id="696" r:id="rId36"/>
    <p:sldId id="697" r:id="rId37"/>
    <p:sldId id="698" r:id="rId38"/>
    <p:sldId id="699" r:id="rId39"/>
    <p:sldId id="726" r:id="rId40"/>
    <p:sldId id="700" r:id="rId41"/>
    <p:sldId id="702" r:id="rId42"/>
    <p:sldId id="727" r:id="rId43"/>
    <p:sldId id="706" r:id="rId44"/>
    <p:sldId id="707" r:id="rId45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7273"/>
    <a:srgbClr val="FCE873"/>
    <a:srgbClr val="77E1FF"/>
    <a:srgbClr val="C41230"/>
    <a:srgbClr val="0000FF"/>
    <a:srgbClr val="A50021"/>
    <a:srgbClr val="808080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82" autoAdjust="0"/>
    <p:restoredTop sz="86395" autoAdjust="0"/>
  </p:normalViewPr>
  <p:slideViewPr>
    <p:cSldViewPr>
      <p:cViewPr varScale="1">
        <p:scale>
          <a:sx n="102" d="100"/>
          <a:sy n="102" d="100"/>
        </p:scale>
        <p:origin x="216" y="3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8702876-C665-4124-8545-AB61BB9C318D}" type="datetimeFigureOut">
              <a:rPr lang="en-US"/>
              <a:pPr>
                <a:defRPr/>
              </a:pPr>
              <a:t>10/28/23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16B56D-EE85-47FC-9630-AD3C2389B8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69505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mpi4py.readthedocs.io/en/stable/reference/mpi4py.MPI.Comm.html#mpi4py.MPI.Comm.bcast" TargetMode="External"/><Relationship Id="rId13" Type="http://schemas.openxmlformats.org/officeDocument/2006/relationships/hyperlink" Target="https://mpi4py.readthedocs.io/en/stable/reference/mpi4py.MPI.Comm.html#mpi4py.MPI.Comm.Scatterv" TargetMode="External"/><Relationship Id="rId3" Type="http://schemas.openxmlformats.org/officeDocument/2006/relationships/hyperlink" Target="https://mpi4py.readthedocs.io/en/stable/reference/mpi4py.MPI.Comm.html#mpi4py.MPI.Comm.Bcast" TargetMode="External"/><Relationship Id="rId7" Type="http://schemas.openxmlformats.org/officeDocument/2006/relationships/hyperlink" Target="https://mpi4py.readthedocs.io/en/stable/reference/mpi4py.MPI.Comm.html#mpi4py.MPI.Comm.Alltoall" TargetMode="External"/><Relationship Id="rId12" Type="http://schemas.openxmlformats.org/officeDocument/2006/relationships/hyperlink" Target="https://mpi4py.readthedocs.io/en/stable/reference/mpi4py.MPI.Comm.html#mpi4py.MPI.Comm.alltoall" TargetMode="External"/><Relationship Id="rId17" Type="http://schemas.openxmlformats.org/officeDocument/2006/relationships/hyperlink" Target="https://mpi4py.readthedocs.io/en/stable/reference/mpi4py.MPI.Comm.html#mpi4py.MPI.Comm.Alltoallw" TargetMode="External"/><Relationship Id="rId2" Type="http://schemas.openxmlformats.org/officeDocument/2006/relationships/slide" Target="../slides/slide37.xml"/><Relationship Id="rId16" Type="http://schemas.openxmlformats.org/officeDocument/2006/relationships/hyperlink" Target="https://mpi4py.readthedocs.io/en/stable/reference/mpi4py.MPI.Comm.html#mpi4py.MPI.Comm.Alltoallv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mpi4py.readthedocs.io/en/stable/reference/mpi4py.MPI.Comm.html#mpi4py.MPI.Comm.Allgather" TargetMode="External"/><Relationship Id="rId11" Type="http://schemas.openxmlformats.org/officeDocument/2006/relationships/hyperlink" Target="https://mpi4py.readthedocs.io/en/stable/reference/mpi4py.MPI.Comm.html#mpi4py.MPI.Comm.allgather" TargetMode="External"/><Relationship Id="rId5" Type="http://schemas.openxmlformats.org/officeDocument/2006/relationships/hyperlink" Target="https://mpi4py.readthedocs.io/en/stable/reference/mpi4py.MPI.Comm.html#mpi4py.MPI.Comm.Gather" TargetMode="External"/><Relationship Id="rId15" Type="http://schemas.openxmlformats.org/officeDocument/2006/relationships/hyperlink" Target="https://mpi4py.readthedocs.io/en/stable/reference/mpi4py.MPI.Comm.html#mpi4py.MPI.Comm.Allgatherv" TargetMode="External"/><Relationship Id="rId10" Type="http://schemas.openxmlformats.org/officeDocument/2006/relationships/hyperlink" Target="https://mpi4py.readthedocs.io/en/stable/reference/mpi4py.MPI.Comm.html#mpi4py.MPI.Comm.gather" TargetMode="External"/><Relationship Id="rId4" Type="http://schemas.openxmlformats.org/officeDocument/2006/relationships/hyperlink" Target="https://mpi4py.readthedocs.io/en/stable/reference/mpi4py.MPI.Comm.html#mpi4py.MPI.Comm.Scatter" TargetMode="External"/><Relationship Id="rId9" Type="http://schemas.openxmlformats.org/officeDocument/2006/relationships/hyperlink" Target="https://mpi4py.readthedocs.io/en/stable/reference/mpi4py.MPI.Comm.html#mpi4py.MPI.Comm.scatter" TargetMode="External"/><Relationship Id="rId14" Type="http://schemas.openxmlformats.org/officeDocument/2006/relationships/hyperlink" Target="https://mpi4py.readthedocs.io/en/stable/reference/mpi4py.MPI.Comm.html#mpi4py.MPI.Comm.Gatherv" TargetMode="Externa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A6A4980-84F6-4B8A-ADD0-4F4AA28FDBC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4640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Q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39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596589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count_recv</a:t>
            </a:r>
            <a:r>
              <a:rPr lang="en-US" dirty="0"/>
              <a:t> is </a:t>
            </a:r>
            <a:r>
              <a:rPr lang="en-US" dirty="0">
                <a:effectLst/>
              </a:rPr>
              <a:t>the number of elements in the message to receive from each process, not the total number of elements to receive from all processes altogether.</a:t>
            </a:r>
          </a:p>
          <a:p>
            <a:endParaRPr lang="en-Q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40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6107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count is </a:t>
            </a:r>
            <a:r>
              <a:rPr lang="en-US" dirty="0">
                <a:effectLst/>
              </a:rPr>
              <a:t>the number of elements in the send buffer, which is identical to that in the receive buffer as well.</a:t>
            </a:r>
          </a:p>
          <a:p>
            <a:endParaRPr lang="en-Q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41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598916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count is </a:t>
            </a:r>
            <a:r>
              <a:rPr lang="en-US" dirty="0">
                <a:effectLst/>
              </a:rPr>
              <a:t>the number of elements in the send buffer, which is identical to that in the receive buffer as well.</a:t>
            </a:r>
          </a:p>
          <a:p>
            <a:endParaRPr lang="en-Q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42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7905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1166BEF2-DC5E-467F-BCC3-2B8DA76944D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65C892FF-6444-4EE0-9273-509D845A30B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/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pPr eaLnBrk="1" hangingPunct="1">
              <a:defRPr/>
            </a:pPr>
            <a:endParaRPr lang="en-US" dirty="0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A3A762E6-DAFE-4F3E-BD4C-14FF85FA755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83A559B-D6B0-451B-9AA5-6CC3144A4A99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835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36435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1F4562C-05F4-4BD9-AEE2-DD6B90FD4548}" type="slidenum">
              <a:rPr lang="en-US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4049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Q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24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056137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Q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25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719056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CDAE42EA-1056-5E40-BFC3-AF31DB272C9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460C0D3F-4BAD-D64D-9334-00C23AFA571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/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22274FE2-56E2-F944-AE09-2A3A3D6D5AE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8E5350A-CF08-2545-B188-2C2C677E07F0}" type="slidenum">
              <a:rPr lang="en-US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31</a:t>
            </a:fld>
            <a:endParaRPr lang="en-US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In </a:t>
            </a:r>
            <a:r>
              <a:rPr lang="en-US" b="0" i="1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MPI for Python</a:t>
            </a:r>
            <a:r>
              <a:rPr lang="en-US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, the </a:t>
            </a:r>
            <a:r>
              <a:rPr lang="en-US" b="0" i="0" u="none" strike="noStrike" dirty="0">
                <a:solidFill>
                  <a:srgbClr val="2980B9"/>
                </a:solidFill>
                <a:effectLst/>
                <a:latin typeface="Lato" panose="020F0502020204030203" pitchFamily="34" charset="0"/>
                <a:hlinkClick r:id="rId3" tooltip="mpi4py.MPI.Comm.Bcast"/>
              </a:rPr>
              <a:t>Comm.Bcast</a:t>
            </a:r>
            <a:r>
              <a:rPr lang="en-US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en-US" b="0" i="0" u="none" strike="noStrike" dirty="0">
                <a:solidFill>
                  <a:srgbClr val="2980B9"/>
                </a:solidFill>
                <a:effectLst/>
                <a:latin typeface="Lato" panose="020F0502020204030203" pitchFamily="34" charset="0"/>
                <a:hlinkClick r:id="rId4" tooltip="mpi4py.MPI.Comm.Scatter"/>
              </a:rPr>
              <a:t>Comm.Scatter</a:t>
            </a:r>
            <a:r>
              <a:rPr lang="en-US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en-US" b="0" i="0" u="none" strike="noStrike" dirty="0">
                <a:solidFill>
                  <a:srgbClr val="2980B9"/>
                </a:solidFill>
                <a:effectLst/>
                <a:latin typeface="Lato" panose="020F0502020204030203" pitchFamily="34" charset="0"/>
                <a:hlinkClick r:id="rId5" tooltip="mpi4py.MPI.Comm.Gather"/>
              </a:rPr>
              <a:t>Comm.Gather</a:t>
            </a:r>
            <a:r>
              <a:rPr lang="en-US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en-US" b="0" i="0" u="none" strike="noStrike" dirty="0">
                <a:solidFill>
                  <a:srgbClr val="2980B9"/>
                </a:solidFill>
                <a:effectLst/>
                <a:latin typeface="Lato" panose="020F0502020204030203" pitchFamily="34" charset="0"/>
                <a:hlinkClick r:id="rId6" tooltip="mpi4py.MPI.Comm.Allgather"/>
              </a:rPr>
              <a:t>Comm.Allgather</a:t>
            </a:r>
            <a:r>
              <a:rPr lang="en-US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en-US" b="0" i="0" u="none" strike="noStrike" dirty="0">
                <a:solidFill>
                  <a:srgbClr val="2980B9"/>
                </a:solidFill>
                <a:effectLst/>
                <a:latin typeface="Lato" panose="020F0502020204030203" pitchFamily="34" charset="0"/>
                <a:hlinkClick r:id="rId7" tooltip="mpi4py.MPI.Comm.Alltoall"/>
              </a:rPr>
              <a:t>Comm.Alltoall</a:t>
            </a:r>
            <a:r>
              <a:rPr lang="en-US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 methods provide support for collective communications of memory buffers. The lower-case variants </a:t>
            </a:r>
            <a:r>
              <a:rPr lang="en-US" b="0" i="0" u="none" strike="noStrike" dirty="0">
                <a:solidFill>
                  <a:srgbClr val="2980B9"/>
                </a:solidFill>
                <a:effectLst/>
                <a:latin typeface="Lato" panose="020F0502020204030203" pitchFamily="34" charset="0"/>
                <a:hlinkClick r:id="rId8" tooltip="mpi4py.MPI.Comm.bcast"/>
              </a:rPr>
              <a:t>Comm.bcast</a:t>
            </a:r>
            <a:r>
              <a:rPr lang="en-US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en-US" b="0" i="0" u="none" strike="noStrike" dirty="0">
                <a:solidFill>
                  <a:srgbClr val="2980B9"/>
                </a:solidFill>
                <a:effectLst/>
                <a:latin typeface="Lato" panose="020F0502020204030203" pitchFamily="34" charset="0"/>
                <a:hlinkClick r:id="rId9" tooltip="mpi4py.MPI.Comm.scatter"/>
              </a:rPr>
              <a:t>Comm.scatter</a:t>
            </a:r>
            <a:r>
              <a:rPr lang="en-US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en-US" b="0" i="0" u="none" strike="noStrike" dirty="0">
                <a:solidFill>
                  <a:srgbClr val="2980B9"/>
                </a:solidFill>
                <a:effectLst/>
                <a:latin typeface="Lato" panose="020F0502020204030203" pitchFamily="34" charset="0"/>
                <a:hlinkClick r:id="rId10" tooltip="mpi4py.MPI.Comm.gather"/>
              </a:rPr>
              <a:t>Comm.gather</a:t>
            </a:r>
            <a:r>
              <a:rPr lang="en-US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en-US" b="0" i="0" u="none" strike="noStrike" dirty="0">
                <a:solidFill>
                  <a:srgbClr val="2980B9"/>
                </a:solidFill>
                <a:effectLst/>
                <a:latin typeface="Lato" panose="020F0502020204030203" pitchFamily="34" charset="0"/>
                <a:hlinkClick r:id="rId11" tooltip="mpi4py.MPI.Comm.allgather"/>
              </a:rPr>
              <a:t>Comm.allgather</a:t>
            </a:r>
            <a:r>
              <a:rPr lang="en-US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 and </a:t>
            </a:r>
            <a:r>
              <a:rPr lang="en-US" b="0" i="0" u="none" strike="noStrike" dirty="0">
                <a:solidFill>
                  <a:srgbClr val="2980B9"/>
                </a:solidFill>
                <a:effectLst/>
                <a:latin typeface="Lato" panose="020F0502020204030203" pitchFamily="34" charset="0"/>
                <a:hlinkClick r:id="rId12" tooltip="mpi4py.MPI.Comm.alltoall"/>
              </a:rPr>
              <a:t>Comm.alltoall</a:t>
            </a:r>
            <a:r>
              <a:rPr lang="en-US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 can communicate general Python objects. The vector variants (which can communicate different amounts of data to each process) </a:t>
            </a:r>
            <a:r>
              <a:rPr lang="en-US" b="0" i="0" u="none" strike="noStrike" dirty="0">
                <a:solidFill>
                  <a:srgbClr val="2980B9"/>
                </a:solidFill>
                <a:effectLst/>
                <a:latin typeface="Lato" panose="020F0502020204030203" pitchFamily="34" charset="0"/>
                <a:hlinkClick r:id="rId13" tooltip="mpi4py.MPI.Comm.Scatterv"/>
              </a:rPr>
              <a:t>Comm.Scatterv</a:t>
            </a:r>
            <a:r>
              <a:rPr lang="en-US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en-US" b="0" i="0" u="none" strike="noStrike" dirty="0">
                <a:solidFill>
                  <a:srgbClr val="2980B9"/>
                </a:solidFill>
                <a:effectLst/>
                <a:latin typeface="Lato" panose="020F0502020204030203" pitchFamily="34" charset="0"/>
                <a:hlinkClick r:id="rId14" tooltip="mpi4py.MPI.Comm.Gatherv"/>
              </a:rPr>
              <a:t>Comm.Gatherv</a:t>
            </a:r>
            <a:r>
              <a:rPr lang="en-US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en-US" b="0" i="0" u="none" strike="noStrike" dirty="0">
                <a:solidFill>
                  <a:srgbClr val="2980B9"/>
                </a:solidFill>
                <a:effectLst/>
                <a:latin typeface="Lato" panose="020F0502020204030203" pitchFamily="34" charset="0"/>
                <a:hlinkClick r:id="rId15" tooltip="mpi4py.MPI.Comm.Allgatherv"/>
              </a:rPr>
              <a:t>Comm.Allgatherv</a:t>
            </a:r>
            <a:r>
              <a:rPr lang="en-US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, </a:t>
            </a:r>
            <a:r>
              <a:rPr lang="en-US" b="0" i="0" u="none" strike="noStrike" dirty="0">
                <a:solidFill>
                  <a:srgbClr val="2980B9"/>
                </a:solidFill>
                <a:effectLst/>
                <a:latin typeface="Lato" panose="020F0502020204030203" pitchFamily="34" charset="0"/>
                <a:hlinkClick r:id="rId16" tooltip="mpi4py.MPI.Comm.Alltoallv"/>
              </a:rPr>
              <a:t>Comm.Alltoallv</a:t>
            </a:r>
            <a:r>
              <a:rPr lang="en-US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 and </a:t>
            </a:r>
            <a:r>
              <a:rPr lang="en-US" b="0" i="0" u="none" strike="noStrike" dirty="0">
                <a:solidFill>
                  <a:srgbClr val="2980B9"/>
                </a:solidFill>
                <a:effectLst/>
                <a:latin typeface="Lato" panose="020F0502020204030203" pitchFamily="34" charset="0"/>
                <a:hlinkClick r:id="rId17" tooltip="mpi4py.MPI.Comm.Alltoallw"/>
              </a:rPr>
              <a:t>Comm.Alltoallw</a:t>
            </a:r>
            <a:r>
              <a:rPr lang="en-US" b="0" i="0" dirty="0">
                <a:solidFill>
                  <a:srgbClr val="404040"/>
                </a:solidFill>
                <a:effectLst/>
                <a:latin typeface="Lato" panose="020F0502020204030203" pitchFamily="34" charset="0"/>
              </a:rPr>
              <a:t> are also supported, they can only communicate objects exposing memory buffers.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37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371542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err="1"/>
              <a:t>Sendcnt</a:t>
            </a:r>
            <a:r>
              <a:rPr lang="en-US" dirty="0"/>
              <a:t> is </a:t>
            </a:r>
            <a:r>
              <a:rPr lang="en-US" dirty="0">
                <a:effectLst/>
              </a:rPr>
              <a:t>the number of elements to send to each process, not the total number of elements in the send buffer.</a:t>
            </a:r>
          </a:p>
          <a:p>
            <a:endParaRPr lang="en-Q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16B56D-EE85-47FC-9630-AD3C2389B8A0}" type="slidenum">
              <a:rPr lang="en-US" altLang="en-US" smtClean="0"/>
              <a:pPr/>
              <a:t>38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3330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7BCBB81-D996-45DD-B471-B5CCC20B796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15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DC6BA19-72E9-4837-A60C-1743973BF13D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8623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8B9EA39-B878-4919-926D-201D49DB2F06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295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8" y="274320"/>
            <a:ext cx="8455152" cy="1325880"/>
          </a:xfrm>
        </p:spPr>
        <p:txBody>
          <a:bodyPr>
            <a:normAutofit/>
          </a:bodyPr>
          <a:lstStyle>
            <a:lvl1pPr algn="ctr" defTabSz="6858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None/>
              <a:tabLst>
                <a:tab pos="491729" algn="l"/>
                <a:tab pos="984647" algn="l"/>
                <a:tab pos="1476375" algn="l"/>
                <a:tab pos="1969294" algn="l"/>
                <a:tab pos="2462213" algn="l"/>
                <a:tab pos="2953941" algn="l"/>
                <a:tab pos="3446860" algn="l"/>
                <a:tab pos="3939779" algn="l"/>
                <a:tab pos="4431506" algn="l"/>
                <a:tab pos="4924425" algn="l"/>
                <a:tab pos="5417344" algn="l"/>
                <a:tab pos="5909072" algn="l"/>
              </a:tabLst>
              <a:defRPr lang="en-US" sz="4400" kern="120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>
            <a:normAutofit/>
          </a:bodyPr>
          <a:lstStyle>
            <a:lvl1pPr>
              <a:defRPr sz="3200"/>
            </a:lvl1pPr>
            <a:lvl2pPr>
              <a:defRPr sz="28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B6475CC-4C3C-4985-9A0D-0AD10955CBC3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554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488CEE-0121-4ADB-B8FD-CCEF6914BF7E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97432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8C9683C-4871-4C8F-BEEA-10AF86B392BF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85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B40BE36-488E-4863-BE8B-D3A83D23C03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64758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5647" y="274320"/>
            <a:ext cx="8604504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98F92F1-570F-44E4-BBF4-1F8F64D4D95A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819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753877-7FD5-4441-908E-24202D23D682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6714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733D58C-3E0D-4875-BD18-5F8E67BFAEE4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252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FD6FDA-026B-4FDA-86C9-6656EB6D6CC7}" type="datetime1">
              <a:rPr kumimoji="0" lang="en-US" sz="135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10/28/23</a:t>
            </a:fld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94123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55648" y="274319"/>
            <a:ext cx="8458200" cy="13258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463040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392489D-B01C-440F-AEFD-22E5E33E5597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MS PGothic" panose="020B0600070205080204" pitchFamily="34" charset="-128"/>
                <a:cs typeface="Arial" panose="020B0604020202020204" pitchFamily="34" charset="0"/>
              </a:rPr>
              <a:pPr marL="0" marR="0" lvl="0" indent="0" algn="l" defTabSz="6858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9733455" y="6266890"/>
            <a:ext cx="2280103" cy="46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9929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Distributed Systems</a:t>
            </a:r>
            <a:b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dirty="0">
                <a:solidFill>
                  <a:srgbClr val="77E1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CS 15-440</a:t>
            </a:r>
            <a:br>
              <a:rPr lang="en-US" dirty="0">
                <a:solidFill>
                  <a:srgbClr val="0070C0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347393"/>
            <a:ext cx="9144000" cy="2023258"/>
          </a:xfrm>
        </p:spPr>
        <p:txBody>
          <a:bodyPr>
            <a:normAutofit/>
          </a:bodyPr>
          <a:lstStyle/>
          <a:p>
            <a:r>
              <a:rPr lang="en-US" altLang="en-US" sz="3900" dirty="0"/>
              <a:t>MPI - Part I</a:t>
            </a:r>
          </a:p>
          <a:p>
            <a:r>
              <a:rPr lang="en-US" sz="3000" dirty="0"/>
              <a:t>Lecture 15, </a:t>
            </a:r>
            <a:r>
              <a:rPr lang="en-US" altLang="en-US" sz="3000" dirty="0"/>
              <a:t>October 24, 2023</a:t>
            </a:r>
            <a:endParaRPr lang="en-US" sz="3000" dirty="0"/>
          </a:p>
          <a:p>
            <a:endParaRPr lang="en-US" dirty="0"/>
          </a:p>
          <a:p>
            <a:r>
              <a:rPr lang="en-US" sz="3000" b="1" dirty="0">
                <a:solidFill>
                  <a:srgbClr val="EF7273"/>
                </a:solidFill>
              </a:rPr>
              <a:t>Mohammad Hammoud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92489D-B01C-440F-AEFD-22E5E33E559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827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In message passing, parallel tasks have their own local memories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One task cannot access another task’s memory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Hence, tasks have to rely on </a:t>
            </a:r>
            <a:r>
              <a:rPr lang="en-US" sz="2400" i="1" dirty="0">
                <a:solidFill>
                  <a:schemeClr val="tx1"/>
                </a:solidFill>
              </a:rPr>
              <a:t>explicit message passing</a:t>
            </a:r>
            <a:r>
              <a:rPr lang="en-US" sz="2400" dirty="0">
                <a:solidFill>
                  <a:schemeClr val="tx1"/>
                </a:solidFill>
              </a:rPr>
              <a:t> to communicate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This is similar to the abstraction of processes in a traditional OS, which do not share an address space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Example: </a:t>
            </a:r>
            <a:r>
              <a:rPr lang="en-US" sz="2400" dirty="0">
                <a:solidFill>
                  <a:srgbClr val="77E1FF"/>
                </a:solidFill>
              </a:rPr>
              <a:t>Message Passing Interface (MPI)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0895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Model</a:t>
            </a:r>
          </a:p>
        </p:txBody>
      </p:sp>
      <p:sp>
        <p:nvSpPr>
          <p:cNvPr id="2765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867F8A-A602-4924-B968-C8197FE7FC8A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0045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3" name="Isosceles Triangle 12"/>
          <p:cNvSpPr/>
          <p:nvPr/>
        </p:nvSpPr>
        <p:spPr>
          <a:xfrm rot="10800000">
            <a:off x="3600450" y="5078413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2" name="Rectangle 21"/>
          <p:cNvSpPr/>
          <p:nvPr/>
        </p:nvSpPr>
        <p:spPr>
          <a:xfrm>
            <a:off x="360045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600450" y="302260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600450" y="352425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600450" y="40417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600450" y="4559301"/>
            <a:ext cx="381000" cy="51911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0988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1" name="TextBox 35"/>
          <p:cNvSpPr txBox="1">
            <a:spLocks noChangeArrowheads="1"/>
          </p:cNvSpPr>
          <p:nvPr/>
        </p:nvSpPr>
        <p:spPr bwMode="auto">
          <a:xfrm rot="16200000">
            <a:off x="28848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7662" name="TextBox 36"/>
          <p:cNvSpPr txBox="1">
            <a:spLocks noChangeArrowheads="1"/>
          </p:cNvSpPr>
          <p:nvPr/>
        </p:nvSpPr>
        <p:spPr bwMode="auto">
          <a:xfrm>
            <a:off x="3276600" y="1384300"/>
            <a:ext cx="11830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Single Thread</a:t>
            </a:r>
          </a:p>
        </p:txBody>
      </p:sp>
      <p:cxnSp>
        <p:nvCxnSpPr>
          <p:cNvPr id="91" name="Straight Connector 90"/>
          <p:cNvCxnSpPr/>
          <p:nvPr/>
        </p:nvCxnSpPr>
        <p:spPr>
          <a:xfrm>
            <a:off x="5257800" y="1784350"/>
            <a:ext cx="0" cy="415925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urved Up Arrow 91"/>
          <p:cNvSpPr/>
          <p:nvPr/>
        </p:nvSpPr>
        <p:spPr>
          <a:xfrm>
            <a:off x="4876800" y="5943600"/>
            <a:ext cx="839788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>
              <a:solidFill>
                <a:schemeClr val="tx1"/>
              </a:solidFill>
            </a:endParaRP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6019800" y="4422775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B050"/>
                </a:solidFill>
              </a:rPr>
              <a:t>Process 0</a:t>
            </a:r>
          </a:p>
        </p:txBody>
      </p:sp>
      <p:sp>
        <p:nvSpPr>
          <p:cNvPr id="55" name="Rectangle 54"/>
          <p:cNvSpPr/>
          <p:nvPr/>
        </p:nvSpPr>
        <p:spPr>
          <a:xfrm>
            <a:off x="629920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57" name="Isosceles Triangle 56"/>
          <p:cNvSpPr/>
          <p:nvPr/>
        </p:nvSpPr>
        <p:spPr>
          <a:xfrm rot="10800000">
            <a:off x="6299200" y="3544888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8" name="Rectangle 57"/>
          <p:cNvSpPr/>
          <p:nvPr/>
        </p:nvSpPr>
        <p:spPr>
          <a:xfrm>
            <a:off x="629920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65" name="Rectangle 64"/>
          <p:cNvSpPr/>
          <p:nvPr/>
        </p:nvSpPr>
        <p:spPr>
          <a:xfrm>
            <a:off x="6299200" y="302736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>
            <a:off x="60579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>
            <a:spLocks noChangeArrowheads="1"/>
          </p:cNvSpPr>
          <p:nvPr/>
        </p:nvSpPr>
        <p:spPr bwMode="auto">
          <a:xfrm rot="16200000">
            <a:off x="58439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7119939" y="1371600"/>
            <a:ext cx="1490793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Message Passing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6200775" y="4813300"/>
            <a:ext cx="5969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1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6975475" y="4422775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1</a:t>
            </a:r>
          </a:p>
        </p:txBody>
      </p:sp>
      <p:sp>
        <p:nvSpPr>
          <p:cNvPr id="74" name="Rectangle 73"/>
          <p:cNvSpPr/>
          <p:nvPr/>
        </p:nvSpPr>
        <p:spPr>
          <a:xfrm>
            <a:off x="7178675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75" name="Isosceles Triangle 74"/>
          <p:cNvSpPr/>
          <p:nvPr/>
        </p:nvSpPr>
        <p:spPr>
          <a:xfrm rot="10800000">
            <a:off x="7178675" y="3544888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76" name="Rectangle 75"/>
          <p:cNvSpPr/>
          <p:nvPr/>
        </p:nvSpPr>
        <p:spPr>
          <a:xfrm>
            <a:off x="7178675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77" name="Rectangle 76"/>
          <p:cNvSpPr/>
          <p:nvPr/>
        </p:nvSpPr>
        <p:spPr>
          <a:xfrm>
            <a:off x="7178675" y="302736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7081838" y="4813300"/>
            <a:ext cx="59531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2</a:t>
            </a:r>
          </a:p>
        </p:txBody>
      </p: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7848600" y="4425950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2</a:t>
            </a:r>
          </a:p>
        </p:txBody>
      </p:sp>
      <p:sp>
        <p:nvSpPr>
          <p:cNvPr id="112" name="Rectangle 111"/>
          <p:cNvSpPr/>
          <p:nvPr/>
        </p:nvSpPr>
        <p:spPr>
          <a:xfrm>
            <a:off x="8051800" y="200501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13" name="Isosceles Triangle 112"/>
          <p:cNvSpPr/>
          <p:nvPr/>
        </p:nvSpPr>
        <p:spPr>
          <a:xfrm rot="10800000">
            <a:off x="8051800" y="3546475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114" name="Rectangle 113"/>
          <p:cNvSpPr/>
          <p:nvPr/>
        </p:nvSpPr>
        <p:spPr>
          <a:xfrm>
            <a:off x="8051800" y="2506664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115" name="Rectangle 114"/>
          <p:cNvSpPr/>
          <p:nvPr/>
        </p:nvSpPr>
        <p:spPr>
          <a:xfrm>
            <a:off x="8051800" y="3028951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7953375" y="4816476"/>
            <a:ext cx="5969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3</a:t>
            </a:r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8728075" y="4425950"/>
            <a:ext cx="84638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 3</a:t>
            </a:r>
          </a:p>
        </p:txBody>
      </p:sp>
      <p:sp>
        <p:nvSpPr>
          <p:cNvPr id="121" name="Rectangle 120"/>
          <p:cNvSpPr/>
          <p:nvPr/>
        </p:nvSpPr>
        <p:spPr>
          <a:xfrm>
            <a:off x="8931275" y="2005014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22" name="Isosceles Triangle 121"/>
          <p:cNvSpPr/>
          <p:nvPr/>
        </p:nvSpPr>
        <p:spPr>
          <a:xfrm rot="10800000">
            <a:off x="8931275" y="3546475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123" name="Rectangle 122"/>
          <p:cNvSpPr/>
          <p:nvPr/>
        </p:nvSpPr>
        <p:spPr>
          <a:xfrm>
            <a:off x="8931275" y="2506664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124" name="Rectangle 123"/>
          <p:cNvSpPr/>
          <p:nvPr/>
        </p:nvSpPr>
        <p:spPr>
          <a:xfrm>
            <a:off x="8931275" y="3028951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128" name="TextBox 127"/>
          <p:cNvSpPr txBox="1">
            <a:spLocks noChangeArrowheads="1"/>
          </p:cNvSpPr>
          <p:nvPr/>
        </p:nvSpPr>
        <p:spPr bwMode="auto">
          <a:xfrm>
            <a:off x="8834438" y="4816476"/>
            <a:ext cx="595312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Node 4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6764338" y="2720975"/>
            <a:ext cx="322262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Arrow Connector 128"/>
          <p:cNvCxnSpPr/>
          <p:nvPr/>
        </p:nvCxnSpPr>
        <p:spPr>
          <a:xfrm>
            <a:off x="7635875" y="2725738"/>
            <a:ext cx="323850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Arrow Connector 129"/>
          <p:cNvCxnSpPr/>
          <p:nvPr/>
        </p:nvCxnSpPr>
        <p:spPr>
          <a:xfrm>
            <a:off x="8542338" y="2728913"/>
            <a:ext cx="322262" cy="0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98" name="TextBox 10"/>
          <p:cNvSpPr txBox="1">
            <a:spLocks noChangeArrowheads="1"/>
          </p:cNvSpPr>
          <p:nvPr/>
        </p:nvSpPr>
        <p:spPr bwMode="auto">
          <a:xfrm>
            <a:off x="3467101" y="59182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83" name="Rectangle 82"/>
          <p:cNvSpPr/>
          <p:nvPr/>
        </p:nvSpPr>
        <p:spPr>
          <a:xfrm>
            <a:off x="3276600" y="1698626"/>
            <a:ext cx="1111250" cy="4168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" name="Rectangle 1"/>
          <p:cNvSpPr/>
          <p:nvPr/>
        </p:nvSpPr>
        <p:spPr>
          <a:xfrm>
            <a:off x="6242051" y="1689101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7" name="Rectangle 86"/>
          <p:cNvSpPr/>
          <p:nvPr/>
        </p:nvSpPr>
        <p:spPr>
          <a:xfrm>
            <a:off x="7115176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8" name="Rectangle 87"/>
          <p:cNvSpPr/>
          <p:nvPr/>
        </p:nvSpPr>
        <p:spPr>
          <a:xfrm>
            <a:off x="8001001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89" name="Rectangle 88"/>
          <p:cNvSpPr/>
          <p:nvPr/>
        </p:nvSpPr>
        <p:spPr>
          <a:xfrm>
            <a:off x="8867776" y="1698626"/>
            <a:ext cx="504825" cy="2644775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6" name="TextBox 32"/>
          <p:cNvSpPr txBox="1">
            <a:spLocks noChangeArrowheads="1"/>
          </p:cNvSpPr>
          <p:nvPr/>
        </p:nvSpPr>
        <p:spPr bwMode="auto">
          <a:xfrm>
            <a:off x="1752601" y="1524001"/>
            <a:ext cx="1180131" cy="61555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S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i</a:t>
            </a:r>
            <a:r>
              <a:rPr lang="en-US" altLang="en-US" sz="1400" b="1" i="1">
                <a:solidFill>
                  <a:schemeClr val="tx1"/>
                </a:solidFill>
              </a:rPr>
              <a:t> = Serial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P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j</a:t>
            </a:r>
            <a:r>
              <a:rPr lang="en-US" altLang="en-US" sz="1400" b="1" i="1">
                <a:solidFill>
                  <a:schemeClr val="tx1"/>
                </a:solidFill>
              </a:rPr>
              <a:t> = Parallel</a:t>
            </a:r>
          </a:p>
        </p:txBody>
      </p:sp>
    </p:spTree>
    <p:extLst>
      <p:ext uri="{BB962C8B-B14F-4D97-AF65-F5344CB8AC3E}">
        <p14:creationId xmlns:p14="http://schemas.microsoft.com/office/powerpoint/2010/main" val="4254173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 animBg="1"/>
      <p:bldP spid="54" grpId="0"/>
      <p:bldP spid="55" grpId="0" animBg="1"/>
      <p:bldP spid="57" grpId="0" animBg="1"/>
      <p:bldP spid="58" grpId="0" animBg="1"/>
      <p:bldP spid="65" grpId="0" animBg="1"/>
      <p:bldP spid="70" grpId="0"/>
      <p:bldP spid="71" grpId="0"/>
      <p:bldP spid="72" grpId="0"/>
      <p:bldP spid="73" grpId="0"/>
      <p:bldP spid="74" grpId="0" animBg="1"/>
      <p:bldP spid="75" grpId="0" animBg="1"/>
      <p:bldP spid="76" grpId="0" animBg="1"/>
      <p:bldP spid="77" grpId="0" animBg="1"/>
      <p:bldP spid="81" grpId="0"/>
      <p:bldP spid="111" grpId="0"/>
      <p:bldP spid="112" grpId="0" animBg="1"/>
      <p:bldP spid="113" grpId="0" animBg="1"/>
      <p:bldP spid="114" grpId="0" animBg="1"/>
      <p:bldP spid="115" grpId="0" animBg="1"/>
      <p:bldP spid="119" grpId="0"/>
      <p:bldP spid="120" grpId="0"/>
      <p:bldP spid="121" grpId="0" animBg="1"/>
      <p:bldP spid="122" grpId="0" animBg="1"/>
      <p:bldP spid="123" grpId="0" animBg="1"/>
      <p:bldP spid="124" grpId="0" animBg="1"/>
      <p:bldP spid="128" grpId="0"/>
      <p:bldP spid="2" grpId="0" animBg="1"/>
      <p:bldP spid="87" grpId="0" animBg="1"/>
      <p:bldP spid="88" grpId="0" animBg="1"/>
      <p:bldP spid="8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3800"/>
              <a:t>Shared Memory vs. Message Passing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63040"/>
            <a:ext cx="10351008" cy="452628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Comparison between the shared memory and message passing programming models along several aspects: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970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04E8662-F097-4D3E-83B3-C4073A2B8BE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154579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951753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6226419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548174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960716"/>
              </p:ext>
            </p:extLst>
          </p:nvPr>
        </p:nvGraphicFramePr>
        <p:xfrm>
          <a:off x="1755648" y="2590800"/>
          <a:ext cx="8759952" cy="26670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9199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199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Aspect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Shared Memory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Message Passing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Communication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loads/stores)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  <a:r>
                        <a:rPr lang="en-US" sz="1600" baseline="0" dirty="0"/>
                        <a:t> Messages</a:t>
                      </a: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Synchronization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Explicit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Implicit (Via Messages)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Hardware Support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Typically Required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None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Development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Tuning Effort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Higher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Lower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5439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50F3CA5-FDC5-669B-4CAC-F8A443670A51}"/>
              </a:ext>
            </a:extLst>
          </p:cNvPr>
          <p:cNvSpPr/>
          <p:nvPr/>
        </p:nvSpPr>
        <p:spPr>
          <a:xfrm>
            <a:off x="4687824" y="2100612"/>
            <a:ext cx="25908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MPI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1490E232-B208-F4A9-0B0B-42E8B8795853}"/>
              </a:ext>
            </a:extLst>
          </p:cNvPr>
          <p:cNvSpPr/>
          <p:nvPr/>
        </p:nvSpPr>
        <p:spPr>
          <a:xfrm>
            <a:off x="1686203" y="3429000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 Primer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2DB1801-15C3-8BC2-4231-1607847593B0}"/>
              </a:ext>
            </a:extLst>
          </p:cNvPr>
          <p:cNvSpPr/>
          <p:nvPr/>
        </p:nvSpPr>
        <p:spPr>
          <a:xfrm>
            <a:off x="4916424" y="3424433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Point-to-Point Communication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C0B51C7-5DDF-240C-1041-987C8235F445}"/>
              </a:ext>
            </a:extLst>
          </p:cNvPr>
          <p:cNvCxnSpPr>
            <a:cxnSpLocks/>
            <a:stCxn id="2" idx="2"/>
            <a:endCxn id="3" idx="0"/>
          </p:cNvCxnSpPr>
          <p:nvPr/>
        </p:nvCxnSpPr>
        <p:spPr>
          <a:xfrm flipH="1">
            <a:off x="2753003" y="2786412"/>
            <a:ext cx="3230221" cy="642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E7B643D-9D96-BEF6-71E0-8C2CADA0CF67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>
            <a:off x="5983224" y="2786412"/>
            <a:ext cx="0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CAB7D70-B63F-A61C-D810-8CA0F1676E77}"/>
              </a:ext>
            </a:extLst>
          </p:cNvPr>
          <p:cNvSpPr/>
          <p:nvPr/>
        </p:nvSpPr>
        <p:spPr>
          <a:xfrm>
            <a:off x="8372197" y="3424433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Collective Communication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6C11112-D944-700C-8114-5B5F7EAB2F7A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786412"/>
            <a:ext cx="3455773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Arrow 8">
            <a:extLst>
              <a:ext uri="{FF2B5EF4-FFF2-40B4-BE49-F238E27FC236}">
                <a16:creationId xmlns:a16="http://schemas.microsoft.com/office/drawing/2014/main" id="{D6AA5F3D-7E42-D375-5A37-5CF14A19D565}"/>
              </a:ext>
            </a:extLst>
          </p:cNvPr>
          <p:cNvSpPr/>
          <p:nvPr/>
        </p:nvSpPr>
        <p:spPr>
          <a:xfrm rot="5400000">
            <a:off x="2537655" y="4227112"/>
            <a:ext cx="430696" cy="53340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977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What is MPI?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is a standard message passing model for developing message passing programs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objective of MPI is to establish a </a:t>
            </a:r>
            <a:r>
              <a:rPr lang="en-US" sz="2400" i="1" dirty="0">
                <a:solidFill>
                  <a:srgbClr val="77E1FF"/>
                </a:solidFill>
              </a:rPr>
              <a:t>portable</a:t>
            </a:r>
            <a:r>
              <a:rPr lang="en-US" sz="2400" dirty="0">
                <a:solidFill>
                  <a:schemeClr val="tx1"/>
                </a:solidFill>
              </a:rPr>
              <a:t>,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77E1FF"/>
                </a:solidFill>
              </a:rPr>
              <a:t>efficient</a:t>
            </a:r>
            <a:r>
              <a:rPr lang="en-US" sz="2400" dirty="0">
                <a:solidFill>
                  <a:schemeClr val="tx1"/>
                </a:solidFill>
              </a:rPr>
              <a:t>, and</a:t>
            </a:r>
            <a:r>
              <a:rPr lang="en-US" sz="2400" dirty="0"/>
              <a:t> </a:t>
            </a:r>
            <a:r>
              <a:rPr lang="en-US" sz="2400" i="1" dirty="0">
                <a:solidFill>
                  <a:srgbClr val="77E1FF"/>
                </a:solidFill>
              </a:rPr>
              <a:t>flexible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libraries for message passing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By itself, MPI is NOT a library - but rather a specification of what an MPI library should be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is not an IEEE or ISO standard, but has in fact, become the</a:t>
            </a:r>
            <a:r>
              <a:rPr lang="en-US" sz="2400" dirty="0"/>
              <a:t> </a:t>
            </a:r>
            <a:r>
              <a:rPr lang="en-US" sz="2400" i="1" dirty="0"/>
              <a:t>industry standard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for writing message passing programs on HPC platforms</a:t>
            </a:r>
            <a:endParaRPr lang="en-US" sz="3600" dirty="0"/>
          </a:p>
        </p:txBody>
      </p:sp>
      <p:sp>
        <p:nvSpPr>
          <p:cNvPr id="430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A6424D-96F9-4E72-85B8-A1C1CF3650B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2497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5724745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6752265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6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9394568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Functionality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Over 115 routines are defined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/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6879688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/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MPI is the only message passing library which can be considered a standard. It is supported on virtually all</a:t>
                      </a:r>
                      <a:r>
                        <a:rPr lang="en-US" sz="1800" baseline="0" dirty="0"/>
                        <a:t> </a:t>
                      </a:r>
                      <a:r>
                        <a:rPr lang="en-US" sz="1800" dirty="0"/>
                        <a:t>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Portability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There is no need to modify your source code when you port your application to a different platform that supports the MPI standard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Performance Opportunities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Vendor implementations should be able to exploit native hardware features to optimize performance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Functionality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/>
                        <a:t>Over 115 routines are defined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Availability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/>
                        <a:t>A variety of implementations are available, both vendor and public domain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1557894"/>
              </p:ext>
            </p:extLst>
          </p:nvPr>
        </p:nvGraphicFramePr>
        <p:xfrm>
          <a:off x="1216152" y="1673352"/>
          <a:ext cx="9906000" cy="43434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30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2768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Reason</a:t>
                      </a:r>
                    </a:p>
                  </a:txBody>
                  <a:tcPr marT="45714" marB="45714"/>
                </a:tc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24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</a:p>
                  </a:txBody>
                  <a:tcPr marT="45714" marB="4571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marL="0" algn="ctr" defTabSz="685800" rtl="0" eaLnBrk="1" latinLnBrk="0" hangingPunct="1"/>
                      <a:r>
                        <a:rPr lang="en-US" sz="18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Standardization</a:t>
                      </a: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algn="l" defTabSz="685800" rtl="0" eaLnBrk="1" latinLnBrk="0" hangingPunct="1"/>
                      <a:r>
                        <a:rPr lang="en-US" sz="18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MPI is the only message passing library which can be considered a standard. It is supported on virtually all HPC platforms</a:t>
                      </a:r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67854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2276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algn="l"/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1078">
                <a:tc>
                  <a:txBody>
                    <a:bodyPr/>
                    <a:lstStyle/>
                    <a:p>
                      <a:pPr algn="ctr"/>
                      <a:endParaRPr lang="en-US" sz="1800" b="0" dirty="0">
                        <a:solidFill>
                          <a:schemeClr val="tx1"/>
                        </a:solidFill>
                      </a:endParaRPr>
                    </a:p>
                  </a:txBody>
                  <a:tcPr marT="45714" marB="45714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/>
                    </a:p>
                  </a:txBody>
                  <a:tcPr marT="45714" marB="45714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Reasons for using MPI</a:t>
            </a:r>
          </a:p>
        </p:txBody>
      </p:sp>
      <p:sp>
        <p:nvSpPr>
          <p:cNvPr id="44035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613648" y="6355080"/>
            <a:ext cx="2743200" cy="365125"/>
          </a:xfrm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75BCEEA-F2FA-477F-8E4B-49B6A7E474CF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107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Communicators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63040"/>
            <a:ext cx="10351008" cy="478536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 uses objects called </a:t>
            </a:r>
            <a:r>
              <a:rPr lang="en-US" sz="2400" i="1" dirty="0">
                <a:solidFill>
                  <a:schemeClr val="tx1"/>
                </a:solidFill>
              </a:rPr>
              <a:t>communicators/groups </a:t>
            </a:r>
            <a:r>
              <a:rPr lang="en-US" sz="2400" dirty="0">
                <a:solidFill>
                  <a:schemeClr val="tx1"/>
                </a:solidFill>
              </a:rPr>
              <a:t>to define which collection of processes may communicate with each other to solve a certain problem</a:t>
            </a:r>
          </a:p>
          <a:p>
            <a:pPr marL="0" indent="0" algn="just" eaLnBrk="1" hangingPunct="1">
              <a:buNone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MPI_COMM_WORLD is a predefined communicator that includes </a:t>
            </a:r>
            <a:r>
              <a:rPr lang="en-US" sz="2400" i="1" u="sng" dirty="0">
                <a:solidFill>
                  <a:schemeClr val="tx1"/>
                </a:solidFill>
              </a:rPr>
              <a:t>all</a:t>
            </a:r>
            <a:r>
              <a:rPr lang="en-US" sz="2400" dirty="0">
                <a:solidFill>
                  <a:schemeClr val="tx1"/>
                </a:solidFill>
              </a:rPr>
              <a:t> of your MPI processes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400" dirty="0"/>
              <a:t>But a problem can consist of several sub-problems where each can be solved independently</a:t>
            </a:r>
          </a:p>
          <a:p>
            <a:pPr algn="just">
              <a:buFont typeface="Wingdings" pitchFamily="2" charset="2"/>
              <a:buChar char="§"/>
              <a:defRPr/>
            </a:pPr>
            <a:endParaRPr lang="en-US" sz="24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400" dirty="0"/>
              <a:t>Thus, you can create a new communicator for each sub-problem as a subset of an existing communicator</a:t>
            </a:r>
          </a:p>
          <a:p>
            <a:pPr marL="0" indent="0" algn="just">
              <a:buNone/>
              <a:defRPr/>
            </a:pPr>
            <a:endParaRPr lang="en-US" dirty="0"/>
          </a:p>
        </p:txBody>
      </p:sp>
      <p:sp>
        <p:nvSpPr>
          <p:cNvPr id="460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210E08-4573-4DC6-B74C-ABE9CD235F1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42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Ranks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Within a communicator, every process has its own unique ID referred to as </a:t>
            </a:r>
            <a:r>
              <a:rPr lang="en-US" sz="2400" i="1" dirty="0">
                <a:solidFill>
                  <a:schemeClr val="tx1"/>
                </a:solidFill>
              </a:rPr>
              <a:t>rank</a:t>
            </a:r>
            <a:r>
              <a:rPr lang="en-US" sz="2400" dirty="0">
                <a:solidFill>
                  <a:schemeClr val="tx1"/>
                </a:solidFill>
              </a:rPr>
              <a:t>, assigned by the system when the processes are initialized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 rank is sometimes called a </a:t>
            </a:r>
            <a:r>
              <a:rPr lang="en-US" sz="2400" i="1" dirty="0">
                <a:solidFill>
                  <a:schemeClr val="tx1"/>
                </a:solidFill>
              </a:rPr>
              <a:t>task ID</a:t>
            </a:r>
            <a:r>
              <a:rPr lang="en-US" sz="2400" dirty="0">
                <a:solidFill>
                  <a:schemeClr val="tx1"/>
                </a:solidFill>
              </a:rPr>
              <a:t>-- ranks are contiguous and begin at </a:t>
            </a:r>
            <a:r>
              <a:rPr lang="en-US" sz="2400" i="1" dirty="0">
                <a:solidFill>
                  <a:schemeClr val="tx1"/>
                </a:solidFill>
              </a:rPr>
              <a:t>zero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Ranks are used by programmers to specify the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sources and destinations of messages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Ranks are often used conditionally </a:t>
            </a:r>
            <a:r>
              <a:rPr lang="en-US" sz="2400" dirty="0"/>
              <a:t>in</a:t>
            </a:r>
            <a:r>
              <a:rPr lang="en-US" sz="2400" dirty="0">
                <a:solidFill>
                  <a:schemeClr val="tx1"/>
                </a:solidFill>
              </a:rPr>
              <a:t> programs to control execution (e.g., </a:t>
            </a:r>
            <a:r>
              <a:rPr lang="en-US" sz="2400" i="1" dirty="0">
                <a:solidFill>
                  <a:schemeClr val="tx1"/>
                </a:solidFill>
              </a:rPr>
              <a:t>if rank=0 do this / if rank=1 do that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71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FE269B-EC31-4EC4-A227-88B67C0FAAD7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57863F7-A1CB-A5AE-2E17-F5D27EFFBEEF}"/>
              </a:ext>
            </a:extLst>
          </p:cNvPr>
          <p:cNvSpPr txBox="1"/>
          <p:nvPr/>
        </p:nvSpPr>
        <p:spPr>
          <a:xfrm>
            <a:off x="7543800" y="3124200"/>
            <a:ext cx="3811978" cy="14773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effectLst/>
              </a:rPr>
              <a:t>from</a:t>
            </a:r>
            <a:r>
              <a:rPr lang="en-US" dirty="0"/>
              <a:t> </a:t>
            </a:r>
            <a:r>
              <a:rPr lang="en-US" b="1" dirty="0">
                <a:solidFill>
                  <a:srgbClr val="0000FF"/>
                </a:solidFill>
                <a:effectLst/>
              </a:rPr>
              <a:t>mpi4py</a:t>
            </a:r>
            <a:r>
              <a:rPr lang="en-US" dirty="0"/>
              <a:t> </a:t>
            </a:r>
            <a:r>
              <a:rPr lang="en-US" b="1" dirty="0">
                <a:solidFill>
                  <a:srgbClr val="008000"/>
                </a:solidFill>
                <a:effectLst/>
              </a:rPr>
              <a:t>import</a:t>
            </a:r>
            <a:r>
              <a:rPr lang="en-US" dirty="0"/>
              <a:t> </a:t>
            </a:r>
            <a:r>
              <a:rPr lang="en-US" dirty="0">
                <a:effectLst/>
              </a:rPr>
              <a:t>MPI</a:t>
            </a:r>
            <a:r>
              <a:rPr lang="en-US" dirty="0"/>
              <a:t> </a:t>
            </a:r>
          </a:p>
          <a:p>
            <a:endParaRPr lang="en-US" dirty="0">
              <a:effectLst/>
            </a:endParaRPr>
          </a:p>
          <a:p>
            <a:r>
              <a:rPr lang="en-US" dirty="0">
                <a:effectLst/>
              </a:rPr>
              <a:t>comm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>
                <a:effectLst/>
              </a:rPr>
              <a:t>MPI</a:t>
            </a:r>
            <a:r>
              <a:rPr lang="en-US" dirty="0">
                <a:solidFill>
                  <a:srgbClr val="666666"/>
                </a:solidFill>
                <a:effectLst/>
              </a:rPr>
              <a:t>.</a:t>
            </a:r>
            <a:r>
              <a:rPr lang="en-US" dirty="0">
                <a:effectLst/>
              </a:rPr>
              <a:t>COMM_WORLD</a:t>
            </a:r>
            <a:r>
              <a:rPr lang="en-US" dirty="0"/>
              <a:t> </a:t>
            </a:r>
          </a:p>
          <a:p>
            <a:r>
              <a:rPr lang="en-US" dirty="0">
                <a:effectLst/>
              </a:rPr>
              <a:t>rank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 err="1">
                <a:effectLst/>
              </a:rPr>
              <a:t>comm</a:t>
            </a:r>
            <a:r>
              <a:rPr lang="en-US" dirty="0" err="1">
                <a:solidFill>
                  <a:srgbClr val="666666"/>
                </a:solidFill>
                <a:effectLst/>
              </a:rPr>
              <a:t>.</a:t>
            </a:r>
            <a:r>
              <a:rPr lang="en-US" dirty="0" err="1">
                <a:effectLst/>
              </a:rPr>
              <a:t>Get_rank</a:t>
            </a:r>
            <a:r>
              <a:rPr lang="en-US" dirty="0">
                <a:effectLst/>
              </a:rPr>
              <a:t>()</a:t>
            </a:r>
            <a:r>
              <a:rPr lang="en-US" dirty="0"/>
              <a:t> </a:t>
            </a:r>
          </a:p>
          <a:p>
            <a:r>
              <a:rPr lang="en-US" b="1" dirty="0">
                <a:solidFill>
                  <a:srgbClr val="008000"/>
                </a:solidFill>
                <a:effectLst/>
              </a:rPr>
              <a:t>print</a:t>
            </a:r>
            <a:r>
              <a:rPr lang="en-US" dirty="0">
                <a:effectLst/>
              </a:rPr>
              <a:t>(</a:t>
            </a:r>
            <a:r>
              <a:rPr lang="en-US" dirty="0">
                <a:solidFill>
                  <a:srgbClr val="BA2121"/>
                </a:solidFill>
                <a:effectLst/>
              </a:rPr>
              <a:t>'My rank is '</a:t>
            </a:r>
            <a:r>
              <a:rPr lang="en-US" dirty="0">
                <a:effectLst/>
              </a:rPr>
              <a:t>,rank)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005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74320"/>
            <a:ext cx="9753600" cy="1325880"/>
          </a:xfrm>
        </p:spPr>
        <p:txBody>
          <a:bodyPr/>
          <a:lstStyle/>
          <a:p>
            <a:pPr eaLnBrk="1" hangingPunct="1"/>
            <a:r>
              <a:rPr lang="en-US" altLang="en-US" dirty="0"/>
              <a:t>Example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Consider a problem with a fluid dynamics part and a structural analysis part, where each part can be computed in parallel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" name="Rounded Rectangle 1"/>
          <p:cNvSpPr/>
          <p:nvPr/>
        </p:nvSpPr>
        <p:spPr>
          <a:xfrm>
            <a:off x="3505200" y="2895600"/>
            <a:ext cx="2362200" cy="2362200"/>
          </a:xfrm>
          <a:prstGeom prst="round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Rounded Rectangle 2"/>
          <p:cNvSpPr/>
          <p:nvPr/>
        </p:nvSpPr>
        <p:spPr>
          <a:xfrm>
            <a:off x="3962400" y="34671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Rank=0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=0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086225" y="2995614"/>
            <a:ext cx="12700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00B050"/>
                </a:solidFill>
              </a:rPr>
              <a:t>Comm_Fluid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4876800" y="34671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Rank=1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=1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3962400" y="43434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Rank=2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=2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876800" y="4343400"/>
            <a:ext cx="609600" cy="609600"/>
          </a:xfrm>
          <a:prstGeom prst="round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B050"/>
                </a:solidFill>
              </a:rPr>
              <a:t>Rank=3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=3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629400" y="2895600"/>
            <a:ext cx="2362200" cy="2362200"/>
          </a:xfrm>
          <a:prstGeom prst="roundRect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ounded Rectangle 14"/>
          <p:cNvSpPr/>
          <p:nvPr/>
        </p:nvSpPr>
        <p:spPr>
          <a:xfrm>
            <a:off x="7086600" y="34671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Rank=0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=4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7210426" y="2995614"/>
            <a:ext cx="1362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0000FF"/>
                </a:solidFill>
              </a:rPr>
              <a:t>Comm_Struct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8001000" y="34671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Rank=1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=5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7086600" y="43434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Rank=2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=6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8001000" y="4343400"/>
            <a:ext cx="609600" cy="609600"/>
          </a:xfrm>
          <a:prstGeom prst="round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/>
          <a:lstStyle/>
          <a:p>
            <a:pPr algn="ctr" eaLnBrk="1" hangingPunct="1">
              <a:defRPr/>
            </a:pPr>
            <a:r>
              <a:rPr lang="en-US" sz="1100" dirty="0">
                <a:solidFill>
                  <a:srgbClr val="0000FF"/>
                </a:solidFill>
              </a:rPr>
              <a:t>Rank=3</a:t>
            </a:r>
          </a:p>
          <a:p>
            <a:pPr algn="ctr" eaLnBrk="1" hangingPunct="1">
              <a:defRPr/>
            </a:pPr>
            <a:endParaRPr lang="en-US" sz="1100" dirty="0"/>
          </a:p>
          <a:p>
            <a:pPr algn="ctr" eaLnBrk="1" hangingPunct="1">
              <a:defRPr/>
            </a:pPr>
            <a:r>
              <a:rPr lang="en-US" sz="1100" b="1" i="1" dirty="0">
                <a:solidFill>
                  <a:srgbClr val="C00000"/>
                </a:solidFill>
              </a:rPr>
              <a:t>Rank</a:t>
            </a:r>
            <a:r>
              <a:rPr lang="en-US" sz="1100" dirty="0">
                <a:solidFill>
                  <a:srgbClr val="C00000"/>
                </a:solidFill>
              </a:rPr>
              <a:t>=7</a:t>
            </a:r>
          </a:p>
        </p:txBody>
      </p:sp>
      <p:cxnSp>
        <p:nvCxnSpPr>
          <p:cNvPr id="20" name="Straight Arrow Connector 19"/>
          <p:cNvCxnSpPr>
            <a:endCxn id="17" idx="0"/>
          </p:cNvCxnSpPr>
          <p:nvPr/>
        </p:nvCxnSpPr>
        <p:spPr>
          <a:xfrm>
            <a:off x="8305800" y="3303588"/>
            <a:ext cx="0" cy="16351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H="1">
            <a:off x="6324600" y="3303588"/>
            <a:ext cx="19812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6096000" y="3303588"/>
            <a:ext cx="228600" cy="46831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endCxn id="11" idx="3"/>
          </p:cNvCxnSpPr>
          <p:nvPr/>
        </p:nvCxnSpPr>
        <p:spPr>
          <a:xfrm flipH="1">
            <a:off x="5486400" y="3771900"/>
            <a:ext cx="6096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4267200" y="3303588"/>
            <a:ext cx="0" cy="163512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4267200" y="3303588"/>
            <a:ext cx="18288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6096000" y="3303588"/>
            <a:ext cx="228600" cy="468312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1" name="Straight Arrow Connector 4100"/>
          <p:cNvCxnSpPr>
            <a:endCxn id="15" idx="1"/>
          </p:cNvCxnSpPr>
          <p:nvPr/>
        </p:nvCxnSpPr>
        <p:spPr>
          <a:xfrm>
            <a:off x="6324600" y="3771900"/>
            <a:ext cx="7620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5" name="Straight Arrow Connector 4104"/>
          <p:cNvCxnSpPr/>
          <p:nvPr/>
        </p:nvCxnSpPr>
        <p:spPr>
          <a:xfrm flipV="1">
            <a:off x="4267200" y="4953000"/>
            <a:ext cx="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7" name="Straight Connector 4106"/>
          <p:cNvCxnSpPr/>
          <p:nvPr/>
        </p:nvCxnSpPr>
        <p:spPr>
          <a:xfrm>
            <a:off x="4267200" y="5105400"/>
            <a:ext cx="18288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1" name="Straight Connector 4110"/>
          <p:cNvCxnSpPr/>
          <p:nvPr/>
        </p:nvCxnSpPr>
        <p:spPr>
          <a:xfrm flipV="1">
            <a:off x="6096000" y="4648200"/>
            <a:ext cx="228600" cy="45720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3" name="Straight Arrow Connector 4112"/>
          <p:cNvCxnSpPr>
            <a:endCxn id="18" idx="1"/>
          </p:cNvCxnSpPr>
          <p:nvPr/>
        </p:nvCxnSpPr>
        <p:spPr>
          <a:xfrm>
            <a:off x="6324600" y="4648200"/>
            <a:ext cx="7620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 flipV="1">
            <a:off x="8305800" y="4953000"/>
            <a:ext cx="0" cy="15240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5" name="Straight Connector 4114"/>
          <p:cNvCxnSpPr/>
          <p:nvPr/>
        </p:nvCxnSpPr>
        <p:spPr>
          <a:xfrm flipH="1">
            <a:off x="6324600" y="5105400"/>
            <a:ext cx="1981200" cy="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7" name="Straight Connector 4116"/>
          <p:cNvCxnSpPr/>
          <p:nvPr/>
        </p:nvCxnSpPr>
        <p:spPr>
          <a:xfrm flipH="1" flipV="1">
            <a:off x="6096000" y="4648200"/>
            <a:ext cx="228600" cy="457200"/>
          </a:xfrm>
          <a:prstGeom prst="line">
            <a:avLst/>
          </a:prstGeom>
          <a:ln w="12700">
            <a:solidFill>
              <a:srgbClr val="C0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9" name="Straight Arrow Connector 4118"/>
          <p:cNvCxnSpPr>
            <a:endCxn id="13" idx="3"/>
          </p:cNvCxnSpPr>
          <p:nvPr/>
        </p:nvCxnSpPr>
        <p:spPr>
          <a:xfrm flipH="1">
            <a:off x="5486400" y="4648200"/>
            <a:ext cx="609600" cy="0"/>
          </a:xfrm>
          <a:prstGeom prst="straightConnector1">
            <a:avLst/>
          </a:prstGeom>
          <a:ln w="12700">
            <a:solidFill>
              <a:srgbClr val="C00000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26" name="Rounded Rectangle 4125"/>
          <p:cNvSpPr/>
          <p:nvPr/>
        </p:nvSpPr>
        <p:spPr>
          <a:xfrm>
            <a:off x="3124200" y="2438400"/>
            <a:ext cx="6248400" cy="3352800"/>
          </a:xfrm>
          <a:prstGeom prst="round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5181601" y="2514601"/>
            <a:ext cx="194786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u="sng">
                <a:solidFill>
                  <a:srgbClr val="C00000"/>
                </a:solidFill>
              </a:rPr>
              <a:t>MPI_COMM_WORLD</a:t>
            </a:r>
          </a:p>
        </p:txBody>
      </p:sp>
      <p:sp>
        <p:nvSpPr>
          <p:cNvPr id="49186" name="TextBox 4126"/>
          <p:cNvSpPr txBox="1">
            <a:spLocks noChangeArrowheads="1"/>
          </p:cNvSpPr>
          <p:nvPr/>
        </p:nvSpPr>
        <p:spPr bwMode="auto">
          <a:xfrm>
            <a:off x="3657600" y="5891214"/>
            <a:ext cx="5334000" cy="738187"/>
          </a:xfrm>
          <a:prstGeom prst="rect">
            <a:avLst/>
          </a:prstGeom>
          <a:noFill/>
          <a:ln w="12700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85750" indent="-285750"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C00000"/>
                </a:solidFill>
              </a:rPr>
              <a:t>Ranks within MPI_COMM_WORLD are printed in red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00B050"/>
                </a:solidFill>
              </a:rPr>
              <a:t>Ranks within Comm_Fluid are printed in green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solidFill>
                  <a:srgbClr val="0000FF"/>
                </a:solidFill>
              </a:rPr>
              <a:t>Ranks within Comm_Struct are printed in blue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>
            <a:off x="4541838" y="4065588"/>
            <a:ext cx="381000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4541838" y="4065588"/>
            <a:ext cx="0" cy="2667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4922838" y="4065588"/>
            <a:ext cx="0" cy="26670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>
            <a:off x="4541838" y="4332288"/>
            <a:ext cx="381000" cy="0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4618038" y="4103689"/>
            <a:ext cx="228600" cy="211137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/>
          <p:cNvCxnSpPr/>
          <p:nvPr/>
        </p:nvCxnSpPr>
        <p:spPr>
          <a:xfrm flipH="1">
            <a:off x="4618038" y="4103689"/>
            <a:ext cx="228600" cy="211137"/>
          </a:xfrm>
          <a:prstGeom prst="straightConnector1">
            <a:avLst/>
          </a:prstGeom>
          <a:ln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Arrow Connector 96"/>
          <p:cNvCxnSpPr/>
          <p:nvPr/>
        </p:nvCxnSpPr>
        <p:spPr>
          <a:xfrm>
            <a:off x="7666038" y="4076700"/>
            <a:ext cx="3810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Arrow Connector 97"/>
          <p:cNvCxnSpPr/>
          <p:nvPr/>
        </p:nvCxnSpPr>
        <p:spPr>
          <a:xfrm>
            <a:off x="7666038" y="4076700"/>
            <a:ext cx="0" cy="26670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Arrow Connector 98"/>
          <p:cNvCxnSpPr/>
          <p:nvPr/>
        </p:nvCxnSpPr>
        <p:spPr>
          <a:xfrm>
            <a:off x="8047038" y="4076700"/>
            <a:ext cx="0" cy="26670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Arrow Connector 99"/>
          <p:cNvCxnSpPr/>
          <p:nvPr/>
        </p:nvCxnSpPr>
        <p:spPr>
          <a:xfrm>
            <a:off x="7666038" y="4343400"/>
            <a:ext cx="381000" cy="0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Arrow Connector 100"/>
          <p:cNvCxnSpPr/>
          <p:nvPr/>
        </p:nvCxnSpPr>
        <p:spPr>
          <a:xfrm>
            <a:off x="7742238" y="4114800"/>
            <a:ext cx="228600" cy="211138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/>
          <p:cNvCxnSpPr/>
          <p:nvPr/>
        </p:nvCxnSpPr>
        <p:spPr>
          <a:xfrm flipH="1">
            <a:off x="7742238" y="4114800"/>
            <a:ext cx="228600" cy="211138"/>
          </a:xfrm>
          <a:prstGeom prst="straightConnector1">
            <a:avLst/>
          </a:prstGeom>
          <a:ln>
            <a:solidFill>
              <a:srgbClr val="0000FF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002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6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4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2" dur="500"/>
                                        <p:tgtEl>
                                          <p:spTgt spid="4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5" dur="500"/>
                                        <p:tgtEl>
                                          <p:spTgt spid="4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8" dur="500"/>
                                        <p:tgtEl>
                                          <p:spTgt spid="4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1" dur="500"/>
                                        <p:tgtEl>
                                          <p:spTgt spid="4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4" dur="500"/>
                                        <p:tgtEl>
                                          <p:spTgt spid="4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7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0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/>
      <p:bldP spid="17" grpId="0" animBg="1"/>
      <p:bldP spid="18" grpId="0" animBg="1"/>
      <p:bldP spid="19" grpId="0" animBg="1"/>
      <p:bldP spid="4126" grpId="0" animBg="1"/>
      <p:bldP spid="6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50F3CA5-FDC5-669B-4CAC-F8A443670A51}"/>
              </a:ext>
            </a:extLst>
          </p:cNvPr>
          <p:cNvSpPr/>
          <p:nvPr/>
        </p:nvSpPr>
        <p:spPr>
          <a:xfrm>
            <a:off x="4687824" y="2100612"/>
            <a:ext cx="25908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MPI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1490E232-B208-F4A9-0B0B-42E8B8795853}"/>
              </a:ext>
            </a:extLst>
          </p:cNvPr>
          <p:cNvSpPr/>
          <p:nvPr/>
        </p:nvSpPr>
        <p:spPr>
          <a:xfrm>
            <a:off x="1686203" y="3429000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 Primer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2DB1801-15C3-8BC2-4231-1607847593B0}"/>
              </a:ext>
            </a:extLst>
          </p:cNvPr>
          <p:cNvSpPr/>
          <p:nvPr/>
        </p:nvSpPr>
        <p:spPr>
          <a:xfrm>
            <a:off x="4916424" y="3424433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Point-to-Point Communication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C0B51C7-5DDF-240C-1041-987C8235F445}"/>
              </a:ext>
            </a:extLst>
          </p:cNvPr>
          <p:cNvCxnSpPr>
            <a:cxnSpLocks/>
            <a:stCxn id="2" idx="2"/>
            <a:endCxn id="3" idx="0"/>
          </p:cNvCxnSpPr>
          <p:nvPr/>
        </p:nvCxnSpPr>
        <p:spPr>
          <a:xfrm flipH="1">
            <a:off x="2753003" y="2786412"/>
            <a:ext cx="3230221" cy="642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E7B643D-9D96-BEF6-71E0-8C2CADA0CF67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>
            <a:off x="5983224" y="2786412"/>
            <a:ext cx="0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CAB7D70-B63F-A61C-D810-8CA0F1676E77}"/>
              </a:ext>
            </a:extLst>
          </p:cNvPr>
          <p:cNvSpPr/>
          <p:nvPr/>
        </p:nvSpPr>
        <p:spPr>
          <a:xfrm>
            <a:off x="8372197" y="3424433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Collective Communication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6C11112-D944-700C-8114-5B5F7EAB2F7A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786412"/>
            <a:ext cx="3455773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Arrow 8">
            <a:extLst>
              <a:ext uri="{FF2B5EF4-FFF2-40B4-BE49-F238E27FC236}">
                <a16:creationId xmlns:a16="http://schemas.microsoft.com/office/drawing/2014/main" id="{D6AA5F3D-7E42-D375-5A37-5CF14A19D565}"/>
              </a:ext>
            </a:extLst>
          </p:cNvPr>
          <p:cNvSpPr/>
          <p:nvPr/>
        </p:nvSpPr>
        <p:spPr>
          <a:xfrm rot="5400000">
            <a:off x="5767876" y="4224828"/>
            <a:ext cx="430696" cy="53340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34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51743E13-1FFF-4F57-874F-3A44BFC1F75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Today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FACB2E5-6B13-47FB-BD5A-93E32D4397D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Last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Synchronization – Part IV</a:t>
            </a:r>
          </a:p>
          <a:p>
            <a:pPr lvl="4" eaLnBrk="1" hangingPunct="1">
              <a:buFont typeface="Wingdings" pitchFamily="2" charset="2"/>
              <a:buChar char="§"/>
              <a:defRPr/>
            </a:pPr>
            <a:endParaRPr lang="en-US" sz="12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Today’s Session: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600" dirty="0"/>
              <a:t>MPI – Part I</a:t>
            </a:r>
          </a:p>
          <a:p>
            <a:pPr marL="914400" lvl="2" indent="0" eaLnBrk="1" hangingPunct="1">
              <a:buNone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Announcements: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P2 is due today by midnight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P3 will be released on Thursday, Oct 26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r>
              <a:rPr lang="en-US" altLang="en-US" sz="2600" dirty="0">
                <a:ea typeface="Arial" panose="020B0604020202020204" pitchFamily="34" charset="0"/>
              </a:rPr>
              <a:t>We will practice on MPI in the upcoming recitation </a:t>
            </a:r>
          </a:p>
          <a:p>
            <a:pPr lvl="1">
              <a:buFont typeface="Wingdings" panose="05000000000000000000" pitchFamily="2" charset="2"/>
              <a:buChar char="§"/>
              <a:defRPr/>
            </a:pPr>
            <a:endParaRPr lang="en-US" altLang="en-US" sz="2600" dirty="0">
              <a:ea typeface="Arial" panose="020B0604020202020204" pitchFamily="34" charset="0"/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B2C391F5-54DB-0543-8332-33F41628F2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4803" y="274320"/>
            <a:ext cx="11506193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How is Point-to-Point Communication Performed?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348F1C25-1AA7-2D4C-9A82-7C785066D26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21132" y="1635218"/>
            <a:ext cx="3451575" cy="4525963"/>
          </a:xfrm>
        </p:spPr>
        <p:txBody>
          <a:bodyPr>
            <a:noAutofit/>
          </a:bodyPr>
          <a:lstStyle/>
          <a:p>
            <a:pPr marL="342900" indent="-342900" algn="just" eaLnBrk="1" hangingPunct="1">
              <a:buFont typeface="+mj-lt"/>
              <a:buAutoNum type="arabicParenR"/>
            </a:pPr>
            <a:r>
              <a:rPr lang="en-US" altLang="en-US" sz="2000" dirty="0">
                <a:solidFill>
                  <a:srgbClr val="EF7273"/>
                </a:solidFill>
              </a:rPr>
              <a:t>The user stores data in the user buffer</a:t>
            </a:r>
          </a:p>
          <a:p>
            <a:pPr marL="342900" indent="-342900" algn="just" eaLnBrk="1" hangingPunct="1">
              <a:buFont typeface="+mj-lt"/>
              <a:buAutoNum type="arabicParenR"/>
            </a:pPr>
            <a:endParaRPr lang="en-US" altLang="en-US" sz="2000" dirty="0">
              <a:solidFill>
                <a:srgbClr val="EF7273"/>
              </a:solidFill>
            </a:endParaRPr>
          </a:p>
          <a:p>
            <a:pPr marL="342900" indent="-342900" algn="just" eaLnBrk="1" hangingPunct="1">
              <a:buFont typeface="+mj-lt"/>
              <a:buAutoNum type="arabicParenR"/>
            </a:pPr>
            <a:r>
              <a:rPr lang="en-US" altLang="en-US" sz="2000" dirty="0">
                <a:solidFill>
                  <a:srgbClr val="EF7273"/>
                </a:solidFill>
              </a:rPr>
              <a:t>The user calls one of the MPI send routines</a:t>
            </a:r>
          </a:p>
          <a:p>
            <a:pPr marL="342900" indent="-342900" algn="just" eaLnBrk="1" hangingPunct="1">
              <a:buFont typeface="+mj-lt"/>
              <a:buAutoNum type="arabicParenR"/>
            </a:pPr>
            <a:endParaRPr lang="en-US" altLang="en-US" sz="2000" dirty="0">
              <a:solidFill>
                <a:srgbClr val="EF7273"/>
              </a:solidFill>
            </a:endParaRPr>
          </a:p>
          <a:p>
            <a:pPr marL="342900" indent="-342900" algn="just" eaLnBrk="1" hangingPunct="1">
              <a:buFont typeface="+mj-lt"/>
              <a:buAutoNum type="arabicParenR"/>
            </a:pPr>
            <a:r>
              <a:rPr lang="en-US" altLang="en-US" sz="2000" dirty="0">
                <a:solidFill>
                  <a:srgbClr val="EF7273"/>
                </a:solidFill>
              </a:rPr>
              <a:t>The system copies the data from the user buffer to the system buffer</a:t>
            </a:r>
          </a:p>
          <a:p>
            <a:pPr marL="342900" indent="-342900" algn="just" eaLnBrk="1" hangingPunct="1">
              <a:buFont typeface="+mj-lt"/>
              <a:buAutoNum type="arabicParenR"/>
            </a:pPr>
            <a:endParaRPr lang="en-US" altLang="en-US" sz="2000" dirty="0">
              <a:solidFill>
                <a:srgbClr val="EF7273"/>
              </a:solidFill>
            </a:endParaRPr>
          </a:p>
          <a:p>
            <a:pPr marL="342900" indent="-342900" algn="just" eaLnBrk="1" hangingPunct="1">
              <a:buFont typeface="+mj-lt"/>
              <a:buAutoNum type="arabicParenR"/>
            </a:pPr>
            <a:r>
              <a:rPr lang="en-US" altLang="en-US" sz="2000" dirty="0">
                <a:solidFill>
                  <a:srgbClr val="EF7273"/>
                </a:solidFill>
              </a:rPr>
              <a:t>The system sends the data from the system buffer to the destination process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20864CE-69CC-D745-ADBC-9D6D7F0D5EC0}"/>
              </a:ext>
            </a:extLst>
          </p:cNvPr>
          <p:cNvSpPr/>
          <p:nvPr/>
        </p:nvSpPr>
        <p:spPr>
          <a:xfrm>
            <a:off x="4267200" y="1981200"/>
            <a:ext cx="3352800" cy="16002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B93F76BA-21A5-1349-B5F5-16EC4C8C22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55025" y="1635218"/>
            <a:ext cx="3447288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57200" indent="-457200" algn="just" eaLnBrk="1" hangingPunct="1">
              <a:buFont typeface="+mj-lt"/>
              <a:buAutoNum type="arabicParenR"/>
            </a:pPr>
            <a:r>
              <a:rPr lang="en-US" altLang="en-US" sz="2000" dirty="0">
                <a:solidFill>
                  <a:srgbClr val="92D050"/>
                </a:solidFill>
                <a:latin typeface="+mn-lt"/>
              </a:rPr>
              <a:t>The system receives the data from the source process and copies it to the system buffer</a:t>
            </a:r>
          </a:p>
          <a:p>
            <a:pPr marL="457200" indent="-457200" algn="just" eaLnBrk="1" hangingPunct="1">
              <a:buFont typeface="+mj-lt"/>
              <a:buAutoNum type="arabicParenR"/>
            </a:pPr>
            <a:endParaRPr lang="en-US" altLang="en-US" sz="2000" dirty="0">
              <a:solidFill>
                <a:srgbClr val="92D050"/>
              </a:solidFill>
              <a:latin typeface="+mn-lt"/>
            </a:endParaRPr>
          </a:p>
          <a:p>
            <a:pPr marL="457200" indent="-457200" algn="just">
              <a:buFont typeface="+mj-lt"/>
              <a:buAutoNum type="arabicParenR"/>
            </a:pPr>
            <a:r>
              <a:rPr lang="en-US" altLang="en-US" sz="2000" dirty="0">
                <a:solidFill>
                  <a:srgbClr val="92D050"/>
                </a:solidFill>
                <a:latin typeface="+mn-lt"/>
              </a:rPr>
              <a:t>The user calls one of the MPI receive routines</a:t>
            </a:r>
          </a:p>
          <a:p>
            <a:pPr algn="just" eaLnBrk="1" hangingPunct="1">
              <a:buFont typeface="+mj-lt"/>
              <a:buAutoNum type="arabicParenR"/>
            </a:pPr>
            <a:endParaRPr lang="en-US" altLang="en-US" sz="2000" dirty="0">
              <a:solidFill>
                <a:srgbClr val="92D050"/>
              </a:solidFill>
              <a:latin typeface="+mn-lt"/>
            </a:endParaRPr>
          </a:p>
          <a:p>
            <a:pPr algn="just" eaLnBrk="1" hangingPunct="1">
              <a:buFont typeface="+mj-lt"/>
              <a:buAutoNum type="arabicParenR"/>
            </a:pPr>
            <a:r>
              <a:rPr lang="en-US" altLang="en-US" sz="2000" dirty="0">
                <a:solidFill>
                  <a:srgbClr val="92D050"/>
                </a:solidFill>
                <a:latin typeface="+mn-lt"/>
              </a:rPr>
              <a:t>The system copies the data from the system buffer to the user buffer</a:t>
            </a:r>
          </a:p>
          <a:p>
            <a:pPr algn="just" eaLnBrk="1" hangingPunct="1">
              <a:buFont typeface="+mj-lt"/>
              <a:buAutoNum type="arabicParenR"/>
            </a:pPr>
            <a:endParaRPr lang="en-US" altLang="en-US" sz="2000" dirty="0">
              <a:solidFill>
                <a:srgbClr val="92D050"/>
              </a:solidFill>
              <a:latin typeface="+mn-lt"/>
            </a:endParaRPr>
          </a:p>
          <a:p>
            <a:pPr algn="just" eaLnBrk="1" hangingPunct="1">
              <a:buFont typeface="+mj-lt"/>
              <a:buAutoNum type="arabicParenR"/>
            </a:pPr>
            <a:r>
              <a:rPr lang="en-US" altLang="en-US" sz="2000" dirty="0">
                <a:solidFill>
                  <a:srgbClr val="92D050"/>
                </a:solidFill>
                <a:latin typeface="+mn-lt"/>
              </a:rPr>
              <a:t>The user uses the data in the user buffer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A444D5A-AFC7-1F46-B43A-FE5D88BB4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8200" y="2209800"/>
            <a:ext cx="6096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 algn="ctr">
            <a:solidFill>
              <a:srgbClr val="7F7F7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9703" name="TextBox 3">
            <a:extLst>
              <a:ext uri="{FF2B5EF4-FFF2-40B4-BE49-F238E27FC236}">
                <a16:creationId xmlns:a16="http://schemas.microsoft.com/office/drawing/2014/main" id="{181FC966-8C8E-164D-B0DC-3597ADBA53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08525" y="2022476"/>
            <a:ext cx="5016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C2E17EFD-9417-CD42-8AE6-4E8A8D23A04A}"/>
              </a:ext>
            </a:extLst>
          </p:cNvPr>
          <p:cNvCxnSpPr>
            <a:stCxn id="2" idx="0"/>
            <a:endCxn id="2" idx="2"/>
          </p:cNvCxnSpPr>
          <p:nvPr/>
        </p:nvCxnSpPr>
        <p:spPr>
          <a:xfrm>
            <a:off x="5943600" y="1981200"/>
            <a:ext cx="0" cy="160020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E64953C-3342-7147-86B4-6EC226CFCA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2438400"/>
            <a:ext cx="6096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 algn="ctr">
            <a:solidFill>
              <a:srgbClr val="7F7F7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9706" name="TextBox 11">
            <a:extLst>
              <a:ext uri="{FF2B5EF4-FFF2-40B4-BE49-F238E27FC236}">
                <a16:creationId xmlns:a16="http://schemas.microsoft.com/office/drawing/2014/main" id="{697B4EFE-0EBF-4040-A9C4-E7CC6C83B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7325" y="2251076"/>
            <a:ext cx="4079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260A060A-0C60-B346-B1BA-E1E3B94B58EA}"/>
              </a:ext>
            </a:extLst>
          </p:cNvPr>
          <p:cNvCxnSpPr>
            <a:stCxn id="3" idx="3"/>
            <a:endCxn id="11" idx="1"/>
          </p:cNvCxnSpPr>
          <p:nvPr/>
        </p:nvCxnSpPr>
        <p:spPr>
          <a:xfrm>
            <a:off x="5257800" y="2324100"/>
            <a:ext cx="1219200" cy="2286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BB954A3-ADFD-884E-A620-BA7DE6E27EEF}"/>
              </a:ext>
            </a:extLst>
          </p:cNvPr>
          <p:cNvCxnSpPr>
            <a:stCxn id="29711" idx="3"/>
          </p:cNvCxnSpPr>
          <p:nvPr/>
        </p:nvCxnSpPr>
        <p:spPr>
          <a:xfrm flipV="1">
            <a:off x="5519738" y="2781300"/>
            <a:ext cx="5762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33B6CCBB-1A7C-1D46-B3E1-C223FA88147C}"/>
              </a:ext>
            </a:extLst>
          </p:cNvPr>
          <p:cNvCxnSpPr/>
          <p:nvPr/>
        </p:nvCxnSpPr>
        <p:spPr>
          <a:xfrm>
            <a:off x="6096000" y="2781300"/>
            <a:ext cx="0" cy="4953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4DDC8371-34AA-4449-AE03-49FB353C49C0}"/>
              </a:ext>
            </a:extLst>
          </p:cNvPr>
          <p:cNvCxnSpPr/>
          <p:nvPr/>
        </p:nvCxnSpPr>
        <p:spPr>
          <a:xfrm flipH="1">
            <a:off x="5748338" y="3276600"/>
            <a:ext cx="3476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11" name="TextBox 22">
            <a:extLst>
              <a:ext uri="{FF2B5EF4-FFF2-40B4-BE49-F238E27FC236}">
                <a16:creationId xmlns:a16="http://schemas.microsoft.com/office/drawing/2014/main" id="{F695B8E9-9075-9B4B-A203-C53C472B56C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2697163"/>
            <a:ext cx="117633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 dirty="0">
                <a:solidFill>
                  <a:schemeClr val="tx1"/>
                </a:solidFill>
              </a:rPr>
              <a:t>Call a send routine</a:t>
            </a:r>
          </a:p>
        </p:txBody>
      </p:sp>
      <p:sp>
        <p:nvSpPr>
          <p:cNvPr id="29712" name="TextBox 27">
            <a:extLst>
              <a:ext uri="{FF2B5EF4-FFF2-40B4-BE49-F238E27FC236}">
                <a16:creationId xmlns:a16="http://schemas.microsoft.com/office/drawing/2014/main" id="{F4BABF03-820F-F04B-9B5D-9D13F7FE91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1" y="3182939"/>
            <a:ext cx="13239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i="1" dirty="0">
                <a:solidFill>
                  <a:schemeClr val="tx1"/>
                </a:solidFill>
              </a:rPr>
              <a:t>Now </a:t>
            </a:r>
            <a:r>
              <a:rPr lang="en-US" altLang="en-US" sz="1100" i="1" dirty="0" err="1">
                <a:solidFill>
                  <a:schemeClr val="tx1"/>
                </a:solidFill>
              </a:rPr>
              <a:t>sendbuf</a:t>
            </a:r>
            <a:r>
              <a:rPr lang="en-US" altLang="en-US" sz="1100" i="1" dirty="0">
                <a:solidFill>
                  <a:schemeClr val="tx1"/>
                </a:solidFill>
              </a:rPr>
              <a:t> can be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100" i="1" dirty="0">
                <a:solidFill>
                  <a:schemeClr val="tx1"/>
                </a:solidFill>
              </a:rPr>
              <a:t>reused</a:t>
            </a:r>
          </a:p>
        </p:txBody>
      </p:sp>
      <p:sp>
        <p:nvSpPr>
          <p:cNvPr id="29713" name="TextBox 28">
            <a:extLst>
              <a:ext uri="{FF2B5EF4-FFF2-40B4-BE49-F238E27FC236}">
                <a16:creationId xmlns:a16="http://schemas.microsoft.com/office/drawing/2014/main" id="{B3CC9C38-535B-A549-8C99-A28C7BCF6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2697164"/>
            <a:ext cx="115093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 dirty="0">
                <a:solidFill>
                  <a:schemeClr val="tx1"/>
                </a:solidFill>
              </a:rPr>
              <a:t>Copying data from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 dirty="0" err="1">
                <a:solidFill>
                  <a:schemeClr val="tx1"/>
                </a:solidFill>
              </a:rPr>
              <a:t>sendbuf</a:t>
            </a:r>
            <a:r>
              <a:rPr lang="en-US" altLang="en-US" sz="1100" i="1" dirty="0">
                <a:solidFill>
                  <a:schemeClr val="tx1"/>
                </a:solidFill>
              </a:rPr>
              <a:t> to </a:t>
            </a:r>
            <a:r>
              <a:rPr lang="en-US" altLang="en-US" sz="1100" i="1" dirty="0" err="1">
                <a:solidFill>
                  <a:schemeClr val="tx1"/>
                </a:solidFill>
              </a:rPr>
              <a:t>sysbuf</a:t>
            </a:r>
            <a:endParaRPr lang="en-US" altLang="en-US" sz="1100" i="1" dirty="0">
              <a:solidFill>
                <a:schemeClr val="tx1"/>
              </a:solidFill>
            </a:endParaRPr>
          </a:p>
        </p:txBody>
      </p:sp>
      <p:sp>
        <p:nvSpPr>
          <p:cNvPr id="29714" name="TextBox 29">
            <a:extLst>
              <a:ext uri="{FF2B5EF4-FFF2-40B4-BE49-F238E27FC236}">
                <a16:creationId xmlns:a16="http://schemas.microsoft.com/office/drawing/2014/main" id="{10F79EBD-C434-1542-A3B5-44687AD498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167064"/>
            <a:ext cx="12842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 dirty="0">
                <a:solidFill>
                  <a:schemeClr val="tx1"/>
                </a:solidFill>
              </a:rPr>
              <a:t>Send data from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 dirty="0" err="1">
                <a:solidFill>
                  <a:schemeClr val="tx1"/>
                </a:solidFill>
              </a:rPr>
              <a:t>sysbuf</a:t>
            </a:r>
            <a:r>
              <a:rPr lang="en-US" altLang="en-US" sz="1100" i="1" dirty="0">
                <a:solidFill>
                  <a:schemeClr val="tx1"/>
                </a:solidFill>
              </a:rPr>
              <a:t> to destination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AFF0C711-D56E-FC4E-B611-AD7AA1B196E9}"/>
              </a:ext>
            </a:extLst>
          </p:cNvPr>
          <p:cNvCxnSpPr/>
          <p:nvPr/>
        </p:nvCxnSpPr>
        <p:spPr>
          <a:xfrm>
            <a:off x="7315200" y="3276600"/>
            <a:ext cx="5334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99" name="Straight Connector 4098">
            <a:extLst>
              <a:ext uri="{FF2B5EF4-FFF2-40B4-BE49-F238E27FC236}">
                <a16:creationId xmlns:a16="http://schemas.microsoft.com/office/drawing/2014/main" id="{BA094E42-3E88-8946-BF44-B74E497F88A0}"/>
              </a:ext>
            </a:extLst>
          </p:cNvPr>
          <p:cNvCxnSpPr/>
          <p:nvPr/>
        </p:nvCxnSpPr>
        <p:spPr>
          <a:xfrm>
            <a:off x="7848600" y="3276600"/>
            <a:ext cx="0" cy="5334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B051FB0F-3FB7-0548-A613-A172D078EA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800" y="3810000"/>
            <a:ext cx="6096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 algn="ctr">
            <a:solidFill>
              <a:srgbClr val="7F7F7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EA3732CF-8E65-814E-83F0-CD984DADE2F3}"/>
              </a:ext>
            </a:extLst>
          </p:cNvPr>
          <p:cNvSpPr/>
          <p:nvPr/>
        </p:nvSpPr>
        <p:spPr>
          <a:xfrm>
            <a:off x="4267200" y="4648200"/>
            <a:ext cx="3352800" cy="160020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8A58A563-8371-BB43-8780-9CD485EDA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6019800"/>
            <a:ext cx="6096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 algn="ctr">
            <a:solidFill>
              <a:srgbClr val="7F7F7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9720" name="TextBox 41">
            <a:extLst>
              <a:ext uri="{FF2B5EF4-FFF2-40B4-BE49-F238E27FC236}">
                <a16:creationId xmlns:a16="http://schemas.microsoft.com/office/drawing/2014/main" id="{7EF198DA-CB97-9141-B622-CAE967D04C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1776" y="5816601"/>
            <a:ext cx="4619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9B7B0905-F53A-EE46-A0F1-3D904FA3BAA7}"/>
              </a:ext>
            </a:extLst>
          </p:cNvPr>
          <p:cNvCxnSpPr>
            <a:stCxn id="40" idx="0"/>
            <a:endCxn id="40" idx="2"/>
          </p:cNvCxnSpPr>
          <p:nvPr/>
        </p:nvCxnSpPr>
        <p:spPr>
          <a:xfrm>
            <a:off x="5943600" y="4648200"/>
            <a:ext cx="0" cy="1600200"/>
          </a:xfrm>
          <a:prstGeom prst="line">
            <a:avLst/>
          </a:prstGeom>
          <a:ln w="190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CFDCE72C-967C-F044-8C04-82E80108D3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7000" y="5486400"/>
            <a:ext cx="609600" cy="228600"/>
          </a:xfrm>
          <a:prstGeom prst="rect">
            <a:avLst/>
          </a:prstGeom>
          <a:blipFill dpi="0" rotWithShape="0">
            <a:blip r:embed="rId3"/>
            <a:srcRect/>
            <a:tile tx="0" ty="0" sx="100000" sy="100000" flip="none" algn="tl"/>
          </a:blipFill>
          <a:ln w="12700" algn="ctr">
            <a:solidFill>
              <a:srgbClr val="7F7F7F"/>
            </a:solidFill>
            <a:miter lim="800000"/>
            <a:headEnd/>
            <a:tailEnd/>
          </a:ln>
        </p:spPr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lt1"/>
              </a:solidFill>
              <a:latin typeface="+mn-lt"/>
              <a:cs typeface="+mn-cs"/>
            </a:endParaRPr>
          </a:p>
        </p:txBody>
      </p:sp>
      <p:sp>
        <p:nvSpPr>
          <p:cNvPr id="29723" name="TextBox 44">
            <a:extLst>
              <a:ext uri="{FF2B5EF4-FFF2-40B4-BE49-F238E27FC236}">
                <a16:creationId xmlns:a16="http://schemas.microsoft.com/office/drawing/2014/main" id="{2E779B3E-8799-AE4C-8D74-B88E86E6F2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37325" y="5299076"/>
            <a:ext cx="407988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D576FA9-972E-0245-9CF8-11E923D87EC3}"/>
              </a:ext>
            </a:extLst>
          </p:cNvPr>
          <p:cNvCxnSpPr>
            <a:stCxn id="29727" idx="3"/>
          </p:cNvCxnSpPr>
          <p:nvPr/>
        </p:nvCxnSpPr>
        <p:spPr>
          <a:xfrm>
            <a:off x="5557838" y="4867276"/>
            <a:ext cx="538162" cy="95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AE92D9A2-A0E7-2245-B817-E1DE5E36975E}"/>
              </a:ext>
            </a:extLst>
          </p:cNvPr>
          <p:cNvCxnSpPr/>
          <p:nvPr/>
        </p:nvCxnSpPr>
        <p:spPr>
          <a:xfrm>
            <a:off x="6096000" y="5448300"/>
            <a:ext cx="0" cy="2540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868F0E98-C814-8B4A-94FA-E60E0152CDBF}"/>
              </a:ext>
            </a:extLst>
          </p:cNvPr>
          <p:cNvCxnSpPr/>
          <p:nvPr/>
        </p:nvCxnSpPr>
        <p:spPr>
          <a:xfrm flipH="1">
            <a:off x="5748338" y="5715000"/>
            <a:ext cx="34766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27" name="TextBox 49">
            <a:extLst>
              <a:ext uri="{FF2B5EF4-FFF2-40B4-BE49-F238E27FC236}">
                <a16:creationId xmlns:a16="http://schemas.microsoft.com/office/drawing/2014/main" id="{6236AF65-18E1-9741-AA62-B4F4265D3C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783138"/>
            <a:ext cx="121443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 dirty="0">
                <a:solidFill>
                  <a:schemeClr val="tx1"/>
                </a:solidFill>
              </a:rPr>
              <a:t>Call a </a:t>
            </a:r>
            <a:r>
              <a:rPr lang="en-US" altLang="en-US" sz="1100" i="1" dirty="0" err="1">
                <a:solidFill>
                  <a:schemeClr val="tx1"/>
                </a:solidFill>
              </a:rPr>
              <a:t>recev</a:t>
            </a:r>
            <a:r>
              <a:rPr lang="en-US" altLang="en-US" sz="1100" i="1" dirty="0">
                <a:solidFill>
                  <a:schemeClr val="tx1"/>
                </a:solidFill>
              </a:rPr>
              <a:t> routine</a:t>
            </a:r>
          </a:p>
        </p:txBody>
      </p:sp>
      <p:sp>
        <p:nvSpPr>
          <p:cNvPr id="29728" name="TextBox 50">
            <a:extLst>
              <a:ext uri="{FF2B5EF4-FFF2-40B4-BE49-F238E27FC236}">
                <a16:creationId xmlns:a16="http://schemas.microsoft.com/office/drawing/2014/main" id="{19BA5591-D92A-DB42-AAEE-8A1165BB74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5529264"/>
            <a:ext cx="1385888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 dirty="0">
                <a:solidFill>
                  <a:schemeClr val="tx1"/>
                </a:solidFill>
              </a:rPr>
              <a:t>Now </a:t>
            </a:r>
            <a:r>
              <a:rPr lang="en-US" altLang="en-US" sz="1100" i="1" dirty="0" err="1">
                <a:solidFill>
                  <a:schemeClr val="tx1"/>
                </a:solidFill>
              </a:rPr>
              <a:t>recvbuf</a:t>
            </a:r>
            <a:r>
              <a:rPr lang="en-US" altLang="en-US" sz="1100" i="1" dirty="0">
                <a:solidFill>
                  <a:schemeClr val="tx1"/>
                </a:solidFill>
              </a:rPr>
              <a:t> contains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 dirty="0">
                <a:solidFill>
                  <a:schemeClr val="tx1"/>
                </a:solidFill>
              </a:rPr>
              <a:t>valid data</a:t>
            </a:r>
          </a:p>
        </p:txBody>
      </p:sp>
      <p:sp>
        <p:nvSpPr>
          <p:cNvPr id="29729" name="TextBox 51">
            <a:extLst>
              <a:ext uri="{FF2B5EF4-FFF2-40B4-BE49-F238E27FC236}">
                <a16:creationId xmlns:a16="http://schemas.microsoft.com/office/drawing/2014/main" id="{565C2F96-8923-1247-ACC6-EE325179DE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92864" y="5791200"/>
            <a:ext cx="1150937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Copying data from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 to recvbuf</a:t>
            </a:r>
          </a:p>
        </p:txBody>
      </p:sp>
      <p:sp>
        <p:nvSpPr>
          <p:cNvPr id="29730" name="TextBox 52">
            <a:extLst>
              <a:ext uri="{FF2B5EF4-FFF2-40B4-BE49-F238E27FC236}">
                <a16:creationId xmlns:a16="http://schemas.microsoft.com/office/drawing/2014/main" id="{93D707F1-49AF-4F40-86CA-46FF2C7AD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4724400"/>
            <a:ext cx="11430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Receive data from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source to sysbuf</a:t>
            </a:r>
          </a:p>
        </p:txBody>
      </p:sp>
      <p:sp>
        <p:nvSpPr>
          <p:cNvPr id="29731" name="TextBox 53">
            <a:extLst>
              <a:ext uri="{FF2B5EF4-FFF2-40B4-BE49-F238E27FC236}">
                <a16:creationId xmlns:a16="http://schemas.microsoft.com/office/drawing/2014/main" id="{9D09323B-3D06-D547-91E6-7189214B7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1600201"/>
            <a:ext cx="6667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i="1">
                <a:solidFill>
                  <a:schemeClr val="tx1"/>
                </a:solidFill>
              </a:rPr>
              <a:t>Process 0</a:t>
            </a:r>
          </a:p>
        </p:txBody>
      </p:sp>
      <p:sp>
        <p:nvSpPr>
          <p:cNvPr id="29732" name="TextBox 54">
            <a:extLst>
              <a:ext uri="{FF2B5EF4-FFF2-40B4-BE49-F238E27FC236}">
                <a16:creationId xmlns:a16="http://schemas.microsoft.com/office/drawing/2014/main" id="{BC4BA23F-3852-3141-8140-E65D40A5E9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138" y="1811338"/>
            <a:ext cx="72231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User Mode</a:t>
            </a:r>
          </a:p>
        </p:txBody>
      </p:sp>
      <p:sp>
        <p:nvSpPr>
          <p:cNvPr id="29733" name="TextBox 55">
            <a:extLst>
              <a:ext uri="{FF2B5EF4-FFF2-40B4-BE49-F238E27FC236}">
                <a16:creationId xmlns:a16="http://schemas.microsoft.com/office/drawing/2014/main" id="{D34451E2-36F5-0B49-8A33-F80F583823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1811338"/>
            <a:ext cx="84613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Kernel Mode</a:t>
            </a:r>
          </a:p>
        </p:txBody>
      </p:sp>
      <p:sp>
        <p:nvSpPr>
          <p:cNvPr id="29734" name="TextBox 56">
            <a:extLst>
              <a:ext uri="{FF2B5EF4-FFF2-40B4-BE49-F238E27FC236}">
                <a16:creationId xmlns:a16="http://schemas.microsoft.com/office/drawing/2014/main" id="{80E76A4D-8551-0B40-BD5B-5E2CC5185B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67200" y="4267201"/>
            <a:ext cx="6667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i="1">
                <a:solidFill>
                  <a:schemeClr val="tx1"/>
                </a:solidFill>
              </a:rPr>
              <a:t>Process 1</a:t>
            </a:r>
          </a:p>
        </p:txBody>
      </p:sp>
      <p:sp>
        <p:nvSpPr>
          <p:cNvPr id="29735" name="TextBox 57">
            <a:extLst>
              <a:ext uri="{FF2B5EF4-FFF2-40B4-BE49-F238E27FC236}">
                <a16:creationId xmlns:a16="http://schemas.microsoft.com/office/drawing/2014/main" id="{6CA3E0BA-8A3C-1345-92CC-54E8EDBBF5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3138" y="4478338"/>
            <a:ext cx="72231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User Mode</a:t>
            </a:r>
          </a:p>
        </p:txBody>
      </p:sp>
      <p:sp>
        <p:nvSpPr>
          <p:cNvPr id="29736" name="TextBox 58">
            <a:extLst>
              <a:ext uri="{FF2B5EF4-FFF2-40B4-BE49-F238E27FC236}">
                <a16:creationId xmlns:a16="http://schemas.microsoft.com/office/drawing/2014/main" id="{21A931E7-EFE1-2B43-AC65-4ACCB4DDB1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42075" y="4478338"/>
            <a:ext cx="84613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Kernel Mode</a:t>
            </a:r>
          </a:p>
        </p:txBody>
      </p:sp>
      <p:cxnSp>
        <p:nvCxnSpPr>
          <p:cNvPr id="4103" name="Straight Arrow Connector 4102">
            <a:extLst>
              <a:ext uri="{FF2B5EF4-FFF2-40B4-BE49-F238E27FC236}">
                <a16:creationId xmlns:a16="http://schemas.microsoft.com/office/drawing/2014/main" id="{9CB880CE-79A9-3E47-AED6-A66DD2CC8036}"/>
              </a:ext>
            </a:extLst>
          </p:cNvPr>
          <p:cNvCxnSpPr/>
          <p:nvPr/>
        </p:nvCxnSpPr>
        <p:spPr>
          <a:xfrm>
            <a:off x="6096000" y="4876801"/>
            <a:ext cx="0" cy="53022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7" name="Straight Arrow Connector 4106">
            <a:extLst>
              <a:ext uri="{FF2B5EF4-FFF2-40B4-BE49-F238E27FC236}">
                <a16:creationId xmlns:a16="http://schemas.microsoft.com/office/drawing/2014/main" id="{4717A06A-7DFE-3443-8C78-48A95989CE4D}"/>
              </a:ext>
            </a:extLst>
          </p:cNvPr>
          <p:cNvCxnSpPr>
            <a:stCxn id="44" idx="1"/>
            <a:endCxn id="41" idx="3"/>
          </p:cNvCxnSpPr>
          <p:nvPr/>
        </p:nvCxnSpPr>
        <p:spPr>
          <a:xfrm flipH="1">
            <a:off x="5867400" y="5600700"/>
            <a:ext cx="609600" cy="533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9" name="Straight Connector 4108">
            <a:extLst>
              <a:ext uri="{FF2B5EF4-FFF2-40B4-BE49-F238E27FC236}">
                <a16:creationId xmlns:a16="http://schemas.microsoft.com/office/drawing/2014/main" id="{9355FFD3-F67F-5440-AB95-EEB8B0809660}"/>
              </a:ext>
            </a:extLst>
          </p:cNvPr>
          <p:cNvCxnSpPr>
            <a:stCxn id="38" idx="2"/>
          </p:cNvCxnSpPr>
          <p:nvPr/>
        </p:nvCxnSpPr>
        <p:spPr>
          <a:xfrm>
            <a:off x="7848600" y="4038601"/>
            <a:ext cx="0" cy="85566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1" name="Straight Arrow Connector 4110">
            <a:extLst>
              <a:ext uri="{FF2B5EF4-FFF2-40B4-BE49-F238E27FC236}">
                <a16:creationId xmlns:a16="http://schemas.microsoft.com/office/drawing/2014/main" id="{5DD85B78-FFC0-6341-9211-C7139792381C}"/>
              </a:ext>
            </a:extLst>
          </p:cNvPr>
          <p:cNvCxnSpPr>
            <a:endCxn id="29730" idx="3"/>
          </p:cNvCxnSpPr>
          <p:nvPr/>
        </p:nvCxnSpPr>
        <p:spPr>
          <a:xfrm flipH="1">
            <a:off x="7391400" y="4894263"/>
            <a:ext cx="457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14" name="Oval 4113">
            <a:extLst>
              <a:ext uri="{FF2B5EF4-FFF2-40B4-BE49-F238E27FC236}">
                <a16:creationId xmlns:a16="http://schemas.microsoft.com/office/drawing/2014/main" id="{09965299-8E45-E644-B760-8AAECF70EFDE}"/>
              </a:ext>
            </a:extLst>
          </p:cNvPr>
          <p:cNvSpPr/>
          <p:nvPr/>
        </p:nvSpPr>
        <p:spPr>
          <a:xfrm>
            <a:off x="4343401" y="2192339"/>
            <a:ext cx="201613" cy="200025"/>
          </a:xfrm>
          <a:prstGeom prst="ellipse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1</a:t>
            </a: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783AA099-532B-6D42-872A-15B6843E422F}"/>
              </a:ext>
            </a:extLst>
          </p:cNvPr>
          <p:cNvSpPr/>
          <p:nvPr/>
        </p:nvSpPr>
        <p:spPr>
          <a:xfrm>
            <a:off x="4953001" y="2514601"/>
            <a:ext cx="201613" cy="201613"/>
          </a:xfrm>
          <a:prstGeom prst="ellipse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2</a:t>
            </a: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id="{A8BBF1E0-605C-C543-9315-A5C5E6652E3A}"/>
              </a:ext>
            </a:extLst>
          </p:cNvPr>
          <p:cNvSpPr/>
          <p:nvPr/>
        </p:nvSpPr>
        <p:spPr>
          <a:xfrm>
            <a:off x="6172199" y="2579688"/>
            <a:ext cx="200025" cy="201612"/>
          </a:xfrm>
          <a:prstGeom prst="ellipse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3</a:t>
            </a:r>
          </a:p>
        </p:txBody>
      </p:sp>
      <p:sp>
        <p:nvSpPr>
          <p:cNvPr id="75" name="Oval 74">
            <a:extLst>
              <a:ext uri="{FF2B5EF4-FFF2-40B4-BE49-F238E27FC236}">
                <a16:creationId xmlns:a16="http://schemas.microsoft.com/office/drawing/2014/main" id="{C0FC4EAD-5C20-C743-89CC-13078D9C6A1D}"/>
              </a:ext>
            </a:extLst>
          </p:cNvPr>
          <p:cNvSpPr/>
          <p:nvPr/>
        </p:nvSpPr>
        <p:spPr>
          <a:xfrm>
            <a:off x="7924801" y="3455988"/>
            <a:ext cx="201613" cy="201612"/>
          </a:xfrm>
          <a:prstGeom prst="ellipse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/>
              <a:t>4</a:t>
            </a:r>
          </a:p>
        </p:txBody>
      </p:sp>
      <p:sp>
        <p:nvSpPr>
          <p:cNvPr id="29745" name="TextBox 75">
            <a:extLst>
              <a:ext uri="{FF2B5EF4-FFF2-40B4-BE49-F238E27FC236}">
                <a16:creationId xmlns:a16="http://schemas.microsoft.com/office/drawing/2014/main" id="{E43473D9-5119-7B42-AB47-E7C0860190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162800" y="3844926"/>
            <a:ext cx="3048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>
                <a:solidFill>
                  <a:schemeClr val="tx1"/>
                </a:solidFill>
              </a:rPr>
              <a:t>Data</a:t>
            </a: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72C11D0A-D703-B248-9CBE-6709DAD15EE6}"/>
              </a:ext>
            </a:extLst>
          </p:cNvPr>
          <p:cNvSpPr/>
          <p:nvPr/>
        </p:nvSpPr>
        <p:spPr>
          <a:xfrm>
            <a:off x="4370388" y="4979988"/>
            <a:ext cx="201612" cy="20161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3C4033B1-F1C8-AB41-A604-609CBBB55CE9}"/>
              </a:ext>
            </a:extLst>
          </p:cNvPr>
          <p:cNvSpPr/>
          <p:nvPr/>
        </p:nvSpPr>
        <p:spPr>
          <a:xfrm>
            <a:off x="7342188" y="4979988"/>
            <a:ext cx="201612" cy="20161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9" name="Oval 78">
            <a:extLst>
              <a:ext uri="{FF2B5EF4-FFF2-40B4-BE49-F238E27FC236}">
                <a16:creationId xmlns:a16="http://schemas.microsoft.com/office/drawing/2014/main" id="{C67AF39D-FBC3-A846-AA23-AF0183E95E91}"/>
              </a:ext>
            </a:extLst>
          </p:cNvPr>
          <p:cNvSpPr/>
          <p:nvPr/>
        </p:nvSpPr>
        <p:spPr>
          <a:xfrm>
            <a:off x="6172201" y="5894388"/>
            <a:ext cx="201613" cy="20161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0" name="Oval 79">
            <a:extLst>
              <a:ext uri="{FF2B5EF4-FFF2-40B4-BE49-F238E27FC236}">
                <a16:creationId xmlns:a16="http://schemas.microsoft.com/office/drawing/2014/main" id="{9AA44EEE-4667-2D47-AB98-D883DBEA98D6}"/>
              </a:ext>
            </a:extLst>
          </p:cNvPr>
          <p:cNvSpPr/>
          <p:nvPr/>
        </p:nvSpPr>
        <p:spPr>
          <a:xfrm>
            <a:off x="5105401" y="5284788"/>
            <a:ext cx="201613" cy="201612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4115" name="Oval 4114">
            <a:extLst>
              <a:ext uri="{FF2B5EF4-FFF2-40B4-BE49-F238E27FC236}">
                <a16:creationId xmlns:a16="http://schemas.microsoft.com/office/drawing/2014/main" id="{6DF29485-B8BC-9B42-882D-80C8D882AA66}"/>
              </a:ext>
            </a:extLst>
          </p:cNvPr>
          <p:cNvSpPr/>
          <p:nvPr/>
        </p:nvSpPr>
        <p:spPr>
          <a:xfrm>
            <a:off x="4191000" y="1541464"/>
            <a:ext cx="814388" cy="287337"/>
          </a:xfrm>
          <a:prstGeom prst="ellipse">
            <a:avLst/>
          </a:prstGeom>
          <a:noFill/>
          <a:ln w="12700">
            <a:solidFill>
              <a:srgbClr val="EF7273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FD8AC246-C815-F94B-AE44-6D8736B434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3176" y="1600201"/>
            <a:ext cx="479425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i="1" dirty="0">
                <a:solidFill>
                  <a:srgbClr val="EF7273"/>
                </a:solidFill>
              </a:rPr>
              <a:t>Sender</a:t>
            </a:r>
          </a:p>
        </p:txBody>
      </p:sp>
      <p:sp>
        <p:nvSpPr>
          <p:cNvPr id="83" name="Oval 82">
            <a:extLst>
              <a:ext uri="{FF2B5EF4-FFF2-40B4-BE49-F238E27FC236}">
                <a16:creationId xmlns:a16="http://schemas.microsoft.com/office/drawing/2014/main" id="{BA802BAE-6A17-9147-9293-DC43A50FAD10}"/>
              </a:ext>
            </a:extLst>
          </p:cNvPr>
          <p:cNvSpPr/>
          <p:nvPr/>
        </p:nvSpPr>
        <p:spPr>
          <a:xfrm>
            <a:off x="4191000" y="4208464"/>
            <a:ext cx="814388" cy="287337"/>
          </a:xfrm>
          <a:prstGeom prst="ellipse">
            <a:avLst/>
          </a:prstGeom>
          <a:noFill/>
          <a:ln w="12700">
            <a:solidFill>
              <a:srgbClr val="92D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C90E477B-1477-FF47-9162-8F4D71CAB7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3176" y="4267201"/>
            <a:ext cx="588963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b="1" i="1" dirty="0">
                <a:solidFill>
                  <a:srgbClr val="92D050"/>
                </a:solidFill>
              </a:rPr>
              <a:t>Receiver</a:t>
            </a:r>
          </a:p>
        </p:txBody>
      </p:sp>
    </p:spTree>
    <p:extLst>
      <p:ext uri="{BB962C8B-B14F-4D97-AF65-F5344CB8AC3E}">
        <p14:creationId xmlns:p14="http://schemas.microsoft.com/office/powerpoint/2010/main" val="335608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>
                            <p:stCondLst>
                              <p:cond delay="500"/>
                            </p:stCondLst>
                            <p:childTnLst>
                              <p:par>
                                <p:cTn id="1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>
                            <p:stCondLst>
                              <p:cond delay="1000"/>
                            </p:stCondLst>
                            <p:childTnLst>
                              <p:par>
                                <p:cTn id="13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500"/>
                            </p:stCondLst>
                            <p:childTnLst>
                              <p:par>
                                <p:cTn id="14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>
                            <p:stCondLst>
                              <p:cond delay="2000"/>
                            </p:stCondLst>
                            <p:childTnLst>
                              <p:par>
                                <p:cTn id="14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9703" grpId="0"/>
      <p:bldP spid="11" grpId="0" animBg="1"/>
      <p:bldP spid="29706" grpId="0"/>
      <p:bldP spid="29711" grpId="0"/>
      <p:bldP spid="29712" grpId="0"/>
      <p:bldP spid="29713" grpId="0"/>
      <p:bldP spid="29714" grpId="0"/>
      <p:bldP spid="38" grpId="0" animBg="1"/>
      <p:bldP spid="41" grpId="0" animBg="1"/>
      <p:bldP spid="29720" grpId="0"/>
      <p:bldP spid="44" grpId="0" animBg="1"/>
      <p:bldP spid="29723" grpId="0"/>
      <p:bldP spid="29727" grpId="0"/>
      <p:bldP spid="29728" grpId="0"/>
      <p:bldP spid="29729" grpId="0"/>
      <p:bldP spid="29730" grpId="0"/>
      <p:bldP spid="4114" grpId="0" animBg="1"/>
      <p:bldP spid="73" grpId="0" animBg="1"/>
      <p:bldP spid="74" grpId="0" animBg="1"/>
      <p:bldP spid="75" grpId="0" animBg="1"/>
      <p:bldP spid="29745" grpId="0"/>
      <p:bldP spid="77" grpId="0" animBg="1"/>
      <p:bldP spid="78" grpId="0" animBg="1"/>
      <p:bldP spid="79" grpId="0" animBg="1"/>
      <p:bldP spid="80" grpId="0" animBg="1"/>
      <p:bldP spid="4115" grpId="0" animBg="1"/>
      <p:bldP spid="82" grpId="0"/>
      <p:bldP spid="83" grpId="0" animBg="1"/>
      <p:bldP spid="8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77A8C54C-EA7B-E445-8D7F-BF181D55EF2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74320"/>
            <a:ext cx="109728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Blocking and Non-Blocking Send and Receive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DC44D2E6-6C02-F34E-8B67-24219179A4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A distinction is typically made between </a:t>
            </a:r>
            <a:r>
              <a:rPr lang="en-US" sz="2400" i="1" dirty="0">
                <a:solidFill>
                  <a:srgbClr val="EF7273"/>
                </a:solidFill>
              </a:rPr>
              <a:t>blocking</a:t>
            </a:r>
            <a:r>
              <a:rPr lang="en-US" sz="2400" dirty="0"/>
              <a:t> and </a:t>
            </a:r>
            <a:r>
              <a:rPr lang="en-US" sz="2400" i="1" dirty="0">
                <a:solidFill>
                  <a:srgbClr val="92D050"/>
                </a:solidFill>
              </a:rPr>
              <a:t>non-blocking</a:t>
            </a:r>
            <a:r>
              <a:rPr lang="en-US" sz="2400" dirty="0"/>
              <a:t> point-to-point communication routines 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2000" dirty="0"/>
          </a:p>
          <a:p>
            <a:pPr>
              <a:buFont typeface="Wingdings" pitchFamily="2" charset="2"/>
              <a:buChar char="§"/>
              <a:defRPr/>
            </a:pPr>
            <a:r>
              <a:rPr lang="en-US" sz="2400" dirty="0"/>
              <a:t>A blocking send will only </a:t>
            </a:r>
            <a:r>
              <a:rPr lang="en-US" sz="2400" i="1" dirty="0"/>
              <a:t>return</a:t>
            </a:r>
            <a:r>
              <a:rPr lang="en-US" sz="2400" dirty="0"/>
              <a:t> after it is </a:t>
            </a:r>
            <a:r>
              <a:rPr lang="en-US" sz="2400" i="1" dirty="0">
                <a:solidFill>
                  <a:srgbClr val="77E1FF"/>
                </a:solidFill>
              </a:rPr>
              <a:t>safe</a:t>
            </a:r>
            <a:r>
              <a:rPr lang="en-US" sz="2400" dirty="0"/>
              <a:t> to modify the application buffer for reuse </a:t>
            </a:r>
            <a:endParaRPr lang="en-US" sz="2000" dirty="0"/>
          </a:p>
          <a:p>
            <a:pPr lvl="1">
              <a:buFont typeface="Wingdings" pitchFamily="2" charset="2"/>
              <a:buChar char="§"/>
              <a:defRPr/>
            </a:pPr>
            <a:r>
              <a:rPr lang="en-US" sz="2400" dirty="0"/>
              <a:t>This means that any modification to the </a:t>
            </a:r>
            <a:r>
              <a:rPr lang="en-US" sz="2400" dirty="0" err="1"/>
              <a:t>sendbuf</a:t>
            </a:r>
            <a:br>
              <a:rPr lang="en-US" sz="2400" dirty="0"/>
            </a:br>
            <a:r>
              <a:rPr lang="en-US" sz="2400" dirty="0"/>
              <a:t>will not affect the data intended for the receiver</a:t>
            </a:r>
          </a:p>
          <a:p>
            <a:pPr lvl="1">
              <a:buFont typeface="Wingdings" pitchFamily="2" charset="2"/>
              <a:buChar char="§"/>
              <a:defRPr/>
            </a:pPr>
            <a:r>
              <a:rPr lang="en-US" sz="2400" dirty="0"/>
              <a:t>But it does not mean that the data was </a:t>
            </a:r>
            <a:br>
              <a:rPr lang="en-US" sz="2400" dirty="0"/>
            </a:br>
            <a:r>
              <a:rPr lang="en-US" sz="2400" dirty="0"/>
              <a:t>received by the receiver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sz="2400" dirty="0"/>
              <a:t>The data may still be residing at the system buffer </a:t>
            </a:r>
            <a:br>
              <a:rPr lang="en-US" sz="2400" dirty="0"/>
            </a:br>
            <a:r>
              <a:rPr lang="en-US" sz="2400" dirty="0"/>
              <a:t>on the sender side</a:t>
            </a:r>
          </a:p>
          <a:p>
            <a:pPr marL="457200" lvl="1" indent="0">
              <a:buNone/>
              <a:defRPr/>
            </a:pPr>
            <a:endParaRPr lang="en-US" sz="2400" dirty="0"/>
          </a:p>
          <a:p>
            <a:pPr marL="0" indent="0" algn="just">
              <a:buNone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0724" name="Slide Number Placeholder 1">
            <a:extLst>
              <a:ext uri="{FF2B5EF4-FFF2-40B4-BE49-F238E27FC236}">
                <a16:creationId xmlns:a16="http://schemas.microsoft.com/office/drawing/2014/main" id="{EA147D97-15CE-D24C-A5BB-E91DD5AEA5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B898A65-D806-2A44-85BB-C08C20E3DBA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8DCC10B-D4AA-8D4C-A9A5-E28A1A799E57}"/>
              </a:ext>
            </a:extLst>
          </p:cNvPr>
          <p:cNvSpPr/>
          <p:nvPr/>
        </p:nvSpPr>
        <p:spPr>
          <a:xfrm>
            <a:off x="8634743" y="44859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B384E0-EB8A-754C-8A8F-ABBE4B9B3739}"/>
              </a:ext>
            </a:extLst>
          </p:cNvPr>
          <p:cNvSpPr/>
          <p:nvPr/>
        </p:nvSpPr>
        <p:spPr>
          <a:xfrm>
            <a:off x="8907793" y="44859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4CC87E6-29A3-8546-975B-E7E78A7C0E7C}"/>
              </a:ext>
            </a:extLst>
          </p:cNvPr>
          <p:cNvSpPr/>
          <p:nvPr/>
        </p:nvSpPr>
        <p:spPr>
          <a:xfrm>
            <a:off x="9212593" y="44859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3505C1-E8ED-434B-9F73-CD79B7E9FB82}"/>
              </a:ext>
            </a:extLst>
          </p:cNvPr>
          <p:cNvSpPr/>
          <p:nvPr/>
        </p:nvSpPr>
        <p:spPr>
          <a:xfrm>
            <a:off x="8634743" y="5333711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EC57FF2-6400-684B-A72F-3C33693D5117}"/>
              </a:ext>
            </a:extLst>
          </p:cNvPr>
          <p:cNvSpPr/>
          <p:nvPr/>
        </p:nvSpPr>
        <p:spPr>
          <a:xfrm>
            <a:off x="8907793" y="5333711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2C82CB3-F5B2-BC4C-9756-508A33D5BEA9}"/>
              </a:ext>
            </a:extLst>
          </p:cNvPr>
          <p:cNvSpPr/>
          <p:nvPr/>
        </p:nvSpPr>
        <p:spPr>
          <a:xfrm>
            <a:off x="9212593" y="5333711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22718E0-646D-4346-8B2D-DDE429110EB6}"/>
              </a:ext>
            </a:extLst>
          </p:cNvPr>
          <p:cNvSpPr/>
          <p:nvPr/>
        </p:nvSpPr>
        <p:spPr>
          <a:xfrm>
            <a:off x="10573080" y="4495511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02B337B-4365-974A-AE62-E7E283F390AE}"/>
              </a:ext>
            </a:extLst>
          </p:cNvPr>
          <p:cNvSpPr/>
          <p:nvPr/>
        </p:nvSpPr>
        <p:spPr>
          <a:xfrm>
            <a:off x="10846130" y="4495511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C97409-2893-FF4C-8151-2146DE311F21}"/>
              </a:ext>
            </a:extLst>
          </p:cNvPr>
          <p:cNvSpPr/>
          <p:nvPr/>
        </p:nvSpPr>
        <p:spPr>
          <a:xfrm>
            <a:off x="11150930" y="4495511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C94E96F-FF29-7B4C-B034-A27C8CECEF2F}"/>
              </a:ext>
            </a:extLst>
          </p:cNvPr>
          <p:cNvSpPr/>
          <p:nvPr/>
        </p:nvSpPr>
        <p:spPr>
          <a:xfrm>
            <a:off x="10573080" y="5341649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F0FD775-CF7D-8544-B521-39F17C257D1A}"/>
              </a:ext>
            </a:extLst>
          </p:cNvPr>
          <p:cNvSpPr/>
          <p:nvPr/>
        </p:nvSpPr>
        <p:spPr>
          <a:xfrm>
            <a:off x="10846130" y="5341649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67DC4DEE-6DAC-3145-A0B9-AA61FD4D5732}"/>
              </a:ext>
            </a:extLst>
          </p:cNvPr>
          <p:cNvSpPr/>
          <p:nvPr/>
        </p:nvSpPr>
        <p:spPr>
          <a:xfrm>
            <a:off x="11150930" y="5341649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E55A813A-9514-FD4E-AF6E-B2F89CF6491F}"/>
              </a:ext>
            </a:extLst>
          </p:cNvPr>
          <p:cNvSpPr/>
          <p:nvPr/>
        </p:nvSpPr>
        <p:spPr>
          <a:xfrm>
            <a:off x="8539493" y="4301836"/>
            <a:ext cx="1066800" cy="15240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2DBF2F9D-8E19-BD47-8C5F-0AF53A7DE63B}"/>
              </a:ext>
            </a:extLst>
          </p:cNvPr>
          <p:cNvSpPr/>
          <p:nvPr/>
        </p:nvSpPr>
        <p:spPr>
          <a:xfrm>
            <a:off x="10465130" y="4301836"/>
            <a:ext cx="1066800" cy="1524000"/>
          </a:xfrm>
          <a:prstGeom prst="roundRect">
            <a:avLst/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TextBox 24">
            <a:extLst>
              <a:ext uri="{FF2B5EF4-FFF2-40B4-BE49-F238E27FC236}">
                <a16:creationId xmlns:a16="http://schemas.microsoft.com/office/drawing/2014/main" id="{F4FCF5A9-FC8E-1249-B41E-88F4DE82CB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76030" y="4085936"/>
            <a:ext cx="5873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0</a:t>
            </a:r>
          </a:p>
        </p:txBody>
      </p:sp>
      <p:sp>
        <p:nvSpPr>
          <p:cNvPr id="20" name="TextBox 25">
            <a:extLst>
              <a:ext uri="{FF2B5EF4-FFF2-40B4-BE49-F238E27FC236}">
                <a16:creationId xmlns:a16="http://schemas.microsoft.com/office/drawing/2014/main" id="{13C5C26B-F075-8E42-92B6-9AD59933B9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95318" y="4085936"/>
            <a:ext cx="5873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1</a:t>
            </a:r>
          </a:p>
        </p:txBody>
      </p:sp>
      <p:sp>
        <p:nvSpPr>
          <p:cNvPr id="21" name="TextBox 26">
            <a:extLst>
              <a:ext uri="{FF2B5EF4-FFF2-40B4-BE49-F238E27FC236}">
                <a16:creationId xmlns:a16="http://schemas.microsoft.com/office/drawing/2014/main" id="{681F6442-AA73-0545-8CE7-B1316F7A77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1593" y="4800311"/>
            <a:ext cx="5016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22" name="TextBox 27">
            <a:extLst>
              <a:ext uri="{FF2B5EF4-FFF2-40B4-BE49-F238E27FC236}">
                <a16:creationId xmlns:a16="http://schemas.microsoft.com/office/drawing/2014/main" id="{594359A0-A686-3643-891E-DA990A007E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31593" y="5621049"/>
            <a:ext cx="46196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23" name="TextBox 28">
            <a:extLst>
              <a:ext uri="{FF2B5EF4-FFF2-40B4-BE49-F238E27FC236}">
                <a16:creationId xmlns:a16="http://schemas.microsoft.com/office/drawing/2014/main" id="{CE3F5914-D5E3-D14D-B08D-51E8B271E7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5168" y="4800311"/>
            <a:ext cx="461962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24" name="TextBox 29">
            <a:extLst>
              <a:ext uri="{FF2B5EF4-FFF2-40B4-BE49-F238E27FC236}">
                <a16:creationId xmlns:a16="http://schemas.microsoft.com/office/drawing/2014/main" id="{A4928D2E-37C6-024E-9D8E-F63755E6E9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69930" y="5638511"/>
            <a:ext cx="50165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92B5D909-FF27-6442-94EB-C895B7D32E15}"/>
              </a:ext>
            </a:extLst>
          </p:cNvPr>
          <p:cNvSpPr/>
          <p:nvPr/>
        </p:nvSpPr>
        <p:spPr>
          <a:xfrm>
            <a:off x="8703005" y="4565361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C8600C6-1CC4-004A-8D7C-F52BAC8A460A}"/>
              </a:ext>
            </a:extLst>
          </p:cNvPr>
          <p:cNvSpPr/>
          <p:nvPr/>
        </p:nvSpPr>
        <p:spPr>
          <a:xfrm>
            <a:off x="8983993" y="4562186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53646869-2B06-AD44-81E9-45171E86E53E}"/>
              </a:ext>
            </a:extLst>
          </p:cNvPr>
          <p:cNvSpPr/>
          <p:nvPr/>
        </p:nvSpPr>
        <p:spPr>
          <a:xfrm>
            <a:off x="9288793" y="4562186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TextBox 45">
            <a:extLst>
              <a:ext uri="{FF2B5EF4-FFF2-40B4-BE49-F238E27FC236}">
                <a16:creationId xmlns:a16="http://schemas.microsoft.com/office/drawing/2014/main" id="{AA0BF1E1-FC00-0A4D-9A69-536EA73829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8380" y="4987636"/>
            <a:ext cx="5048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Network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D669C762-D26E-2D46-BE28-DE45390B48C1}"/>
              </a:ext>
            </a:extLst>
          </p:cNvPr>
          <p:cNvCxnSpPr/>
          <p:nvPr/>
        </p:nvCxnSpPr>
        <p:spPr>
          <a:xfrm>
            <a:off x="10292093" y="5079711"/>
            <a:ext cx="19208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2BF730D-C829-8E4A-BFCA-4D56E2FB15C6}"/>
              </a:ext>
            </a:extLst>
          </p:cNvPr>
          <p:cNvCxnSpPr/>
          <p:nvPr/>
        </p:nvCxnSpPr>
        <p:spPr>
          <a:xfrm flipH="1">
            <a:off x="9606293" y="5079711"/>
            <a:ext cx="19208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ounded Rectangle 30">
            <a:extLst>
              <a:ext uri="{FF2B5EF4-FFF2-40B4-BE49-F238E27FC236}">
                <a16:creationId xmlns:a16="http://schemas.microsoft.com/office/drawing/2014/main" id="{99D23976-C32A-F841-913E-D8FFD4A36D3E}"/>
              </a:ext>
            </a:extLst>
          </p:cNvPr>
          <p:cNvSpPr/>
          <p:nvPr/>
        </p:nvSpPr>
        <p:spPr>
          <a:xfrm>
            <a:off x="8006093" y="3469193"/>
            <a:ext cx="2108200" cy="541338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tx1"/>
                </a:solidFill>
              </a:rPr>
              <a:t>Now </a:t>
            </a:r>
            <a:r>
              <a:rPr lang="en-US" b="1" i="1" dirty="0">
                <a:solidFill>
                  <a:schemeClr val="tx1"/>
                </a:solidFill>
              </a:rPr>
              <a:t>safe</a:t>
            </a:r>
            <a:r>
              <a:rPr lang="en-US" b="1" dirty="0">
                <a:solidFill>
                  <a:schemeClr val="tx1"/>
                </a:solidFill>
              </a:rPr>
              <a:t> to modify the </a:t>
            </a:r>
            <a:r>
              <a:rPr lang="en-US" b="1" dirty="0" err="1">
                <a:solidFill>
                  <a:schemeClr val="tx1"/>
                </a:solidFill>
              </a:rPr>
              <a:t>sendbuf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0524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08333E-6 -3.33333E-6 L -0.0026 0.11875 " pathEditMode="relative" rAng="0" ptsTypes="AA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0" y="59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1.04167E-6 0.11921 " pathEditMode="relative" rAng="0" ptsTypes="AA">
                                      <p:cBhvr>
                                        <p:cTn id="1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04167E-6 -3.7037E-7 L 1.04167E-6 0.11921 " pathEditMode="relative" rAng="0" ptsTypes="AA">
                                      <p:cBhvr>
                                        <p:cTn id="2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59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 animBg="1"/>
      <p:bldP spid="27" grpId="0" animBg="1"/>
      <p:bldP spid="31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89FFF548-2143-BD4B-BE4D-57E2EB293A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altLang="en-US" sz="2400" dirty="0"/>
              <a:t>A </a:t>
            </a:r>
            <a:r>
              <a:rPr lang="en-US" altLang="en-US" sz="2400" dirty="0">
                <a:solidFill>
                  <a:srgbClr val="EF7273"/>
                </a:solidFill>
              </a:rPr>
              <a:t>blocking send </a:t>
            </a:r>
            <a:r>
              <a:rPr lang="en-US" altLang="en-US" sz="2400" dirty="0"/>
              <a:t>can be:</a:t>
            </a:r>
          </a:p>
          <a:p>
            <a:pPr marL="800100" lvl="1" indent="-342900"/>
            <a:r>
              <a:rPr lang="en-US" altLang="en-US" sz="2400" dirty="0">
                <a:solidFill>
                  <a:srgbClr val="FFC000"/>
                </a:solidFill>
              </a:rPr>
              <a:t>Synchronous</a:t>
            </a:r>
            <a:r>
              <a:rPr lang="en-US" altLang="en-US" sz="2400" dirty="0"/>
              <a:t>: A handshake will occur between the sender and the receiver</a:t>
            </a:r>
          </a:p>
          <a:p>
            <a:pPr marL="800100" lvl="1" indent="-342900"/>
            <a:r>
              <a:rPr lang="en-US" altLang="en-US" sz="2400" dirty="0">
                <a:solidFill>
                  <a:srgbClr val="77E1FF"/>
                </a:solidFill>
              </a:rPr>
              <a:t>Asynchronous</a:t>
            </a:r>
            <a:r>
              <a:rPr lang="en-US" altLang="en-US" sz="2400" dirty="0"/>
              <a:t>: No handshake will occur between the sender and the receiver, but the system buffer at the sender will still hold the data for eventual delivery to the receiver</a:t>
            </a:r>
          </a:p>
          <a:p>
            <a:pPr>
              <a:buFontTx/>
              <a:buNone/>
            </a:pP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A </a:t>
            </a:r>
            <a:r>
              <a:rPr lang="en-US" altLang="en-US" sz="2400" dirty="0">
                <a:solidFill>
                  <a:srgbClr val="EF7273"/>
                </a:solidFill>
              </a:rPr>
              <a:t>blocking receive </a:t>
            </a:r>
            <a:r>
              <a:rPr lang="en-US" altLang="en-US" sz="2400" dirty="0"/>
              <a:t>only </a:t>
            </a:r>
            <a:r>
              <a:rPr lang="en-US" altLang="en-US" sz="2400" i="1" dirty="0"/>
              <a:t>returns</a:t>
            </a:r>
            <a:r>
              <a:rPr lang="en-US" altLang="en-US" sz="2400" dirty="0"/>
              <a:t> after the data is received by the receiver (i.e., stored at the receiver’s application </a:t>
            </a:r>
            <a:r>
              <a:rPr lang="en-US" altLang="en-US" sz="2400" dirty="0" err="1"/>
              <a:t>recvbuf</a:t>
            </a:r>
            <a:r>
              <a:rPr lang="en-US" altLang="en-US" sz="2400" dirty="0"/>
              <a:t>) and is ready for use by the user</a:t>
            </a: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2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en-US" altLang="en-US" dirty="0"/>
          </a:p>
        </p:txBody>
      </p:sp>
      <p:sp>
        <p:nvSpPr>
          <p:cNvPr id="31748" name="Slide Number Placeholder 1">
            <a:extLst>
              <a:ext uri="{FF2B5EF4-FFF2-40B4-BE49-F238E27FC236}">
                <a16:creationId xmlns:a16="http://schemas.microsoft.com/office/drawing/2014/main" id="{39244DFD-ED4C-A448-AF76-D6D76FD39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478FD2-5C1F-6043-A11C-E634648B26FB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FBAE7D9-6754-D54B-887B-D72617DBFE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74320"/>
            <a:ext cx="109728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Blocking and Non-Blocking Send and Receive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89FFF548-2143-BD4B-BE4D-57E2EB293A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63040"/>
            <a:ext cx="11201400" cy="489331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altLang="en-US" sz="2400" dirty="0">
                <a:solidFill>
                  <a:srgbClr val="92D050"/>
                </a:solidFill>
              </a:rPr>
              <a:t>Non-blocking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92D050"/>
                </a:solidFill>
              </a:rPr>
              <a:t>send</a:t>
            </a:r>
            <a:r>
              <a:rPr lang="en-US" altLang="en-US" sz="2400" dirty="0"/>
              <a:t> and </a:t>
            </a:r>
            <a:r>
              <a:rPr lang="en-US" altLang="en-US" sz="2400" dirty="0">
                <a:solidFill>
                  <a:srgbClr val="92D050"/>
                </a:solidFill>
              </a:rPr>
              <a:t>non-blocking</a:t>
            </a:r>
            <a:r>
              <a:rPr lang="en-US" altLang="en-US" sz="2400" dirty="0"/>
              <a:t> </a:t>
            </a:r>
            <a:r>
              <a:rPr lang="en-US" altLang="en-US" sz="2400" dirty="0">
                <a:solidFill>
                  <a:srgbClr val="92D050"/>
                </a:solidFill>
              </a:rPr>
              <a:t>receive</a:t>
            </a:r>
            <a:r>
              <a:rPr lang="en-US" altLang="en-US" sz="2400" dirty="0"/>
              <a:t> behave similarly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en-US" sz="2400" dirty="0"/>
              <a:t>They return almost immediately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en-US" sz="2400" dirty="0"/>
              <a:t>They do not wait for any communication events to complete such as: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sz="2400" dirty="0"/>
              <a:t>Message copying from application buffer to system buffer </a:t>
            </a:r>
          </a:p>
          <a:p>
            <a:pPr lvl="2">
              <a:buFont typeface="Wingdings" pitchFamily="2" charset="2"/>
              <a:buChar char="§"/>
            </a:pPr>
            <a:r>
              <a:rPr lang="en-US" altLang="en-US" sz="2400" dirty="0"/>
              <a:t>Or the actual arrival of a message</a:t>
            </a:r>
          </a:p>
          <a:p>
            <a:pPr lvl="2">
              <a:buFont typeface="Wingdings" pitchFamily="2" charset="2"/>
              <a:buChar char="§"/>
            </a:pP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However, if you use the application buffer before the copy completes: 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en-US" sz="2400" dirty="0"/>
              <a:t>Incorrect data may be copied to the system buffer (</a:t>
            </a:r>
            <a:r>
              <a:rPr lang="en-US" altLang="en-US" sz="2400" i="1" dirty="0"/>
              <a:t>in case of non-blocking send</a:t>
            </a:r>
            <a:r>
              <a:rPr lang="en-US" alt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r>
              <a:rPr lang="en-US" altLang="en-US" sz="2400" dirty="0"/>
              <a:t>Or application buffer will not contain what you want (</a:t>
            </a:r>
            <a:r>
              <a:rPr lang="en-US" altLang="en-US" sz="2400" i="1" dirty="0"/>
              <a:t>in case of non-blocking receive</a:t>
            </a:r>
            <a:r>
              <a:rPr lang="en-US" altLang="en-US" sz="2400" dirty="0"/>
              <a:t>)</a:t>
            </a:r>
          </a:p>
          <a:p>
            <a:pPr lvl="1">
              <a:buFont typeface="Wingdings" pitchFamily="2" charset="2"/>
              <a:buChar char="§"/>
            </a:pP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You can ensure the completion of copy by using MPI_WAIT() after the send or receive operations</a:t>
            </a:r>
          </a:p>
          <a:p>
            <a:pPr>
              <a:buFont typeface="Wingdings" pitchFamily="2" charset="2"/>
              <a:buChar char="§"/>
            </a:pP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endParaRPr lang="en-US" altLang="en-US" sz="2400" dirty="0"/>
          </a:p>
          <a:p>
            <a:pPr>
              <a:buFont typeface="Wingdings" pitchFamily="2" charset="2"/>
              <a:buChar char="§"/>
            </a:pPr>
            <a:endParaRPr lang="en-US" altLang="en-US" sz="2400" dirty="0"/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2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en-US" altLang="en-US" dirty="0"/>
          </a:p>
        </p:txBody>
      </p:sp>
      <p:sp>
        <p:nvSpPr>
          <p:cNvPr id="31748" name="Slide Number Placeholder 1">
            <a:extLst>
              <a:ext uri="{FF2B5EF4-FFF2-40B4-BE49-F238E27FC236}">
                <a16:creationId xmlns:a16="http://schemas.microsoft.com/office/drawing/2014/main" id="{39244DFD-ED4C-A448-AF76-D6D76FD39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F478FD2-5C1F-6043-A11C-E634648B26FB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23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1FBAE7D9-6754-D54B-887B-D72617DBFE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274320"/>
            <a:ext cx="109728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Blocking and Non-Blocking Send and Receive</a:t>
            </a:r>
          </a:p>
        </p:txBody>
      </p:sp>
    </p:spTree>
    <p:extLst>
      <p:ext uri="{BB962C8B-B14F-4D97-AF65-F5344CB8AC3E}">
        <p14:creationId xmlns:p14="http://schemas.microsoft.com/office/powerpoint/2010/main" val="359006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320"/>
            <a:ext cx="10668000" cy="1325880"/>
          </a:xfrm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 dirty="0"/>
              <a:t> Point-To-Point Communication: An Example</a:t>
            </a:r>
          </a:p>
        </p:txBody>
      </p:sp>
      <p:sp>
        <p:nvSpPr>
          <p:cNvPr id="2867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8D87C2-27CD-4B6C-A3BD-B15A0F49C391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24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8F4AEC-CC0A-B01E-43B9-B085E203A94E}"/>
              </a:ext>
            </a:extLst>
          </p:cNvPr>
          <p:cNvSpPr txBox="1"/>
          <p:nvPr/>
        </p:nvSpPr>
        <p:spPr>
          <a:xfrm>
            <a:off x="685800" y="1951672"/>
            <a:ext cx="5029200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effectLst/>
              </a:rPr>
              <a:t>from</a:t>
            </a:r>
            <a:r>
              <a:rPr lang="en-US" dirty="0"/>
              <a:t> </a:t>
            </a:r>
            <a:r>
              <a:rPr lang="en-US" b="1" dirty="0">
                <a:solidFill>
                  <a:srgbClr val="0000FF"/>
                </a:solidFill>
                <a:effectLst/>
              </a:rPr>
              <a:t>mpi4py</a:t>
            </a:r>
            <a:r>
              <a:rPr lang="en-US" dirty="0"/>
              <a:t> </a:t>
            </a:r>
            <a:r>
              <a:rPr lang="en-US" b="1" dirty="0">
                <a:solidFill>
                  <a:srgbClr val="008000"/>
                </a:solidFill>
                <a:effectLst/>
              </a:rPr>
              <a:t>import</a:t>
            </a:r>
            <a:r>
              <a:rPr lang="en-US" dirty="0"/>
              <a:t> </a:t>
            </a:r>
            <a:r>
              <a:rPr lang="en-US" dirty="0">
                <a:effectLst/>
              </a:rPr>
              <a:t>MPI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effectLst/>
              </a:rPr>
              <a:t>comm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>
                <a:effectLst/>
              </a:rPr>
              <a:t>MPI</a:t>
            </a:r>
            <a:r>
              <a:rPr lang="en-US" dirty="0">
                <a:solidFill>
                  <a:srgbClr val="666666"/>
                </a:solidFill>
                <a:effectLst/>
              </a:rPr>
              <a:t>.</a:t>
            </a:r>
            <a:r>
              <a:rPr lang="en-US" dirty="0">
                <a:effectLst/>
              </a:rPr>
              <a:t>COMM_WORLD</a:t>
            </a:r>
            <a:r>
              <a:rPr lang="en-US" dirty="0"/>
              <a:t> </a:t>
            </a:r>
          </a:p>
          <a:p>
            <a:r>
              <a:rPr lang="en-US" dirty="0">
                <a:effectLst/>
              </a:rPr>
              <a:t>rank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 err="1">
                <a:effectLst/>
              </a:rPr>
              <a:t>comm</a:t>
            </a:r>
            <a:r>
              <a:rPr lang="en-US" dirty="0" err="1">
                <a:solidFill>
                  <a:srgbClr val="666666"/>
                </a:solidFill>
                <a:effectLst/>
              </a:rPr>
              <a:t>.</a:t>
            </a:r>
            <a:r>
              <a:rPr lang="en-US" dirty="0" err="1">
                <a:effectLst/>
              </a:rPr>
              <a:t>Get_rank</a:t>
            </a:r>
            <a:r>
              <a:rPr lang="en-US" dirty="0">
                <a:effectLst/>
              </a:rPr>
              <a:t>()</a:t>
            </a:r>
            <a:r>
              <a:rPr lang="en-US" dirty="0"/>
              <a:t> </a:t>
            </a:r>
          </a:p>
          <a:p>
            <a:endParaRPr lang="en-US" b="1" dirty="0">
              <a:solidFill>
                <a:srgbClr val="008000"/>
              </a:solidFill>
              <a:effectLst/>
            </a:endParaRPr>
          </a:p>
          <a:p>
            <a:r>
              <a:rPr lang="en-US" b="1" dirty="0">
                <a:solidFill>
                  <a:srgbClr val="008000"/>
                </a:solidFill>
                <a:effectLst/>
              </a:rPr>
              <a:t>if</a:t>
            </a:r>
            <a:r>
              <a:rPr lang="en-US" dirty="0"/>
              <a:t> </a:t>
            </a:r>
            <a:r>
              <a:rPr lang="en-US" dirty="0">
                <a:effectLst/>
              </a:rPr>
              <a:t>rank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==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0</a:t>
            </a:r>
            <a:r>
              <a:rPr lang="en-US" dirty="0">
                <a:effectLst/>
              </a:rPr>
              <a:t>:</a:t>
            </a:r>
            <a:r>
              <a:rPr lang="en-US" dirty="0"/>
              <a:t> </a:t>
            </a:r>
          </a:p>
          <a:p>
            <a:r>
              <a:rPr lang="en-US" dirty="0">
                <a:effectLst/>
              </a:rPr>
              <a:t>	data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>
                <a:effectLst/>
              </a:rPr>
              <a:t>{</a:t>
            </a:r>
            <a:r>
              <a:rPr lang="en-US" dirty="0">
                <a:solidFill>
                  <a:srgbClr val="BA2121"/>
                </a:solidFill>
                <a:effectLst/>
              </a:rPr>
              <a:t>'a'</a:t>
            </a:r>
            <a:r>
              <a:rPr lang="en-US" dirty="0">
                <a:effectLst/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7</a:t>
            </a:r>
            <a:r>
              <a:rPr lang="en-US" dirty="0">
                <a:effectLst/>
              </a:rPr>
              <a:t>,</a:t>
            </a:r>
            <a:r>
              <a:rPr lang="en-US" dirty="0"/>
              <a:t> </a:t>
            </a:r>
            <a:r>
              <a:rPr lang="en-US" dirty="0">
                <a:solidFill>
                  <a:srgbClr val="BA2121"/>
                </a:solidFill>
                <a:effectLst/>
              </a:rPr>
              <a:t>'b'</a:t>
            </a:r>
            <a:r>
              <a:rPr lang="en-US" dirty="0">
                <a:effectLst/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3.14</a:t>
            </a:r>
            <a:r>
              <a:rPr lang="en-US" dirty="0">
                <a:effectLst/>
              </a:rPr>
              <a:t>}</a:t>
            </a:r>
            <a:r>
              <a:rPr lang="en-US" dirty="0"/>
              <a:t> </a:t>
            </a:r>
          </a:p>
          <a:p>
            <a:r>
              <a:rPr lang="en-US" dirty="0">
                <a:effectLst/>
              </a:rPr>
              <a:t>	</a:t>
            </a:r>
            <a:r>
              <a:rPr lang="en-US" dirty="0" err="1">
                <a:effectLst/>
              </a:rPr>
              <a:t>comm</a:t>
            </a:r>
            <a:r>
              <a:rPr lang="en-US" dirty="0" err="1">
                <a:solidFill>
                  <a:srgbClr val="666666"/>
                </a:solidFill>
                <a:effectLst/>
              </a:rPr>
              <a:t>.</a:t>
            </a:r>
            <a:r>
              <a:rPr lang="en-US" b="1" dirty="0" err="1">
                <a:solidFill>
                  <a:srgbClr val="EF7273"/>
                </a:solidFill>
                <a:effectLst/>
              </a:rPr>
              <a:t>s</a:t>
            </a:r>
            <a:r>
              <a:rPr lang="en-US" dirty="0" err="1">
                <a:effectLst/>
              </a:rPr>
              <a:t>end</a:t>
            </a:r>
            <a:r>
              <a:rPr lang="en-US" dirty="0">
                <a:effectLst/>
              </a:rPr>
              <a:t>(data,</a:t>
            </a:r>
            <a:r>
              <a:rPr lang="en-US" dirty="0"/>
              <a:t> </a:t>
            </a:r>
            <a:r>
              <a:rPr lang="en-US" dirty="0" err="1">
                <a:effectLst/>
              </a:rPr>
              <a:t>dest</a:t>
            </a:r>
            <a:r>
              <a:rPr lang="en-US" dirty="0">
                <a:solidFill>
                  <a:srgbClr val="666666"/>
                </a:solidFill>
                <a:effectLst/>
              </a:rPr>
              <a:t>=1</a:t>
            </a:r>
            <a:r>
              <a:rPr lang="en-US" dirty="0">
                <a:effectLst/>
              </a:rPr>
              <a:t>,</a:t>
            </a:r>
            <a:r>
              <a:rPr lang="en-US" dirty="0"/>
              <a:t> </a:t>
            </a:r>
            <a:r>
              <a:rPr lang="en-US" dirty="0">
                <a:effectLst/>
              </a:rPr>
              <a:t>tag</a:t>
            </a:r>
            <a:r>
              <a:rPr lang="en-US" dirty="0">
                <a:solidFill>
                  <a:srgbClr val="666666"/>
                </a:solidFill>
                <a:effectLst/>
              </a:rPr>
              <a:t>=11</a:t>
            </a:r>
            <a:r>
              <a:rPr lang="en-US" dirty="0">
                <a:effectLst/>
              </a:rPr>
              <a:t>)</a:t>
            </a:r>
            <a:r>
              <a:rPr lang="en-US" dirty="0"/>
              <a:t> </a:t>
            </a:r>
          </a:p>
          <a:p>
            <a:r>
              <a:rPr lang="en-US" b="1" dirty="0" err="1">
                <a:solidFill>
                  <a:srgbClr val="008000"/>
                </a:solidFill>
                <a:effectLst/>
              </a:rPr>
              <a:t>elif</a:t>
            </a:r>
            <a:r>
              <a:rPr lang="en-US" dirty="0"/>
              <a:t> </a:t>
            </a:r>
            <a:r>
              <a:rPr lang="en-US" dirty="0">
                <a:effectLst/>
              </a:rPr>
              <a:t>rank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==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1</a:t>
            </a:r>
            <a:r>
              <a:rPr lang="en-US" dirty="0">
                <a:effectLst/>
              </a:rPr>
              <a:t>:</a:t>
            </a:r>
            <a:r>
              <a:rPr lang="en-US" dirty="0"/>
              <a:t> </a:t>
            </a:r>
          </a:p>
          <a:p>
            <a:r>
              <a:rPr lang="en-US" dirty="0">
                <a:effectLst/>
              </a:rPr>
              <a:t>	data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 err="1">
                <a:effectLst/>
              </a:rPr>
              <a:t>comm</a:t>
            </a:r>
            <a:r>
              <a:rPr lang="en-US" dirty="0" err="1">
                <a:solidFill>
                  <a:srgbClr val="666666"/>
                </a:solidFill>
                <a:effectLst/>
              </a:rPr>
              <a:t>.</a:t>
            </a:r>
            <a:r>
              <a:rPr lang="en-US" b="1" dirty="0" err="1">
                <a:solidFill>
                  <a:srgbClr val="EF7273"/>
                </a:solidFill>
                <a:effectLst/>
              </a:rPr>
              <a:t>r</a:t>
            </a:r>
            <a:r>
              <a:rPr lang="en-US" dirty="0" err="1">
                <a:effectLst/>
              </a:rPr>
              <a:t>ecv</a:t>
            </a:r>
            <a:r>
              <a:rPr lang="en-US" dirty="0">
                <a:effectLst/>
              </a:rPr>
              <a:t>(source</a:t>
            </a:r>
            <a:r>
              <a:rPr lang="en-US" dirty="0">
                <a:solidFill>
                  <a:srgbClr val="666666"/>
                </a:solidFill>
                <a:effectLst/>
              </a:rPr>
              <a:t>=0</a:t>
            </a:r>
            <a:r>
              <a:rPr lang="en-US" dirty="0">
                <a:effectLst/>
              </a:rPr>
              <a:t>,</a:t>
            </a:r>
            <a:r>
              <a:rPr lang="en-US" dirty="0"/>
              <a:t> </a:t>
            </a:r>
            <a:r>
              <a:rPr lang="en-US" dirty="0">
                <a:effectLst/>
              </a:rPr>
              <a:t>tag</a:t>
            </a:r>
            <a:r>
              <a:rPr lang="en-US" dirty="0">
                <a:solidFill>
                  <a:srgbClr val="666666"/>
                </a:solidFill>
                <a:effectLst/>
              </a:rPr>
              <a:t>=11</a:t>
            </a:r>
            <a:r>
              <a:rPr lang="en-US" dirty="0">
                <a:effectLst/>
              </a:rPr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2C1A5C-4398-7D80-33E7-14BABA8F0429}"/>
              </a:ext>
            </a:extLst>
          </p:cNvPr>
          <p:cNvSpPr txBox="1"/>
          <p:nvPr/>
        </p:nvSpPr>
        <p:spPr>
          <a:xfrm>
            <a:off x="1072574" y="5488631"/>
            <a:ext cx="4255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EF7273"/>
                </a:solidFill>
                <a:latin typeface="+mn-lt"/>
              </a:rPr>
              <a:t>Blocking send</a:t>
            </a:r>
            <a:r>
              <a:rPr lang="en-US" sz="2400" dirty="0">
                <a:latin typeface="+mn-lt"/>
              </a:rPr>
              <a:t> &amp; </a:t>
            </a:r>
            <a:r>
              <a:rPr lang="en-US" sz="2400" dirty="0">
                <a:solidFill>
                  <a:srgbClr val="EF7273"/>
                </a:solidFill>
                <a:latin typeface="+mn-lt"/>
              </a:rPr>
              <a:t>blocking receive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AF90B80-5018-5BFE-D1C4-F373BD75579C}"/>
              </a:ext>
            </a:extLst>
          </p:cNvPr>
          <p:cNvSpPr txBox="1"/>
          <p:nvPr/>
        </p:nvSpPr>
        <p:spPr>
          <a:xfrm>
            <a:off x="6096000" y="3907257"/>
            <a:ext cx="57912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effectLst/>
                <a:latin typeface="+mn-lt"/>
              </a:rPr>
              <a:t>The tag information allows selectivity of messages at the receiving end</a:t>
            </a:r>
            <a:endParaRPr lang="en-US" sz="2400" dirty="0">
              <a:latin typeface="+mn-lt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C5C4C07-A57C-9B59-08D7-B34EBF3B164F}"/>
              </a:ext>
            </a:extLst>
          </p:cNvPr>
          <p:cNvSpPr/>
          <p:nvPr/>
        </p:nvSpPr>
        <p:spPr>
          <a:xfrm>
            <a:off x="4267200" y="3886200"/>
            <a:ext cx="8382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DB5FAA8-B3C5-A789-8758-BDA6612FD0A8}"/>
              </a:ext>
            </a:extLst>
          </p:cNvPr>
          <p:cNvCxnSpPr>
            <a:cxnSpLocks/>
            <a:stCxn id="12" idx="6"/>
            <a:endCxn id="11" idx="1"/>
          </p:cNvCxnSpPr>
          <p:nvPr/>
        </p:nvCxnSpPr>
        <p:spPr>
          <a:xfrm>
            <a:off x="5105400" y="4038600"/>
            <a:ext cx="990600" cy="28415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>
            <a:extLst>
              <a:ext uri="{FF2B5EF4-FFF2-40B4-BE49-F238E27FC236}">
                <a16:creationId xmlns:a16="http://schemas.microsoft.com/office/drawing/2014/main" id="{1347512F-97C6-3FE6-6BCB-A8BF7866B5B8}"/>
              </a:ext>
            </a:extLst>
          </p:cNvPr>
          <p:cNvSpPr/>
          <p:nvPr/>
        </p:nvSpPr>
        <p:spPr>
          <a:xfrm>
            <a:off x="4562104" y="4468743"/>
            <a:ext cx="838200" cy="3048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0BEE7D8D-2446-A1BF-D2F5-B12CF79E93CC}"/>
              </a:ext>
            </a:extLst>
          </p:cNvPr>
          <p:cNvCxnSpPr>
            <a:cxnSpLocks/>
            <a:stCxn id="15" idx="6"/>
            <a:endCxn id="11" idx="1"/>
          </p:cNvCxnSpPr>
          <p:nvPr/>
        </p:nvCxnSpPr>
        <p:spPr>
          <a:xfrm flipV="1">
            <a:off x="5400304" y="4322756"/>
            <a:ext cx="695696" cy="2983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2A3C5CFA-7989-88F4-A018-14D573D5AB63}"/>
              </a:ext>
            </a:extLst>
          </p:cNvPr>
          <p:cNvSpPr txBox="1"/>
          <p:nvPr/>
        </p:nvSpPr>
        <p:spPr>
          <a:xfrm>
            <a:off x="6096000" y="1924354"/>
            <a:ext cx="5791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0" i="0" dirty="0">
                <a:effectLst/>
                <a:latin typeface="+mn-lt"/>
              </a:rPr>
              <a:t>These methods (</a:t>
            </a:r>
            <a:r>
              <a:rPr lang="en-US" sz="2400" dirty="0">
                <a:latin typeface="+mn-lt"/>
              </a:rPr>
              <a:t>or routines) can communicate general Python objects -- to communicate memory buffers, you can use </a:t>
            </a:r>
            <a:r>
              <a:rPr lang="en-US" sz="2400" dirty="0" err="1">
                <a:latin typeface="+mn-lt"/>
              </a:rPr>
              <a:t>comm.</a:t>
            </a:r>
            <a:r>
              <a:rPr lang="en-US" sz="2400" b="1" dirty="0" err="1">
                <a:solidFill>
                  <a:srgbClr val="EF7273"/>
                </a:solidFill>
                <a:latin typeface="+mn-lt"/>
              </a:rPr>
              <a:t>S</a:t>
            </a:r>
            <a:r>
              <a:rPr lang="en-US" sz="2400" dirty="0" err="1">
                <a:latin typeface="+mn-lt"/>
              </a:rPr>
              <a:t>end</a:t>
            </a:r>
            <a:r>
              <a:rPr lang="en-US" sz="2400" dirty="0">
                <a:latin typeface="+mn-lt"/>
              </a:rPr>
              <a:t>(…) and </a:t>
            </a:r>
            <a:r>
              <a:rPr lang="en-US" sz="2400" dirty="0" err="1">
                <a:latin typeface="+mn-lt"/>
              </a:rPr>
              <a:t>comm.</a:t>
            </a:r>
            <a:r>
              <a:rPr lang="en-US" sz="2400" b="1" dirty="0" err="1">
                <a:solidFill>
                  <a:srgbClr val="EF7273"/>
                </a:solidFill>
                <a:latin typeface="+mn-lt"/>
              </a:rPr>
              <a:t>R</a:t>
            </a:r>
            <a:r>
              <a:rPr lang="en-US" sz="2400" dirty="0" err="1">
                <a:latin typeface="+mn-lt"/>
              </a:rPr>
              <a:t>ecv</a:t>
            </a:r>
            <a:r>
              <a:rPr lang="en-US" sz="2400" dirty="0">
                <a:latin typeface="+mn-lt"/>
              </a:rPr>
              <a:t>(…)</a:t>
            </a: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AAFC4AF3-4D43-FCF2-7CE2-80459C3E5574}"/>
              </a:ext>
            </a:extLst>
          </p:cNvPr>
          <p:cNvSpPr/>
          <p:nvPr/>
        </p:nvSpPr>
        <p:spPr>
          <a:xfrm>
            <a:off x="2284021" y="3886200"/>
            <a:ext cx="611579" cy="368135"/>
          </a:xfrm>
          <a:prstGeom prst="ellipse">
            <a:avLst/>
          </a:prstGeom>
          <a:noFill/>
          <a:ln>
            <a:solidFill>
              <a:srgbClr val="EF72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4345709D-FAB2-8CFB-63C5-2BDDC11A2659}"/>
              </a:ext>
            </a:extLst>
          </p:cNvPr>
          <p:cNvSpPr/>
          <p:nvPr/>
        </p:nvSpPr>
        <p:spPr>
          <a:xfrm>
            <a:off x="2971800" y="4432465"/>
            <a:ext cx="611579" cy="368135"/>
          </a:xfrm>
          <a:prstGeom prst="ellipse">
            <a:avLst/>
          </a:prstGeom>
          <a:noFill/>
          <a:ln>
            <a:solidFill>
              <a:srgbClr val="EF7273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0E7296D-FAFD-5937-FC5B-098CF9F89823}"/>
              </a:ext>
            </a:extLst>
          </p:cNvPr>
          <p:cNvCxnSpPr>
            <a:cxnSpLocks/>
            <a:stCxn id="25" idx="6"/>
            <a:endCxn id="24" idx="1"/>
          </p:cNvCxnSpPr>
          <p:nvPr/>
        </p:nvCxnSpPr>
        <p:spPr>
          <a:xfrm flipV="1">
            <a:off x="2895600" y="2709184"/>
            <a:ext cx="3200400" cy="1361084"/>
          </a:xfrm>
          <a:prstGeom prst="straightConnector1">
            <a:avLst/>
          </a:prstGeom>
          <a:ln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B8270734-F6E0-AB0F-5D11-18B646E4B590}"/>
              </a:ext>
            </a:extLst>
          </p:cNvPr>
          <p:cNvCxnSpPr>
            <a:cxnSpLocks/>
            <a:stCxn id="26" idx="6"/>
            <a:endCxn id="24" idx="1"/>
          </p:cNvCxnSpPr>
          <p:nvPr/>
        </p:nvCxnSpPr>
        <p:spPr>
          <a:xfrm flipV="1">
            <a:off x="3583379" y="2709184"/>
            <a:ext cx="2512621" cy="1907349"/>
          </a:xfrm>
          <a:prstGeom prst="straightConnector1">
            <a:avLst/>
          </a:prstGeom>
          <a:ln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3579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/>
      <p:bldP spid="11" grpId="0"/>
      <p:bldP spid="12" grpId="0" animBg="1"/>
      <p:bldP spid="15" grpId="0" animBg="1"/>
      <p:bldP spid="24" grpId="0"/>
      <p:bldP spid="25" grpId="0" animBg="1"/>
      <p:bldP spid="2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74320"/>
            <a:ext cx="10668000" cy="1325880"/>
          </a:xfrm>
        </p:spPr>
        <p:txBody>
          <a:bodyPr vert="horz" wrap="square" lIns="0" tIns="45720" rIns="0" bIns="45720" numCol="1" anchor="ctr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z="4000" dirty="0"/>
              <a:t> Point-To-Point Communication: An Example</a:t>
            </a:r>
          </a:p>
        </p:txBody>
      </p:sp>
      <p:sp>
        <p:nvSpPr>
          <p:cNvPr id="2867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8D87C2-27CD-4B6C-A3BD-B15A0F49C391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25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8F4AEC-CC0A-B01E-43B9-B085E203A94E}"/>
              </a:ext>
            </a:extLst>
          </p:cNvPr>
          <p:cNvSpPr txBox="1"/>
          <p:nvPr/>
        </p:nvSpPr>
        <p:spPr>
          <a:xfrm>
            <a:off x="685800" y="1951672"/>
            <a:ext cx="5029200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effectLst/>
              </a:rPr>
              <a:t>from</a:t>
            </a:r>
            <a:r>
              <a:rPr lang="en-US" dirty="0"/>
              <a:t> </a:t>
            </a:r>
            <a:r>
              <a:rPr lang="en-US" b="1" dirty="0">
                <a:solidFill>
                  <a:srgbClr val="0000FF"/>
                </a:solidFill>
                <a:effectLst/>
              </a:rPr>
              <a:t>mpi4py</a:t>
            </a:r>
            <a:r>
              <a:rPr lang="en-US" dirty="0"/>
              <a:t> </a:t>
            </a:r>
            <a:r>
              <a:rPr lang="en-US" b="1" dirty="0">
                <a:solidFill>
                  <a:srgbClr val="008000"/>
                </a:solidFill>
                <a:effectLst/>
              </a:rPr>
              <a:t>import</a:t>
            </a:r>
            <a:r>
              <a:rPr lang="en-US" dirty="0"/>
              <a:t> </a:t>
            </a:r>
            <a:r>
              <a:rPr lang="en-US" dirty="0">
                <a:effectLst/>
              </a:rPr>
              <a:t>MPI</a:t>
            </a:r>
            <a:r>
              <a:rPr lang="en-US" dirty="0"/>
              <a:t> </a:t>
            </a:r>
          </a:p>
          <a:p>
            <a:endParaRPr lang="en-US" dirty="0"/>
          </a:p>
          <a:p>
            <a:r>
              <a:rPr lang="en-US" dirty="0">
                <a:effectLst/>
              </a:rPr>
              <a:t>comm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>
                <a:effectLst/>
              </a:rPr>
              <a:t>MPI</a:t>
            </a:r>
            <a:r>
              <a:rPr lang="en-US" dirty="0">
                <a:solidFill>
                  <a:srgbClr val="666666"/>
                </a:solidFill>
                <a:effectLst/>
              </a:rPr>
              <a:t>.</a:t>
            </a:r>
            <a:r>
              <a:rPr lang="en-US" dirty="0">
                <a:effectLst/>
              </a:rPr>
              <a:t>COMM_WORLD</a:t>
            </a:r>
            <a:r>
              <a:rPr lang="en-US" dirty="0"/>
              <a:t> </a:t>
            </a:r>
          </a:p>
          <a:p>
            <a:r>
              <a:rPr lang="en-US" dirty="0">
                <a:effectLst/>
              </a:rPr>
              <a:t>rank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 err="1">
                <a:effectLst/>
              </a:rPr>
              <a:t>comm</a:t>
            </a:r>
            <a:r>
              <a:rPr lang="en-US" dirty="0" err="1">
                <a:solidFill>
                  <a:srgbClr val="666666"/>
                </a:solidFill>
                <a:effectLst/>
              </a:rPr>
              <a:t>.</a:t>
            </a:r>
            <a:r>
              <a:rPr lang="en-US" dirty="0" err="1">
                <a:effectLst/>
              </a:rPr>
              <a:t>Get_rank</a:t>
            </a:r>
            <a:r>
              <a:rPr lang="en-US" dirty="0">
                <a:effectLst/>
              </a:rPr>
              <a:t>()</a:t>
            </a:r>
            <a:r>
              <a:rPr lang="en-US" dirty="0"/>
              <a:t> </a:t>
            </a:r>
          </a:p>
          <a:p>
            <a:endParaRPr lang="en-US" b="1" dirty="0">
              <a:solidFill>
                <a:srgbClr val="008000"/>
              </a:solidFill>
              <a:effectLst/>
            </a:endParaRPr>
          </a:p>
          <a:p>
            <a:r>
              <a:rPr lang="en-US" b="1" dirty="0">
                <a:solidFill>
                  <a:srgbClr val="008000"/>
                </a:solidFill>
                <a:effectLst/>
              </a:rPr>
              <a:t>if</a:t>
            </a:r>
            <a:r>
              <a:rPr lang="en-US" dirty="0"/>
              <a:t> </a:t>
            </a:r>
            <a:r>
              <a:rPr lang="en-US" dirty="0">
                <a:effectLst/>
              </a:rPr>
              <a:t>rank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==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0</a:t>
            </a:r>
            <a:r>
              <a:rPr lang="en-US" dirty="0">
                <a:effectLst/>
              </a:rPr>
              <a:t>:</a:t>
            </a:r>
            <a:r>
              <a:rPr lang="en-US" dirty="0"/>
              <a:t> </a:t>
            </a:r>
          </a:p>
          <a:p>
            <a:r>
              <a:rPr lang="en-US" dirty="0">
                <a:effectLst/>
              </a:rPr>
              <a:t>	data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>
                <a:effectLst/>
              </a:rPr>
              <a:t>{</a:t>
            </a:r>
            <a:r>
              <a:rPr lang="en-US" dirty="0">
                <a:solidFill>
                  <a:srgbClr val="BA2121"/>
                </a:solidFill>
                <a:effectLst/>
              </a:rPr>
              <a:t>'a'</a:t>
            </a:r>
            <a:r>
              <a:rPr lang="en-US" dirty="0">
                <a:effectLst/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7</a:t>
            </a:r>
            <a:r>
              <a:rPr lang="en-US" dirty="0">
                <a:effectLst/>
              </a:rPr>
              <a:t>,</a:t>
            </a:r>
            <a:r>
              <a:rPr lang="en-US" dirty="0"/>
              <a:t> </a:t>
            </a:r>
            <a:r>
              <a:rPr lang="en-US" dirty="0">
                <a:solidFill>
                  <a:srgbClr val="BA2121"/>
                </a:solidFill>
                <a:effectLst/>
              </a:rPr>
              <a:t>'b'</a:t>
            </a:r>
            <a:r>
              <a:rPr lang="en-US" dirty="0">
                <a:effectLst/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3.14</a:t>
            </a:r>
            <a:r>
              <a:rPr lang="en-US" dirty="0">
                <a:effectLst/>
              </a:rPr>
              <a:t>}</a:t>
            </a:r>
            <a:r>
              <a:rPr lang="en-US" dirty="0"/>
              <a:t> </a:t>
            </a:r>
          </a:p>
          <a:p>
            <a:r>
              <a:rPr lang="en-US" dirty="0">
                <a:effectLst/>
              </a:rPr>
              <a:t>	</a:t>
            </a:r>
            <a:r>
              <a:rPr lang="en-US" dirty="0" err="1">
                <a:effectLst/>
              </a:rPr>
              <a:t>comm</a:t>
            </a:r>
            <a:r>
              <a:rPr lang="en-US" dirty="0" err="1">
                <a:solidFill>
                  <a:srgbClr val="666666"/>
                </a:solidFill>
                <a:effectLst/>
              </a:rPr>
              <a:t>.</a:t>
            </a:r>
            <a:r>
              <a:rPr lang="en-US" b="1" dirty="0" err="1">
                <a:solidFill>
                  <a:srgbClr val="EF7273"/>
                </a:solidFill>
                <a:effectLst/>
              </a:rPr>
              <a:t>s</a:t>
            </a:r>
            <a:r>
              <a:rPr lang="en-US" dirty="0" err="1">
                <a:effectLst/>
              </a:rPr>
              <a:t>end</a:t>
            </a:r>
            <a:r>
              <a:rPr lang="en-US" dirty="0">
                <a:effectLst/>
              </a:rPr>
              <a:t>(data,</a:t>
            </a:r>
            <a:r>
              <a:rPr lang="en-US" dirty="0"/>
              <a:t> </a:t>
            </a:r>
            <a:r>
              <a:rPr lang="en-US" dirty="0" err="1">
                <a:effectLst/>
              </a:rPr>
              <a:t>dest</a:t>
            </a:r>
            <a:r>
              <a:rPr lang="en-US" dirty="0">
                <a:solidFill>
                  <a:srgbClr val="666666"/>
                </a:solidFill>
                <a:effectLst/>
              </a:rPr>
              <a:t>=1</a:t>
            </a:r>
            <a:r>
              <a:rPr lang="en-US" dirty="0">
                <a:effectLst/>
              </a:rPr>
              <a:t>,</a:t>
            </a:r>
            <a:r>
              <a:rPr lang="en-US" dirty="0"/>
              <a:t> </a:t>
            </a:r>
            <a:r>
              <a:rPr lang="en-US" dirty="0">
                <a:effectLst/>
              </a:rPr>
              <a:t>tag</a:t>
            </a:r>
            <a:r>
              <a:rPr lang="en-US" dirty="0">
                <a:solidFill>
                  <a:srgbClr val="666666"/>
                </a:solidFill>
                <a:effectLst/>
              </a:rPr>
              <a:t>=11</a:t>
            </a:r>
            <a:r>
              <a:rPr lang="en-US" dirty="0">
                <a:effectLst/>
              </a:rPr>
              <a:t>)</a:t>
            </a:r>
            <a:r>
              <a:rPr lang="en-US" dirty="0"/>
              <a:t> </a:t>
            </a:r>
          </a:p>
          <a:p>
            <a:r>
              <a:rPr lang="en-US" b="1" dirty="0" err="1">
                <a:solidFill>
                  <a:srgbClr val="008000"/>
                </a:solidFill>
                <a:effectLst/>
              </a:rPr>
              <a:t>elif</a:t>
            </a:r>
            <a:r>
              <a:rPr lang="en-US" dirty="0"/>
              <a:t> </a:t>
            </a:r>
            <a:r>
              <a:rPr lang="en-US" dirty="0">
                <a:effectLst/>
              </a:rPr>
              <a:t>rank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==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1</a:t>
            </a:r>
            <a:r>
              <a:rPr lang="en-US" dirty="0">
                <a:effectLst/>
              </a:rPr>
              <a:t>:</a:t>
            </a:r>
            <a:r>
              <a:rPr lang="en-US" dirty="0"/>
              <a:t> </a:t>
            </a:r>
          </a:p>
          <a:p>
            <a:r>
              <a:rPr lang="en-US" dirty="0">
                <a:effectLst/>
              </a:rPr>
              <a:t>	data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 err="1">
                <a:effectLst/>
              </a:rPr>
              <a:t>comm</a:t>
            </a:r>
            <a:r>
              <a:rPr lang="en-US" dirty="0" err="1">
                <a:solidFill>
                  <a:srgbClr val="666666"/>
                </a:solidFill>
                <a:effectLst/>
              </a:rPr>
              <a:t>.</a:t>
            </a:r>
            <a:r>
              <a:rPr lang="en-US" b="1" dirty="0" err="1">
                <a:solidFill>
                  <a:srgbClr val="EF7273"/>
                </a:solidFill>
                <a:effectLst/>
              </a:rPr>
              <a:t>r</a:t>
            </a:r>
            <a:r>
              <a:rPr lang="en-US" dirty="0" err="1">
                <a:effectLst/>
              </a:rPr>
              <a:t>ecv</a:t>
            </a:r>
            <a:r>
              <a:rPr lang="en-US" dirty="0">
                <a:effectLst/>
              </a:rPr>
              <a:t>(source</a:t>
            </a:r>
            <a:r>
              <a:rPr lang="en-US" dirty="0">
                <a:solidFill>
                  <a:srgbClr val="666666"/>
                </a:solidFill>
                <a:effectLst/>
              </a:rPr>
              <a:t>=0</a:t>
            </a:r>
            <a:r>
              <a:rPr lang="en-US" dirty="0">
                <a:effectLst/>
              </a:rPr>
              <a:t>,</a:t>
            </a:r>
            <a:r>
              <a:rPr lang="en-US" dirty="0"/>
              <a:t> </a:t>
            </a:r>
            <a:r>
              <a:rPr lang="en-US" dirty="0">
                <a:effectLst/>
              </a:rPr>
              <a:t>tag</a:t>
            </a:r>
            <a:r>
              <a:rPr lang="en-US" dirty="0">
                <a:solidFill>
                  <a:srgbClr val="666666"/>
                </a:solidFill>
                <a:effectLst/>
              </a:rPr>
              <a:t>=11</a:t>
            </a:r>
            <a:r>
              <a:rPr lang="en-US" dirty="0">
                <a:effectLst/>
              </a:rPr>
              <a:t>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6AC01B-6872-1460-41F4-CAFAEC09676B}"/>
              </a:ext>
            </a:extLst>
          </p:cNvPr>
          <p:cNvSpPr txBox="1"/>
          <p:nvPr/>
        </p:nvSpPr>
        <p:spPr>
          <a:xfrm>
            <a:off x="6131626" y="1951672"/>
            <a:ext cx="5638800" cy="34163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8000"/>
                </a:solidFill>
                <a:effectLst/>
              </a:rPr>
              <a:t>from</a:t>
            </a:r>
            <a:r>
              <a:rPr lang="en-US" dirty="0"/>
              <a:t> </a:t>
            </a:r>
            <a:r>
              <a:rPr lang="en-US" b="1" dirty="0">
                <a:solidFill>
                  <a:srgbClr val="0000FF"/>
                </a:solidFill>
                <a:effectLst/>
              </a:rPr>
              <a:t>mpi4py</a:t>
            </a:r>
            <a:r>
              <a:rPr lang="en-US" dirty="0"/>
              <a:t> </a:t>
            </a:r>
            <a:r>
              <a:rPr lang="en-US" b="1" dirty="0">
                <a:solidFill>
                  <a:srgbClr val="008000"/>
                </a:solidFill>
                <a:effectLst/>
              </a:rPr>
              <a:t>import</a:t>
            </a:r>
            <a:r>
              <a:rPr lang="en-US" dirty="0"/>
              <a:t> </a:t>
            </a:r>
            <a:r>
              <a:rPr lang="en-US" dirty="0">
                <a:effectLst/>
              </a:rPr>
              <a:t>MPI</a:t>
            </a:r>
            <a:r>
              <a:rPr lang="en-US" dirty="0"/>
              <a:t> </a:t>
            </a:r>
          </a:p>
          <a:p>
            <a:endParaRPr lang="en-US" dirty="0">
              <a:effectLst/>
            </a:endParaRPr>
          </a:p>
          <a:p>
            <a:r>
              <a:rPr lang="en-US" dirty="0">
                <a:effectLst/>
              </a:rPr>
              <a:t>comm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>
                <a:effectLst/>
              </a:rPr>
              <a:t>MPI</a:t>
            </a:r>
            <a:r>
              <a:rPr lang="en-US" dirty="0">
                <a:solidFill>
                  <a:srgbClr val="666666"/>
                </a:solidFill>
                <a:effectLst/>
              </a:rPr>
              <a:t>.</a:t>
            </a:r>
            <a:r>
              <a:rPr lang="en-US" dirty="0">
                <a:effectLst/>
              </a:rPr>
              <a:t>COMM_WORLD</a:t>
            </a:r>
            <a:r>
              <a:rPr lang="en-US" dirty="0"/>
              <a:t> </a:t>
            </a:r>
          </a:p>
          <a:p>
            <a:r>
              <a:rPr lang="en-US" dirty="0">
                <a:effectLst/>
              </a:rPr>
              <a:t>rank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 err="1">
                <a:effectLst/>
              </a:rPr>
              <a:t>comm</a:t>
            </a:r>
            <a:r>
              <a:rPr lang="en-US" dirty="0" err="1">
                <a:solidFill>
                  <a:srgbClr val="666666"/>
                </a:solidFill>
                <a:effectLst/>
              </a:rPr>
              <a:t>.</a:t>
            </a:r>
            <a:r>
              <a:rPr lang="en-US" dirty="0" err="1">
                <a:effectLst/>
              </a:rPr>
              <a:t>Get_rank</a:t>
            </a:r>
            <a:r>
              <a:rPr lang="en-US" dirty="0">
                <a:effectLst/>
              </a:rPr>
              <a:t>()</a:t>
            </a:r>
            <a:r>
              <a:rPr lang="en-US" dirty="0"/>
              <a:t> </a:t>
            </a:r>
          </a:p>
          <a:p>
            <a:endParaRPr lang="en-US" b="1" dirty="0">
              <a:solidFill>
                <a:srgbClr val="008000"/>
              </a:solidFill>
              <a:effectLst/>
            </a:endParaRPr>
          </a:p>
          <a:p>
            <a:r>
              <a:rPr lang="en-US" b="1" dirty="0">
                <a:solidFill>
                  <a:srgbClr val="008000"/>
                </a:solidFill>
                <a:effectLst/>
              </a:rPr>
              <a:t>if</a:t>
            </a:r>
            <a:r>
              <a:rPr lang="en-US" dirty="0"/>
              <a:t> </a:t>
            </a:r>
            <a:r>
              <a:rPr lang="en-US" dirty="0">
                <a:effectLst/>
              </a:rPr>
              <a:t>rank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==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0</a:t>
            </a:r>
            <a:r>
              <a:rPr lang="en-US" dirty="0">
                <a:effectLst/>
              </a:rPr>
              <a:t>:</a:t>
            </a:r>
            <a:r>
              <a:rPr lang="en-US" dirty="0"/>
              <a:t> </a:t>
            </a:r>
          </a:p>
          <a:p>
            <a:r>
              <a:rPr lang="en-US" dirty="0">
                <a:effectLst/>
              </a:rPr>
              <a:t>	data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>
                <a:effectLst/>
              </a:rPr>
              <a:t>{</a:t>
            </a:r>
            <a:r>
              <a:rPr lang="en-US" dirty="0">
                <a:solidFill>
                  <a:srgbClr val="BA2121"/>
                </a:solidFill>
                <a:effectLst/>
              </a:rPr>
              <a:t>'a'</a:t>
            </a:r>
            <a:r>
              <a:rPr lang="en-US" dirty="0">
                <a:effectLst/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7</a:t>
            </a:r>
            <a:r>
              <a:rPr lang="en-US" dirty="0">
                <a:effectLst/>
              </a:rPr>
              <a:t>,</a:t>
            </a:r>
            <a:r>
              <a:rPr lang="en-US" dirty="0"/>
              <a:t> </a:t>
            </a:r>
            <a:r>
              <a:rPr lang="en-US" dirty="0">
                <a:solidFill>
                  <a:srgbClr val="BA2121"/>
                </a:solidFill>
                <a:effectLst/>
              </a:rPr>
              <a:t>'b'</a:t>
            </a:r>
            <a:r>
              <a:rPr lang="en-US" dirty="0">
                <a:effectLst/>
              </a:rPr>
              <a:t>: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3.14</a:t>
            </a:r>
            <a:r>
              <a:rPr lang="en-US" dirty="0">
                <a:effectLst/>
              </a:rPr>
              <a:t>}</a:t>
            </a:r>
            <a:r>
              <a:rPr lang="en-US" dirty="0"/>
              <a:t> </a:t>
            </a:r>
          </a:p>
          <a:p>
            <a:r>
              <a:rPr lang="en-US" dirty="0">
                <a:effectLst/>
              </a:rPr>
              <a:t>	req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 err="1">
                <a:effectLst/>
              </a:rPr>
              <a:t>comm</a:t>
            </a:r>
            <a:r>
              <a:rPr lang="en-US" dirty="0" err="1">
                <a:solidFill>
                  <a:srgbClr val="666666"/>
                </a:solidFill>
                <a:effectLst/>
              </a:rPr>
              <a:t>.</a:t>
            </a:r>
            <a:r>
              <a:rPr lang="en-US" b="1" dirty="0" err="1">
                <a:solidFill>
                  <a:srgbClr val="92D050"/>
                </a:solidFill>
                <a:effectLst/>
              </a:rPr>
              <a:t>i</a:t>
            </a:r>
            <a:r>
              <a:rPr lang="en-US" dirty="0" err="1">
                <a:effectLst/>
              </a:rPr>
              <a:t>send</a:t>
            </a:r>
            <a:r>
              <a:rPr lang="en-US" dirty="0">
                <a:effectLst/>
              </a:rPr>
              <a:t>(data,</a:t>
            </a:r>
            <a:r>
              <a:rPr lang="en-US" dirty="0"/>
              <a:t> </a:t>
            </a:r>
            <a:r>
              <a:rPr lang="en-US" dirty="0" err="1">
                <a:effectLst/>
              </a:rPr>
              <a:t>dest</a:t>
            </a:r>
            <a:r>
              <a:rPr lang="en-US" dirty="0">
                <a:solidFill>
                  <a:srgbClr val="666666"/>
                </a:solidFill>
                <a:effectLst/>
              </a:rPr>
              <a:t>=1</a:t>
            </a:r>
            <a:r>
              <a:rPr lang="en-US" dirty="0">
                <a:effectLst/>
              </a:rPr>
              <a:t>,</a:t>
            </a:r>
            <a:r>
              <a:rPr lang="en-US" dirty="0"/>
              <a:t> </a:t>
            </a:r>
            <a:r>
              <a:rPr lang="en-US" dirty="0">
                <a:effectLst/>
              </a:rPr>
              <a:t>tag</a:t>
            </a:r>
            <a:r>
              <a:rPr lang="en-US" dirty="0">
                <a:solidFill>
                  <a:srgbClr val="666666"/>
                </a:solidFill>
                <a:effectLst/>
              </a:rPr>
              <a:t>=11</a:t>
            </a:r>
            <a:r>
              <a:rPr lang="en-US" dirty="0">
                <a:effectLst/>
              </a:rPr>
              <a:t>)</a:t>
            </a:r>
            <a:r>
              <a:rPr lang="en-US" dirty="0"/>
              <a:t> 	</a:t>
            </a:r>
            <a:r>
              <a:rPr lang="en-US" dirty="0" err="1">
                <a:effectLst/>
              </a:rPr>
              <a:t>req</a:t>
            </a:r>
            <a:r>
              <a:rPr lang="en-US" dirty="0" err="1">
                <a:solidFill>
                  <a:srgbClr val="666666"/>
                </a:solidFill>
                <a:effectLst/>
              </a:rPr>
              <a:t>.</a:t>
            </a:r>
            <a:r>
              <a:rPr lang="en-US" dirty="0" err="1">
                <a:effectLst/>
              </a:rPr>
              <a:t>wait</a:t>
            </a:r>
            <a:r>
              <a:rPr lang="en-US" dirty="0">
                <a:effectLst/>
              </a:rPr>
              <a:t>()</a:t>
            </a:r>
            <a:r>
              <a:rPr lang="en-US" dirty="0"/>
              <a:t> </a:t>
            </a:r>
          </a:p>
          <a:p>
            <a:r>
              <a:rPr lang="en-US" b="1" dirty="0" err="1">
                <a:solidFill>
                  <a:srgbClr val="008000"/>
                </a:solidFill>
                <a:effectLst/>
              </a:rPr>
              <a:t>elif</a:t>
            </a:r>
            <a:r>
              <a:rPr lang="en-US" dirty="0"/>
              <a:t> </a:t>
            </a:r>
            <a:r>
              <a:rPr lang="en-US" dirty="0">
                <a:effectLst/>
              </a:rPr>
              <a:t>rank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==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1</a:t>
            </a:r>
            <a:r>
              <a:rPr lang="en-US" dirty="0">
                <a:effectLst/>
              </a:rPr>
              <a:t>:</a:t>
            </a:r>
            <a:r>
              <a:rPr lang="en-US" dirty="0"/>
              <a:t> </a:t>
            </a:r>
          </a:p>
          <a:p>
            <a:r>
              <a:rPr lang="en-US" dirty="0">
                <a:effectLst/>
              </a:rPr>
              <a:t>	req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 err="1">
                <a:effectLst/>
              </a:rPr>
              <a:t>comm</a:t>
            </a:r>
            <a:r>
              <a:rPr lang="en-US" dirty="0" err="1">
                <a:solidFill>
                  <a:srgbClr val="666666"/>
                </a:solidFill>
                <a:effectLst/>
              </a:rPr>
              <a:t>.</a:t>
            </a:r>
            <a:r>
              <a:rPr lang="en-US" b="1" dirty="0" err="1">
                <a:solidFill>
                  <a:srgbClr val="92D050"/>
                </a:solidFill>
                <a:effectLst/>
              </a:rPr>
              <a:t>i</a:t>
            </a:r>
            <a:r>
              <a:rPr lang="en-US" dirty="0" err="1">
                <a:effectLst/>
              </a:rPr>
              <a:t>recv</a:t>
            </a:r>
            <a:r>
              <a:rPr lang="en-US" dirty="0">
                <a:effectLst/>
              </a:rPr>
              <a:t>(source</a:t>
            </a:r>
            <a:r>
              <a:rPr lang="en-US" dirty="0">
                <a:solidFill>
                  <a:srgbClr val="666666"/>
                </a:solidFill>
                <a:effectLst/>
              </a:rPr>
              <a:t>=0</a:t>
            </a:r>
            <a:r>
              <a:rPr lang="en-US" dirty="0">
                <a:effectLst/>
              </a:rPr>
              <a:t>,</a:t>
            </a:r>
            <a:r>
              <a:rPr lang="en-US" dirty="0"/>
              <a:t> </a:t>
            </a:r>
            <a:r>
              <a:rPr lang="en-US" dirty="0">
                <a:effectLst/>
              </a:rPr>
              <a:t>tag</a:t>
            </a:r>
            <a:r>
              <a:rPr lang="en-US" dirty="0">
                <a:solidFill>
                  <a:srgbClr val="666666"/>
                </a:solidFill>
                <a:effectLst/>
              </a:rPr>
              <a:t>=11</a:t>
            </a:r>
            <a:r>
              <a:rPr lang="en-US" dirty="0">
                <a:effectLst/>
              </a:rPr>
              <a:t>)</a:t>
            </a:r>
            <a:r>
              <a:rPr lang="en-US" dirty="0"/>
              <a:t> </a:t>
            </a:r>
          </a:p>
          <a:p>
            <a:r>
              <a:rPr lang="en-US" dirty="0">
                <a:effectLst/>
              </a:rPr>
              <a:t>	data</a:t>
            </a:r>
            <a:r>
              <a:rPr lang="en-US" dirty="0"/>
              <a:t> </a:t>
            </a:r>
            <a:r>
              <a:rPr lang="en-US" dirty="0">
                <a:solidFill>
                  <a:srgbClr val="666666"/>
                </a:solidFill>
                <a:effectLst/>
              </a:rPr>
              <a:t>=</a:t>
            </a:r>
            <a:r>
              <a:rPr lang="en-US" dirty="0"/>
              <a:t> </a:t>
            </a:r>
            <a:r>
              <a:rPr lang="en-US" dirty="0" err="1">
                <a:effectLst/>
              </a:rPr>
              <a:t>req</a:t>
            </a:r>
            <a:r>
              <a:rPr lang="en-US" dirty="0" err="1">
                <a:solidFill>
                  <a:srgbClr val="666666"/>
                </a:solidFill>
                <a:effectLst/>
              </a:rPr>
              <a:t>.</a:t>
            </a:r>
            <a:r>
              <a:rPr lang="en-US" dirty="0" err="1">
                <a:effectLst/>
              </a:rPr>
              <a:t>wait</a:t>
            </a:r>
            <a:r>
              <a:rPr lang="en-US" dirty="0">
                <a:effectLst/>
              </a:rPr>
              <a:t>()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2C1A5C-4398-7D80-33E7-14BABA8F0429}"/>
              </a:ext>
            </a:extLst>
          </p:cNvPr>
          <p:cNvSpPr txBox="1"/>
          <p:nvPr/>
        </p:nvSpPr>
        <p:spPr>
          <a:xfrm>
            <a:off x="1072574" y="5488631"/>
            <a:ext cx="42556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EF7273"/>
                </a:solidFill>
                <a:latin typeface="+mn-lt"/>
              </a:rPr>
              <a:t>Blocking send</a:t>
            </a:r>
            <a:r>
              <a:rPr lang="en-US" sz="2400" dirty="0">
                <a:latin typeface="+mn-lt"/>
              </a:rPr>
              <a:t> &amp; </a:t>
            </a:r>
            <a:r>
              <a:rPr lang="en-US" sz="2400" dirty="0">
                <a:solidFill>
                  <a:srgbClr val="EF7273"/>
                </a:solidFill>
                <a:latin typeface="+mn-lt"/>
              </a:rPr>
              <a:t>blocking receive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CE9C91-5993-CFF4-E3A7-DA5D95FDA77D}"/>
              </a:ext>
            </a:extLst>
          </p:cNvPr>
          <p:cNvSpPr txBox="1"/>
          <p:nvPr/>
        </p:nvSpPr>
        <p:spPr>
          <a:xfrm>
            <a:off x="6226883" y="5488631"/>
            <a:ext cx="54482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92D050"/>
                </a:solidFill>
                <a:latin typeface="+mn-lt"/>
              </a:rPr>
              <a:t>Non-blocking send </a:t>
            </a:r>
            <a:r>
              <a:rPr lang="en-US" sz="2400" dirty="0">
                <a:latin typeface="+mn-lt"/>
              </a:rPr>
              <a:t>&amp; </a:t>
            </a:r>
            <a:r>
              <a:rPr lang="en-US" sz="2400" dirty="0">
                <a:solidFill>
                  <a:srgbClr val="92D050"/>
                </a:solidFill>
                <a:latin typeface="+mn-lt"/>
              </a:rPr>
              <a:t>non-blocking receive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95AAB6A-2D7F-643B-029A-3253308C234A}"/>
              </a:ext>
            </a:extLst>
          </p:cNvPr>
          <p:cNvSpPr txBox="1"/>
          <p:nvPr/>
        </p:nvSpPr>
        <p:spPr>
          <a:xfrm>
            <a:off x="9669492" y="2782669"/>
            <a:ext cx="20056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92D050"/>
                </a:solidFill>
              </a:rPr>
              <a:t>Indicate that they </a:t>
            </a:r>
            <a:br>
              <a:rPr lang="en-US" dirty="0">
                <a:solidFill>
                  <a:srgbClr val="92D050"/>
                </a:solidFill>
              </a:rPr>
            </a:br>
            <a:r>
              <a:rPr lang="en-US" dirty="0">
                <a:solidFill>
                  <a:srgbClr val="92D050"/>
                </a:solidFill>
              </a:rPr>
              <a:t>are non-blocking</a:t>
            </a: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7917B2F7-6D4D-E32E-23E6-6F60E15ACF35}"/>
              </a:ext>
            </a:extLst>
          </p:cNvPr>
          <p:cNvSpPr/>
          <p:nvPr/>
        </p:nvSpPr>
        <p:spPr>
          <a:xfrm>
            <a:off x="8382000" y="3886200"/>
            <a:ext cx="152400" cy="30480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7EC23D07-B9CA-C59F-CA1A-A912EDFE6154}"/>
              </a:ext>
            </a:extLst>
          </p:cNvPr>
          <p:cNvSpPr/>
          <p:nvPr/>
        </p:nvSpPr>
        <p:spPr>
          <a:xfrm>
            <a:off x="8382000" y="4724400"/>
            <a:ext cx="152400" cy="304800"/>
          </a:xfrm>
          <a:prstGeom prst="ellipse">
            <a:avLst/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0E767E4-890C-228F-83E0-A27032FD7253}"/>
              </a:ext>
            </a:extLst>
          </p:cNvPr>
          <p:cNvCxnSpPr>
            <a:stCxn id="3" idx="6"/>
            <a:endCxn id="2" idx="1"/>
          </p:cNvCxnSpPr>
          <p:nvPr/>
        </p:nvCxnSpPr>
        <p:spPr>
          <a:xfrm flipV="1">
            <a:off x="8534400" y="3105835"/>
            <a:ext cx="1135092" cy="932765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EA3351F-D9B6-2C77-DF6D-E33488F3858C}"/>
              </a:ext>
            </a:extLst>
          </p:cNvPr>
          <p:cNvCxnSpPr>
            <a:cxnSpLocks/>
            <a:stCxn id="4" idx="6"/>
            <a:endCxn id="2" idx="1"/>
          </p:cNvCxnSpPr>
          <p:nvPr/>
        </p:nvCxnSpPr>
        <p:spPr>
          <a:xfrm flipV="1">
            <a:off x="8534400" y="3105835"/>
            <a:ext cx="1135092" cy="1770965"/>
          </a:xfrm>
          <a:prstGeom prst="straightConnector1">
            <a:avLst/>
          </a:prstGeom>
          <a:ln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0725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AFCBEA76-BDC3-D543-B692-E0A7ED22E90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pPr eaLnBrk="1" hangingPunct="1"/>
            <a:r>
              <a:rPr lang="en-US" altLang="en-US" dirty="0"/>
              <a:t>Bidirectional Communication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F2D954C-5886-084C-8FD3-B44020B0FE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63040"/>
            <a:ext cx="10351008" cy="470916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When two processes exchange data with each other, there are essentially 3 cases to consider: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EF7273"/>
                </a:solidFill>
              </a:rPr>
              <a:t>Case 1</a:t>
            </a:r>
            <a:r>
              <a:rPr lang="en-US" sz="2400" dirty="0"/>
              <a:t>: Both processes call the send </a:t>
            </a:r>
            <a:br>
              <a:rPr lang="en-US" sz="2400" dirty="0"/>
            </a:br>
            <a:r>
              <a:rPr lang="en-US" sz="2400" dirty="0"/>
              <a:t>routine first, then the receive routine 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dirty="0"/>
              <a:t>We will refer to this </a:t>
            </a:r>
            <a:r>
              <a:rPr lang="en-US" i="1" dirty="0"/>
              <a:t>communication pattern </a:t>
            </a:r>
            <a:r>
              <a:rPr lang="en-US" dirty="0"/>
              <a:t>as </a:t>
            </a:r>
            <a:r>
              <a:rPr lang="en-US" b="1" i="1" dirty="0">
                <a:solidFill>
                  <a:srgbClr val="EF7273"/>
                </a:solidFill>
              </a:rPr>
              <a:t>SS-RR</a:t>
            </a: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FFC000"/>
                </a:solidFill>
              </a:rPr>
              <a:t>Case 2</a:t>
            </a:r>
            <a:r>
              <a:rPr lang="en-US" sz="2400" dirty="0"/>
              <a:t>: Both processes call the receive </a:t>
            </a:r>
            <a:br>
              <a:rPr lang="en-US" sz="2400" dirty="0"/>
            </a:br>
            <a:r>
              <a:rPr lang="en-US" sz="2400" dirty="0"/>
              <a:t>routine first, then the send routine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dirty="0"/>
              <a:t>We will refer to this communication pattern as </a:t>
            </a:r>
            <a:r>
              <a:rPr lang="en-US" b="1" i="1" dirty="0">
                <a:solidFill>
                  <a:srgbClr val="FFC000"/>
                </a:solidFill>
              </a:rPr>
              <a:t>RR-SS</a:t>
            </a:r>
            <a:endParaRPr lang="en-US" dirty="0">
              <a:solidFill>
                <a:srgbClr val="FFC000"/>
              </a:solidFill>
            </a:endParaRPr>
          </a:p>
          <a:p>
            <a:pPr lvl="1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lvl="1" eaLnBrk="1" hangingPunct="1">
              <a:buFont typeface="Wingdings" pitchFamily="2" charset="2"/>
              <a:buChar char="§"/>
              <a:defRPr/>
            </a:pPr>
            <a:r>
              <a:rPr lang="en-US" sz="2400" b="1" dirty="0">
                <a:solidFill>
                  <a:srgbClr val="77E1FF"/>
                </a:solidFill>
              </a:rPr>
              <a:t>Case 3</a:t>
            </a:r>
            <a:r>
              <a:rPr lang="en-US" sz="2400" dirty="0"/>
              <a:t>: One process calls the send and receive routines (in this order), and the other calls them in the opposite order</a:t>
            </a:r>
          </a:p>
          <a:p>
            <a:pPr lvl="2">
              <a:buFont typeface="Wingdings" pitchFamily="2" charset="2"/>
              <a:buChar char="§"/>
              <a:defRPr/>
            </a:pPr>
            <a:r>
              <a:rPr lang="en-US" dirty="0"/>
              <a:t>We will refer to this communication pattern as </a:t>
            </a:r>
            <a:r>
              <a:rPr lang="en-US" b="1" i="1" dirty="0">
                <a:solidFill>
                  <a:srgbClr val="77E1FF"/>
                </a:solidFill>
              </a:rPr>
              <a:t>SR-RS</a:t>
            </a:r>
            <a:endParaRPr lang="en-US" dirty="0">
              <a:solidFill>
                <a:srgbClr val="77E1FF"/>
              </a:solidFill>
            </a:endParaRPr>
          </a:p>
          <a:p>
            <a:pPr marL="800100" lvl="1" indent="-342900">
              <a:buFont typeface="+mj-lt"/>
              <a:buAutoNum type="arabicPeriod"/>
              <a:defRPr/>
            </a:pPr>
            <a:endParaRPr lang="en-US" sz="2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39940" name="Slide Number Placeholder 1">
            <a:extLst>
              <a:ext uri="{FF2B5EF4-FFF2-40B4-BE49-F238E27FC236}">
                <a16:creationId xmlns:a16="http://schemas.microsoft.com/office/drawing/2014/main" id="{1DDFCB44-FD23-DE42-BBCF-AC518CD905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EE5DDA-3D44-3E4B-8621-791D9EC2AACB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9E72F93-CE9C-2C43-9923-4D3D77B88E09}"/>
              </a:ext>
            </a:extLst>
          </p:cNvPr>
          <p:cNvSpPr/>
          <p:nvPr/>
        </p:nvSpPr>
        <p:spPr>
          <a:xfrm>
            <a:off x="8337550" y="269875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A47F8BC-0368-2444-BB77-4C57DD979C2D}"/>
              </a:ext>
            </a:extLst>
          </p:cNvPr>
          <p:cNvSpPr/>
          <p:nvPr/>
        </p:nvSpPr>
        <p:spPr>
          <a:xfrm>
            <a:off x="8405813" y="2779714"/>
            <a:ext cx="152400" cy="15557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C0B996-4277-3148-BA1A-0CF0379B8619}"/>
              </a:ext>
            </a:extLst>
          </p:cNvPr>
          <p:cNvSpPr/>
          <p:nvPr/>
        </p:nvSpPr>
        <p:spPr>
          <a:xfrm>
            <a:off x="8610600" y="269875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A83A14F-46E8-0540-86E5-1FB9FBAE251A}"/>
              </a:ext>
            </a:extLst>
          </p:cNvPr>
          <p:cNvSpPr/>
          <p:nvPr/>
        </p:nvSpPr>
        <p:spPr>
          <a:xfrm>
            <a:off x="8686800" y="2774951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CCCA0E9-6BF1-0741-81C0-198ED0CD4DF5}"/>
              </a:ext>
            </a:extLst>
          </p:cNvPr>
          <p:cNvSpPr/>
          <p:nvPr/>
        </p:nvSpPr>
        <p:spPr>
          <a:xfrm>
            <a:off x="8915400" y="269875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3970F71-A44C-F14C-B4CF-FE25A83A7549}"/>
              </a:ext>
            </a:extLst>
          </p:cNvPr>
          <p:cNvSpPr/>
          <p:nvPr/>
        </p:nvSpPr>
        <p:spPr>
          <a:xfrm>
            <a:off x="8991600" y="2774951"/>
            <a:ext cx="152400" cy="157163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0D6BDD-501D-0D49-8F88-95AE7E6FE609}"/>
              </a:ext>
            </a:extLst>
          </p:cNvPr>
          <p:cNvSpPr/>
          <p:nvPr/>
        </p:nvSpPr>
        <p:spPr>
          <a:xfrm>
            <a:off x="8337550" y="354647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1E70DA2-6AC8-1342-A45F-A21A5CF15095}"/>
              </a:ext>
            </a:extLst>
          </p:cNvPr>
          <p:cNvSpPr/>
          <p:nvPr/>
        </p:nvSpPr>
        <p:spPr>
          <a:xfrm>
            <a:off x="8610600" y="354647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A49EDB3-8194-8349-8934-C43EB84C15FC}"/>
              </a:ext>
            </a:extLst>
          </p:cNvPr>
          <p:cNvSpPr/>
          <p:nvPr/>
        </p:nvSpPr>
        <p:spPr>
          <a:xfrm>
            <a:off x="8915400" y="354647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35BB8D2-5F3A-6C4B-BCCE-6C3893E0C2F8}"/>
              </a:ext>
            </a:extLst>
          </p:cNvPr>
          <p:cNvSpPr/>
          <p:nvPr/>
        </p:nvSpPr>
        <p:spPr>
          <a:xfrm>
            <a:off x="9937750" y="270827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1C052C81-FF72-614F-9C6D-BDCC21F2F3F1}"/>
              </a:ext>
            </a:extLst>
          </p:cNvPr>
          <p:cNvSpPr/>
          <p:nvPr/>
        </p:nvSpPr>
        <p:spPr>
          <a:xfrm>
            <a:off x="10006013" y="2787651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DFAD6134-E2A7-2044-9BA1-407775D9B85C}"/>
              </a:ext>
            </a:extLst>
          </p:cNvPr>
          <p:cNvSpPr/>
          <p:nvPr/>
        </p:nvSpPr>
        <p:spPr>
          <a:xfrm>
            <a:off x="10210800" y="270827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6701ADA3-50D7-1B4C-B9B7-629770507D16}"/>
              </a:ext>
            </a:extLst>
          </p:cNvPr>
          <p:cNvSpPr/>
          <p:nvPr/>
        </p:nvSpPr>
        <p:spPr>
          <a:xfrm>
            <a:off x="10287000" y="2784476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972B2B37-512F-6E49-B7EC-3A0BFE4F1F92}"/>
              </a:ext>
            </a:extLst>
          </p:cNvPr>
          <p:cNvSpPr/>
          <p:nvPr/>
        </p:nvSpPr>
        <p:spPr>
          <a:xfrm>
            <a:off x="10515600" y="270827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64BDED5-91BE-8E46-91F8-ACB593605A22}"/>
              </a:ext>
            </a:extLst>
          </p:cNvPr>
          <p:cNvSpPr/>
          <p:nvPr/>
        </p:nvSpPr>
        <p:spPr>
          <a:xfrm>
            <a:off x="10591800" y="2784476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39DF0AA-7AA7-2147-8C03-8222274FF193}"/>
              </a:ext>
            </a:extLst>
          </p:cNvPr>
          <p:cNvSpPr/>
          <p:nvPr/>
        </p:nvSpPr>
        <p:spPr>
          <a:xfrm>
            <a:off x="9937750" y="3556000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23BCB843-2336-854D-A3E4-6757E113D535}"/>
              </a:ext>
            </a:extLst>
          </p:cNvPr>
          <p:cNvSpPr/>
          <p:nvPr/>
        </p:nvSpPr>
        <p:spPr>
          <a:xfrm>
            <a:off x="10210800" y="3556000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7A8573C-28E0-C941-854F-4E43F0DF4C3D}"/>
              </a:ext>
            </a:extLst>
          </p:cNvPr>
          <p:cNvSpPr/>
          <p:nvPr/>
        </p:nvSpPr>
        <p:spPr>
          <a:xfrm>
            <a:off x="10515600" y="3556000"/>
            <a:ext cx="304800" cy="31273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27BC7981-F6DA-D249-A4C5-48237F0CABB8}"/>
              </a:ext>
            </a:extLst>
          </p:cNvPr>
          <p:cNvSpPr/>
          <p:nvPr/>
        </p:nvSpPr>
        <p:spPr>
          <a:xfrm>
            <a:off x="8242300" y="2514600"/>
            <a:ext cx="1066800" cy="15240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3" name="Rounded Rectangle 32">
            <a:extLst>
              <a:ext uri="{FF2B5EF4-FFF2-40B4-BE49-F238E27FC236}">
                <a16:creationId xmlns:a16="http://schemas.microsoft.com/office/drawing/2014/main" id="{2A550EAC-7BA8-CC4E-BFEE-82D70368A9EE}"/>
              </a:ext>
            </a:extLst>
          </p:cNvPr>
          <p:cNvSpPr/>
          <p:nvPr/>
        </p:nvSpPr>
        <p:spPr>
          <a:xfrm>
            <a:off x="9829800" y="2514600"/>
            <a:ext cx="1066800" cy="1524000"/>
          </a:xfrm>
          <a:prstGeom prst="roundRect">
            <a:avLst/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9961" name="TextBox 2">
            <a:extLst>
              <a:ext uri="{FF2B5EF4-FFF2-40B4-BE49-F238E27FC236}">
                <a16:creationId xmlns:a16="http://schemas.microsoft.com/office/drawing/2014/main" id="{CC040CE3-D370-0447-8305-E5DB6C57B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78839" y="2300288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0</a:t>
            </a:r>
          </a:p>
        </p:txBody>
      </p:sp>
      <p:sp>
        <p:nvSpPr>
          <p:cNvPr id="39962" name="TextBox 34">
            <a:extLst>
              <a:ext uri="{FF2B5EF4-FFF2-40B4-BE49-F238E27FC236}">
                <a16:creationId xmlns:a16="http://schemas.microsoft.com/office/drawing/2014/main" id="{0B023F84-EFF2-6741-96E9-D48DBB031A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59989" y="2300288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1</a:t>
            </a:r>
          </a:p>
        </p:txBody>
      </p:sp>
      <p:sp>
        <p:nvSpPr>
          <p:cNvPr id="39963" name="TextBox 35">
            <a:extLst>
              <a:ext uri="{FF2B5EF4-FFF2-40B4-BE49-F238E27FC236}">
                <a16:creationId xmlns:a16="http://schemas.microsoft.com/office/drawing/2014/main" id="{AE3F2799-C44B-C04C-A424-D729DE1751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0" y="3013076"/>
            <a:ext cx="5016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39964" name="TextBox 36">
            <a:extLst>
              <a:ext uri="{FF2B5EF4-FFF2-40B4-BE49-F238E27FC236}">
                <a16:creationId xmlns:a16="http://schemas.microsoft.com/office/drawing/2014/main" id="{FB19B011-B3B4-DF40-9E3A-8BF79D6AEF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34401" y="3833813"/>
            <a:ext cx="461963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39965" name="TextBox 37">
            <a:extLst>
              <a:ext uri="{FF2B5EF4-FFF2-40B4-BE49-F238E27FC236}">
                <a16:creationId xmlns:a16="http://schemas.microsoft.com/office/drawing/2014/main" id="{590673B4-2009-7746-BE11-E2AA414F99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9838" y="3013076"/>
            <a:ext cx="461962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39966" name="TextBox 38">
            <a:extLst>
              <a:ext uri="{FF2B5EF4-FFF2-40B4-BE49-F238E27FC236}">
                <a16:creationId xmlns:a16="http://schemas.microsoft.com/office/drawing/2014/main" id="{B6EC82A1-D302-7648-A8FA-828A116270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34600" y="3851276"/>
            <a:ext cx="5016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40" name="Isosceles Triangle 39">
            <a:extLst>
              <a:ext uri="{FF2B5EF4-FFF2-40B4-BE49-F238E27FC236}">
                <a16:creationId xmlns:a16="http://schemas.microsoft.com/office/drawing/2014/main" id="{9C3567E3-C2A3-ED49-A0AB-4CEE60AF25AC}"/>
              </a:ext>
            </a:extLst>
          </p:cNvPr>
          <p:cNvSpPr/>
          <p:nvPr/>
        </p:nvSpPr>
        <p:spPr>
          <a:xfrm>
            <a:off x="9982200" y="3622676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C2E02863-E53E-8648-A1DD-3A0E5EA3A943}"/>
              </a:ext>
            </a:extLst>
          </p:cNvPr>
          <p:cNvSpPr/>
          <p:nvPr/>
        </p:nvSpPr>
        <p:spPr>
          <a:xfrm>
            <a:off x="10287000" y="3622676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2" name="Isosceles Triangle 41">
            <a:extLst>
              <a:ext uri="{FF2B5EF4-FFF2-40B4-BE49-F238E27FC236}">
                <a16:creationId xmlns:a16="http://schemas.microsoft.com/office/drawing/2014/main" id="{B65CB812-542F-3F4A-B3DF-1827430E3AFD}"/>
              </a:ext>
            </a:extLst>
          </p:cNvPr>
          <p:cNvSpPr/>
          <p:nvPr/>
        </p:nvSpPr>
        <p:spPr>
          <a:xfrm>
            <a:off x="10591800" y="3622676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FB848B6F-4B6F-C447-9375-1AD8630C4061}"/>
              </a:ext>
            </a:extLst>
          </p:cNvPr>
          <p:cNvCxnSpPr/>
          <p:nvPr/>
        </p:nvCxnSpPr>
        <p:spPr>
          <a:xfrm flipV="1">
            <a:off x="9309100" y="2865439"/>
            <a:ext cx="520700" cy="158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Isosceles Triangle 42">
            <a:extLst>
              <a:ext uri="{FF2B5EF4-FFF2-40B4-BE49-F238E27FC236}">
                <a16:creationId xmlns:a16="http://schemas.microsoft.com/office/drawing/2014/main" id="{BC8A2E1C-9C05-A746-BF5A-2D07D4471839}"/>
              </a:ext>
            </a:extLst>
          </p:cNvPr>
          <p:cNvSpPr/>
          <p:nvPr/>
        </p:nvSpPr>
        <p:spPr>
          <a:xfrm>
            <a:off x="8382000" y="3622676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4" name="Isosceles Triangle 43">
            <a:extLst>
              <a:ext uri="{FF2B5EF4-FFF2-40B4-BE49-F238E27FC236}">
                <a16:creationId xmlns:a16="http://schemas.microsoft.com/office/drawing/2014/main" id="{8B5F78A9-4DE4-534C-BA9B-D720DFDB7601}"/>
              </a:ext>
            </a:extLst>
          </p:cNvPr>
          <p:cNvSpPr/>
          <p:nvPr/>
        </p:nvSpPr>
        <p:spPr>
          <a:xfrm>
            <a:off x="8686800" y="3622676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5" name="Isosceles Triangle 44">
            <a:extLst>
              <a:ext uri="{FF2B5EF4-FFF2-40B4-BE49-F238E27FC236}">
                <a16:creationId xmlns:a16="http://schemas.microsoft.com/office/drawing/2014/main" id="{00DAB501-66CC-E74E-9701-E0BA1A79BA19}"/>
              </a:ext>
            </a:extLst>
          </p:cNvPr>
          <p:cNvSpPr/>
          <p:nvPr/>
        </p:nvSpPr>
        <p:spPr>
          <a:xfrm>
            <a:off x="8991600" y="3622676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34F776B-895F-9B4A-A4E9-780DBC6C58C7}"/>
              </a:ext>
            </a:extLst>
          </p:cNvPr>
          <p:cNvCxnSpPr/>
          <p:nvPr/>
        </p:nvCxnSpPr>
        <p:spPr>
          <a:xfrm flipH="1">
            <a:off x="9309100" y="3722688"/>
            <a:ext cx="5207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14B7854B-844D-7540-8CA6-900A746649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 vert="horz" lIns="0" tIns="45720" rIns="0" bIns="45720" rtlCol="0" anchor="ctr">
            <a:normAutofit/>
          </a:bodyPr>
          <a:lstStyle/>
          <a:p>
            <a:pPr eaLnBrk="1" hangingPunct="1"/>
            <a:r>
              <a:rPr lang="en-US" altLang="en-US" dirty="0"/>
              <a:t>Bidirectional Communication</a:t>
            </a:r>
          </a:p>
        </p:txBody>
      </p:sp>
      <p:sp>
        <p:nvSpPr>
          <p:cNvPr id="40963" name="Rectangle 3">
            <a:extLst>
              <a:ext uri="{FF2B5EF4-FFF2-40B4-BE49-F238E27FC236}">
                <a16:creationId xmlns:a16="http://schemas.microsoft.com/office/drawing/2014/main" id="{E8FA4A2C-7EEE-F946-B720-5EC847C734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</a:pPr>
            <a:r>
              <a:rPr lang="en-US" altLang="en-US" sz="2400" dirty="0"/>
              <a:t>To this end, deadlocks can arise: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400" dirty="0"/>
              <a:t>Either due to an incorrect order of send and receive</a:t>
            </a:r>
          </a:p>
          <a:p>
            <a:pPr marL="800100" lvl="1" indent="-342900">
              <a:buFontTx/>
              <a:buAutoNum type="arabicPeriod"/>
            </a:pPr>
            <a:r>
              <a:rPr lang="en-US" altLang="en-US" sz="2400" dirty="0"/>
              <a:t>Or due to a limited size of the system buffer</a:t>
            </a:r>
            <a:endParaRPr lang="en-US" altLang="en-US" sz="2800" dirty="0"/>
          </a:p>
          <a:p>
            <a:pPr marL="800100" lvl="1" indent="-342900">
              <a:buFontTx/>
              <a:buAutoNum type="arabicPeriod"/>
            </a:pPr>
            <a:endParaRPr lang="en-US" alt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en-US" altLang="en-US" sz="2400" dirty="0"/>
              <a:t>Consider the following two snippets of pseudo-code that use the </a:t>
            </a:r>
            <a:r>
              <a:rPr lang="en-US" altLang="en-US" sz="2400" b="1" i="1" dirty="0">
                <a:solidFill>
                  <a:srgbClr val="EF7273"/>
                </a:solidFill>
              </a:rPr>
              <a:t>SS-RR</a:t>
            </a:r>
            <a:r>
              <a:rPr lang="en-US" altLang="en-US" sz="2400" dirty="0"/>
              <a:t> pattern:</a:t>
            </a:r>
          </a:p>
          <a:p>
            <a:pPr>
              <a:buFont typeface="Wingdings" pitchFamily="2" charset="2"/>
              <a:buChar char="§"/>
            </a:pPr>
            <a:endParaRPr lang="en-US" altLang="en-US" sz="2400" dirty="0"/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</a:pPr>
            <a:endParaRPr lang="en-US" altLang="en-US" dirty="0"/>
          </a:p>
        </p:txBody>
      </p:sp>
      <p:sp>
        <p:nvSpPr>
          <p:cNvPr id="40964" name="Slide Number Placeholder 1">
            <a:extLst>
              <a:ext uri="{FF2B5EF4-FFF2-40B4-BE49-F238E27FC236}">
                <a16:creationId xmlns:a16="http://schemas.microsoft.com/office/drawing/2014/main" id="{D6172ABD-5E09-C849-AE80-4468BCCF42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E04778-BF88-B248-AF7A-FB66D979428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27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39" name="Text Box 3">
            <a:extLst>
              <a:ext uri="{FF2B5EF4-FFF2-40B4-BE49-F238E27FC236}">
                <a16:creationId xmlns:a16="http://schemas.microsoft.com/office/drawing/2014/main" id="{D64C1430-1F5B-6D4B-ABCF-2A5FDC7F36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9800" y="3984306"/>
            <a:ext cx="33528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IF (myrank==0)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ELSEIF (myrank==1)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ENDIF </a:t>
            </a:r>
          </a:p>
        </p:txBody>
      </p:sp>
      <p:sp>
        <p:nvSpPr>
          <p:cNvPr id="46" name="Text Box 3">
            <a:extLst>
              <a:ext uri="{FF2B5EF4-FFF2-40B4-BE49-F238E27FC236}">
                <a16:creationId xmlns:a16="http://schemas.microsoft.com/office/drawing/2014/main" id="{62D345B7-1F80-F844-9E33-6B4A5C802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0" y="3958907"/>
            <a:ext cx="3962400" cy="2030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IF (myrank==0)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MPI_ISEND(sendbuf, …, 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MPI_WAIT(ireq,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ELSEIF (myrank==1)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MPI_ISEND(sendbuf, …, 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MPI_WAIT(ireq,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ENDIF 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48FB1D83-6BC4-9FEE-B9B9-F251512ADA7E}"/>
              </a:ext>
            </a:extLst>
          </p:cNvPr>
          <p:cNvCxnSpPr>
            <a:cxnSpLocks/>
          </p:cNvCxnSpPr>
          <p:nvPr/>
        </p:nvCxnSpPr>
        <p:spPr>
          <a:xfrm>
            <a:off x="1524000" y="4343400"/>
            <a:ext cx="914400" cy="0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4AA19AE-7799-8207-A8F1-00A459C520E8}"/>
              </a:ext>
            </a:extLst>
          </p:cNvPr>
          <p:cNvCxnSpPr/>
          <p:nvPr/>
        </p:nvCxnSpPr>
        <p:spPr>
          <a:xfrm>
            <a:off x="1524000" y="4343400"/>
            <a:ext cx="0" cy="609600"/>
          </a:xfrm>
          <a:prstGeom prst="line">
            <a:avLst/>
          </a:prstGeom>
          <a:ln w="19050">
            <a:solidFill>
              <a:srgbClr val="EF72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B334D88-DCF4-EE87-7C3C-E041EF448C43}"/>
              </a:ext>
            </a:extLst>
          </p:cNvPr>
          <p:cNvCxnSpPr/>
          <p:nvPr/>
        </p:nvCxnSpPr>
        <p:spPr>
          <a:xfrm>
            <a:off x="1524000" y="4953000"/>
            <a:ext cx="914400" cy="0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AC486CD6-1005-7B65-A280-C92B5E6C1CEC}"/>
              </a:ext>
            </a:extLst>
          </p:cNvPr>
          <p:cNvSpPr txBox="1"/>
          <p:nvPr/>
        </p:nvSpPr>
        <p:spPr>
          <a:xfrm>
            <a:off x="990600" y="4463534"/>
            <a:ext cx="492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F7273"/>
                </a:solidFill>
              </a:rPr>
              <a:t>SS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73F2D9E1-D770-8681-D9D6-C6C8C1963364}"/>
              </a:ext>
            </a:extLst>
          </p:cNvPr>
          <p:cNvCxnSpPr>
            <a:cxnSpLocks/>
          </p:cNvCxnSpPr>
          <p:nvPr/>
        </p:nvCxnSpPr>
        <p:spPr>
          <a:xfrm>
            <a:off x="1905000" y="4572000"/>
            <a:ext cx="533400" cy="0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0328B90-1957-9E32-4D53-E6A7005283F2}"/>
              </a:ext>
            </a:extLst>
          </p:cNvPr>
          <p:cNvCxnSpPr/>
          <p:nvPr/>
        </p:nvCxnSpPr>
        <p:spPr>
          <a:xfrm>
            <a:off x="1905000" y="4559896"/>
            <a:ext cx="0" cy="609600"/>
          </a:xfrm>
          <a:prstGeom prst="line">
            <a:avLst/>
          </a:prstGeom>
          <a:ln w="19050">
            <a:solidFill>
              <a:srgbClr val="EF72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062DACA-8DBC-B3CF-56C2-794F51CF6E5D}"/>
              </a:ext>
            </a:extLst>
          </p:cNvPr>
          <p:cNvCxnSpPr>
            <a:cxnSpLocks/>
          </p:cNvCxnSpPr>
          <p:nvPr/>
        </p:nvCxnSpPr>
        <p:spPr>
          <a:xfrm>
            <a:off x="1905000" y="5169496"/>
            <a:ext cx="533400" cy="0"/>
          </a:xfrm>
          <a:prstGeom prst="straightConnector1">
            <a:avLst/>
          </a:prstGeom>
          <a:ln w="19050">
            <a:solidFill>
              <a:srgbClr val="EF7273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E0207BF7-37B5-4EE5-4742-3904A7B02048}"/>
              </a:ext>
            </a:extLst>
          </p:cNvPr>
          <p:cNvSpPr txBox="1"/>
          <p:nvPr/>
        </p:nvSpPr>
        <p:spPr>
          <a:xfrm>
            <a:off x="1285013" y="4981693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EF7273"/>
                </a:solidFill>
              </a:rPr>
              <a:t>RR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46" grpId="0" animBg="1"/>
      <p:bldP spid="12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0F6E87A2-CD88-5243-A89C-D75C9AFDE3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10" y="274320"/>
            <a:ext cx="10896588" cy="1325880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altLang="en-US" dirty="0"/>
              <a:t>Bidirectional Communication: The </a:t>
            </a:r>
            <a:r>
              <a:rPr lang="en-US" altLang="en-US" b="1" i="1" dirty="0">
                <a:solidFill>
                  <a:srgbClr val="EF7273"/>
                </a:solidFill>
              </a:rPr>
              <a:t>SS-RR</a:t>
            </a:r>
            <a:r>
              <a:rPr lang="en-US" altLang="en-US" dirty="0"/>
              <a:t> Pattern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E66CDDE-D236-194F-8C3A-D9E2CD634E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What happens if the system buffer is larger than the send buffer?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What happens if the system buffer is smaller than the send buffer?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>
              <a:buFontTx/>
              <a:buAutoNum type="arabicPeriod"/>
              <a:defRPr/>
            </a:pPr>
            <a:endParaRPr 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  <a:defRPr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8753BCD3-FED8-CF40-8F64-9A9018B15617}"/>
              </a:ext>
            </a:extLst>
          </p:cNvPr>
          <p:cNvSpPr/>
          <p:nvPr/>
        </p:nvSpPr>
        <p:spPr>
          <a:xfrm>
            <a:off x="27305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485472CA-7F3C-384A-851D-FD848A62C0F1}"/>
              </a:ext>
            </a:extLst>
          </p:cNvPr>
          <p:cNvSpPr/>
          <p:nvPr/>
        </p:nvSpPr>
        <p:spPr>
          <a:xfrm>
            <a:off x="30353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5F31DA8F-F267-A148-BCBC-A33D06DD1895}"/>
              </a:ext>
            </a:extLst>
          </p:cNvPr>
          <p:cNvSpPr/>
          <p:nvPr/>
        </p:nvSpPr>
        <p:spPr>
          <a:xfrm>
            <a:off x="445135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A65B4438-9857-1546-AD17-4CF4F61FEAD3}"/>
              </a:ext>
            </a:extLst>
          </p:cNvPr>
          <p:cNvSpPr/>
          <p:nvPr/>
        </p:nvSpPr>
        <p:spPr>
          <a:xfrm>
            <a:off x="47244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B22E8A18-A1AD-474C-B673-91A7E81174FF}"/>
              </a:ext>
            </a:extLst>
          </p:cNvPr>
          <p:cNvSpPr/>
          <p:nvPr/>
        </p:nvSpPr>
        <p:spPr>
          <a:xfrm>
            <a:off x="4451350" y="4555886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69984479-61D4-6643-9526-AA0391FAC0B0}"/>
              </a:ext>
            </a:extLst>
          </p:cNvPr>
          <p:cNvSpPr/>
          <p:nvPr/>
        </p:nvSpPr>
        <p:spPr>
          <a:xfrm>
            <a:off x="4724400" y="4555886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5" name="Rectangle 254">
            <a:extLst>
              <a:ext uri="{FF2B5EF4-FFF2-40B4-BE49-F238E27FC236}">
                <a16:creationId xmlns:a16="http://schemas.microsoft.com/office/drawing/2014/main" id="{0875A5EC-7BE8-C44E-A5F6-B2CCB9C16C46}"/>
              </a:ext>
            </a:extLst>
          </p:cNvPr>
          <p:cNvSpPr/>
          <p:nvPr/>
        </p:nvSpPr>
        <p:spPr>
          <a:xfrm>
            <a:off x="5029200" y="4555886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6" name="Rounded Rectangle 255">
            <a:extLst>
              <a:ext uri="{FF2B5EF4-FFF2-40B4-BE49-F238E27FC236}">
                <a16:creationId xmlns:a16="http://schemas.microsoft.com/office/drawing/2014/main" id="{DA643EAD-85AA-314E-9ACC-BAF3F2301B35}"/>
              </a:ext>
            </a:extLst>
          </p:cNvPr>
          <p:cNvSpPr/>
          <p:nvPr/>
        </p:nvSpPr>
        <p:spPr>
          <a:xfrm>
            <a:off x="2057400" y="3514486"/>
            <a:ext cx="1371600" cy="26670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7" name="Rounded Rectangle 256">
            <a:extLst>
              <a:ext uri="{FF2B5EF4-FFF2-40B4-BE49-F238E27FC236}">
                <a16:creationId xmlns:a16="http://schemas.microsoft.com/office/drawing/2014/main" id="{999591AE-464A-3048-836C-6C5AE04D4FB4}"/>
              </a:ext>
            </a:extLst>
          </p:cNvPr>
          <p:cNvSpPr/>
          <p:nvPr/>
        </p:nvSpPr>
        <p:spPr>
          <a:xfrm>
            <a:off x="4343400" y="3514486"/>
            <a:ext cx="1371600" cy="2667000"/>
          </a:xfrm>
          <a:prstGeom prst="roundRect">
            <a:avLst/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8" name="TextBox 2">
            <a:extLst>
              <a:ext uri="{FF2B5EF4-FFF2-40B4-BE49-F238E27FC236}">
                <a16:creationId xmlns:a16="http://schemas.microsoft.com/office/drawing/2014/main" id="{DB2EE9FC-BB4F-8D42-9670-791D655EB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8738" y="3300174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0</a:t>
            </a:r>
          </a:p>
        </p:txBody>
      </p:sp>
      <p:sp>
        <p:nvSpPr>
          <p:cNvPr id="259" name="TextBox 34">
            <a:extLst>
              <a:ext uri="{FF2B5EF4-FFF2-40B4-BE49-F238E27FC236}">
                <a16:creationId xmlns:a16="http://schemas.microsoft.com/office/drawing/2014/main" id="{0FF716E0-2977-B145-957C-87C23145D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588" y="3300174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1</a:t>
            </a:r>
          </a:p>
        </p:txBody>
      </p:sp>
      <p:sp>
        <p:nvSpPr>
          <p:cNvPr id="260" name="TextBox 35">
            <a:extLst>
              <a:ext uri="{FF2B5EF4-FFF2-40B4-BE49-F238E27FC236}">
                <a16:creationId xmlns:a16="http://schemas.microsoft.com/office/drawing/2014/main" id="{08DA28A4-9CE9-EF40-8254-1EB2396AC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4950" y="3573224"/>
            <a:ext cx="50165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261" name="TextBox 36">
            <a:extLst>
              <a:ext uri="{FF2B5EF4-FFF2-40B4-BE49-F238E27FC236}">
                <a16:creationId xmlns:a16="http://schemas.microsoft.com/office/drawing/2014/main" id="{F7BDC209-9DB3-DD47-9D28-11166B569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800" y="4868624"/>
            <a:ext cx="40640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sp>
        <p:nvSpPr>
          <p:cNvPr id="262" name="TextBox 37">
            <a:extLst>
              <a:ext uri="{FF2B5EF4-FFF2-40B4-BE49-F238E27FC236}">
                <a16:creationId xmlns:a16="http://schemas.microsoft.com/office/drawing/2014/main" id="{5F0B89C9-9456-2F41-8D8E-EC5354D8B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3590686"/>
            <a:ext cx="5016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263" name="TextBox 38">
            <a:extLst>
              <a:ext uri="{FF2B5EF4-FFF2-40B4-BE49-F238E27FC236}">
                <a16:creationId xmlns:a16="http://schemas.microsoft.com/office/drawing/2014/main" id="{D7503BB6-733E-7442-AB84-D388F7AD4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851161"/>
            <a:ext cx="40640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1891CE0A-94D2-194B-BF1E-FC1F186F41DC}"/>
              </a:ext>
            </a:extLst>
          </p:cNvPr>
          <p:cNvSpPr/>
          <p:nvPr/>
        </p:nvSpPr>
        <p:spPr>
          <a:xfrm>
            <a:off x="2457450" y="4532074"/>
            <a:ext cx="304800" cy="314325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01359BA1-CC6F-1E49-98B7-ABE8873171DE}"/>
              </a:ext>
            </a:extLst>
          </p:cNvPr>
          <p:cNvSpPr/>
          <p:nvPr/>
        </p:nvSpPr>
        <p:spPr>
          <a:xfrm>
            <a:off x="2730500" y="4532074"/>
            <a:ext cx="304800" cy="314325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697BFAB6-6918-C345-8827-9FE31BB5C12F}"/>
              </a:ext>
            </a:extLst>
          </p:cNvPr>
          <p:cNvSpPr/>
          <p:nvPr/>
        </p:nvSpPr>
        <p:spPr>
          <a:xfrm>
            <a:off x="3035300" y="4532074"/>
            <a:ext cx="304800" cy="314325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D1A858F1-598B-C547-B0BA-680EA982EC3D}"/>
              </a:ext>
            </a:extLst>
          </p:cNvPr>
          <p:cNvSpPr/>
          <p:nvPr/>
        </p:nvSpPr>
        <p:spPr>
          <a:xfrm>
            <a:off x="245586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F2BFE72C-E5D7-5D4E-ABE6-8555758EDDA4}"/>
              </a:ext>
            </a:extLst>
          </p:cNvPr>
          <p:cNvSpPr/>
          <p:nvPr/>
        </p:nvSpPr>
        <p:spPr>
          <a:xfrm>
            <a:off x="272891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D9D261AF-4C7B-F940-8978-F5273A991F4B}"/>
              </a:ext>
            </a:extLst>
          </p:cNvPr>
          <p:cNvSpPr/>
          <p:nvPr/>
        </p:nvSpPr>
        <p:spPr>
          <a:xfrm>
            <a:off x="303371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0" name="TextBox 36">
            <a:extLst>
              <a:ext uri="{FF2B5EF4-FFF2-40B4-BE49-F238E27FC236}">
                <a16:creationId xmlns:a16="http://schemas.microsoft.com/office/drawing/2014/main" id="{EDC2C546-C9F8-9D46-B446-879DF34DB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363" y="5859224"/>
            <a:ext cx="46196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3E877C0F-38FF-CE48-9EBB-ED7339EAA78F}"/>
              </a:ext>
            </a:extLst>
          </p:cNvPr>
          <p:cNvSpPr/>
          <p:nvPr/>
        </p:nvSpPr>
        <p:spPr>
          <a:xfrm>
            <a:off x="446405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2FA725DC-9313-C745-90C3-A0EA42B09C5F}"/>
              </a:ext>
            </a:extLst>
          </p:cNvPr>
          <p:cNvSpPr/>
          <p:nvPr/>
        </p:nvSpPr>
        <p:spPr>
          <a:xfrm>
            <a:off x="473710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A59D1550-510A-924E-A5C4-7064714E7392}"/>
              </a:ext>
            </a:extLst>
          </p:cNvPr>
          <p:cNvSpPr/>
          <p:nvPr/>
        </p:nvSpPr>
        <p:spPr>
          <a:xfrm>
            <a:off x="504190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4" name="TextBox 36">
            <a:extLst>
              <a:ext uri="{FF2B5EF4-FFF2-40B4-BE49-F238E27FC236}">
                <a16:creationId xmlns:a16="http://schemas.microsoft.com/office/drawing/2014/main" id="{62B73506-8B59-D74C-A904-31A9E396A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550" y="5859224"/>
            <a:ext cx="461963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275" name="TextBox 66">
            <a:extLst>
              <a:ext uri="{FF2B5EF4-FFF2-40B4-BE49-F238E27FC236}">
                <a16:creationId xmlns:a16="http://schemas.microsoft.com/office/drawing/2014/main" id="{0AEAD531-FCC4-314E-AFCC-20F00837D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1088" y="4581286"/>
            <a:ext cx="5048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Network</a:t>
            </a:r>
          </a:p>
        </p:txBody>
      </p:sp>
      <p:cxnSp>
        <p:nvCxnSpPr>
          <p:cNvPr id="276" name="Straight Arrow Connector 275">
            <a:extLst>
              <a:ext uri="{FF2B5EF4-FFF2-40B4-BE49-F238E27FC236}">
                <a16:creationId xmlns:a16="http://schemas.microsoft.com/office/drawing/2014/main" id="{C307775A-7154-4444-8D80-A420A3F28E5C}"/>
              </a:ext>
            </a:extLst>
          </p:cNvPr>
          <p:cNvCxnSpPr/>
          <p:nvPr/>
        </p:nvCxnSpPr>
        <p:spPr>
          <a:xfrm>
            <a:off x="4114800" y="4673361"/>
            <a:ext cx="1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>
            <a:extLst>
              <a:ext uri="{FF2B5EF4-FFF2-40B4-BE49-F238E27FC236}">
                <a16:creationId xmlns:a16="http://schemas.microsoft.com/office/drawing/2014/main" id="{A8A5063F-DEC4-E947-BD57-87699A8C58DE}"/>
              </a:ext>
            </a:extLst>
          </p:cNvPr>
          <p:cNvCxnSpPr/>
          <p:nvPr/>
        </p:nvCxnSpPr>
        <p:spPr>
          <a:xfrm flipH="1">
            <a:off x="3429000" y="4673361"/>
            <a:ext cx="1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Rectangle 278">
            <a:extLst>
              <a:ext uri="{FF2B5EF4-FFF2-40B4-BE49-F238E27FC236}">
                <a16:creationId xmlns:a16="http://schemas.microsoft.com/office/drawing/2014/main" id="{20470FFA-10C2-7948-B6DF-9BD6AFA57F28}"/>
              </a:ext>
            </a:extLst>
          </p:cNvPr>
          <p:cNvSpPr/>
          <p:nvPr/>
        </p:nvSpPr>
        <p:spPr>
          <a:xfrm>
            <a:off x="2152650" y="4533661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CE45DB4C-72CA-764A-A77F-A243C8880EF4}"/>
              </a:ext>
            </a:extLst>
          </p:cNvPr>
          <p:cNvSpPr/>
          <p:nvPr/>
        </p:nvSpPr>
        <p:spPr>
          <a:xfrm>
            <a:off x="5334000" y="4555886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1" name="Isosceles Triangle 81">
            <a:extLst>
              <a:ext uri="{FF2B5EF4-FFF2-40B4-BE49-F238E27FC236}">
                <a16:creationId xmlns:a16="http://schemas.microsoft.com/office/drawing/2014/main" id="{27DF1439-CFF4-2247-A7B3-C387A5081CB6}"/>
              </a:ext>
            </a:extLst>
          </p:cNvPr>
          <p:cNvSpPr/>
          <p:nvPr/>
        </p:nvSpPr>
        <p:spPr>
          <a:xfrm>
            <a:off x="4495800" y="3847861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2" name="Isosceles Triangle 82">
            <a:extLst>
              <a:ext uri="{FF2B5EF4-FFF2-40B4-BE49-F238E27FC236}">
                <a16:creationId xmlns:a16="http://schemas.microsoft.com/office/drawing/2014/main" id="{AFC3DAD7-C681-CC47-B377-F46B82DD46C5}"/>
              </a:ext>
            </a:extLst>
          </p:cNvPr>
          <p:cNvSpPr/>
          <p:nvPr/>
        </p:nvSpPr>
        <p:spPr>
          <a:xfrm>
            <a:off x="4800600" y="3847861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4" name="Isosceles Triangle 86">
            <a:extLst>
              <a:ext uri="{FF2B5EF4-FFF2-40B4-BE49-F238E27FC236}">
                <a16:creationId xmlns:a16="http://schemas.microsoft.com/office/drawing/2014/main" id="{A1F71325-E945-D446-8F70-71226A7A7B96}"/>
              </a:ext>
            </a:extLst>
          </p:cNvPr>
          <p:cNvSpPr/>
          <p:nvPr/>
        </p:nvSpPr>
        <p:spPr>
          <a:xfrm>
            <a:off x="4510088" y="5549661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5" name="Isosceles Triangle 87">
            <a:extLst>
              <a:ext uri="{FF2B5EF4-FFF2-40B4-BE49-F238E27FC236}">
                <a16:creationId xmlns:a16="http://schemas.microsoft.com/office/drawing/2014/main" id="{B4EACF12-145A-DE48-940D-0D3A2D4E4B86}"/>
              </a:ext>
            </a:extLst>
          </p:cNvPr>
          <p:cNvSpPr/>
          <p:nvPr/>
        </p:nvSpPr>
        <p:spPr>
          <a:xfrm>
            <a:off x="4814888" y="5549661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998B38F6-61F3-1542-B98E-E138449C1032}"/>
              </a:ext>
            </a:extLst>
          </p:cNvPr>
          <p:cNvSpPr/>
          <p:nvPr/>
        </p:nvSpPr>
        <p:spPr>
          <a:xfrm>
            <a:off x="2803525" y="5562361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28C521A1-5BF6-2644-9AC4-7EB8EAB988D1}"/>
              </a:ext>
            </a:extLst>
          </p:cNvPr>
          <p:cNvSpPr/>
          <p:nvPr/>
        </p:nvSpPr>
        <p:spPr>
          <a:xfrm>
            <a:off x="3108325" y="5562361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3" name="Rectangle 282">
            <a:extLst>
              <a:ext uri="{FF2B5EF4-FFF2-40B4-BE49-F238E27FC236}">
                <a16:creationId xmlns:a16="http://schemas.microsoft.com/office/drawing/2014/main" id="{5D43BAB8-92F2-9649-BA2D-04EAC6ED8D19}"/>
              </a:ext>
            </a:extLst>
          </p:cNvPr>
          <p:cNvSpPr/>
          <p:nvPr/>
        </p:nvSpPr>
        <p:spPr>
          <a:xfrm>
            <a:off x="3111500" y="3885961"/>
            <a:ext cx="152400" cy="1571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8" name="Rectangle 277">
            <a:extLst>
              <a:ext uri="{FF2B5EF4-FFF2-40B4-BE49-F238E27FC236}">
                <a16:creationId xmlns:a16="http://schemas.microsoft.com/office/drawing/2014/main" id="{F23A05EA-3736-2C44-A909-D807A403E0F0}"/>
              </a:ext>
            </a:extLst>
          </p:cNvPr>
          <p:cNvSpPr/>
          <p:nvPr/>
        </p:nvSpPr>
        <p:spPr>
          <a:xfrm>
            <a:off x="2806700" y="3885961"/>
            <a:ext cx="152400" cy="1571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4.44444E-6 C -0.0013 0.03704 5.55112E-17 0.07894 5.55112E-17 0.11482 C -0.04779 0.11274 -0.09557 0.11158 -0.14336 0.10834 C -0.16263 0.10325 -0.14818 0.10649 -0.18763 0.10649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2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8" y="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C -0.00026 0.03403 -0.00065 0.06805 -0.00065 0.10208 C 0.01888 0.11065 0.00065 0.10301 0.0526 0.10509 C 0.14596 0.10856 -0.00287 0.10648 0.20833 0.10648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2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378" y="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04 -4.44444E-6 C 0.00781 0.04306 0.0026 0.00649 0.0026 0.11459 C -0.01068 0.10533 0.00026 0.11227 -0.03477 0.11112 C -0.06107 0.11042 -0.08737 0.10996 -0.11354 0.10926 C -0.18216 0.10417 -0.15768 0.1044 -0.18685 0.1044 " pathEditMode="relative" rAng="0" ptsTypes="AAAAA">
                                      <p:cBhvr>
                                        <p:cTn id="14" dur="2000" fill="hold"/>
                                        <p:tgtEl>
                                          <p:spTgt spid="2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219" y="57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39 7.40741E-7 C -0.00248 0.00741 -0.00313 0.01574 -0.00182 0.0243 C -0.00065 0.05787 -0.00104 0.03055 -0.00182 0.06227 C -0.00208 0.07685 -0.00248 0.10648 -0.00248 0.10718 C 0.05221 0.10648 0.10677 0.10648 0.16185 0.10648 " pathEditMode="relative" rAng="0" ptsTypes="AAAAA">
                                      <p:cBhvr>
                                        <p:cTn id="18" dur="2000" fill="hold"/>
                                        <p:tgtEl>
                                          <p:spTgt spid="2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08" y="534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1" grpId="0" animBg="1"/>
      <p:bldP spid="282" grpId="0" animBg="1"/>
      <p:bldP spid="284" grpId="0" animBg="1"/>
      <p:bldP spid="285" grpId="0" animBg="1"/>
      <p:bldP spid="286" grpId="0" animBg="1"/>
      <p:bldP spid="287" grpId="0" animBg="1"/>
      <p:bldP spid="283" grpId="0" animBg="1"/>
      <p:bldP spid="278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5" name="Rectangle 254">
            <a:extLst>
              <a:ext uri="{FF2B5EF4-FFF2-40B4-BE49-F238E27FC236}">
                <a16:creationId xmlns:a16="http://schemas.microsoft.com/office/drawing/2014/main" id="{0875A5EC-7BE8-C44E-A5F6-B2CCB9C16C46}"/>
              </a:ext>
            </a:extLst>
          </p:cNvPr>
          <p:cNvSpPr/>
          <p:nvPr/>
        </p:nvSpPr>
        <p:spPr>
          <a:xfrm>
            <a:off x="5029200" y="4555886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80" name="Rectangle 279">
            <a:extLst>
              <a:ext uri="{FF2B5EF4-FFF2-40B4-BE49-F238E27FC236}">
                <a16:creationId xmlns:a16="http://schemas.microsoft.com/office/drawing/2014/main" id="{CE45DB4C-72CA-764A-A77F-A243C8880EF4}"/>
              </a:ext>
            </a:extLst>
          </p:cNvPr>
          <p:cNvSpPr/>
          <p:nvPr/>
        </p:nvSpPr>
        <p:spPr>
          <a:xfrm>
            <a:off x="5334000" y="4555886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1" name="Rectangle 250">
            <a:extLst>
              <a:ext uri="{FF2B5EF4-FFF2-40B4-BE49-F238E27FC236}">
                <a16:creationId xmlns:a16="http://schemas.microsoft.com/office/drawing/2014/main" id="{5F31DA8F-F267-A148-BCBC-A33D06DD1895}"/>
              </a:ext>
            </a:extLst>
          </p:cNvPr>
          <p:cNvSpPr/>
          <p:nvPr/>
        </p:nvSpPr>
        <p:spPr>
          <a:xfrm>
            <a:off x="445135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2" name="Rectangle 251">
            <a:extLst>
              <a:ext uri="{FF2B5EF4-FFF2-40B4-BE49-F238E27FC236}">
                <a16:creationId xmlns:a16="http://schemas.microsoft.com/office/drawing/2014/main" id="{A65B4438-9857-1546-AD17-4CF4F61FEAD3}"/>
              </a:ext>
            </a:extLst>
          </p:cNvPr>
          <p:cNvSpPr/>
          <p:nvPr/>
        </p:nvSpPr>
        <p:spPr>
          <a:xfrm>
            <a:off x="47244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49" name="Rectangle 248">
            <a:extLst>
              <a:ext uri="{FF2B5EF4-FFF2-40B4-BE49-F238E27FC236}">
                <a16:creationId xmlns:a16="http://schemas.microsoft.com/office/drawing/2014/main" id="{8753BCD3-FED8-CF40-8F64-9A9018B15617}"/>
              </a:ext>
            </a:extLst>
          </p:cNvPr>
          <p:cNvSpPr/>
          <p:nvPr/>
        </p:nvSpPr>
        <p:spPr>
          <a:xfrm>
            <a:off x="27305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250" name="Rectangle 249">
            <a:extLst>
              <a:ext uri="{FF2B5EF4-FFF2-40B4-BE49-F238E27FC236}">
                <a16:creationId xmlns:a16="http://schemas.microsoft.com/office/drawing/2014/main" id="{485472CA-7F3C-384A-851D-FD848A62C0F1}"/>
              </a:ext>
            </a:extLst>
          </p:cNvPr>
          <p:cNvSpPr/>
          <p:nvPr/>
        </p:nvSpPr>
        <p:spPr>
          <a:xfrm>
            <a:off x="30353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0F6E87A2-CD88-5243-A89C-D75C9AFDE34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10" y="274320"/>
            <a:ext cx="10896588" cy="1325880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altLang="en-US" dirty="0"/>
              <a:t>Bidirectional Communication: The </a:t>
            </a:r>
            <a:r>
              <a:rPr lang="en-US" altLang="en-US" b="1" i="1" dirty="0">
                <a:solidFill>
                  <a:srgbClr val="EF7273"/>
                </a:solidFill>
              </a:rPr>
              <a:t>SS-RR</a:t>
            </a:r>
            <a:r>
              <a:rPr lang="en-US" altLang="en-US" dirty="0"/>
              <a:t> Pattern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E66CDDE-D236-194F-8C3A-D9E2CD634E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What happens if the system buffer is larger than the send buffer?</a:t>
            </a:r>
          </a:p>
          <a:p>
            <a:pPr marL="0" indent="0">
              <a:buNone/>
              <a:defRPr/>
            </a:pPr>
            <a:endParaRPr lang="en-US" sz="2400" dirty="0"/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What happens if the system buffer is smaller than the send buffer?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>
              <a:buFontTx/>
              <a:buAutoNum type="arabicPeriod"/>
              <a:defRPr/>
            </a:pPr>
            <a:endParaRPr lang="en-US" sz="16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  <a:defRPr/>
            </a:pPr>
            <a:endParaRPr 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rgbClr val="7F7F7F"/>
              </a:solidFill>
            </a:endParaRPr>
          </a:p>
          <a:p>
            <a:pPr marL="800100" lvl="1" indent="-342900" algn="just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253" name="Rectangle 252">
            <a:extLst>
              <a:ext uri="{FF2B5EF4-FFF2-40B4-BE49-F238E27FC236}">
                <a16:creationId xmlns:a16="http://schemas.microsoft.com/office/drawing/2014/main" id="{B22E8A18-A1AD-474C-B673-91A7E81174FF}"/>
              </a:ext>
            </a:extLst>
          </p:cNvPr>
          <p:cNvSpPr/>
          <p:nvPr/>
        </p:nvSpPr>
        <p:spPr>
          <a:xfrm>
            <a:off x="4451350" y="4555886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4" name="Rectangle 253">
            <a:extLst>
              <a:ext uri="{FF2B5EF4-FFF2-40B4-BE49-F238E27FC236}">
                <a16:creationId xmlns:a16="http://schemas.microsoft.com/office/drawing/2014/main" id="{69984479-61D4-6643-9526-AA0391FAC0B0}"/>
              </a:ext>
            </a:extLst>
          </p:cNvPr>
          <p:cNvSpPr/>
          <p:nvPr/>
        </p:nvSpPr>
        <p:spPr>
          <a:xfrm>
            <a:off x="4724400" y="4555886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6" name="Rounded Rectangle 255">
            <a:extLst>
              <a:ext uri="{FF2B5EF4-FFF2-40B4-BE49-F238E27FC236}">
                <a16:creationId xmlns:a16="http://schemas.microsoft.com/office/drawing/2014/main" id="{DA643EAD-85AA-314E-9ACC-BAF3F2301B35}"/>
              </a:ext>
            </a:extLst>
          </p:cNvPr>
          <p:cNvSpPr/>
          <p:nvPr/>
        </p:nvSpPr>
        <p:spPr>
          <a:xfrm>
            <a:off x="2057400" y="3514486"/>
            <a:ext cx="1371600" cy="26670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7" name="Rounded Rectangle 256">
            <a:extLst>
              <a:ext uri="{FF2B5EF4-FFF2-40B4-BE49-F238E27FC236}">
                <a16:creationId xmlns:a16="http://schemas.microsoft.com/office/drawing/2014/main" id="{999591AE-464A-3048-836C-6C5AE04D4FB4}"/>
              </a:ext>
            </a:extLst>
          </p:cNvPr>
          <p:cNvSpPr/>
          <p:nvPr/>
        </p:nvSpPr>
        <p:spPr>
          <a:xfrm>
            <a:off x="4343400" y="3514486"/>
            <a:ext cx="1371600" cy="2667000"/>
          </a:xfrm>
          <a:prstGeom prst="roundRect">
            <a:avLst/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58" name="TextBox 2">
            <a:extLst>
              <a:ext uri="{FF2B5EF4-FFF2-40B4-BE49-F238E27FC236}">
                <a16:creationId xmlns:a16="http://schemas.microsoft.com/office/drawing/2014/main" id="{DB2EE9FC-BB4F-8D42-9670-791D655EB3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8738" y="3300174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0</a:t>
            </a:r>
          </a:p>
        </p:txBody>
      </p:sp>
      <p:sp>
        <p:nvSpPr>
          <p:cNvPr id="259" name="TextBox 34">
            <a:extLst>
              <a:ext uri="{FF2B5EF4-FFF2-40B4-BE49-F238E27FC236}">
                <a16:creationId xmlns:a16="http://schemas.microsoft.com/office/drawing/2014/main" id="{0FF716E0-2977-B145-957C-87C23145D3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3588" y="3300174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1</a:t>
            </a:r>
          </a:p>
        </p:txBody>
      </p:sp>
      <p:sp>
        <p:nvSpPr>
          <p:cNvPr id="260" name="TextBox 35">
            <a:extLst>
              <a:ext uri="{FF2B5EF4-FFF2-40B4-BE49-F238E27FC236}">
                <a16:creationId xmlns:a16="http://schemas.microsoft.com/office/drawing/2014/main" id="{08DA28A4-9CE9-EF40-8254-1EB2396AC6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4950" y="3573224"/>
            <a:ext cx="50165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261" name="TextBox 36">
            <a:extLst>
              <a:ext uri="{FF2B5EF4-FFF2-40B4-BE49-F238E27FC236}">
                <a16:creationId xmlns:a16="http://schemas.microsoft.com/office/drawing/2014/main" id="{F7BDC209-9DB3-DD47-9D28-11166B5698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17800" y="4868624"/>
            <a:ext cx="40640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sp>
        <p:nvSpPr>
          <p:cNvPr id="262" name="TextBox 37">
            <a:extLst>
              <a:ext uri="{FF2B5EF4-FFF2-40B4-BE49-F238E27FC236}">
                <a16:creationId xmlns:a16="http://schemas.microsoft.com/office/drawing/2014/main" id="{5F0B89C9-9456-2F41-8D8E-EC5354D8B3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08500" y="3590686"/>
            <a:ext cx="5016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263" name="TextBox 38">
            <a:extLst>
              <a:ext uri="{FF2B5EF4-FFF2-40B4-BE49-F238E27FC236}">
                <a16:creationId xmlns:a16="http://schemas.microsoft.com/office/drawing/2014/main" id="{D7503BB6-733E-7442-AB84-D388F7AD45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4851161"/>
            <a:ext cx="40640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sp>
        <p:nvSpPr>
          <p:cNvPr id="264" name="Rectangle 263">
            <a:extLst>
              <a:ext uri="{FF2B5EF4-FFF2-40B4-BE49-F238E27FC236}">
                <a16:creationId xmlns:a16="http://schemas.microsoft.com/office/drawing/2014/main" id="{1891CE0A-94D2-194B-BF1E-FC1F186F41DC}"/>
              </a:ext>
            </a:extLst>
          </p:cNvPr>
          <p:cNvSpPr/>
          <p:nvPr/>
        </p:nvSpPr>
        <p:spPr>
          <a:xfrm>
            <a:off x="2457450" y="4532074"/>
            <a:ext cx="304800" cy="314325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5" name="Rectangle 264">
            <a:extLst>
              <a:ext uri="{FF2B5EF4-FFF2-40B4-BE49-F238E27FC236}">
                <a16:creationId xmlns:a16="http://schemas.microsoft.com/office/drawing/2014/main" id="{01359BA1-CC6F-1E49-98B7-ABE8873171DE}"/>
              </a:ext>
            </a:extLst>
          </p:cNvPr>
          <p:cNvSpPr/>
          <p:nvPr/>
        </p:nvSpPr>
        <p:spPr>
          <a:xfrm>
            <a:off x="2730500" y="4532074"/>
            <a:ext cx="304800" cy="314325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6" name="Rectangle 265">
            <a:extLst>
              <a:ext uri="{FF2B5EF4-FFF2-40B4-BE49-F238E27FC236}">
                <a16:creationId xmlns:a16="http://schemas.microsoft.com/office/drawing/2014/main" id="{697BFAB6-6918-C345-8827-9FE31BB5C12F}"/>
              </a:ext>
            </a:extLst>
          </p:cNvPr>
          <p:cNvSpPr/>
          <p:nvPr/>
        </p:nvSpPr>
        <p:spPr>
          <a:xfrm>
            <a:off x="3035300" y="4532074"/>
            <a:ext cx="304800" cy="314325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7" name="Rectangle 266">
            <a:extLst>
              <a:ext uri="{FF2B5EF4-FFF2-40B4-BE49-F238E27FC236}">
                <a16:creationId xmlns:a16="http://schemas.microsoft.com/office/drawing/2014/main" id="{D1A858F1-598B-C547-B0BA-680EA982EC3D}"/>
              </a:ext>
            </a:extLst>
          </p:cNvPr>
          <p:cNvSpPr/>
          <p:nvPr/>
        </p:nvSpPr>
        <p:spPr>
          <a:xfrm>
            <a:off x="245586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8" name="Rectangle 267">
            <a:extLst>
              <a:ext uri="{FF2B5EF4-FFF2-40B4-BE49-F238E27FC236}">
                <a16:creationId xmlns:a16="http://schemas.microsoft.com/office/drawing/2014/main" id="{F2BFE72C-E5D7-5D4E-ABE6-8555758EDDA4}"/>
              </a:ext>
            </a:extLst>
          </p:cNvPr>
          <p:cNvSpPr/>
          <p:nvPr/>
        </p:nvSpPr>
        <p:spPr>
          <a:xfrm>
            <a:off x="272891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69" name="Rectangle 268">
            <a:extLst>
              <a:ext uri="{FF2B5EF4-FFF2-40B4-BE49-F238E27FC236}">
                <a16:creationId xmlns:a16="http://schemas.microsoft.com/office/drawing/2014/main" id="{D9D261AF-4C7B-F940-8978-F5273A991F4B}"/>
              </a:ext>
            </a:extLst>
          </p:cNvPr>
          <p:cNvSpPr/>
          <p:nvPr/>
        </p:nvSpPr>
        <p:spPr>
          <a:xfrm>
            <a:off x="303371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0" name="TextBox 36">
            <a:extLst>
              <a:ext uri="{FF2B5EF4-FFF2-40B4-BE49-F238E27FC236}">
                <a16:creationId xmlns:a16="http://schemas.microsoft.com/office/drawing/2014/main" id="{EDC2C546-C9F8-9D46-B446-879DF34DB1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6363" y="5859224"/>
            <a:ext cx="46196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271" name="Rectangle 270">
            <a:extLst>
              <a:ext uri="{FF2B5EF4-FFF2-40B4-BE49-F238E27FC236}">
                <a16:creationId xmlns:a16="http://schemas.microsoft.com/office/drawing/2014/main" id="{3E877C0F-38FF-CE48-9EBB-ED7339EAA78F}"/>
              </a:ext>
            </a:extLst>
          </p:cNvPr>
          <p:cNvSpPr/>
          <p:nvPr/>
        </p:nvSpPr>
        <p:spPr>
          <a:xfrm>
            <a:off x="446405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2" name="Rectangle 271">
            <a:extLst>
              <a:ext uri="{FF2B5EF4-FFF2-40B4-BE49-F238E27FC236}">
                <a16:creationId xmlns:a16="http://schemas.microsoft.com/office/drawing/2014/main" id="{2FA725DC-9313-C745-90C3-A0EA42B09C5F}"/>
              </a:ext>
            </a:extLst>
          </p:cNvPr>
          <p:cNvSpPr/>
          <p:nvPr/>
        </p:nvSpPr>
        <p:spPr>
          <a:xfrm>
            <a:off x="473710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3" name="Rectangle 272">
            <a:extLst>
              <a:ext uri="{FF2B5EF4-FFF2-40B4-BE49-F238E27FC236}">
                <a16:creationId xmlns:a16="http://schemas.microsoft.com/office/drawing/2014/main" id="{A59D1550-510A-924E-A5C4-7064714E7392}"/>
              </a:ext>
            </a:extLst>
          </p:cNvPr>
          <p:cNvSpPr/>
          <p:nvPr/>
        </p:nvSpPr>
        <p:spPr>
          <a:xfrm>
            <a:off x="504190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74" name="TextBox 36">
            <a:extLst>
              <a:ext uri="{FF2B5EF4-FFF2-40B4-BE49-F238E27FC236}">
                <a16:creationId xmlns:a16="http://schemas.microsoft.com/office/drawing/2014/main" id="{62B73506-8B59-D74C-A904-31A9E396A7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54550" y="5859224"/>
            <a:ext cx="461963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275" name="TextBox 66">
            <a:extLst>
              <a:ext uri="{FF2B5EF4-FFF2-40B4-BE49-F238E27FC236}">
                <a16:creationId xmlns:a16="http://schemas.microsoft.com/office/drawing/2014/main" id="{0AEAD531-FCC4-314E-AFCC-20F00837D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1088" y="4581286"/>
            <a:ext cx="5048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Network</a:t>
            </a:r>
          </a:p>
        </p:txBody>
      </p:sp>
      <p:cxnSp>
        <p:nvCxnSpPr>
          <p:cNvPr id="276" name="Straight Arrow Connector 275">
            <a:extLst>
              <a:ext uri="{FF2B5EF4-FFF2-40B4-BE49-F238E27FC236}">
                <a16:creationId xmlns:a16="http://schemas.microsoft.com/office/drawing/2014/main" id="{C307775A-7154-4444-8D80-A420A3F28E5C}"/>
              </a:ext>
            </a:extLst>
          </p:cNvPr>
          <p:cNvCxnSpPr/>
          <p:nvPr/>
        </p:nvCxnSpPr>
        <p:spPr>
          <a:xfrm>
            <a:off x="4114800" y="4673361"/>
            <a:ext cx="1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Straight Arrow Connector 276">
            <a:extLst>
              <a:ext uri="{FF2B5EF4-FFF2-40B4-BE49-F238E27FC236}">
                <a16:creationId xmlns:a16="http://schemas.microsoft.com/office/drawing/2014/main" id="{A8A5063F-DEC4-E947-BD57-87699A8C58DE}"/>
              </a:ext>
            </a:extLst>
          </p:cNvPr>
          <p:cNvCxnSpPr/>
          <p:nvPr/>
        </p:nvCxnSpPr>
        <p:spPr>
          <a:xfrm flipH="1">
            <a:off x="3429000" y="4673361"/>
            <a:ext cx="1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9" name="Rectangle 278">
            <a:extLst>
              <a:ext uri="{FF2B5EF4-FFF2-40B4-BE49-F238E27FC236}">
                <a16:creationId xmlns:a16="http://schemas.microsoft.com/office/drawing/2014/main" id="{20470FFA-10C2-7948-B6DF-9BD6AFA57F28}"/>
              </a:ext>
            </a:extLst>
          </p:cNvPr>
          <p:cNvSpPr/>
          <p:nvPr/>
        </p:nvSpPr>
        <p:spPr>
          <a:xfrm>
            <a:off x="2152650" y="4533661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4" name="Isosceles Triangle 86">
            <a:extLst>
              <a:ext uri="{FF2B5EF4-FFF2-40B4-BE49-F238E27FC236}">
                <a16:creationId xmlns:a16="http://schemas.microsoft.com/office/drawing/2014/main" id="{A1F71325-E945-D446-8F70-71226A7A7B96}"/>
              </a:ext>
            </a:extLst>
          </p:cNvPr>
          <p:cNvSpPr/>
          <p:nvPr/>
        </p:nvSpPr>
        <p:spPr>
          <a:xfrm>
            <a:off x="4510088" y="5549661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5" name="Isosceles Triangle 87">
            <a:extLst>
              <a:ext uri="{FF2B5EF4-FFF2-40B4-BE49-F238E27FC236}">
                <a16:creationId xmlns:a16="http://schemas.microsoft.com/office/drawing/2014/main" id="{B4EACF12-145A-DE48-940D-0D3A2D4E4B86}"/>
              </a:ext>
            </a:extLst>
          </p:cNvPr>
          <p:cNvSpPr/>
          <p:nvPr/>
        </p:nvSpPr>
        <p:spPr>
          <a:xfrm>
            <a:off x="4814888" y="5549661"/>
            <a:ext cx="152400" cy="200025"/>
          </a:xfrm>
          <a:prstGeom prst="triangl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6" name="Rectangle 285">
            <a:extLst>
              <a:ext uri="{FF2B5EF4-FFF2-40B4-BE49-F238E27FC236}">
                <a16:creationId xmlns:a16="http://schemas.microsoft.com/office/drawing/2014/main" id="{998B38F6-61F3-1542-B98E-E138449C1032}"/>
              </a:ext>
            </a:extLst>
          </p:cNvPr>
          <p:cNvSpPr/>
          <p:nvPr/>
        </p:nvSpPr>
        <p:spPr>
          <a:xfrm>
            <a:off x="2803525" y="5562361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7" name="Rectangle 286">
            <a:extLst>
              <a:ext uri="{FF2B5EF4-FFF2-40B4-BE49-F238E27FC236}">
                <a16:creationId xmlns:a16="http://schemas.microsoft.com/office/drawing/2014/main" id="{28C521A1-5BF6-2644-9AC4-7EB8EAB988D1}"/>
              </a:ext>
            </a:extLst>
          </p:cNvPr>
          <p:cNvSpPr/>
          <p:nvPr/>
        </p:nvSpPr>
        <p:spPr>
          <a:xfrm>
            <a:off x="3108325" y="5562361"/>
            <a:ext cx="152400" cy="1571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8" name="Rectangle 287">
            <a:extLst>
              <a:ext uri="{FF2B5EF4-FFF2-40B4-BE49-F238E27FC236}">
                <a16:creationId xmlns:a16="http://schemas.microsoft.com/office/drawing/2014/main" id="{B0C45B0C-B012-1644-86EE-F52E7A6918BA}"/>
              </a:ext>
            </a:extLst>
          </p:cNvPr>
          <p:cNvSpPr/>
          <p:nvPr/>
        </p:nvSpPr>
        <p:spPr>
          <a:xfrm>
            <a:off x="73787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89" name="Rectangle 288">
            <a:extLst>
              <a:ext uri="{FF2B5EF4-FFF2-40B4-BE49-F238E27FC236}">
                <a16:creationId xmlns:a16="http://schemas.microsoft.com/office/drawing/2014/main" id="{4EF650C1-65CB-C541-B270-D3E7BE161B5C}"/>
              </a:ext>
            </a:extLst>
          </p:cNvPr>
          <p:cNvSpPr/>
          <p:nvPr/>
        </p:nvSpPr>
        <p:spPr>
          <a:xfrm>
            <a:off x="76835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0" name="Rectangle 289">
            <a:extLst>
              <a:ext uri="{FF2B5EF4-FFF2-40B4-BE49-F238E27FC236}">
                <a16:creationId xmlns:a16="http://schemas.microsoft.com/office/drawing/2014/main" id="{BB623470-DA76-FC4F-87CB-0D025B607FD9}"/>
              </a:ext>
            </a:extLst>
          </p:cNvPr>
          <p:cNvSpPr/>
          <p:nvPr/>
        </p:nvSpPr>
        <p:spPr>
          <a:xfrm>
            <a:off x="909955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1" name="Rectangle 290">
            <a:extLst>
              <a:ext uri="{FF2B5EF4-FFF2-40B4-BE49-F238E27FC236}">
                <a16:creationId xmlns:a16="http://schemas.microsoft.com/office/drawing/2014/main" id="{22DC3447-4D80-FA44-8547-4B034E844BE8}"/>
              </a:ext>
            </a:extLst>
          </p:cNvPr>
          <p:cNvSpPr/>
          <p:nvPr/>
        </p:nvSpPr>
        <p:spPr>
          <a:xfrm>
            <a:off x="9372600" y="3809761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2" name="Rectangle 291">
            <a:extLst>
              <a:ext uri="{FF2B5EF4-FFF2-40B4-BE49-F238E27FC236}">
                <a16:creationId xmlns:a16="http://schemas.microsoft.com/office/drawing/2014/main" id="{8D14F96D-4FD4-4642-B75A-5EF8AC2C49B9}"/>
              </a:ext>
            </a:extLst>
          </p:cNvPr>
          <p:cNvSpPr/>
          <p:nvPr/>
        </p:nvSpPr>
        <p:spPr>
          <a:xfrm>
            <a:off x="9677400" y="4555886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3" name="Rounded Rectangle 292">
            <a:extLst>
              <a:ext uri="{FF2B5EF4-FFF2-40B4-BE49-F238E27FC236}">
                <a16:creationId xmlns:a16="http://schemas.microsoft.com/office/drawing/2014/main" id="{0313E7F6-7DB6-D643-955B-8C1D51B0310E}"/>
              </a:ext>
            </a:extLst>
          </p:cNvPr>
          <p:cNvSpPr/>
          <p:nvPr/>
        </p:nvSpPr>
        <p:spPr>
          <a:xfrm>
            <a:off x="6705600" y="3514486"/>
            <a:ext cx="1371600" cy="2667000"/>
          </a:xfrm>
          <a:prstGeom prst="roundRect">
            <a:avLst/>
          </a:prstGeom>
          <a:noFill/>
          <a:ln w="12700">
            <a:solidFill>
              <a:srgbClr val="C0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4" name="Rounded Rectangle 293">
            <a:extLst>
              <a:ext uri="{FF2B5EF4-FFF2-40B4-BE49-F238E27FC236}">
                <a16:creationId xmlns:a16="http://schemas.microsoft.com/office/drawing/2014/main" id="{6CC8C572-6E67-3A4E-8B20-9ACE524797FF}"/>
              </a:ext>
            </a:extLst>
          </p:cNvPr>
          <p:cNvSpPr/>
          <p:nvPr/>
        </p:nvSpPr>
        <p:spPr>
          <a:xfrm>
            <a:off x="8991600" y="3514486"/>
            <a:ext cx="1371600" cy="2667000"/>
          </a:xfrm>
          <a:prstGeom prst="roundRect">
            <a:avLst/>
          </a:prstGeom>
          <a:noFill/>
          <a:ln w="127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95" name="TextBox 2">
            <a:extLst>
              <a:ext uri="{FF2B5EF4-FFF2-40B4-BE49-F238E27FC236}">
                <a16:creationId xmlns:a16="http://schemas.microsoft.com/office/drawing/2014/main" id="{59044560-9715-F646-B557-6B50CC66E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46938" y="3300174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0</a:t>
            </a:r>
          </a:p>
        </p:txBody>
      </p:sp>
      <p:sp>
        <p:nvSpPr>
          <p:cNvPr id="296" name="TextBox 34">
            <a:extLst>
              <a:ext uri="{FF2B5EF4-FFF2-40B4-BE49-F238E27FC236}">
                <a16:creationId xmlns:a16="http://schemas.microsoft.com/office/drawing/2014/main" id="{A2F300D8-24D2-5D4C-952D-289CEB1FB8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1788" y="3300174"/>
            <a:ext cx="58737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Rank 1</a:t>
            </a:r>
          </a:p>
        </p:txBody>
      </p:sp>
      <p:sp>
        <p:nvSpPr>
          <p:cNvPr id="297" name="TextBox 35">
            <a:extLst>
              <a:ext uri="{FF2B5EF4-FFF2-40B4-BE49-F238E27FC236}">
                <a16:creationId xmlns:a16="http://schemas.microsoft.com/office/drawing/2014/main" id="{65937894-5D7E-CE47-9822-9B71FF19B1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23150" y="3573224"/>
            <a:ext cx="501650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298" name="TextBox 36">
            <a:extLst>
              <a:ext uri="{FF2B5EF4-FFF2-40B4-BE49-F238E27FC236}">
                <a16:creationId xmlns:a16="http://schemas.microsoft.com/office/drawing/2014/main" id="{D2BF208F-1543-9A47-9159-2FB57E988E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97675" y="4868624"/>
            <a:ext cx="407988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sp>
        <p:nvSpPr>
          <p:cNvPr id="299" name="TextBox 37">
            <a:extLst>
              <a:ext uri="{FF2B5EF4-FFF2-40B4-BE49-F238E27FC236}">
                <a16:creationId xmlns:a16="http://schemas.microsoft.com/office/drawing/2014/main" id="{81BDEBED-2280-BE4D-A3AB-A51BB1FE6F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56700" y="3590686"/>
            <a:ext cx="501650" cy="16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sendbuf</a:t>
            </a:r>
          </a:p>
        </p:txBody>
      </p:sp>
      <p:sp>
        <p:nvSpPr>
          <p:cNvPr id="300" name="TextBox 38">
            <a:extLst>
              <a:ext uri="{FF2B5EF4-FFF2-40B4-BE49-F238E27FC236}">
                <a16:creationId xmlns:a16="http://schemas.microsoft.com/office/drawing/2014/main" id="{D1CF4240-E929-E44E-9C46-63340E34E6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48825" y="4870211"/>
            <a:ext cx="406400" cy="168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sysbuf</a:t>
            </a:r>
          </a:p>
        </p:txBody>
      </p:sp>
      <p:sp>
        <p:nvSpPr>
          <p:cNvPr id="301" name="Rectangle 300">
            <a:extLst>
              <a:ext uri="{FF2B5EF4-FFF2-40B4-BE49-F238E27FC236}">
                <a16:creationId xmlns:a16="http://schemas.microsoft.com/office/drawing/2014/main" id="{52CAEE37-DA79-5F44-A668-129DE87D1384}"/>
              </a:ext>
            </a:extLst>
          </p:cNvPr>
          <p:cNvSpPr/>
          <p:nvPr/>
        </p:nvSpPr>
        <p:spPr>
          <a:xfrm>
            <a:off x="710406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2" name="Rectangle 301">
            <a:extLst>
              <a:ext uri="{FF2B5EF4-FFF2-40B4-BE49-F238E27FC236}">
                <a16:creationId xmlns:a16="http://schemas.microsoft.com/office/drawing/2014/main" id="{04FA506D-88DF-BA44-81C1-2B488A151414}"/>
              </a:ext>
            </a:extLst>
          </p:cNvPr>
          <p:cNvSpPr/>
          <p:nvPr/>
        </p:nvSpPr>
        <p:spPr>
          <a:xfrm>
            <a:off x="737711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3" name="Rectangle 302">
            <a:extLst>
              <a:ext uri="{FF2B5EF4-FFF2-40B4-BE49-F238E27FC236}">
                <a16:creationId xmlns:a16="http://schemas.microsoft.com/office/drawing/2014/main" id="{3261E2FD-8CBC-6549-AF81-12994B96D9F3}"/>
              </a:ext>
            </a:extLst>
          </p:cNvPr>
          <p:cNvSpPr/>
          <p:nvPr/>
        </p:nvSpPr>
        <p:spPr>
          <a:xfrm>
            <a:off x="7681913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4" name="TextBox 36">
            <a:extLst>
              <a:ext uri="{FF2B5EF4-FFF2-40B4-BE49-F238E27FC236}">
                <a16:creationId xmlns:a16="http://schemas.microsoft.com/office/drawing/2014/main" id="{F128DFB5-EDD2-3549-8678-C375B778C4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94563" y="5859224"/>
            <a:ext cx="461962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305" name="Rectangle 304">
            <a:extLst>
              <a:ext uri="{FF2B5EF4-FFF2-40B4-BE49-F238E27FC236}">
                <a16:creationId xmlns:a16="http://schemas.microsoft.com/office/drawing/2014/main" id="{50A88889-0A0E-0340-BF4F-85BCDC0A36DF}"/>
              </a:ext>
            </a:extLst>
          </p:cNvPr>
          <p:cNvSpPr/>
          <p:nvPr/>
        </p:nvSpPr>
        <p:spPr>
          <a:xfrm>
            <a:off x="911225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6" name="Rectangle 305">
            <a:extLst>
              <a:ext uri="{FF2B5EF4-FFF2-40B4-BE49-F238E27FC236}">
                <a16:creationId xmlns:a16="http://schemas.microsoft.com/office/drawing/2014/main" id="{7EE0848C-B4FA-A14E-9191-0070249A452B}"/>
              </a:ext>
            </a:extLst>
          </p:cNvPr>
          <p:cNvSpPr/>
          <p:nvPr/>
        </p:nvSpPr>
        <p:spPr>
          <a:xfrm>
            <a:off x="938530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7" name="Rectangle 306">
            <a:extLst>
              <a:ext uri="{FF2B5EF4-FFF2-40B4-BE49-F238E27FC236}">
                <a16:creationId xmlns:a16="http://schemas.microsoft.com/office/drawing/2014/main" id="{F16D3B31-1235-D44D-9D76-0BB9C0A1E871}"/>
              </a:ext>
            </a:extLst>
          </p:cNvPr>
          <p:cNvSpPr/>
          <p:nvPr/>
        </p:nvSpPr>
        <p:spPr>
          <a:xfrm>
            <a:off x="9690100" y="5495686"/>
            <a:ext cx="304800" cy="31432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08" name="TextBox 36">
            <a:extLst>
              <a:ext uri="{FF2B5EF4-FFF2-40B4-BE49-F238E27FC236}">
                <a16:creationId xmlns:a16="http://schemas.microsoft.com/office/drawing/2014/main" id="{57930DB6-53B7-3341-A4FA-F5641907FB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02750" y="5859224"/>
            <a:ext cx="461963" cy="169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100" i="1">
                <a:solidFill>
                  <a:schemeClr val="tx1"/>
                </a:solidFill>
              </a:rPr>
              <a:t>recvbuf</a:t>
            </a:r>
          </a:p>
        </p:txBody>
      </p:sp>
      <p:sp>
        <p:nvSpPr>
          <p:cNvPr id="309" name="TextBox 116">
            <a:extLst>
              <a:ext uri="{FF2B5EF4-FFF2-40B4-BE49-F238E27FC236}">
                <a16:creationId xmlns:a16="http://schemas.microsoft.com/office/drawing/2014/main" id="{95F29AB5-9160-8641-A382-A59F4D8B96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9288" y="4581286"/>
            <a:ext cx="504825" cy="153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b="1">
                <a:solidFill>
                  <a:schemeClr val="tx1"/>
                </a:solidFill>
              </a:rPr>
              <a:t>Network</a:t>
            </a:r>
          </a:p>
        </p:txBody>
      </p:sp>
      <p:cxnSp>
        <p:nvCxnSpPr>
          <p:cNvPr id="310" name="Straight Arrow Connector 309">
            <a:extLst>
              <a:ext uri="{FF2B5EF4-FFF2-40B4-BE49-F238E27FC236}">
                <a16:creationId xmlns:a16="http://schemas.microsoft.com/office/drawing/2014/main" id="{B1015160-45EB-D140-96B1-5EA06A09308C}"/>
              </a:ext>
            </a:extLst>
          </p:cNvPr>
          <p:cNvCxnSpPr/>
          <p:nvPr/>
        </p:nvCxnSpPr>
        <p:spPr>
          <a:xfrm>
            <a:off x="8763000" y="4673361"/>
            <a:ext cx="1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Straight Arrow Connector 310">
            <a:extLst>
              <a:ext uri="{FF2B5EF4-FFF2-40B4-BE49-F238E27FC236}">
                <a16:creationId xmlns:a16="http://schemas.microsoft.com/office/drawing/2014/main" id="{05AA9C23-5607-FD40-9A56-DB40E7059185}"/>
              </a:ext>
            </a:extLst>
          </p:cNvPr>
          <p:cNvCxnSpPr/>
          <p:nvPr/>
        </p:nvCxnSpPr>
        <p:spPr>
          <a:xfrm flipH="1">
            <a:off x="8077200" y="4673361"/>
            <a:ext cx="19208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2" name="Rectangle 311">
            <a:extLst>
              <a:ext uri="{FF2B5EF4-FFF2-40B4-BE49-F238E27FC236}">
                <a16:creationId xmlns:a16="http://schemas.microsoft.com/office/drawing/2014/main" id="{8D52C0A9-FC9A-0F4D-B309-C08EA2B9E722}"/>
              </a:ext>
            </a:extLst>
          </p:cNvPr>
          <p:cNvSpPr/>
          <p:nvPr/>
        </p:nvSpPr>
        <p:spPr>
          <a:xfrm>
            <a:off x="7454900" y="3885961"/>
            <a:ext cx="152400" cy="1571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3" name="Rectangle 312">
            <a:extLst>
              <a:ext uri="{FF2B5EF4-FFF2-40B4-BE49-F238E27FC236}">
                <a16:creationId xmlns:a16="http://schemas.microsoft.com/office/drawing/2014/main" id="{A9C03FF1-681D-0D4A-96C7-EB53B7AAAF02}"/>
              </a:ext>
            </a:extLst>
          </p:cNvPr>
          <p:cNvSpPr/>
          <p:nvPr/>
        </p:nvSpPr>
        <p:spPr>
          <a:xfrm>
            <a:off x="6800850" y="4533661"/>
            <a:ext cx="304800" cy="312738"/>
          </a:xfrm>
          <a:prstGeom prst="rect">
            <a:avLst/>
          </a:prstGeom>
          <a:solidFill>
            <a:srgbClr val="00B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4" name="Isosceles Triangle 122">
            <a:extLst>
              <a:ext uri="{FF2B5EF4-FFF2-40B4-BE49-F238E27FC236}">
                <a16:creationId xmlns:a16="http://schemas.microsoft.com/office/drawing/2014/main" id="{1152AEC0-30A7-154D-964F-E7CFED465203}"/>
              </a:ext>
            </a:extLst>
          </p:cNvPr>
          <p:cNvSpPr/>
          <p:nvPr/>
        </p:nvSpPr>
        <p:spPr>
          <a:xfrm>
            <a:off x="9144000" y="3847861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5" name="Isosceles Triangle 123">
            <a:extLst>
              <a:ext uri="{FF2B5EF4-FFF2-40B4-BE49-F238E27FC236}">
                <a16:creationId xmlns:a16="http://schemas.microsoft.com/office/drawing/2014/main" id="{9E09CD28-275C-854B-88A8-57FF02608373}"/>
              </a:ext>
            </a:extLst>
          </p:cNvPr>
          <p:cNvSpPr/>
          <p:nvPr/>
        </p:nvSpPr>
        <p:spPr>
          <a:xfrm>
            <a:off x="9448800" y="3847861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16" name="Rectangle 315">
            <a:extLst>
              <a:ext uri="{FF2B5EF4-FFF2-40B4-BE49-F238E27FC236}">
                <a16:creationId xmlns:a16="http://schemas.microsoft.com/office/drawing/2014/main" id="{FAF3F715-FAE7-9D49-A72A-E2877AE43447}"/>
              </a:ext>
            </a:extLst>
          </p:cNvPr>
          <p:cNvSpPr/>
          <p:nvPr/>
        </p:nvSpPr>
        <p:spPr>
          <a:xfrm>
            <a:off x="7759700" y="3885961"/>
            <a:ext cx="152400" cy="1571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cxnSp>
        <p:nvCxnSpPr>
          <p:cNvPr id="317" name="Straight Connector 316">
            <a:extLst>
              <a:ext uri="{FF2B5EF4-FFF2-40B4-BE49-F238E27FC236}">
                <a16:creationId xmlns:a16="http://schemas.microsoft.com/office/drawing/2014/main" id="{B22CB817-0DC4-C446-A727-5D933FD92E2C}"/>
              </a:ext>
            </a:extLst>
          </p:cNvPr>
          <p:cNvCxnSpPr/>
          <p:nvPr/>
        </p:nvCxnSpPr>
        <p:spPr>
          <a:xfrm>
            <a:off x="6248400" y="3344624"/>
            <a:ext cx="0" cy="2913062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7-Point Star 318">
            <a:extLst>
              <a:ext uri="{FF2B5EF4-FFF2-40B4-BE49-F238E27FC236}">
                <a16:creationId xmlns:a16="http://schemas.microsoft.com/office/drawing/2014/main" id="{E1603A22-B367-6846-8CDD-4E176447F06E}"/>
              </a:ext>
            </a:extLst>
          </p:cNvPr>
          <p:cNvSpPr/>
          <p:nvPr/>
        </p:nvSpPr>
        <p:spPr>
          <a:xfrm>
            <a:off x="7473950" y="2828686"/>
            <a:ext cx="2036763" cy="641350"/>
          </a:xfrm>
          <a:prstGeom prst="star7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b="1" dirty="0">
                <a:solidFill>
                  <a:schemeClr val="bg1"/>
                </a:solidFill>
              </a:rPr>
              <a:t>DEADLOCK!</a:t>
            </a:r>
          </a:p>
        </p:txBody>
      </p:sp>
      <p:sp>
        <p:nvSpPr>
          <p:cNvPr id="6" name="Isosceles Triangle 81">
            <a:extLst>
              <a:ext uri="{FF2B5EF4-FFF2-40B4-BE49-F238E27FC236}">
                <a16:creationId xmlns:a16="http://schemas.microsoft.com/office/drawing/2014/main" id="{E903125B-EFF7-61B1-779C-E17792D0EA46}"/>
              </a:ext>
            </a:extLst>
          </p:cNvPr>
          <p:cNvSpPr/>
          <p:nvPr/>
        </p:nvSpPr>
        <p:spPr>
          <a:xfrm>
            <a:off x="2209800" y="4572000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Isosceles Triangle 82">
            <a:extLst>
              <a:ext uri="{FF2B5EF4-FFF2-40B4-BE49-F238E27FC236}">
                <a16:creationId xmlns:a16="http://schemas.microsoft.com/office/drawing/2014/main" id="{F1A609FD-115D-BAE6-D587-64838589C921}"/>
              </a:ext>
            </a:extLst>
          </p:cNvPr>
          <p:cNvSpPr/>
          <p:nvPr/>
        </p:nvSpPr>
        <p:spPr>
          <a:xfrm>
            <a:off x="2514600" y="4572000"/>
            <a:ext cx="152400" cy="200025"/>
          </a:xfrm>
          <a:prstGeom prst="triangl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003D78A-AEE1-86F4-7D96-44441701CF35}"/>
              </a:ext>
            </a:extLst>
          </p:cNvPr>
          <p:cNvSpPr/>
          <p:nvPr/>
        </p:nvSpPr>
        <p:spPr>
          <a:xfrm>
            <a:off x="5341493" y="4614862"/>
            <a:ext cx="152400" cy="1571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D61CC7-83C7-9E51-A68F-6A986CC5951C}"/>
              </a:ext>
            </a:extLst>
          </p:cNvPr>
          <p:cNvSpPr/>
          <p:nvPr/>
        </p:nvSpPr>
        <p:spPr>
          <a:xfrm>
            <a:off x="5079320" y="4614862"/>
            <a:ext cx="152400" cy="15716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859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4.44444E-6 C -0.0013 0.03681 1.11022E-16 0.07871 1.11022E-16 0.11482 C -0.04779 0.11274 -0.09557 0.11135 -0.14336 0.10811 C -0.16263 0.10301 -0.14818 0.10625 -0.18763 0.10625 " pathEditMode="relative" rAng="0" ptsTypes="AAAA">
                                      <p:cBhvr>
                                        <p:cTn id="6" dur="2000" fill="hold"/>
                                        <p:tgtEl>
                                          <p:spTgt spid="3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88" y="574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7.40741E-7 C -0.00026 0.03287 -0.00065 0.06597 -0.00065 0.09907 C 0.01693 0.10741 0.00052 0.10023 0.04713 0.10208 C 0.13099 0.10555 -0.00261 0.10347 0.18685 0.10347 " pathEditMode="relative" rAng="0" ptsTypes="AAAA">
                                      <p:cBhvr>
                                        <p:cTn id="10" dur="2000" fill="hold"/>
                                        <p:tgtEl>
                                          <p:spTgt spid="3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310" y="5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2" grpId="0" animBg="1"/>
      <p:bldP spid="314" grpId="0" animBg="1"/>
      <p:bldP spid="3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Applications</a:t>
            </a:r>
          </a:p>
        </p:txBody>
      </p:sp>
      <p:sp>
        <p:nvSpPr>
          <p:cNvPr id="15" name="Left Bracket 14">
            <a:extLst>
              <a:ext uri="{FF2B5EF4-FFF2-40B4-BE49-F238E27FC236}">
                <a16:creationId xmlns:a16="http://schemas.microsoft.com/office/drawing/2014/main" id="{EC8430AA-6DE5-628F-063A-97AF4E21FC41}"/>
              </a:ext>
            </a:extLst>
          </p:cNvPr>
          <p:cNvSpPr/>
          <p:nvPr/>
        </p:nvSpPr>
        <p:spPr>
          <a:xfrm>
            <a:off x="1981200" y="4238244"/>
            <a:ext cx="76200" cy="17815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5B5FCCA-8E85-28A7-9B66-22BA371E334F}"/>
              </a:ext>
            </a:extLst>
          </p:cNvPr>
          <p:cNvSpPr txBox="1"/>
          <p:nvPr/>
        </p:nvSpPr>
        <p:spPr>
          <a:xfrm>
            <a:off x="415299" y="4677078"/>
            <a:ext cx="15311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Correct or</a:t>
            </a:r>
          </a:p>
          <a:p>
            <a:r>
              <a:rPr lang="en-US" b="1" i="1" dirty="0">
                <a:solidFill>
                  <a:srgbClr val="77E1FF"/>
                </a:solidFill>
              </a:rPr>
              <a:t>Effective</a:t>
            </a:r>
            <a:r>
              <a:rPr lang="en-US" dirty="0"/>
              <a:t> DS</a:t>
            </a:r>
          </a:p>
        </p:txBody>
      </p:sp>
      <p:sp>
        <p:nvSpPr>
          <p:cNvPr id="17" name="Left Bracket 16">
            <a:extLst>
              <a:ext uri="{FF2B5EF4-FFF2-40B4-BE49-F238E27FC236}">
                <a16:creationId xmlns:a16="http://schemas.microsoft.com/office/drawing/2014/main" id="{72FCB9ED-567F-4C43-F96A-1D9E29199180}"/>
              </a:ext>
            </a:extLst>
          </p:cNvPr>
          <p:cNvSpPr/>
          <p:nvPr/>
        </p:nvSpPr>
        <p:spPr>
          <a:xfrm>
            <a:off x="1973918" y="2503932"/>
            <a:ext cx="76200" cy="1629156"/>
          </a:xfrm>
          <a:prstGeom prst="leftBracket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88271FB-1448-9AD0-E9B2-D77604BACE71}"/>
              </a:ext>
            </a:extLst>
          </p:cNvPr>
          <p:cNvSpPr txBox="1"/>
          <p:nvPr/>
        </p:nvSpPr>
        <p:spPr>
          <a:xfrm>
            <a:off x="252984" y="3044716"/>
            <a:ext cx="18133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Fast &amp; Reliable </a:t>
            </a:r>
            <a:br>
              <a:rPr lang="en-US" dirty="0"/>
            </a:br>
            <a:r>
              <a:rPr lang="en-US" dirty="0"/>
              <a:t>or </a:t>
            </a:r>
            <a:r>
              <a:rPr lang="en-US" b="1" i="1" dirty="0">
                <a:solidFill>
                  <a:srgbClr val="77E1FF"/>
                </a:solidFill>
              </a:rPr>
              <a:t>Efficient</a:t>
            </a:r>
            <a:r>
              <a:rPr lang="en-US" dirty="0"/>
              <a:t> DS</a:t>
            </a:r>
          </a:p>
        </p:txBody>
      </p:sp>
    </p:spTree>
    <p:extLst>
      <p:ext uri="{BB962C8B-B14F-4D97-AF65-F5344CB8AC3E}">
        <p14:creationId xmlns:p14="http://schemas.microsoft.com/office/powerpoint/2010/main" val="19120566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CB108AAF-3D9A-7B44-94DF-AE643BB7705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38200" y="1463040"/>
            <a:ext cx="10351008" cy="4861560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Consider the following pseudo-code: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400" dirty="0"/>
              <a:t>Is it free from deadlocks?</a:t>
            </a:r>
          </a:p>
          <a:p>
            <a:pPr lvl="2" algn="just">
              <a:buFont typeface="Wingdings" pitchFamily="2" charset="2"/>
              <a:buChar char="§"/>
              <a:defRPr/>
            </a:pPr>
            <a:r>
              <a:rPr lang="en-US" sz="2400" dirty="0"/>
              <a:t>Yes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>
              <a:buFont typeface="+mj-lt"/>
              <a:buAutoNum type="arabicPeriod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8" name="Text Box 3">
            <a:extLst>
              <a:ext uri="{FF2B5EF4-FFF2-40B4-BE49-F238E27FC236}">
                <a16:creationId xmlns:a16="http://schemas.microsoft.com/office/drawing/2014/main" id="{737027A5-D576-C94B-9128-A266A24B53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504" y="2955447"/>
            <a:ext cx="3962400" cy="203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IF (myrank==0)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MPI_ISEND(sendbuf, …, 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MPI_WAIT(ireq,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ELSEIF (myrank==1)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MPI_ISEND(sendbuf, …, 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MPI_WAIT(ireq,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ENDIF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B326B2A-93BF-6C4C-DFF9-6C03AF5D56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10" y="274320"/>
            <a:ext cx="10896588" cy="1325880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altLang="en-US" dirty="0"/>
              <a:t>Bidirectional Communication: The </a:t>
            </a:r>
            <a:r>
              <a:rPr lang="en-US" altLang="en-US" b="1" i="1" dirty="0">
                <a:solidFill>
                  <a:srgbClr val="EF7273"/>
                </a:solidFill>
              </a:rPr>
              <a:t>SS-RR</a:t>
            </a:r>
            <a:r>
              <a:rPr lang="en-US" altLang="en-US" dirty="0"/>
              <a:t> Pattern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37244145-556E-6645-816D-51A65409A5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Can the following pseudo-code lead to a deadlock?</a:t>
            </a: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A deadlock will occur regardless of how big the system buffer is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What if we use a </a:t>
            </a:r>
            <a:r>
              <a:rPr lang="en-US" sz="2400" dirty="0">
                <a:solidFill>
                  <a:srgbClr val="92D050"/>
                </a:solidFill>
              </a:rPr>
              <a:t>non-blocking send </a:t>
            </a:r>
            <a:r>
              <a:rPr lang="en-US" sz="2400" dirty="0"/>
              <a:t>instead of a </a:t>
            </a:r>
            <a:r>
              <a:rPr lang="en-US" sz="2400" dirty="0">
                <a:solidFill>
                  <a:srgbClr val="EF7273"/>
                </a:solidFill>
              </a:rPr>
              <a:t>blocking send </a:t>
            </a:r>
            <a:r>
              <a:rPr lang="en-US" sz="2400" dirty="0"/>
              <a:t>above? 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A deadlock will still occur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>
              <a:buFont typeface="+mj-lt"/>
              <a:buAutoNum type="arabicPeriod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5060" name="Text Box 3">
            <a:extLst>
              <a:ext uri="{FF2B5EF4-FFF2-40B4-BE49-F238E27FC236}">
                <a16:creationId xmlns:a16="http://schemas.microsoft.com/office/drawing/2014/main" id="{54DBEEF9-F8B5-B54A-B2CF-F71E966FB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504" y="2628900"/>
            <a:ext cx="39624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IF (myrank==0)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ELSEIF (myrank==1)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ENDIF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FA7D8062-309D-9B04-FE16-364301F50B7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10" y="274320"/>
            <a:ext cx="10896588" cy="1325880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altLang="en-US" dirty="0"/>
              <a:t>Bidirectional Communication: The </a:t>
            </a:r>
            <a:r>
              <a:rPr lang="en-US" altLang="en-US" b="1" i="1" dirty="0">
                <a:solidFill>
                  <a:srgbClr val="FFC000"/>
                </a:solidFill>
              </a:rPr>
              <a:t>RR-SS</a:t>
            </a:r>
            <a:r>
              <a:rPr lang="en-US" altLang="en-US" dirty="0"/>
              <a:t> Pattern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2C473180-7F55-AF4D-9312-2F16B3C728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2400" dirty="0"/>
              <a:t>Can the following pseudo-code lead to a deadlock?</a:t>
            </a: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/>
              <a:t>No, it uses </a:t>
            </a:r>
            <a:r>
              <a:rPr lang="en-US" sz="2400" dirty="0">
                <a:solidFill>
                  <a:srgbClr val="92D050"/>
                </a:solidFill>
              </a:rPr>
              <a:t>non-blocking receive 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>
              <a:buFont typeface="+mj-lt"/>
              <a:buAutoNum type="arabicPeriod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7108" name="Text Box 3">
            <a:extLst>
              <a:ext uri="{FF2B5EF4-FFF2-40B4-BE49-F238E27FC236}">
                <a16:creationId xmlns:a16="http://schemas.microsoft.com/office/drawing/2014/main" id="{CA349A96-F4D2-414F-ACBD-965C936545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2757912"/>
            <a:ext cx="4114800" cy="203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r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IF (myrank==0)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MPI_IRECV(recvbuf, …, 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MPI_WAIT(ireq,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ELSEIF (myrank==1)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MPI_IRECV(recvbuf, …, 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MPI_WAIT(ireq,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ENDIF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F86957A-EEC6-158E-91AA-068DAD4C1A7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10" y="274320"/>
            <a:ext cx="10896588" cy="1325880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altLang="en-US" dirty="0"/>
              <a:t>Bidirectional Communication: The </a:t>
            </a:r>
            <a:r>
              <a:rPr lang="en-US" altLang="en-US" b="1" i="1" dirty="0">
                <a:solidFill>
                  <a:srgbClr val="FFC000"/>
                </a:solidFill>
              </a:rPr>
              <a:t>RR-SS</a:t>
            </a:r>
            <a:r>
              <a:rPr lang="en-US" altLang="en-US" dirty="0"/>
              <a:t> Pattern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C48D54EB-D9AE-4142-A847-B9543D66EDA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just">
              <a:buFont typeface="Wingdings" pitchFamily="2" charset="2"/>
              <a:buChar char="§"/>
              <a:defRPr/>
            </a:pPr>
            <a:r>
              <a:rPr lang="en-US" sz="2400" dirty="0"/>
              <a:t>What about the following pseudo-code?</a:t>
            </a:r>
            <a:endParaRPr lang="en-US" sz="2000" dirty="0"/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400" dirty="0"/>
              <a:t>It is </a:t>
            </a:r>
            <a:r>
              <a:rPr lang="en-US" sz="2400" i="1" dirty="0">
                <a:solidFill>
                  <a:srgbClr val="77E1FF"/>
                </a:solidFill>
              </a:rPr>
              <a:t>always safe </a:t>
            </a:r>
            <a:r>
              <a:rPr lang="en-US" sz="2400" dirty="0"/>
              <a:t>to order the calls of MPI_(I)SEND and MPI_(I)RECV at the two processes in the opposite order</a:t>
            </a:r>
          </a:p>
          <a:p>
            <a:pPr lvl="1" algn="just">
              <a:buFont typeface="Wingdings" pitchFamily="2" charset="2"/>
              <a:buChar char="§"/>
              <a:defRPr/>
            </a:pPr>
            <a:r>
              <a:rPr lang="en-US" sz="2400" dirty="0"/>
              <a:t>In this case, we can use either </a:t>
            </a:r>
            <a:r>
              <a:rPr lang="en-US" sz="2400" dirty="0">
                <a:solidFill>
                  <a:srgbClr val="EF7273"/>
                </a:solidFill>
              </a:rPr>
              <a:t>blocking</a:t>
            </a:r>
            <a:r>
              <a:rPr lang="en-US" sz="2400" dirty="0"/>
              <a:t> or </a:t>
            </a:r>
            <a:r>
              <a:rPr lang="en-US" sz="2400" dirty="0">
                <a:solidFill>
                  <a:srgbClr val="92D050"/>
                </a:solidFill>
              </a:rPr>
              <a:t>non-blocking</a:t>
            </a:r>
            <a:r>
              <a:rPr lang="en-US" sz="2400" dirty="0"/>
              <a:t> routines</a:t>
            </a:r>
          </a:p>
          <a:p>
            <a:pPr lvl="1" algn="just">
              <a:buFont typeface="Wingdings" pitchFamily="2" charset="2"/>
              <a:buChar char="§"/>
              <a:defRPr/>
            </a:pPr>
            <a:endParaRPr lang="en-US" sz="2400" dirty="0"/>
          </a:p>
          <a:p>
            <a:pPr lvl="1" algn="just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 eaLnBrk="1" hangingPunct="1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0" indent="0" algn="just">
              <a:buNone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6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/>
          </a:p>
          <a:p>
            <a:pPr marL="800100" lvl="1" indent="-342900">
              <a:buFont typeface="+mj-lt"/>
              <a:buAutoNum type="arabicPeriod"/>
              <a:defRPr/>
            </a:pPr>
            <a:endParaRPr lang="en-US" sz="16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8132" name="Text Box 3">
            <a:extLst>
              <a:ext uri="{FF2B5EF4-FFF2-40B4-BE49-F238E27FC236}">
                <a16:creationId xmlns:a16="http://schemas.microsoft.com/office/drawing/2014/main" id="{88CAC0DE-E068-924B-B47A-62B5DEC74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200400"/>
            <a:ext cx="33528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IF (myrank==0)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ELSEIF (myrank==1) THEN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MPI_RECV(recvbuf,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  CALL MPI_SEND(sendbuf, …)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chemeClr val="tx1"/>
                </a:solidFill>
                <a:latin typeface="Courier New" panose="02070309020205020404" pitchFamily="49" charset="0"/>
              </a:rPr>
              <a:t>ENDIF 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9C9091FA-661E-423E-A1A2-92298437CC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10" y="274320"/>
            <a:ext cx="10896588" cy="1325880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altLang="en-US" dirty="0"/>
              <a:t>Bidirectional Communication: The </a:t>
            </a:r>
            <a:r>
              <a:rPr lang="en-US" altLang="en-US" b="1" i="1" dirty="0">
                <a:solidFill>
                  <a:srgbClr val="77E1FF"/>
                </a:solidFill>
              </a:rPr>
              <a:t>SR-RS</a:t>
            </a:r>
            <a:r>
              <a:rPr lang="en-US" altLang="en-US" dirty="0"/>
              <a:t> Pattern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Message Passing Interface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algn="just" eaLnBrk="1" hangingPunct="1"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096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729A65F3-F4AD-42A6-8E31-3E487DCD3A93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B50F3CA5-FDC5-669B-4CAC-F8A443670A51}"/>
              </a:ext>
            </a:extLst>
          </p:cNvPr>
          <p:cNvSpPr/>
          <p:nvPr/>
        </p:nvSpPr>
        <p:spPr>
          <a:xfrm>
            <a:off x="4687824" y="2100612"/>
            <a:ext cx="2590800" cy="6858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MPI</a:t>
            </a:r>
          </a:p>
        </p:txBody>
      </p:sp>
      <p:sp>
        <p:nvSpPr>
          <p:cNvPr id="3" name="Rounded Rectangle 2">
            <a:extLst>
              <a:ext uri="{FF2B5EF4-FFF2-40B4-BE49-F238E27FC236}">
                <a16:creationId xmlns:a16="http://schemas.microsoft.com/office/drawing/2014/main" id="{1490E232-B208-F4A9-0B0B-42E8B8795853}"/>
              </a:ext>
            </a:extLst>
          </p:cNvPr>
          <p:cNvSpPr/>
          <p:nvPr/>
        </p:nvSpPr>
        <p:spPr>
          <a:xfrm>
            <a:off x="1686203" y="3429000"/>
            <a:ext cx="2133600" cy="6858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 Primer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B2DB1801-15C3-8BC2-4231-1607847593B0}"/>
              </a:ext>
            </a:extLst>
          </p:cNvPr>
          <p:cNvSpPr/>
          <p:nvPr/>
        </p:nvSpPr>
        <p:spPr>
          <a:xfrm>
            <a:off x="4916424" y="3424433"/>
            <a:ext cx="2133600" cy="6858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Point-to-Point Communication 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2C0B51C7-5DDF-240C-1041-987C8235F445}"/>
              </a:ext>
            </a:extLst>
          </p:cNvPr>
          <p:cNvCxnSpPr>
            <a:cxnSpLocks/>
            <a:stCxn id="2" idx="2"/>
            <a:endCxn id="3" idx="0"/>
          </p:cNvCxnSpPr>
          <p:nvPr/>
        </p:nvCxnSpPr>
        <p:spPr>
          <a:xfrm flipH="1">
            <a:off x="2753003" y="2786412"/>
            <a:ext cx="3230221" cy="64258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E7B643D-9D96-BEF6-71E0-8C2CADA0CF67}"/>
              </a:ext>
            </a:extLst>
          </p:cNvPr>
          <p:cNvCxnSpPr>
            <a:cxnSpLocks/>
            <a:stCxn id="2" idx="2"/>
            <a:endCxn id="4" idx="0"/>
          </p:cNvCxnSpPr>
          <p:nvPr/>
        </p:nvCxnSpPr>
        <p:spPr>
          <a:xfrm>
            <a:off x="5983224" y="2786412"/>
            <a:ext cx="0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ACAB7D70-B63F-A61C-D810-8CA0F1676E77}"/>
              </a:ext>
            </a:extLst>
          </p:cNvPr>
          <p:cNvSpPr/>
          <p:nvPr/>
        </p:nvSpPr>
        <p:spPr>
          <a:xfrm>
            <a:off x="8372197" y="3424433"/>
            <a:ext cx="2133600" cy="685800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Collective Communication 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6C11112-D944-700C-8114-5B5F7EAB2F7A}"/>
              </a:ext>
            </a:extLst>
          </p:cNvPr>
          <p:cNvCxnSpPr>
            <a:cxnSpLocks/>
            <a:stCxn id="2" idx="2"/>
            <a:endCxn id="7" idx="0"/>
          </p:cNvCxnSpPr>
          <p:nvPr/>
        </p:nvCxnSpPr>
        <p:spPr>
          <a:xfrm>
            <a:off x="5983224" y="2786412"/>
            <a:ext cx="3455773" cy="638021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Left Arrow 8">
            <a:extLst>
              <a:ext uri="{FF2B5EF4-FFF2-40B4-BE49-F238E27FC236}">
                <a16:creationId xmlns:a16="http://schemas.microsoft.com/office/drawing/2014/main" id="{D6AA5F3D-7E42-D375-5A37-5CF14A19D565}"/>
              </a:ext>
            </a:extLst>
          </p:cNvPr>
          <p:cNvSpPr/>
          <p:nvPr/>
        </p:nvSpPr>
        <p:spPr>
          <a:xfrm rot="5400000">
            <a:off x="9223649" y="4224828"/>
            <a:ext cx="430696" cy="53340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561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Collective Communication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Collective communication allows exchanging data among a </a:t>
            </a:r>
            <a:r>
              <a:rPr lang="en-US" sz="2400" i="1" dirty="0">
                <a:solidFill>
                  <a:schemeClr val="tx1"/>
                </a:solidFill>
              </a:rPr>
              <a:t>group</a:t>
            </a:r>
            <a:r>
              <a:rPr lang="en-US" sz="2400" dirty="0">
                <a:solidFill>
                  <a:schemeClr val="tx1"/>
                </a:solidFill>
              </a:rPr>
              <a:t> of processes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must involve </a:t>
            </a:r>
            <a:r>
              <a:rPr lang="en-US" sz="2400" b="1" i="1" dirty="0">
                <a:solidFill>
                  <a:schemeClr val="tx1"/>
                </a:solidFill>
              </a:rPr>
              <a:t>all</a:t>
            </a:r>
            <a:r>
              <a:rPr lang="en-US" sz="2400" dirty="0">
                <a:solidFill>
                  <a:schemeClr val="tx1"/>
                </a:solidFill>
              </a:rPr>
              <a:t> processes in the scope of a communicator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The calling communicator (in Python) or the communicator argument (in C) should specify which processes are involved in the communication</a:t>
            </a:r>
          </a:p>
          <a:p>
            <a:pPr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As such, it is the programmer's responsibility to ensure that all processes within a communicator participate in any collective operation</a:t>
            </a:r>
            <a:endParaRPr lang="en-US" sz="3200" dirty="0"/>
          </a:p>
        </p:txBody>
      </p:sp>
      <p:sp>
        <p:nvSpPr>
          <p:cNvPr id="4301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5A06A57-0614-4150-BA68-58AEF03CE22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4220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143000" y="274320"/>
            <a:ext cx="9372600" cy="132588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Patterns of Collective Communication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spcAft>
                <a:spcPts val="1200"/>
              </a:spcAft>
              <a:buFont typeface="Wingdings" panose="05000000000000000000" pitchFamily="2" charset="2"/>
              <a:buChar char="§"/>
            </a:pPr>
            <a:r>
              <a:rPr lang="en-US" altLang="en-US" sz="2400" dirty="0">
                <a:solidFill>
                  <a:schemeClr val="tx1"/>
                </a:solidFill>
              </a:rPr>
              <a:t>There are several patterns of collective communication:</a:t>
            </a:r>
            <a:endParaRPr lang="en-US" altLang="en-US" sz="2400" i="1" dirty="0">
              <a:solidFill>
                <a:schemeClr val="tx1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dirty="0">
                <a:solidFill>
                  <a:srgbClr val="77E1FF"/>
                </a:solidFill>
              </a:rPr>
              <a:t>Broadcast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dirty="0">
                <a:solidFill>
                  <a:srgbClr val="77E1FF"/>
                </a:solidFill>
              </a:rPr>
              <a:t>Scatter 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dirty="0">
                <a:solidFill>
                  <a:srgbClr val="77E1FF"/>
                </a:solidFill>
              </a:rPr>
              <a:t>Gather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dirty="0" err="1">
                <a:solidFill>
                  <a:srgbClr val="77E1FF"/>
                </a:solidFill>
              </a:rPr>
              <a:t>Allgather</a:t>
            </a:r>
            <a:endParaRPr lang="en-US" altLang="en-US" sz="2400" dirty="0">
              <a:solidFill>
                <a:srgbClr val="77E1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dirty="0" err="1">
                <a:solidFill>
                  <a:srgbClr val="77E1FF"/>
                </a:solidFill>
              </a:rPr>
              <a:t>Alltoall</a:t>
            </a:r>
            <a:endParaRPr lang="en-US" altLang="en-US" sz="2400" dirty="0">
              <a:solidFill>
                <a:srgbClr val="77E1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dirty="0">
                <a:solidFill>
                  <a:srgbClr val="77E1FF"/>
                </a:solidFill>
              </a:rPr>
              <a:t>Reduce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dirty="0" err="1">
                <a:solidFill>
                  <a:srgbClr val="77E1FF"/>
                </a:solidFill>
              </a:rPr>
              <a:t>Allreduce</a:t>
            </a:r>
            <a:endParaRPr lang="en-US" altLang="en-US" sz="2400" dirty="0">
              <a:solidFill>
                <a:srgbClr val="77E1FF"/>
              </a:solidFill>
            </a:endParaRP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dirty="0">
                <a:solidFill>
                  <a:srgbClr val="77E1FF"/>
                </a:solidFill>
              </a:rPr>
              <a:t>Scan</a:t>
            </a:r>
          </a:p>
          <a:p>
            <a:pPr marL="800100" lvl="1" indent="-342900" algn="just" eaLnBrk="1" hangingPunct="1">
              <a:buFontTx/>
              <a:buAutoNum type="arabicPeriod"/>
            </a:pPr>
            <a:r>
              <a:rPr lang="en-US" altLang="en-US" sz="2400" dirty="0" err="1">
                <a:solidFill>
                  <a:srgbClr val="77E1FF"/>
                </a:solidFill>
              </a:rPr>
              <a:t>Reducescatter</a:t>
            </a:r>
            <a:endParaRPr lang="en-US" altLang="en-US" sz="2400" dirty="0">
              <a:solidFill>
                <a:srgbClr val="77E1F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6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i="1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20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sz="1400" dirty="0">
              <a:solidFill>
                <a:srgbClr val="7F7F7F"/>
              </a:solidFill>
            </a:endParaRPr>
          </a:p>
          <a:p>
            <a:pPr algn="just" eaLnBrk="1" hangingPunct="1">
              <a:buFont typeface="Wingdings" panose="05000000000000000000" pitchFamily="2" charset="2"/>
              <a:buChar char="§"/>
            </a:pPr>
            <a:endParaRPr lang="en-US" altLang="en-US" sz="1800" dirty="0">
              <a:solidFill>
                <a:srgbClr val="7F7F7F"/>
              </a:solidFill>
            </a:endParaRPr>
          </a:p>
          <a:p>
            <a:pPr marL="800100" lvl="1" indent="-342900" algn="just" eaLnBrk="1" hangingPunct="1">
              <a:buFont typeface="Wingdings" panose="05000000000000000000" pitchFamily="2" charset="2"/>
              <a:buChar char="§"/>
            </a:pPr>
            <a:endParaRPr lang="en-US" altLang="en-US" dirty="0"/>
          </a:p>
        </p:txBody>
      </p:sp>
      <p:sp>
        <p:nvSpPr>
          <p:cNvPr id="4403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9826A63-1F79-4415-B80C-BD39EED25535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84561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1. Broadcast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C00000"/>
                </a:solidFill>
              </a:rPr>
              <a:t>Broadcast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sends a message from the process with rank </a:t>
            </a:r>
            <a:r>
              <a:rPr lang="en-US" sz="2400" i="1" dirty="0">
                <a:solidFill>
                  <a:schemeClr val="tx1"/>
                </a:solidFill>
              </a:rPr>
              <a:t>root</a:t>
            </a:r>
            <a:r>
              <a:rPr lang="en-US" sz="2400" dirty="0">
                <a:solidFill>
                  <a:schemeClr val="tx1"/>
                </a:solidFill>
              </a:rPr>
              <a:t> to all other processes in the group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marL="0" indent="0" algn="just" eaLnBrk="1" hangingPunct="1">
              <a:buNone/>
              <a:defRPr/>
            </a:pPr>
            <a:endParaRPr lang="en-US" sz="16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i="1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1800" dirty="0">
              <a:solidFill>
                <a:schemeClr val="bg1">
                  <a:lumMod val="50000"/>
                </a:schemeClr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dirty="0"/>
          </a:p>
        </p:txBody>
      </p:sp>
      <p:sp>
        <p:nvSpPr>
          <p:cNvPr id="4506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0F7335B-EA76-4B6A-9AE1-DF9172924D0D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086100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088" name="TextBox 2"/>
          <p:cNvSpPr txBox="1">
            <a:spLocks noChangeArrowheads="1"/>
          </p:cNvSpPr>
          <p:nvPr/>
        </p:nvSpPr>
        <p:spPr bwMode="auto">
          <a:xfrm>
            <a:off x="3362326" y="3086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5089" name="TextBox 7"/>
          <p:cNvSpPr txBox="1">
            <a:spLocks noChangeArrowheads="1"/>
          </p:cNvSpPr>
          <p:nvPr/>
        </p:nvSpPr>
        <p:spPr bwMode="auto">
          <a:xfrm>
            <a:off x="3352801" y="3463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5090" name="TextBox 8"/>
          <p:cNvSpPr txBox="1">
            <a:spLocks noChangeArrowheads="1"/>
          </p:cNvSpPr>
          <p:nvPr/>
        </p:nvSpPr>
        <p:spPr bwMode="auto">
          <a:xfrm>
            <a:off x="3352801" y="3844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5091" name="TextBox 9"/>
          <p:cNvSpPr txBox="1">
            <a:spLocks noChangeArrowheads="1"/>
          </p:cNvSpPr>
          <p:nvPr/>
        </p:nvSpPr>
        <p:spPr bwMode="auto">
          <a:xfrm>
            <a:off x="3352801" y="42259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2857500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93" name="TextBox 12"/>
          <p:cNvSpPr txBox="1">
            <a:spLocks noChangeArrowheads="1"/>
          </p:cNvSpPr>
          <p:nvPr/>
        </p:nvSpPr>
        <p:spPr bwMode="auto">
          <a:xfrm>
            <a:off x="3733801" y="2701926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3844926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095" name="TextBox 15"/>
          <p:cNvSpPr txBox="1">
            <a:spLocks noChangeArrowheads="1"/>
          </p:cNvSpPr>
          <p:nvPr/>
        </p:nvSpPr>
        <p:spPr bwMode="auto">
          <a:xfrm rot="-5400000">
            <a:off x="2725738" y="3294063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3617913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0" y="3235326"/>
            <a:ext cx="8763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Broadcast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089275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0892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3467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3848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2291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2860675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27051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38481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2972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807227" y="4813537"/>
            <a:ext cx="8497198" cy="338554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</a:rPr>
              <a:t>int </a:t>
            </a:r>
            <a:r>
              <a:rPr lang="en-US" altLang="en-US" sz="1600" dirty="0" err="1">
                <a:solidFill>
                  <a:schemeClr val="bg1"/>
                </a:solidFill>
              </a:rPr>
              <a:t>MPI_Bcast</a:t>
            </a:r>
            <a:r>
              <a:rPr lang="en-US" altLang="en-US" sz="1600" dirty="0">
                <a:solidFill>
                  <a:schemeClr val="bg1"/>
                </a:solidFill>
              </a:rPr>
              <a:t> ( void *buffer, int count, </a:t>
            </a:r>
            <a:r>
              <a:rPr lang="en-US" altLang="en-US" sz="16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600" dirty="0">
                <a:solidFill>
                  <a:schemeClr val="bg1"/>
                </a:solidFill>
              </a:rPr>
              <a:t> datatype, int root, </a:t>
            </a:r>
            <a:r>
              <a:rPr lang="en-US" altLang="en-US" sz="1600" dirty="0" err="1">
                <a:solidFill>
                  <a:schemeClr val="bg1"/>
                </a:solidFill>
              </a:rPr>
              <a:t>MPI_Comm</a:t>
            </a:r>
            <a:r>
              <a:rPr lang="en-US" altLang="en-US" sz="1600" dirty="0">
                <a:solidFill>
                  <a:schemeClr val="bg1"/>
                </a:solidFill>
              </a:rPr>
              <a:t> comm 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691FEBF-C2F6-B2A5-1C32-CBC77ADDFB0E}"/>
              </a:ext>
            </a:extLst>
          </p:cNvPr>
          <p:cNvSpPr txBox="1"/>
          <p:nvPr/>
        </p:nvSpPr>
        <p:spPr>
          <a:xfrm>
            <a:off x="406127" y="4800600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C: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C5BD114-5EB0-EF8B-0225-60CBE73172C6}"/>
              </a:ext>
            </a:extLst>
          </p:cNvPr>
          <p:cNvSpPr txBox="1"/>
          <p:nvPr/>
        </p:nvSpPr>
        <p:spPr>
          <a:xfrm>
            <a:off x="1818714" y="5371059"/>
            <a:ext cx="2057400" cy="338554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chemeClr val="bg1"/>
                </a:solidFill>
                <a:effectLst/>
              </a:rPr>
              <a:t>bcast</a:t>
            </a:r>
            <a:r>
              <a:rPr lang="en-US" sz="1600" dirty="0">
                <a:solidFill>
                  <a:schemeClr val="bg1"/>
                </a:solidFill>
                <a:effectLst/>
              </a:rPr>
              <a:t>(obj, root=0)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514C45C-CA86-EAA8-7707-EDAC07FBC41F}"/>
              </a:ext>
            </a:extLst>
          </p:cNvPr>
          <p:cNvSpPr txBox="1"/>
          <p:nvPr/>
        </p:nvSpPr>
        <p:spPr>
          <a:xfrm>
            <a:off x="1818714" y="5869059"/>
            <a:ext cx="2057400" cy="338554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chemeClr val="bg1"/>
                </a:solidFill>
                <a:effectLst/>
              </a:rPr>
              <a:t>Bcast</a:t>
            </a:r>
            <a:r>
              <a:rPr lang="en-US" sz="1600" dirty="0">
                <a:solidFill>
                  <a:schemeClr val="bg1"/>
                </a:solidFill>
                <a:effectLst/>
              </a:rPr>
              <a:t>(</a:t>
            </a:r>
            <a:r>
              <a:rPr lang="en-US" sz="1600" dirty="0" err="1">
                <a:solidFill>
                  <a:schemeClr val="bg1"/>
                </a:solidFill>
                <a:effectLst/>
              </a:rPr>
              <a:t>buf</a:t>
            </a:r>
            <a:r>
              <a:rPr lang="en-US" sz="1600" dirty="0">
                <a:solidFill>
                  <a:schemeClr val="bg1"/>
                </a:solidFill>
                <a:effectLst/>
              </a:rPr>
              <a:t>, root=0)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F13DC5-D6CD-3EEA-517A-7DEFD6CD3402}"/>
              </a:ext>
            </a:extLst>
          </p:cNvPr>
          <p:cNvSpPr txBox="1"/>
          <p:nvPr/>
        </p:nvSpPr>
        <p:spPr>
          <a:xfrm>
            <a:off x="381000" y="5371059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Python: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FFE3E0-7AFA-BA17-C7BF-253D75EE5439}"/>
              </a:ext>
            </a:extLst>
          </p:cNvPr>
          <p:cNvSpPr txBox="1"/>
          <p:nvPr/>
        </p:nvSpPr>
        <p:spPr>
          <a:xfrm>
            <a:off x="3985935" y="5351424"/>
            <a:ext cx="3916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To broadcast general Python objects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513420E-C12B-AD89-75F1-650A600A62D3}"/>
              </a:ext>
            </a:extLst>
          </p:cNvPr>
          <p:cNvSpPr txBox="1"/>
          <p:nvPr/>
        </p:nvSpPr>
        <p:spPr>
          <a:xfrm>
            <a:off x="3985935" y="5850447"/>
            <a:ext cx="3168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To broadcast memory buffers</a:t>
            </a:r>
          </a:p>
        </p:txBody>
      </p:sp>
    </p:spTree>
    <p:extLst>
      <p:ext uri="{BB962C8B-B14F-4D97-AF65-F5344CB8AC3E}">
        <p14:creationId xmlns:p14="http://schemas.microsoft.com/office/powerpoint/2010/main" val="312186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utoUpdateAnimBg="0"/>
      <p:bldP spid="22" grpId="0" autoUpdateAnimBg="0"/>
      <p:bldP spid="23" grpId="0" autoUpdateAnimBg="0"/>
      <p:bldP spid="24" grpId="0" autoUpdateAnimBg="0"/>
      <p:bldP spid="25" grpId="0" autoUpdateAnimBg="0"/>
      <p:bldP spid="27" grpId="0" autoUpdateAnimBg="0"/>
      <p:bldP spid="29" grpId="0" autoUpdateAnimBg="0"/>
      <p:bldP spid="17" grpId="0" animBg="1"/>
      <p:bldP spid="9" grpId="0"/>
      <p:bldP spid="3" grpId="0" animBg="1"/>
      <p:bldP spid="6" grpId="0" animBg="1"/>
      <p:bldP spid="13" grpId="0"/>
      <p:bldP spid="14" grpId="0"/>
      <p:bldP spid="16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2-3. Scatter and Gather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51008" cy="4525963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C00000"/>
                </a:solidFill>
              </a:rPr>
              <a:t>Scatter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distributes distinct messages from a single source task to each task in the group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marL="0" indent="0" algn="just" eaLnBrk="1" hangingPunct="1">
              <a:buNone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 algn="just" eaLnBrk="1" hangingPunct="1">
              <a:buNone/>
              <a:defRPr/>
            </a:pPr>
            <a:endParaRPr lang="en-US" sz="5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675063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6111" name="TextBox 2"/>
          <p:cNvSpPr txBox="1">
            <a:spLocks noChangeArrowheads="1"/>
          </p:cNvSpPr>
          <p:nvPr/>
        </p:nvSpPr>
        <p:spPr bwMode="auto">
          <a:xfrm>
            <a:off x="33623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6112" name="TextBox 7"/>
          <p:cNvSpPr txBox="1">
            <a:spLocks noChangeArrowheads="1"/>
          </p:cNvSpPr>
          <p:nvPr/>
        </p:nvSpPr>
        <p:spPr bwMode="auto">
          <a:xfrm>
            <a:off x="33528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6113" name="TextBox 8"/>
          <p:cNvSpPr txBox="1">
            <a:spLocks noChangeArrowheads="1"/>
          </p:cNvSpPr>
          <p:nvPr/>
        </p:nvSpPr>
        <p:spPr bwMode="auto">
          <a:xfrm>
            <a:off x="33528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6114" name="TextBox 9"/>
          <p:cNvSpPr txBox="1">
            <a:spLocks noChangeArrowheads="1"/>
          </p:cNvSpPr>
          <p:nvPr/>
        </p:nvSpPr>
        <p:spPr bwMode="auto">
          <a:xfrm>
            <a:off x="33528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3446463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16" name="TextBox 12"/>
          <p:cNvSpPr txBox="1">
            <a:spLocks noChangeArrowheads="1"/>
          </p:cNvSpPr>
          <p:nvPr/>
        </p:nvSpPr>
        <p:spPr bwMode="auto">
          <a:xfrm>
            <a:off x="37338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18" name="TextBox 15"/>
          <p:cNvSpPr txBox="1">
            <a:spLocks noChangeArrowheads="1"/>
          </p:cNvSpPr>
          <p:nvPr/>
        </p:nvSpPr>
        <p:spPr bwMode="auto">
          <a:xfrm rot="-5400000">
            <a:off x="27257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4206875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1" y="3824289"/>
            <a:ext cx="608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Scatter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678238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67823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4056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4437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818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3449638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3294064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4437064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88620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47709B8-3343-ED67-2BFC-E1256CFDE3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796" y="5282625"/>
            <a:ext cx="8851404" cy="5847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</a:rPr>
              <a:t>int </a:t>
            </a:r>
            <a:r>
              <a:rPr lang="en-US" altLang="en-US" sz="1600" dirty="0" err="1">
                <a:solidFill>
                  <a:schemeClr val="bg1"/>
                </a:solidFill>
              </a:rPr>
              <a:t>MPI_Scatter</a:t>
            </a:r>
            <a:r>
              <a:rPr lang="en-US" altLang="en-US" sz="1600" dirty="0">
                <a:solidFill>
                  <a:schemeClr val="bg1"/>
                </a:solidFill>
              </a:rPr>
              <a:t> ( void *</a:t>
            </a:r>
            <a:r>
              <a:rPr lang="en-US" altLang="en-US" sz="1600" dirty="0" err="1">
                <a:solidFill>
                  <a:schemeClr val="bg1"/>
                </a:solidFill>
              </a:rPr>
              <a:t>sendbuf</a:t>
            </a:r>
            <a:r>
              <a:rPr lang="en-US" altLang="en-US" sz="1600" dirty="0">
                <a:solidFill>
                  <a:schemeClr val="bg1"/>
                </a:solidFill>
              </a:rPr>
              <a:t>, int </a:t>
            </a:r>
            <a:r>
              <a:rPr lang="en-US" altLang="en-US" sz="1600" dirty="0" err="1">
                <a:solidFill>
                  <a:schemeClr val="bg1"/>
                </a:solidFill>
              </a:rPr>
              <a:t>sendcnt</a:t>
            </a:r>
            <a:r>
              <a:rPr lang="en-US" altLang="en-US" sz="1600" dirty="0">
                <a:solidFill>
                  <a:schemeClr val="bg1"/>
                </a:solidFill>
              </a:rPr>
              <a:t>, </a:t>
            </a:r>
            <a:r>
              <a:rPr lang="en-US" altLang="en-US" sz="16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600" dirty="0">
                <a:solidFill>
                  <a:schemeClr val="bg1"/>
                </a:solidFill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</a:rPr>
              <a:t>sendtype</a:t>
            </a:r>
            <a:r>
              <a:rPr lang="en-US" altLang="en-US" sz="1600" dirty="0">
                <a:solidFill>
                  <a:schemeClr val="bg1"/>
                </a:solidFill>
              </a:rPr>
              <a:t>, void *</a:t>
            </a:r>
            <a:r>
              <a:rPr lang="en-US" altLang="en-US" sz="1600" dirty="0" err="1">
                <a:solidFill>
                  <a:schemeClr val="bg1"/>
                </a:solidFill>
              </a:rPr>
              <a:t>recvbuf</a:t>
            </a:r>
            <a:r>
              <a:rPr lang="en-US" altLang="en-US" sz="1600" dirty="0">
                <a:solidFill>
                  <a:schemeClr val="bg1"/>
                </a:solidFill>
              </a:rPr>
              <a:t>, int </a:t>
            </a:r>
            <a:r>
              <a:rPr lang="en-US" altLang="en-US" sz="1600" dirty="0" err="1">
                <a:solidFill>
                  <a:schemeClr val="bg1"/>
                </a:solidFill>
              </a:rPr>
              <a:t>recvcnt</a:t>
            </a:r>
            <a:r>
              <a:rPr lang="en-US" altLang="en-US" sz="1600" dirty="0">
                <a:solidFill>
                  <a:schemeClr val="bg1"/>
                </a:solidFill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</a:rPr>
              <a:t>                            </a:t>
            </a:r>
            <a:r>
              <a:rPr lang="en-US" altLang="en-US" sz="16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600" dirty="0">
                <a:solidFill>
                  <a:schemeClr val="bg1"/>
                </a:solidFill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</a:rPr>
              <a:t>recvtype</a:t>
            </a:r>
            <a:r>
              <a:rPr lang="en-US" altLang="en-US" sz="1600" dirty="0">
                <a:solidFill>
                  <a:schemeClr val="bg1"/>
                </a:solidFill>
              </a:rPr>
              <a:t>, int root, </a:t>
            </a:r>
            <a:r>
              <a:rPr lang="en-US" altLang="en-US" sz="1600" dirty="0" err="1">
                <a:solidFill>
                  <a:schemeClr val="bg1"/>
                </a:solidFill>
              </a:rPr>
              <a:t>MPI_Comm</a:t>
            </a:r>
            <a:r>
              <a:rPr lang="en-US" altLang="en-US" sz="1600" dirty="0">
                <a:solidFill>
                  <a:schemeClr val="bg1"/>
                </a:solidFill>
              </a:rPr>
              <a:t> comm )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DF35DE-D24E-2EFE-9835-030DAC2E7C5C}"/>
              </a:ext>
            </a:extLst>
          </p:cNvPr>
          <p:cNvSpPr txBox="1"/>
          <p:nvPr/>
        </p:nvSpPr>
        <p:spPr>
          <a:xfrm>
            <a:off x="388038" y="5390346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C: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94650F-7CA8-133C-4799-D6DBCA1338C2}"/>
              </a:ext>
            </a:extLst>
          </p:cNvPr>
          <p:cNvSpPr txBox="1"/>
          <p:nvPr/>
        </p:nvSpPr>
        <p:spPr>
          <a:xfrm>
            <a:off x="1892796" y="5974378"/>
            <a:ext cx="2621560" cy="338554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effectLst/>
              </a:rPr>
              <a:t>scatter(</a:t>
            </a:r>
            <a:r>
              <a:rPr lang="en-US" sz="1600" dirty="0" err="1">
                <a:solidFill>
                  <a:schemeClr val="bg1"/>
                </a:solidFill>
                <a:effectLst/>
              </a:rPr>
              <a:t>sendobj</a:t>
            </a:r>
            <a:r>
              <a:rPr lang="en-US" sz="1600" dirty="0">
                <a:solidFill>
                  <a:schemeClr val="bg1"/>
                </a:solidFill>
                <a:effectLst/>
              </a:rPr>
              <a:t>, root=0)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5078EB-030B-DB19-3A41-EC5554B6D2C9}"/>
              </a:ext>
            </a:extLst>
          </p:cNvPr>
          <p:cNvSpPr txBox="1"/>
          <p:nvPr/>
        </p:nvSpPr>
        <p:spPr>
          <a:xfrm>
            <a:off x="388038" y="594360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Python: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39AA35-1181-6C3C-927B-785FD8B2B419}"/>
              </a:ext>
            </a:extLst>
          </p:cNvPr>
          <p:cNvSpPr txBox="1"/>
          <p:nvPr/>
        </p:nvSpPr>
        <p:spPr>
          <a:xfrm>
            <a:off x="4617879" y="5955815"/>
            <a:ext cx="36003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To scatter general Python objects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13444C6-B21C-35F1-8D92-C0246E9D03DD}"/>
              </a:ext>
            </a:extLst>
          </p:cNvPr>
          <p:cNvSpPr txBox="1"/>
          <p:nvPr/>
        </p:nvSpPr>
        <p:spPr>
          <a:xfrm>
            <a:off x="1892796" y="6374534"/>
            <a:ext cx="3600345" cy="338554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effectLst/>
              </a:rPr>
              <a:t>Scatter(</a:t>
            </a:r>
            <a:r>
              <a:rPr lang="en-US" sz="1600" dirty="0" err="1">
                <a:solidFill>
                  <a:schemeClr val="bg1"/>
                </a:solidFill>
                <a:effectLst/>
              </a:rPr>
              <a:t>sendbuf</a:t>
            </a:r>
            <a:r>
              <a:rPr lang="en-US" sz="1600" dirty="0">
                <a:solidFill>
                  <a:schemeClr val="bg1"/>
                </a:solidFill>
                <a:effectLst/>
              </a:rPr>
              <a:t>, </a:t>
            </a:r>
            <a:r>
              <a:rPr lang="en-US" sz="1600" dirty="0" err="1">
                <a:solidFill>
                  <a:schemeClr val="bg1"/>
                </a:solidFill>
                <a:effectLst/>
              </a:rPr>
              <a:t>recvbuf</a:t>
            </a:r>
            <a:r>
              <a:rPr lang="en-US" sz="1600" dirty="0">
                <a:solidFill>
                  <a:schemeClr val="bg1"/>
                </a:solidFill>
                <a:effectLst/>
              </a:rPr>
              <a:t>, root=0)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6ACB20-3818-FAD5-AFB5-16507598C246}"/>
              </a:ext>
            </a:extLst>
          </p:cNvPr>
          <p:cNvSpPr txBox="1"/>
          <p:nvPr/>
        </p:nvSpPr>
        <p:spPr>
          <a:xfrm>
            <a:off x="5530746" y="6356876"/>
            <a:ext cx="28565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To scatter memory buffers</a:t>
            </a:r>
          </a:p>
        </p:txBody>
      </p:sp>
    </p:spTree>
    <p:extLst>
      <p:ext uri="{BB962C8B-B14F-4D97-AF65-F5344CB8AC3E}">
        <p14:creationId xmlns:p14="http://schemas.microsoft.com/office/powerpoint/2010/main" val="3855366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7" grpId="0"/>
      <p:bldP spid="29" grpId="0"/>
      <p:bldP spid="12" grpId="0" animBg="1"/>
      <p:bldP spid="13" grpId="0"/>
      <p:bldP spid="3" grpId="0" animBg="1"/>
      <p:bldP spid="8" grpId="0"/>
      <p:bldP spid="14" grpId="0"/>
      <p:bldP spid="16" grpId="0" animBg="1"/>
      <p:bldP spid="17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2-3. Scatter and Gather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51008" cy="4525963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C00000"/>
                </a:solidFill>
              </a:rPr>
              <a:t>Scatter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distributes distinct messages from a single source task to each task in the group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/>
          </a:p>
          <a:p>
            <a:pPr algn="just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00B050"/>
                </a:solidFill>
              </a:rPr>
              <a:t>Gather</a:t>
            </a:r>
            <a:r>
              <a:rPr lang="en-US" sz="2400" dirty="0"/>
              <a:t> gathers distinct messages from each task in the group to a single destination task</a:t>
            </a:r>
            <a:endParaRPr lang="en-US" sz="3600" dirty="0"/>
          </a:p>
          <a:p>
            <a:pPr marL="0" indent="0" algn="just" eaLnBrk="1" hangingPunct="1">
              <a:buNone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marL="0" indent="0" algn="just" eaLnBrk="1" hangingPunct="1">
              <a:buNone/>
              <a:defRPr/>
            </a:pPr>
            <a:endParaRPr lang="en-US" sz="5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675063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6111" name="TextBox 2"/>
          <p:cNvSpPr txBox="1">
            <a:spLocks noChangeArrowheads="1"/>
          </p:cNvSpPr>
          <p:nvPr/>
        </p:nvSpPr>
        <p:spPr bwMode="auto">
          <a:xfrm>
            <a:off x="33623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6112" name="TextBox 7"/>
          <p:cNvSpPr txBox="1">
            <a:spLocks noChangeArrowheads="1"/>
          </p:cNvSpPr>
          <p:nvPr/>
        </p:nvSpPr>
        <p:spPr bwMode="auto">
          <a:xfrm>
            <a:off x="33528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6113" name="TextBox 8"/>
          <p:cNvSpPr txBox="1">
            <a:spLocks noChangeArrowheads="1"/>
          </p:cNvSpPr>
          <p:nvPr/>
        </p:nvSpPr>
        <p:spPr bwMode="auto">
          <a:xfrm>
            <a:off x="33528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6114" name="TextBox 9"/>
          <p:cNvSpPr txBox="1">
            <a:spLocks noChangeArrowheads="1"/>
          </p:cNvSpPr>
          <p:nvPr/>
        </p:nvSpPr>
        <p:spPr bwMode="auto">
          <a:xfrm>
            <a:off x="33528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3446463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16" name="TextBox 12"/>
          <p:cNvSpPr txBox="1">
            <a:spLocks noChangeArrowheads="1"/>
          </p:cNvSpPr>
          <p:nvPr/>
        </p:nvSpPr>
        <p:spPr bwMode="auto">
          <a:xfrm>
            <a:off x="37338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118" name="TextBox 15"/>
          <p:cNvSpPr txBox="1">
            <a:spLocks noChangeArrowheads="1"/>
          </p:cNvSpPr>
          <p:nvPr/>
        </p:nvSpPr>
        <p:spPr bwMode="auto">
          <a:xfrm rot="-5400000">
            <a:off x="27257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4206875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1" y="3824289"/>
            <a:ext cx="608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Scatter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678238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67823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4056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4437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818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3449638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3294064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4437064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88620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 flipH="1">
            <a:off x="5410200" y="4778376"/>
            <a:ext cx="1295400" cy="3175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5670550" y="4838701"/>
            <a:ext cx="577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00B050"/>
                </a:solidFill>
              </a:rPr>
              <a:t>Gather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0DF35DE-D24E-2EFE-9835-030DAC2E7C5C}"/>
              </a:ext>
            </a:extLst>
          </p:cNvPr>
          <p:cNvSpPr txBox="1"/>
          <p:nvPr/>
        </p:nvSpPr>
        <p:spPr>
          <a:xfrm>
            <a:off x="388038" y="5383004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C: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4E0FE0-1BE7-641C-0071-4B65C3D2A5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92796" y="5257800"/>
            <a:ext cx="9102172" cy="584775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int </a:t>
            </a:r>
            <a:r>
              <a:rPr lang="en-US" altLang="en-US" sz="1600" dirty="0" err="1">
                <a:solidFill>
                  <a:schemeClr val="tx1"/>
                </a:solidFill>
              </a:rPr>
              <a:t>MPI_Gather</a:t>
            </a:r>
            <a:r>
              <a:rPr lang="en-US" altLang="en-US" sz="1600" dirty="0">
                <a:solidFill>
                  <a:schemeClr val="tx1"/>
                </a:solidFill>
              </a:rPr>
              <a:t> ( void *</a:t>
            </a:r>
            <a:r>
              <a:rPr lang="en-US" altLang="en-US" sz="1600" dirty="0" err="1">
                <a:solidFill>
                  <a:schemeClr val="tx1"/>
                </a:solidFill>
              </a:rPr>
              <a:t>sendbuf</a:t>
            </a:r>
            <a:r>
              <a:rPr lang="en-US" altLang="en-US" sz="1600" dirty="0">
                <a:solidFill>
                  <a:schemeClr val="tx1"/>
                </a:solidFill>
              </a:rPr>
              <a:t>, int </a:t>
            </a:r>
            <a:r>
              <a:rPr lang="en-US" altLang="en-US" sz="1600" dirty="0" err="1">
                <a:solidFill>
                  <a:schemeClr val="tx1"/>
                </a:solidFill>
              </a:rPr>
              <a:t>sendcnt</a:t>
            </a:r>
            <a:r>
              <a:rPr lang="en-US" altLang="en-US" sz="1600" dirty="0">
                <a:solidFill>
                  <a:schemeClr val="tx1"/>
                </a:solidFill>
              </a:rPr>
              <a:t>, </a:t>
            </a:r>
            <a:r>
              <a:rPr lang="en-US" altLang="en-US" sz="1600" dirty="0" err="1">
                <a:solidFill>
                  <a:schemeClr val="tx1"/>
                </a:solidFill>
              </a:rPr>
              <a:t>MPI_Datatype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sendtype</a:t>
            </a:r>
            <a:r>
              <a:rPr lang="en-US" altLang="en-US" sz="1600" dirty="0">
                <a:solidFill>
                  <a:schemeClr val="tx1"/>
                </a:solidFill>
              </a:rPr>
              <a:t>, void *</a:t>
            </a:r>
            <a:r>
              <a:rPr lang="en-US" altLang="en-US" sz="1600" dirty="0" err="1">
                <a:solidFill>
                  <a:schemeClr val="tx1"/>
                </a:solidFill>
              </a:rPr>
              <a:t>recvbuf</a:t>
            </a:r>
            <a:r>
              <a:rPr lang="en-US" altLang="en-US" sz="1600" dirty="0">
                <a:solidFill>
                  <a:schemeClr val="tx1"/>
                </a:solidFill>
              </a:rPr>
              <a:t>, int </a:t>
            </a:r>
            <a:r>
              <a:rPr lang="en-US" altLang="en-US" sz="1600" dirty="0" err="1">
                <a:solidFill>
                  <a:schemeClr val="tx1"/>
                </a:solidFill>
              </a:rPr>
              <a:t>recvcount</a:t>
            </a:r>
            <a:r>
              <a:rPr lang="en-US" altLang="en-US" sz="1600" dirty="0">
                <a:solidFill>
                  <a:schemeClr val="tx1"/>
                </a:solidFill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tx1"/>
                </a:solidFill>
              </a:rPr>
              <a:t>                           </a:t>
            </a:r>
            <a:r>
              <a:rPr lang="en-US" altLang="en-US" sz="1600" dirty="0" err="1">
                <a:solidFill>
                  <a:schemeClr val="tx1"/>
                </a:solidFill>
              </a:rPr>
              <a:t>MPI_Datatype</a:t>
            </a:r>
            <a:r>
              <a:rPr lang="en-US" altLang="en-US" sz="1600" dirty="0">
                <a:solidFill>
                  <a:schemeClr val="tx1"/>
                </a:solidFill>
              </a:rPr>
              <a:t> </a:t>
            </a:r>
            <a:r>
              <a:rPr lang="en-US" altLang="en-US" sz="1600" dirty="0" err="1">
                <a:solidFill>
                  <a:schemeClr val="tx1"/>
                </a:solidFill>
              </a:rPr>
              <a:t>recvtype</a:t>
            </a:r>
            <a:r>
              <a:rPr lang="en-US" altLang="en-US" sz="1600" dirty="0">
                <a:solidFill>
                  <a:schemeClr val="tx1"/>
                </a:solidFill>
              </a:rPr>
              <a:t>, int root, </a:t>
            </a:r>
            <a:r>
              <a:rPr lang="en-US" altLang="en-US" sz="1600" dirty="0" err="1">
                <a:solidFill>
                  <a:schemeClr val="tx1"/>
                </a:solidFill>
              </a:rPr>
              <a:t>MPI_Comm</a:t>
            </a:r>
            <a:r>
              <a:rPr lang="en-US" altLang="en-US" sz="1600" dirty="0">
                <a:solidFill>
                  <a:schemeClr val="tx1"/>
                </a:solidFill>
              </a:rPr>
              <a:t> comm 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E25E074-A23E-04FB-1A08-0FF66EC82156}"/>
              </a:ext>
            </a:extLst>
          </p:cNvPr>
          <p:cNvSpPr txBox="1"/>
          <p:nvPr/>
        </p:nvSpPr>
        <p:spPr>
          <a:xfrm>
            <a:off x="1892796" y="5952200"/>
            <a:ext cx="2621560" cy="338554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en-US" sz="1600" dirty="0"/>
              <a:t>gather(</a:t>
            </a:r>
            <a:r>
              <a:rPr lang="en-US" sz="1600" dirty="0" err="1"/>
              <a:t>sendobj</a:t>
            </a:r>
            <a:r>
              <a:rPr lang="en-US" sz="1600" dirty="0"/>
              <a:t>, root=0)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C8A029-0B88-5942-5411-0D24F53558AC}"/>
              </a:ext>
            </a:extLst>
          </p:cNvPr>
          <p:cNvSpPr txBox="1"/>
          <p:nvPr/>
        </p:nvSpPr>
        <p:spPr>
          <a:xfrm>
            <a:off x="388038" y="5921422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Python: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9341BB0-DF5C-F9E6-FEF5-77702ADD0BBD}"/>
              </a:ext>
            </a:extLst>
          </p:cNvPr>
          <p:cNvSpPr txBox="1"/>
          <p:nvPr/>
        </p:nvSpPr>
        <p:spPr>
          <a:xfrm>
            <a:off x="4617879" y="5933637"/>
            <a:ext cx="35618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To gather general Python objects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9FA594-DAEC-EC71-A0DD-FE9ED0510DB5}"/>
              </a:ext>
            </a:extLst>
          </p:cNvPr>
          <p:cNvSpPr txBox="1"/>
          <p:nvPr/>
        </p:nvSpPr>
        <p:spPr>
          <a:xfrm>
            <a:off x="1892796" y="6342258"/>
            <a:ext cx="3600345" cy="338554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r>
              <a:rPr lang="en-US" sz="1600" dirty="0"/>
              <a:t>Gather(</a:t>
            </a:r>
            <a:r>
              <a:rPr lang="en-US" sz="1600" dirty="0" err="1"/>
              <a:t>sendbuf</a:t>
            </a:r>
            <a:r>
              <a:rPr lang="en-US" sz="1600" dirty="0"/>
              <a:t>, </a:t>
            </a:r>
            <a:r>
              <a:rPr lang="en-US" sz="1600" dirty="0" err="1"/>
              <a:t>recvbuf</a:t>
            </a:r>
            <a:r>
              <a:rPr lang="en-US" sz="1600" dirty="0"/>
              <a:t>, root=0)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EE79684-3684-88A1-33C2-911A5164E667}"/>
              </a:ext>
            </a:extLst>
          </p:cNvPr>
          <p:cNvSpPr txBox="1"/>
          <p:nvPr/>
        </p:nvSpPr>
        <p:spPr>
          <a:xfrm>
            <a:off x="5530746" y="6324600"/>
            <a:ext cx="28180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To gather memory buffers</a:t>
            </a:r>
          </a:p>
        </p:txBody>
      </p:sp>
    </p:spTree>
    <p:extLst>
      <p:ext uri="{BB962C8B-B14F-4D97-AF65-F5344CB8AC3E}">
        <p14:creationId xmlns:p14="http://schemas.microsoft.com/office/powerpoint/2010/main" val="609408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13" grpId="0"/>
      <p:bldP spid="3" grpId="0" animBg="1"/>
      <p:bldP spid="8" grpId="0" animBg="1"/>
      <p:bldP spid="12" grpId="0"/>
      <p:bldP spid="14" grpId="0"/>
      <p:bldP spid="16" grpId="0" animBg="1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B09B5A8C-2E29-4F68-95C5-4A63898F3A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106680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 fontAlgn="auto">
              <a:spcAft>
                <a:spcPts val="0"/>
              </a:spcAft>
            </a:pPr>
            <a:r>
              <a:rPr lang="en-US" altLang="en-US" dirty="0"/>
              <a:t>Course Map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102248E-4E06-F4C4-E866-229245C4E91C}"/>
              </a:ext>
            </a:extLst>
          </p:cNvPr>
          <p:cNvSpPr/>
          <p:nvPr/>
        </p:nvSpPr>
        <p:spPr>
          <a:xfrm>
            <a:off x="2209800" y="5105400"/>
            <a:ext cx="9372600" cy="914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2FB7074-F9F6-7EAE-31FB-2CA9F5B326D8}"/>
              </a:ext>
            </a:extLst>
          </p:cNvPr>
          <p:cNvSpPr/>
          <p:nvPr/>
        </p:nvSpPr>
        <p:spPr>
          <a:xfrm>
            <a:off x="2209800" y="4238244"/>
            <a:ext cx="29718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Communication Paradigms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7639654-D70A-A838-3EAC-CF6149B4F871}"/>
              </a:ext>
            </a:extLst>
          </p:cNvPr>
          <p:cNvSpPr/>
          <p:nvPr/>
        </p:nvSpPr>
        <p:spPr>
          <a:xfrm>
            <a:off x="5300472" y="4238244"/>
            <a:ext cx="1938528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Architectures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ED6A6C8-AFD7-609F-3175-667C0F34DEEE}"/>
              </a:ext>
            </a:extLst>
          </p:cNvPr>
          <p:cNvSpPr/>
          <p:nvPr/>
        </p:nvSpPr>
        <p:spPr>
          <a:xfrm>
            <a:off x="7354824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Naming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B290597-D882-7865-C774-3617777B1132}"/>
              </a:ext>
            </a:extLst>
          </p:cNvPr>
          <p:cNvSpPr/>
          <p:nvPr/>
        </p:nvSpPr>
        <p:spPr>
          <a:xfrm>
            <a:off x="9525000" y="4238244"/>
            <a:ext cx="2057400" cy="762000"/>
          </a:xfrm>
          <a:prstGeom prst="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Synchronization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6068F69-76A9-A4BE-D27A-BB8BE7619CA0}"/>
              </a:ext>
            </a:extLst>
          </p:cNvPr>
          <p:cNvSpPr/>
          <p:nvPr/>
        </p:nvSpPr>
        <p:spPr>
          <a:xfrm>
            <a:off x="2218944" y="3371088"/>
            <a:ext cx="47914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Replication &amp; Consistency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285E2FC-0E45-62AB-FF18-471FFAC26B99}"/>
              </a:ext>
            </a:extLst>
          </p:cNvPr>
          <p:cNvSpPr/>
          <p:nvPr/>
        </p:nvSpPr>
        <p:spPr>
          <a:xfrm>
            <a:off x="7095744" y="3371088"/>
            <a:ext cx="4486656" cy="762000"/>
          </a:xfrm>
          <a:prstGeom prst="rect">
            <a:avLst/>
          </a:prstGeom>
          <a:solidFill>
            <a:srgbClr val="FCE873">
              <a:alpha val="20000"/>
            </a:srgb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Fault-tolerance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AEBD33D-D4D6-A071-61D6-0A0706C37685}"/>
              </a:ext>
            </a:extLst>
          </p:cNvPr>
          <p:cNvSpPr/>
          <p:nvPr/>
        </p:nvSpPr>
        <p:spPr>
          <a:xfrm>
            <a:off x="2209800" y="2503932"/>
            <a:ext cx="9372600" cy="762000"/>
          </a:xfrm>
          <a:prstGeom prst="rect">
            <a:avLst/>
          </a:prstGeom>
          <a:solidFill>
            <a:srgbClr val="EF727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Programming Models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9DB1D-5947-2DA1-F1F2-6F08B7CE48A9}"/>
              </a:ext>
            </a:extLst>
          </p:cNvPr>
          <p:cNvSpPr/>
          <p:nvPr/>
        </p:nvSpPr>
        <p:spPr>
          <a:xfrm>
            <a:off x="2209800" y="1676400"/>
            <a:ext cx="9372600" cy="762000"/>
          </a:xfrm>
          <a:prstGeom prst="rect">
            <a:avLst/>
          </a:prstGeom>
          <a:solidFill>
            <a:schemeClr val="bg1">
              <a:lumMod val="85000"/>
              <a:alpha val="2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Applications</a:t>
            </a:r>
          </a:p>
        </p:txBody>
      </p:sp>
      <p:sp>
        <p:nvSpPr>
          <p:cNvPr id="2" name="Right Arrow 1">
            <a:extLst>
              <a:ext uri="{FF2B5EF4-FFF2-40B4-BE49-F238E27FC236}">
                <a16:creationId xmlns:a16="http://schemas.microsoft.com/office/drawing/2014/main" id="{FFDDA556-6780-5F57-6C1A-94FF432C9375}"/>
              </a:ext>
            </a:extLst>
          </p:cNvPr>
          <p:cNvSpPr/>
          <p:nvPr/>
        </p:nvSpPr>
        <p:spPr>
          <a:xfrm>
            <a:off x="1676400" y="2631977"/>
            <a:ext cx="352044" cy="53340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450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4. All Gather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332720" cy="4498848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 err="1">
                <a:solidFill>
                  <a:srgbClr val="C00000"/>
                </a:solidFill>
              </a:rPr>
              <a:t>Allgather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gathers data from all tasks and distributes them to all tasks</a:t>
            </a:r>
          </a:p>
          <a:p>
            <a:pPr lvl="1"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Each task in the group, in effect, performs a one-to-all broadcasting operation within the group</a:t>
            </a:r>
            <a:endParaRPr lang="en-US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657600" y="3238500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7135" name="TextBox 2"/>
          <p:cNvSpPr txBox="1">
            <a:spLocks noChangeArrowheads="1"/>
          </p:cNvSpPr>
          <p:nvPr/>
        </p:nvSpPr>
        <p:spPr bwMode="auto">
          <a:xfrm>
            <a:off x="3362326" y="3238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7136" name="TextBox 7"/>
          <p:cNvSpPr txBox="1">
            <a:spLocks noChangeArrowheads="1"/>
          </p:cNvSpPr>
          <p:nvPr/>
        </p:nvSpPr>
        <p:spPr bwMode="auto">
          <a:xfrm>
            <a:off x="3352801" y="3616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7137" name="TextBox 8"/>
          <p:cNvSpPr txBox="1">
            <a:spLocks noChangeArrowheads="1"/>
          </p:cNvSpPr>
          <p:nvPr/>
        </p:nvSpPr>
        <p:spPr bwMode="auto">
          <a:xfrm>
            <a:off x="3352801" y="3997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7138" name="TextBox 9"/>
          <p:cNvSpPr txBox="1">
            <a:spLocks noChangeArrowheads="1"/>
          </p:cNvSpPr>
          <p:nvPr/>
        </p:nvSpPr>
        <p:spPr bwMode="auto">
          <a:xfrm>
            <a:off x="3352801" y="437832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4191000" y="3009900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40" name="TextBox 12"/>
          <p:cNvSpPr txBox="1">
            <a:spLocks noChangeArrowheads="1"/>
          </p:cNvSpPr>
          <p:nvPr/>
        </p:nvSpPr>
        <p:spPr bwMode="auto">
          <a:xfrm>
            <a:off x="3733801" y="2854326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3048000" y="3997326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142" name="TextBox 15"/>
          <p:cNvSpPr txBox="1">
            <a:spLocks noChangeArrowheads="1"/>
          </p:cNvSpPr>
          <p:nvPr/>
        </p:nvSpPr>
        <p:spPr bwMode="auto">
          <a:xfrm rot="-5400000">
            <a:off x="2725738" y="3446463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5486400" y="3770313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5657851" y="3387726"/>
            <a:ext cx="7461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allgather</a:t>
            </a:r>
          </a:p>
        </p:txBody>
      </p:sp>
      <p:graphicFrame>
        <p:nvGraphicFramePr>
          <p:cNvPr id="21" name="Table 20"/>
          <p:cNvGraphicFramePr>
            <a:graphicFrameLocks noGrp="1"/>
          </p:cNvGraphicFramePr>
          <p:nvPr/>
        </p:nvGraphicFramePr>
        <p:xfrm>
          <a:off x="7772400" y="3241675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477126" y="32416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7467601" y="3619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7467601" y="4000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7467601" y="43815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8305800" y="3013075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7848601" y="28575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>
            <a:off x="7162800" y="40005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>
            <a:spLocks noChangeArrowheads="1"/>
          </p:cNvSpPr>
          <p:nvPr/>
        </p:nvSpPr>
        <p:spPr bwMode="auto">
          <a:xfrm rot="-5400000">
            <a:off x="6840538" y="34496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694462" y="4901625"/>
            <a:ext cx="8455135" cy="5847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</a:rPr>
              <a:t>int </a:t>
            </a:r>
            <a:r>
              <a:rPr lang="en-US" altLang="en-US" sz="1600" dirty="0" err="1">
                <a:solidFill>
                  <a:schemeClr val="bg1"/>
                </a:solidFill>
              </a:rPr>
              <a:t>MPI_Allgather</a:t>
            </a:r>
            <a:r>
              <a:rPr lang="en-US" altLang="en-US" sz="1600" dirty="0">
                <a:solidFill>
                  <a:schemeClr val="bg1"/>
                </a:solidFill>
              </a:rPr>
              <a:t> ( void *</a:t>
            </a:r>
            <a:r>
              <a:rPr lang="en-US" altLang="en-US" sz="1600" dirty="0" err="1">
                <a:solidFill>
                  <a:schemeClr val="bg1"/>
                </a:solidFill>
              </a:rPr>
              <a:t>sendbuf</a:t>
            </a:r>
            <a:r>
              <a:rPr lang="en-US" altLang="en-US" sz="1600" dirty="0">
                <a:solidFill>
                  <a:schemeClr val="bg1"/>
                </a:solidFill>
              </a:rPr>
              <a:t>, int </a:t>
            </a:r>
            <a:r>
              <a:rPr lang="en-US" altLang="en-US" sz="1600" dirty="0" err="1">
                <a:solidFill>
                  <a:schemeClr val="bg1"/>
                </a:solidFill>
              </a:rPr>
              <a:t>sendcount</a:t>
            </a:r>
            <a:r>
              <a:rPr lang="en-US" altLang="en-US" sz="1600" dirty="0">
                <a:solidFill>
                  <a:schemeClr val="bg1"/>
                </a:solidFill>
              </a:rPr>
              <a:t>, </a:t>
            </a:r>
            <a:r>
              <a:rPr lang="en-US" altLang="en-US" sz="16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600" dirty="0">
                <a:solidFill>
                  <a:schemeClr val="bg1"/>
                </a:solidFill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</a:rPr>
              <a:t>sendtype</a:t>
            </a:r>
            <a:r>
              <a:rPr lang="en-US" altLang="en-US" sz="1600" dirty="0">
                <a:solidFill>
                  <a:schemeClr val="bg1"/>
                </a:solidFill>
              </a:rPr>
              <a:t>, void *</a:t>
            </a:r>
            <a:r>
              <a:rPr lang="en-US" altLang="en-US" sz="1600" dirty="0" err="1">
                <a:solidFill>
                  <a:schemeClr val="bg1"/>
                </a:solidFill>
              </a:rPr>
              <a:t>recvbuf</a:t>
            </a:r>
            <a:r>
              <a:rPr lang="en-US" altLang="en-US" sz="1600" dirty="0">
                <a:solidFill>
                  <a:schemeClr val="bg1"/>
                </a:solidFill>
              </a:rPr>
              <a:t>, int 	              </a:t>
            </a:r>
            <a:r>
              <a:rPr lang="en-US" altLang="en-US" sz="1600" dirty="0" err="1">
                <a:solidFill>
                  <a:schemeClr val="bg1"/>
                </a:solidFill>
              </a:rPr>
              <a:t>recvcount</a:t>
            </a:r>
            <a:r>
              <a:rPr lang="en-US" altLang="en-US" sz="1600" dirty="0">
                <a:solidFill>
                  <a:schemeClr val="bg1"/>
                </a:solidFill>
              </a:rPr>
              <a:t>, </a:t>
            </a:r>
            <a:r>
              <a:rPr lang="en-US" altLang="en-US" sz="16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600" dirty="0">
                <a:solidFill>
                  <a:schemeClr val="bg1"/>
                </a:solidFill>
              </a:rPr>
              <a:t> </a:t>
            </a:r>
            <a:r>
              <a:rPr lang="en-US" altLang="en-US" sz="1600" dirty="0" err="1">
                <a:solidFill>
                  <a:schemeClr val="bg1"/>
                </a:solidFill>
              </a:rPr>
              <a:t>recvtype</a:t>
            </a:r>
            <a:r>
              <a:rPr lang="en-US" altLang="en-US" sz="1600" dirty="0">
                <a:solidFill>
                  <a:schemeClr val="bg1"/>
                </a:solidFill>
              </a:rPr>
              <a:t>, </a:t>
            </a:r>
            <a:r>
              <a:rPr lang="en-US" altLang="en-US" sz="1600" dirty="0" err="1">
                <a:solidFill>
                  <a:schemeClr val="bg1"/>
                </a:solidFill>
              </a:rPr>
              <a:t>MPI_Comm</a:t>
            </a:r>
            <a:r>
              <a:rPr lang="en-US" altLang="en-US" sz="1600" dirty="0">
                <a:solidFill>
                  <a:schemeClr val="bg1"/>
                </a:solidFill>
              </a:rPr>
              <a:t> comm 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1131335-A614-B900-D612-A5BD3B544D65}"/>
              </a:ext>
            </a:extLst>
          </p:cNvPr>
          <p:cNvSpPr txBox="1"/>
          <p:nvPr/>
        </p:nvSpPr>
        <p:spPr>
          <a:xfrm>
            <a:off x="229542" y="5009346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C: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F6006E2-C467-5AAC-EB19-6B64DB1AD090}"/>
              </a:ext>
            </a:extLst>
          </p:cNvPr>
          <p:cNvSpPr txBox="1"/>
          <p:nvPr/>
        </p:nvSpPr>
        <p:spPr>
          <a:xfrm>
            <a:off x="1694462" y="5577736"/>
            <a:ext cx="1963138" cy="33855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chemeClr val="bg1"/>
                </a:solidFill>
                <a:effectLst/>
              </a:rPr>
              <a:t>allgather</a:t>
            </a:r>
            <a:r>
              <a:rPr lang="en-US" sz="1600" dirty="0">
                <a:solidFill>
                  <a:schemeClr val="bg1"/>
                </a:solidFill>
                <a:effectLst/>
              </a:rPr>
              <a:t>(</a:t>
            </a:r>
            <a:r>
              <a:rPr lang="en-US" sz="1600" dirty="0" err="1">
                <a:solidFill>
                  <a:schemeClr val="bg1"/>
                </a:solidFill>
                <a:effectLst/>
              </a:rPr>
              <a:t>sendobj</a:t>
            </a:r>
            <a:r>
              <a:rPr lang="en-US" sz="1600" dirty="0">
                <a:solidFill>
                  <a:schemeClr val="bg1"/>
                </a:solidFill>
                <a:effectLst/>
              </a:rPr>
              <a:t>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08F52C5-C8F7-868D-60E4-34549AA8424E}"/>
              </a:ext>
            </a:extLst>
          </p:cNvPr>
          <p:cNvSpPr txBox="1"/>
          <p:nvPr/>
        </p:nvSpPr>
        <p:spPr>
          <a:xfrm>
            <a:off x="229542" y="5549870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Python: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867FD86-BC17-E381-D098-C74FA8997E1C}"/>
              </a:ext>
            </a:extLst>
          </p:cNvPr>
          <p:cNvSpPr txBox="1"/>
          <p:nvPr/>
        </p:nvSpPr>
        <p:spPr>
          <a:xfrm>
            <a:off x="4427909" y="5981000"/>
            <a:ext cx="58401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gather data from all processes and distribute it to all </a:t>
            </a:r>
            <a:br>
              <a:rPr lang="en-US" dirty="0"/>
            </a:br>
            <a:r>
              <a:rPr lang="en-US" dirty="0"/>
              <a:t>other processes in a group</a:t>
            </a:r>
            <a:endParaRPr lang="en-US" i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E3781F28-76E5-57D3-DC3C-786DE481DBB4}"/>
              </a:ext>
            </a:extLst>
          </p:cNvPr>
          <p:cNvSpPr txBox="1"/>
          <p:nvPr/>
        </p:nvSpPr>
        <p:spPr>
          <a:xfrm>
            <a:off x="1694462" y="6138446"/>
            <a:ext cx="2725138" cy="33855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chemeClr val="bg1"/>
                </a:solidFill>
              </a:rPr>
              <a:t>Allgather</a:t>
            </a:r>
            <a:r>
              <a:rPr lang="en-US" sz="1600" dirty="0">
                <a:solidFill>
                  <a:schemeClr val="bg1"/>
                </a:solidFill>
              </a:rPr>
              <a:t>(</a:t>
            </a:r>
            <a:r>
              <a:rPr lang="en-US" sz="1600" dirty="0" err="1">
                <a:solidFill>
                  <a:schemeClr val="bg1"/>
                </a:solidFill>
              </a:rPr>
              <a:t>sendbuf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en-US" sz="1600" dirty="0" err="1">
                <a:solidFill>
                  <a:schemeClr val="bg1"/>
                </a:solidFill>
              </a:rPr>
              <a:t>recvbuf</a:t>
            </a:r>
            <a:r>
              <a:rPr lang="en-US" sz="1600" dirty="0">
                <a:solidFill>
                  <a:schemeClr val="bg1"/>
                </a:solidFill>
              </a:rPr>
              <a:t>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7441224-D3CB-9A59-958B-4543354CFD09}"/>
              </a:ext>
            </a:extLst>
          </p:cNvPr>
          <p:cNvSpPr txBox="1"/>
          <p:nvPr/>
        </p:nvSpPr>
        <p:spPr>
          <a:xfrm>
            <a:off x="3691974" y="5549034"/>
            <a:ext cx="36215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gather general Python objects 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4166652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25" grpId="0"/>
      <p:bldP spid="27" grpId="0"/>
      <p:bldP spid="29" grpId="0"/>
      <p:bldP spid="17" grpId="0" animBg="1"/>
      <p:bldP spid="12" grpId="0"/>
      <p:bldP spid="3" grpId="0" animBg="1"/>
      <p:bldP spid="8" grpId="0"/>
      <p:bldP spid="13" grpId="0"/>
      <p:bldP spid="14" grpId="0" animBg="1"/>
      <p:bldP spid="1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6-7. Reduce and All Reduce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C00000"/>
                </a:solidFill>
              </a:rPr>
              <a:t>Reduce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applies a reduction operation on all tasks in the group and places the result in one task</a:t>
            </a:r>
          </a:p>
          <a:p>
            <a:pPr marL="0" indent="0" algn="just" eaLnBrk="1" hangingPunct="1">
              <a:buNone/>
              <a:defRPr/>
            </a:pPr>
            <a:endParaRPr lang="en-US" sz="500" dirty="0"/>
          </a:p>
          <a:p>
            <a:pPr marL="342900" lvl="1" indent="0" algn="just" eaLnBrk="1" hangingPunct="1">
              <a:buNone/>
              <a:defRPr/>
            </a:pPr>
            <a:endParaRPr lang="en-US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667000" y="3675063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168" name="TextBox 2"/>
          <p:cNvSpPr txBox="1">
            <a:spLocks noChangeArrowheads="1"/>
          </p:cNvSpPr>
          <p:nvPr/>
        </p:nvSpPr>
        <p:spPr bwMode="auto">
          <a:xfrm>
            <a:off x="23717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9169" name="TextBox 7"/>
          <p:cNvSpPr txBox="1">
            <a:spLocks noChangeArrowheads="1"/>
          </p:cNvSpPr>
          <p:nvPr/>
        </p:nvSpPr>
        <p:spPr bwMode="auto">
          <a:xfrm>
            <a:off x="23622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9170" name="TextBox 8"/>
          <p:cNvSpPr txBox="1">
            <a:spLocks noChangeArrowheads="1"/>
          </p:cNvSpPr>
          <p:nvPr/>
        </p:nvSpPr>
        <p:spPr bwMode="auto">
          <a:xfrm>
            <a:off x="23622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9171" name="TextBox 9"/>
          <p:cNvSpPr txBox="1">
            <a:spLocks noChangeArrowheads="1"/>
          </p:cNvSpPr>
          <p:nvPr/>
        </p:nvSpPr>
        <p:spPr bwMode="auto">
          <a:xfrm>
            <a:off x="23622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49172" name="TextBox 12"/>
          <p:cNvSpPr txBox="1">
            <a:spLocks noChangeArrowheads="1"/>
          </p:cNvSpPr>
          <p:nvPr/>
        </p:nvSpPr>
        <p:spPr bwMode="auto">
          <a:xfrm>
            <a:off x="26670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0574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74" name="TextBox 15"/>
          <p:cNvSpPr txBox="1">
            <a:spLocks noChangeArrowheads="1"/>
          </p:cNvSpPr>
          <p:nvPr/>
        </p:nvSpPr>
        <p:spPr bwMode="auto">
          <a:xfrm rot="-5400000">
            <a:off x="17351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352801" y="4206875"/>
            <a:ext cx="646113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316288" y="3824289"/>
            <a:ext cx="646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Reduce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1702321" y="5257800"/>
            <a:ext cx="8889480" cy="5847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dirty="0">
                <a:solidFill>
                  <a:schemeClr val="bg1"/>
                </a:solidFill>
              </a:rPr>
              <a:t>int </a:t>
            </a:r>
            <a:r>
              <a:rPr lang="en-US" altLang="en-US" sz="1600" dirty="0" err="1">
                <a:solidFill>
                  <a:schemeClr val="bg1"/>
                </a:solidFill>
              </a:rPr>
              <a:t>MPI_Reduce</a:t>
            </a:r>
            <a:r>
              <a:rPr lang="en-US" altLang="en-US" sz="1600" dirty="0">
                <a:solidFill>
                  <a:schemeClr val="bg1"/>
                </a:solidFill>
              </a:rPr>
              <a:t> ( void *</a:t>
            </a:r>
            <a:r>
              <a:rPr lang="en-US" altLang="en-US" sz="1600" dirty="0" err="1">
                <a:solidFill>
                  <a:schemeClr val="bg1"/>
                </a:solidFill>
              </a:rPr>
              <a:t>sendbuf</a:t>
            </a:r>
            <a:r>
              <a:rPr lang="en-US" altLang="en-US" sz="1600" dirty="0">
                <a:solidFill>
                  <a:schemeClr val="bg1"/>
                </a:solidFill>
              </a:rPr>
              <a:t>, void *</a:t>
            </a:r>
            <a:r>
              <a:rPr lang="en-US" altLang="en-US" sz="1600" dirty="0" err="1">
                <a:solidFill>
                  <a:schemeClr val="bg1"/>
                </a:solidFill>
              </a:rPr>
              <a:t>recvbuf</a:t>
            </a:r>
            <a:r>
              <a:rPr lang="en-US" altLang="en-US" sz="1600" dirty="0">
                <a:solidFill>
                  <a:schemeClr val="bg1"/>
                </a:solidFill>
              </a:rPr>
              <a:t>, int count, </a:t>
            </a:r>
            <a:r>
              <a:rPr lang="en-US" altLang="en-US" sz="16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600" dirty="0">
                <a:solidFill>
                  <a:schemeClr val="bg1"/>
                </a:solidFill>
              </a:rPr>
              <a:t> datatype, </a:t>
            </a:r>
            <a:r>
              <a:rPr lang="en-US" altLang="en-US" sz="1600" dirty="0" err="1">
                <a:solidFill>
                  <a:schemeClr val="bg1"/>
                </a:solidFill>
              </a:rPr>
              <a:t>MPI_Op</a:t>
            </a:r>
            <a:r>
              <a:rPr lang="en-US" altLang="en-US" sz="1600" dirty="0">
                <a:solidFill>
                  <a:schemeClr val="bg1"/>
                </a:solidFill>
              </a:rPr>
              <a:t> op,</a:t>
            </a:r>
            <a:br>
              <a:rPr lang="en-US" altLang="en-US" sz="1600" dirty="0">
                <a:solidFill>
                  <a:schemeClr val="bg1"/>
                </a:solidFill>
              </a:rPr>
            </a:br>
            <a:r>
              <a:rPr lang="en-US" altLang="en-US" sz="1600" dirty="0">
                <a:solidFill>
                  <a:schemeClr val="bg1"/>
                </a:solidFill>
              </a:rPr>
              <a:t>                             int root, </a:t>
            </a:r>
            <a:r>
              <a:rPr lang="en-US" altLang="en-US" sz="1600" dirty="0" err="1">
                <a:solidFill>
                  <a:schemeClr val="bg1"/>
                </a:solidFill>
              </a:rPr>
              <a:t>MPI_Comm</a:t>
            </a:r>
            <a:r>
              <a:rPr lang="en-US" altLang="en-US" sz="1600" dirty="0">
                <a:solidFill>
                  <a:schemeClr val="bg1"/>
                </a:solidFill>
              </a:rPr>
              <a:t> comm )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800600" y="3698875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505326" y="36988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495801" y="4076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495801" y="4457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495801" y="4838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413376" y="33147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191000" y="44577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 rot="-5400000">
            <a:off x="3868738" y="39068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9BC8015-5C63-74AD-F688-07594A0D32D4}"/>
              </a:ext>
            </a:extLst>
          </p:cNvPr>
          <p:cNvSpPr txBox="1"/>
          <p:nvPr/>
        </p:nvSpPr>
        <p:spPr>
          <a:xfrm>
            <a:off x="229542" y="5321016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C: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67DECF9-0999-16FC-BF9D-D7E6FD9B41C3}"/>
              </a:ext>
            </a:extLst>
          </p:cNvPr>
          <p:cNvSpPr txBox="1"/>
          <p:nvPr/>
        </p:nvSpPr>
        <p:spPr>
          <a:xfrm>
            <a:off x="1705970" y="5977684"/>
            <a:ext cx="3666130" cy="338554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effectLst/>
              </a:rPr>
              <a:t>reduce(</a:t>
            </a:r>
            <a:r>
              <a:rPr lang="en-US" sz="1600" dirty="0" err="1">
                <a:solidFill>
                  <a:schemeClr val="bg1"/>
                </a:solidFill>
                <a:effectLst/>
              </a:rPr>
              <a:t>sendobj</a:t>
            </a:r>
            <a:r>
              <a:rPr lang="en-US" sz="1600" dirty="0">
                <a:solidFill>
                  <a:schemeClr val="bg1"/>
                </a:solidFill>
                <a:effectLst/>
              </a:rPr>
              <a:t>, op=SUM, root=0)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12B574F-8A6E-4559-5DE1-A717C6754F58}"/>
              </a:ext>
            </a:extLst>
          </p:cNvPr>
          <p:cNvSpPr txBox="1"/>
          <p:nvPr/>
        </p:nvSpPr>
        <p:spPr>
          <a:xfrm>
            <a:off x="1702321" y="6388379"/>
            <a:ext cx="4494811" cy="338554"/>
          </a:xfrm>
          <a:prstGeom prst="rect">
            <a:avLst/>
          </a:prstGeom>
          <a:solidFill>
            <a:srgbClr val="C00000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effectLst/>
              </a:rPr>
              <a:t>Reduce(</a:t>
            </a:r>
            <a:r>
              <a:rPr lang="en-US" sz="1600" dirty="0" err="1">
                <a:solidFill>
                  <a:schemeClr val="bg1"/>
                </a:solidFill>
                <a:effectLst/>
              </a:rPr>
              <a:t>sendbuf</a:t>
            </a:r>
            <a:r>
              <a:rPr lang="en-US" sz="1600" dirty="0">
                <a:solidFill>
                  <a:schemeClr val="bg1"/>
                </a:solidFill>
                <a:effectLst/>
              </a:rPr>
              <a:t>, </a:t>
            </a:r>
            <a:r>
              <a:rPr lang="en-US" sz="1600" dirty="0" err="1">
                <a:solidFill>
                  <a:schemeClr val="bg1"/>
                </a:solidFill>
                <a:effectLst/>
              </a:rPr>
              <a:t>recvbuf</a:t>
            </a:r>
            <a:r>
              <a:rPr lang="en-US" sz="1600" dirty="0">
                <a:solidFill>
                  <a:schemeClr val="bg1"/>
                </a:solidFill>
                <a:effectLst/>
              </a:rPr>
              <a:t>, op=SUM, root=0)</a:t>
            </a: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F183B01-3D0C-FEEB-506F-5FA77CD64E14}"/>
              </a:ext>
            </a:extLst>
          </p:cNvPr>
          <p:cNvSpPr txBox="1"/>
          <p:nvPr/>
        </p:nvSpPr>
        <p:spPr>
          <a:xfrm>
            <a:off x="229542" y="5915644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Python: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0DACD3C-61DB-D268-17FA-47A5BDEDE4D1}"/>
              </a:ext>
            </a:extLst>
          </p:cNvPr>
          <p:cNvSpPr txBox="1"/>
          <p:nvPr/>
        </p:nvSpPr>
        <p:spPr>
          <a:xfrm>
            <a:off x="5471135" y="5966360"/>
            <a:ext cx="36728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reduce general Python objects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073D902-371C-7D4F-BFF7-5C5DA6FFBB61}"/>
              </a:ext>
            </a:extLst>
          </p:cNvPr>
          <p:cNvSpPr txBox="1"/>
          <p:nvPr/>
        </p:nvSpPr>
        <p:spPr>
          <a:xfrm>
            <a:off x="6197132" y="6357601"/>
            <a:ext cx="35404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reduce </a:t>
            </a:r>
            <a:r>
              <a:rPr lang="en-US" dirty="0" err="1"/>
              <a:t>vals</a:t>
            </a:r>
            <a:r>
              <a:rPr lang="en-US" dirty="0"/>
              <a:t> from mem buffers</a:t>
            </a:r>
          </a:p>
        </p:txBody>
      </p:sp>
    </p:spTree>
    <p:extLst>
      <p:ext uri="{BB962C8B-B14F-4D97-AF65-F5344CB8AC3E}">
        <p14:creationId xmlns:p14="http://schemas.microsoft.com/office/powerpoint/2010/main" val="1260127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17" grpId="0" animBg="1"/>
      <p:bldP spid="34" grpId="0"/>
      <p:bldP spid="35" grpId="0"/>
      <p:bldP spid="36" grpId="0"/>
      <p:bldP spid="37" grpId="0"/>
      <p:bldP spid="38" grpId="0"/>
      <p:bldP spid="40" grpId="0"/>
      <p:bldP spid="8" grpId="0"/>
      <p:bldP spid="12" grpId="0" animBg="1"/>
      <p:bldP spid="13" grpId="0" animBg="1"/>
      <p:bldP spid="14" grpId="0"/>
      <p:bldP spid="16" grpId="0"/>
      <p:bldP spid="18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6-7. Reduce and All Reduce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5963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rgbClr val="C00000"/>
                </a:solidFill>
              </a:rPr>
              <a:t>Reduce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applies a reduction operation on all tasks in the group and places the result in one task</a:t>
            </a:r>
          </a:p>
          <a:p>
            <a:pPr marL="0" indent="0" algn="just" eaLnBrk="1" hangingPunct="1">
              <a:buNone/>
              <a:defRPr/>
            </a:pPr>
            <a:endParaRPr lang="en-US" sz="500" dirty="0"/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 err="1">
                <a:solidFill>
                  <a:srgbClr val="00B050"/>
                </a:solidFill>
              </a:rPr>
              <a:t>Allreduce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applies a reduction operation and places the result in all tasks in the group. This is equivalent to an </a:t>
            </a:r>
            <a:r>
              <a:rPr lang="en-US" sz="2400" dirty="0" err="1">
                <a:solidFill>
                  <a:schemeClr val="tx1"/>
                </a:solidFill>
              </a:rPr>
              <a:t>MPI_Reduce</a:t>
            </a:r>
            <a:r>
              <a:rPr lang="en-US" sz="2400" dirty="0">
                <a:solidFill>
                  <a:schemeClr val="tx1"/>
                </a:solidFill>
              </a:rPr>
              <a:t> followed by an </a:t>
            </a:r>
            <a:r>
              <a:rPr lang="en-US" sz="2400" dirty="0" err="1">
                <a:solidFill>
                  <a:schemeClr val="tx1"/>
                </a:solidFill>
              </a:rPr>
              <a:t>MPI_Bcast</a:t>
            </a:r>
            <a:endParaRPr lang="en-US" sz="2400" dirty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§"/>
              <a:defRPr/>
            </a:pPr>
            <a:endParaRPr lang="en-US" sz="32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2667000" y="3675063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9168" name="TextBox 2"/>
          <p:cNvSpPr txBox="1">
            <a:spLocks noChangeArrowheads="1"/>
          </p:cNvSpPr>
          <p:nvPr/>
        </p:nvSpPr>
        <p:spPr bwMode="auto">
          <a:xfrm>
            <a:off x="23717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9169" name="TextBox 7"/>
          <p:cNvSpPr txBox="1">
            <a:spLocks noChangeArrowheads="1"/>
          </p:cNvSpPr>
          <p:nvPr/>
        </p:nvSpPr>
        <p:spPr bwMode="auto">
          <a:xfrm>
            <a:off x="23622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9170" name="TextBox 8"/>
          <p:cNvSpPr txBox="1">
            <a:spLocks noChangeArrowheads="1"/>
          </p:cNvSpPr>
          <p:nvPr/>
        </p:nvSpPr>
        <p:spPr bwMode="auto">
          <a:xfrm>
            <a:off x="23622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9171" name="TextBox 9"/>
          <p:cNvSpPr txBox="1">
            <a:spLocks noChangeArrowheads="1"/>
          </p:cNvSpPr>
          <p:nvPr/>
        </p:nvSpPr>
        <p:spPr bwMode="auto">
          <a:xfrm>
            <a:off x="23622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49172" name="TextBox 12"/>
          <p:cNvSpPr txBox="1">
            <a:spLocks noChangeArrowheads="1"/>
          </p:cNvSpPr>
          <p:nvPr/>
        </p:nvSpPr>
        <p:spPr bwMode="auto">
          <a:xfrm>
            <a:off x="26670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0574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74" name="TextBox 15"/>
          <p:cNvSpPr txBox="1">
            <a:spLocks noChangeArrowheads="1"/>
          </p:cNvSpPr>
          <p:nvPr/>
        </p:nvSpPr>
        <p:spPr bwMode="auto">
          <a:xfrm rot="-5400000">
            <a:off x="17351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3352801" y="4206875"/>
            <a:ext cx="646113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3316288" y="3824289"/>
            <a:ext cx="646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Reduce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1522912" y="5257800"/>
            <a:ext cx="8916488" cy="584775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int MPI_Allreduce ( void *sendbuf, void *recvbuf, int count, MPI_Datatype datatype, MPI_Op op,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>
                <a:solidFill>
                  <a:schemeClr val="tx1"/>
                </a:solidFill>
              </a:rPr>
              <a:t>	             MPI_Comm comm ) </a:t>
            </a:r>
          </a:p>
        </p:txBody>
      </p:sp>
      <p:graphicFrame>
        <p:nvGraphicFramePr>
          <p:cNvPr id="33" name="Table 32"/>
          <p:cNvGraphicFramePr>
            <a:graphicFrameLocks noGrp="1"/>
          </p:cNvGraphicFramePr>
          <p:nvPr/>
        </p:nvGraphicFramePr>
        <p:xfrm>
          <a:off x="4800600" y="3698875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505326" y="36988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4495801" y="4076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4495801" y="4457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4495801" y="4838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5413376" y="33147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4191000" y="44577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 rot="-5400000">
            <a:off x="3868738" y="39068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6096000" y="3290888"/>
            <a:ext cx="0" cy="1966912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0" name="Table 59"/>
          <p:cNvGraphicFramePr>
            <a:graphicFrameLocks noGrp="1"/>
          </p:cNvGraphicFramePr>
          <p:nvPr/>
        </p:nvGraphicFramePr>
        <p:xfrm>
          <a:off x="7010400" y="3675063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6715126" y="367506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6705601" y="4052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6705601" y="4433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705601" y="481488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7010401" y="329088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66" name="Straight Arrow Connector 65"/>
          <p:cNvCxnSpPr/>
          <p:nvPr/>
        </p:nvCxnSpPr>
        <p:spPr>
          <a:xfrm>
            <a:off x="6400800" y="443388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>
            <a:spLocks noChangeArrowheads="1"/>
          </p:cNvSpPr>
          <p:nvPr/>
        </p:nvSpPr>
        <p:spPr bwMode="auto">
          <a:xfrm rot="-5400000">
            <a:off x="6078538" y="388302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7696201" y="4206875"/>
            <a:ext cx="646113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7543801" y="3824289"/>
            <a:ext cx="8159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00B050"/>
                </a:solidFill>
              </a:rPr>
              <a:t>Allreduce</a:t>
            </a:r>
          </a:p>
        </p:txBody>
      </p:sp>
      <p:graphicFrame>
        <p:nvGraphicFramePr>
          <p:cNvPr id="70" name="Table 69"/>
          <p:cNvGraphicFramePr>
            <a:graphicFrameLocks noGrp="1"/>
          </p:cNvGraphicFramePr>
          <p:nvPr/>
        </p:nvGraphicFramePr>
        <p:xfrm>
          <a:off x="9144000" y="3698875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8848726" y="3698875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8839201" y="4076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8839201" y="4457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8839201" y="4838701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9525001" y="3314701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76" name="Straight Arrow Connector 75"/>
          <p:cNvCxnSpPr/>
          <p:nvPr/>
        </p:nvCxnSpPr>
        <p:spPr>
          <a:xfrm>
            <a:off x="8534400" y="4457701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>
            <a:spLocks noChangeArrowheads="1"/>
          </p:cNvSpPr>
          <p:nvPr/>
        </p:nvSpPr>
        <p:spPr bwMode="auto">
          <a:xfrm rot="-5400000">
            <a:off x="8212138" y="3906838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3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3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3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3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9C7E787-385C-36AA-8FB9-93968337645E}"/>
              </a:ext>
            </a:extLst>
          </p:cNvPr>
          <p:cNvSpPr txBox="1"/>
          <p:nvPr/>
        </p:nvSpPr>
        <p:spPr>
          <a:xfrm>
            <a:off x="152400" y="5365521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C: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FA30E7-FBE3-1FB0-AEA4-1176E611FA93}"/>
              </a:ext>
            </a:extLst>
          </p:cNvPr>
          <p:cNvSpPr txBox="1"/>
          <p:nvPr/>
        </p:nvSpPr>
        <p:spPr>
          <a:xfrm>
            <a:off x="1522912" y="5968004"/>
            <a:ext cx="3043828" cy="33855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600" dirty="0" err="1">
                <a:effectLst/>
              </a:rPr>
              <a:t>allreduce</a:t>
            </a:r>
            <a:r>
              <a:rPr lang="en-US" sz="1600" dirty="0">
                <a:effectLst/>
              </a:rPr>
              <a:t>(</a:t>
            </a:r>
            <a:r>
              <a:rPr lang="en-US" sz="1600" dirty="0" err="1">
                <a:effectLst/>
              </a:rPr>
              <a:t>sendobj</a:t>
            </a:r>
            <a:r>
              <a:rPr lang="en-US" sz="1600" dirty="0">
                <a:effectLst/>
              </a:rPr>
              <a:t>, op=SUM)</a:t>
            </a:r>
            <a:endParaRPr lang="en-US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A15CCB6-D049-94B5-8F89-226839D0379E}"/>
              </a:ext>
            </a:extLst>
          </p:cNvPr>
          <p:cNvSpPr txBox="1"/>
          <p:nvPr/>
        </p:nvSpPr>
        <p:spPr>
          <a:xfrm>
            <a:off x="1522912" y="6363887"/>
            <a:ext cx="3875681" cy="33855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sz="1600" dirty="0" err="1">
                <a:effectLst/>
              </a:rPr>
              <a:t>Allreduce</a:t>
            </a:r>
            <a:r>
              <a:rPr lang="en-US" sz="1600" dirty="0">
                <a:effectLst/>
              </a:rPr>
              <a:t>(</a:t>
            </a:r>
            <a:r>
              <a:rPr lang="en-US" sz="1600" dirty="0" err="1">
                <a:effectLst/>
              </a:rPr>
              <a:t>sendbuf</a:t>
            </a:r>
            <a:r>
              <a:rPr lang="en-US" sz="1600" dirty="0">
                <a:effectLst/>
              </a:rPr>
              <a:t>, </a:t>
            </a:r>
            <a:r>
              <a:rPr lang="en-US" sz="1600" dirty="0" err="1">
                <a:effectLst/>
              </a:rPr>
              <a:t>recvbuf</a:t>
            </a:r>
            <a:r>
              <a:rPr lang="en-US" sz="1600" dirty="0">
                <a:effectLst/>
              </a:rPr>
              <a:t>, op=SUM)</a:t>
            </a:r>
            <a:endParaRPr lang="en-US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52562D1-5278-CF93-05EC-648395AAA311}"/>
              </a:ext>
            </a:extLst>
          </p:cNvPr>
          <p:cNvSpPr txBox="1"/>
          <p:nvPr/>
        </p:nvSpPr>
        <p:spPr>
          <a:xfrm>
            <a:off x="152400" y="5937226"/>
            <a:ext cx="1223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In Python: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07DAAE-4F17-EAA0-69E3-377C4276D9AF}"/>
              </a:ext>
            </a:extLst>
          </p:cNvPr>
          <p:cNvSpPr txBox="1"/>
          <p:nvPr/>
        </p:nvSpPr>
        <p:spPr>
          <a:xfrm>
            <a:off x="4682948" y="5934631"/>
            <a:ext cx="38395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</a:t>
            </a:r>
            <a:r>
              <a:rPr lang="en-US" dirty="0" err="1"/>
              <a:t>allreduce</a:t>
            </a:r>
            <a:r>
              <a:rPr lang="en-US" dirty="0"/>
              <a:t> general Python objects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9DA905E-A937-40C0-9A27-00091465E681}"/>
              </a:ext>
            </a:extLst>
          </p:cNvPr>
          <p:cNvSpPr txBox="1"/>
          <p:nvPr/>
        </p:nvSpPr>
        <p:spPr>
          <a:xfrm>
            <a:off x="5413376" y="6336268"/>
            <a:ext cx="43483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To </a:t>
            </a:r>
            <a:r>
              <a:rPr lang="en-US" dirty="0" err="1"/>
              <a:t>allreduce</a:t>
            </a:r>
            <a:r>
              <a:rPr lang="en-US" dirty="0"/>
              <a:t> values from memory buffers</a:t>
            </a:r>
          </a:p>
        </p:txBody>
      </p:sp>
    </p:spTree>
    <p:extLst>
      <p:ext uri="{BB962C8B-B14F-4D97-AF65-F5344CB8AC3E}">
        <p14:creationId xmlns:p14="http://schemas.microsoft.com/office/powerpoint/2010/main" val="318853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61" grpId="0"/>
      <p:bldP spid="62" grpId="0"/>
      <p:bldP spid="63" grpId="0"/>
      <p:bldP spid="64" grpId="0"/>
      <p:bldP spid="65" grpId="0"/>
      <p:bldP spid="67" grpId="0"/>
      <p:bldP spid="69" grpId="0"/>
      <p:bldP spid="71" grpId="0"/>
      <p:bldP spid="72" grpId="0"/>
      <p:bldP spid="73" grpId="0"/>
      <p:bldP spid="74" grpId="0"/>
      <p:bldP spid="75" grpId="0"/>
      <p:bldP spid="77" grpId="0"/>
      <p:bldP spid="9" grpId="0"/>
      <p:bldP spid="3" grpId="0" animBg="1"/>
      <p:bldP spid="4" grpId="0" animBg="1"/>
      <p:bldP spid="6" grpId="0"/>
      <p:bldP spid="13" grpId="0"/>
      <p:bldP spid="1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/>
              <a:t>Recap</a:t>
            </a:r>
          </a:p>
        </p:txBody>
      </p:sp>
      <p:pic>
        <p:nvPicPr>
          <p:cNvPr id="53251" name="Picture 79" descr="https://computing.llnl.gov/tutorials/mpi/images/collective_com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1" y="1676400"/>
            <a:ext cx="6619875" cy="436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524865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Next Lecture…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dirty="0">
                <a:solidFill>
                  <a:srgbClr val="77E1FF"/>
                </a:solidFill>
              </a:rPr>
              <a:t>MPI- Part II </a:t>
            </a:r>
            <a:r>
              <a:rPr lang="en-US" sz="2400" dirty="0">
                <a:solidFill>
                  <a:srgbClr val="77E1FF"/>
                </a:solidFill>
              </a:rPr>
              <a:t>(Case Studies on Search Engines and PageRank) </a:t>
            </a:r>
            <a:endParaRPr lang="en-US" sz="2000" dirty="0">
              <a:solidFill>
                <a:srgbClr val="77E1FF"/>
              </a:solidFill>
            </a:endParaRP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DDF57C-22FC-420B-A793-064D3A83211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4325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Models of Parallel Programming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41248" y="1463040"/>
            <a:ext cx="10204704" cy="4526280"/>
          </a:xfrm>
        </p:spPr>
        <p:txBody>
          <a:bodyPr/>
          <a:lstStyle/>
          <a:p>
            <a:pPr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800" dirty="0">
                <a:solidFill>
                  <a:srgbClr val="77E1FF"/>
                </a:solidFill>
              </a:rPr>
              <a:t>What is a </a:t>
            </a:r>
            <a:r>
              <a:rPr lang="en-US" sz="2800" i="1" dirty="0">
                <a:solidFill>
                  <a:srgbClr val="77E1FF"/>
                </a:solidFill>
              </a:rPr>
              <a:t>parallel</a:t>
            </a:r>
            <a:r>
              <a:rPr lang="en-US" sz="2800" dirty="0">
                <a:solidFill>
                  <a:srgbClr val="77E1FF"/>
                </a:solidFill>
              </a:rPr>
              <a:t> programming model?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is an </a:t>
            </a:r>
            <a:r>
              <a:rPr lang="en-US" sz="2400" i="1" dirty="0">
                <a:solidFill>
                  <a:schemeClr val="tx1"/>
                </a:solidFill>
              </a:rPr>
              <a:t>abstraction</a:t>
            </a:r>
            <a:r>
              <a:rPr lang="en-US" sz="2400" dirty="0">
                <a:solidFill>
                  <a:schemeClr val="tx1"/>
                </a:solidFill>
              </a:rPr>
              <a:t> provided by a system to programmers so that they can use it to implement their algorithms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determines how </a:t>
            </a:r>
            <a:r>
              <a:rPr lang="en-US" sz="2400" i="1" dirty="0">
                <a:solidFill>
                  <a:schemeClr val="tx1"/>
                </a:solidFill>
              </a:rPr>
              <a:t>easily</a:t>
            </a:r>
            <a:r>
              <a:rPr lang="en-US" sz="2400" dirty="0">
                <a:solidFill>
                  <a:schemeClr val="tx1"/>
                </a:solidFill>
              </a:rPr>
              <a:t> programmers can translate their algorithms into parallel units of computations (i.e., tasks)</a:t>
            </a:r>
          </a:p>
          <a:p>
            <a:pPr lvl="1" algn="just" eaLnBrk="1" hangingPunct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It determines how </a:t>
            </a:r>
            <a:r>
              <a:rPr lang="en-US" sz="2400" i="1" dirty="0">
                <a:solidFill>
                  <a:schemeClr val="tx1"/>
                </a:solidFill>
              </a:rPr>
              <a:t>efficiently</a:t>
            </a:r>
            <a:r>
              <a:rPr lang="en-US" sz="2400" dirty="0">
                <a:solidFill>
                  <a:schemeClr val="tx1"/>
                </a:solidFill>
              </a:rPr>
              <a:t> parallel tasks can be executed on the system </a:t>
            </a:r>
          </a:p>
        </p:txBody>
      </p:sp>
      <p:sp>
        <p:nvSpPr>
          <p:cNvPr id="2048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2DDF57C-22FC-420B-A793-064D3A83211E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362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7429500" y="3600451"/>
            <a:ext cx="2667000" cy="11049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</a:rPr>
              <a:t>Message Passing 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74320"/>
            <a:ext cx="9296400" cy="1325880"/>
          </a:xfrm>
        </p:spPr>
        <p:txBody>
          <a:bodyPr/>
          <a:lstStyle/>
          <a:p>
            <a:pPr eaLnBrk="1" hangingPunct="1"/>
            <a:r>
              <a:rPr lang="en-US" altLang="en-US" sz="4300" i="1" dirty="0"/>
              <a:t>Traditional</a:t>
            </a:r>
            <a:r>
              <a:rPr lang="en-US" altLang="en-US" sz="4300" dirty="0"/>
              <a:t> Parallel Programming Models</a:t>
            </a:r>
          </a:p>
        </p:txBody>
      </p:sp>
      <p:sp>
        <p:nvSpPr>
          <p:cNvPr id="2150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2F4B81-25A2-4E7F-86EB-84E06C74F4E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43350" y="1866900"/>
            <a:ext cx="4305300" cy="8382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</a:rPr>
              <a:t>Parallel Programming Models</a:t>
            </a:r>
          </a:p>
        </p:txBody>
      </p:sp>
      <p:cxnSp>
        <p:nvCxnSpPr>
          <p:cNvPr id="6" name="Straight Arrow Connector 5"/>
          <p:cNvCxnSpPr>
            <a:cxnSpLocks/>
            <a:stCxn id="5" idx="2"/>
            <a:endCxn id="7" idx="0"/>
          </p:cNvCxnSpPr>
          <p:nvPr/>
        </p:nvCxnSpPr>
        <p:spPr>
          <a:xfrm flipH="1">
            <a:off x="3429000" y="2705100"/>
            <a:ext cx="2667000" cy="8953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095500" y="3600451"/>
            <a:ext cx="2667000" cy="11049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</a:rPr>
              <a:t>Shared Memory </a:t>
            </a:r>
          </a:p>
        </p:txBody>
      </p:sp>
      <p:cxnSp>
        <p:nvCxnSpPr>
          <p:cNvPr id="9" name="Straight Arrow Connector 8"/>
          <p:cNvCxnSpPr>
            <a:cxnSpLocks/>
            <a:stCxn id="5" idx="2"/>
            <a:endCxn id="8" idx="0"/>
          </p:cNvCxnSpPr>
          <p:nvPr/>
        </p:nvCxnSpPr>
        <p:spPr>
          <a:xfrm>
            <a:off x="6096000" y="2705100"/>
            <a:ext cx="2667000" cy="8953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Left Arrow 25">
            <a:extLst>
              <a:ext uri="{FF2B5EF4-FFF2-40B4-BE49-F238E27FC236}">
                <a16:creationId xmlns:a16="http://schemas.microsoft.com/office/drawing/2014/main" id="{036F147A-A8EB-A5A9-F82C-46CCABE85398}"/>
              </a:ext>
            </a:extLst>
          </p:cNvPr>
          <p:cNvSpPr/>
          <p:nvPr/>
        </p:nvSpPr>
        <p:spPr>
          <a:xfrm rot="5400000">
            <a:off x="3213652" y="4825448"/>
            <a:ext cx="430696" cy="53340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464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Memory Model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463040"/>
            <a:ext cx="10204704" cy="4526280"/>
          </a:xfrm>
        </p:spPr>
        <p:txBody>
          <a:bodyPr/>
          <a:lstStyle/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In the shared memory programming model, the abstraction provided implies that </a:t>
            </a:r>
            <a:r>
              <a:rPr lang="en-US" sz="2400" i="1" dirty="0">
                <a:solidFill>
                  <a:schemeClr val="tx1"/>
                </a:solidFill>
              </a:rPr>
              <a:t>parallel tasks can access any location of the memory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Accordingly, parallel tasks can communicate through </a:t>
            </a:r>
            <a:r>
              <a:rPr lang="en-US" sz="2400" i="1" dirty="0">
                <a:solidFill>
                  <a:schemeClr val="tx1"/>
                </a:solidFill>
              </a:rPr>
              <a:t>reading</a:t>
            </a:r>
            <a:r>
              <a:rPr lang="en-US" sz="2400" dirty="0">
                <a:solidFill>
                  <a:schemeClr val="tx1"/>
                </a:solidFill>
              </a:rPr>
              <a:t> and </a:t>
            </a:r>
            <a:r>
              <a:rPr lang="en-US" sz="2400" i="1" dirty="0">
                <a:solidFill>
                  <a:schemeClr val="tx1"/>
                </a:solidFill>
              </a:rPr>
              <a:t>writing</a:t>
            </a:r>
            <a:r>
              <a:rPr lang="en-US" sz="2400" dirty="0">
                <a:solidFill>
                  <a:schemeClr val="tx1"/>
                </a:solidFill>
              </a:rPr>
              <a:t> common memory locations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This is similar to threads in a single process (in traditional OSs), which share a single address space</a:t>
            </a:r>
          </a:p>
          <a:p>
            <a:pPr algn="just" eaLnBrk="1" hangingPunct="1">
              <a:buFont typeface="Wingdings" pitchFamily="2" charset="2"/>
              <a:buChar char="§"/>
              <a:defRPr/>
            </a:pPr>
            <a:endParaRPr lang="en-US" sz="2400" dirty="0">
              <a:solidFill>
                <a:schemeClr val="tx1"/>
              </a:solidFill>
            </a:endParaRPr>
          </a:p>
          <a:p>
            <a:pPr algn="just" eaLnBrk="1" hangingPunct="1">
              <a:buFont typeface="Wingdings" pitchFamily="2" charset="2"/>
              <a:buChar char="§"/>
              <a:defRPr/>
            </a:pPr>
            <a:r>
              <a:rPr lang="en-US" sz="2400" dirty="0">
                <a:solidFill>
                  <a:schemeClr val="tx1"/>
                </a:solidFill>
              </a:rPr>
              <a:t>Multi-threaded programs (e.g., </a:t>
            </a:r>
            <a:r>
              <a:rPr lang="en-US" sz="2400" dirty="0" err="1">
                <a:solidFill>
                  <a:schemeClr val="tx1"/>
                </a:solidFill>
              </a:rPr>
              <a:t>OpenMP</a:t>
            </a:r>
            <a:r>
              <a:rPr lang="en-US" sz="2400" dirty="0">
                <a:solidFill>
                  <a:schemeClr val="tx1"/>
                </a:solidFill>
              </a:rPr>
              <a:t> programs) use the shared memory programming model</a:t>
            </a: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9D73261-406F-4DCF-8271-1C6F3876F374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40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2831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Shared Memory Model</a:t>
            </a:r>
          </a:p>
        </p:txBody>
      </p:sp>
      <p:sp>
        <p:nvSpPr>
          <p:cNvPr id="2355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90D6E3E-3A66-4797-B903-27563519FBF6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23556" name="TextBox 10"/>
          <p:cNvSpPr txBox="1">
            <a:spLocks noChangeArrowheads="1"/>
          </p:cNvSpPr>
          <p:nvPr/>
        </p:nvSpPr>
        <p:spPr bwMode="auto">
          <a:xfrm>
            <a:off x="3695701" y="58039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29050" y="2001838"/>
            <a:ext cx="381000" cy="519112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sp>
        <p:nvSpPr>
          <p:cNvPr id="13" name="Isosceles Triangle 12"/>
          <p:cNvSpPr/>
          <p:nvPr/>
        </p:nvSpPr>
        <p:spPr>
          <a:xfrm rot="10800000">
            <a:off x="3829050" y="5078413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22" name="Rectangle 21"/>
          <p:cNvSpPr/>
          <p:nvPr/>
        </p:nvSpPr>
        <p:spPr>
          <a:xfrm>
            <a:off x="3829050" y="2505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829050" y="302260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829050" y="3524251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829050" y="40417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P4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829050" y="4559301"/>
            <a:ext cx="381000" cy="519113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sp>
        <p:nvSpPr>
          <p:cNvPr id="23564" name="TextBox 32"/>
          <p:cNvSpPr txBox="1">
            <a:spLocks noChangeArrowheads="1"/>
          </p:cNvSpPr>
          <p:nvPr/>
        </p:nvSpPr>
        <p:spPr bwMode="auto">
          <a:xfrm>
            <a:off x="1752601" y="1524001"/>
            <a:ext cx="1180131" cy="615553"/>
          </a:xfrm>
          <a:prstGeom prst="rect">
            <a:avLst/>
          </a:prstGeom>
          <a:noFill/>
          <a:ln w="9525">
            <a:solidFill>
              <a:schemeClr val="tx1"/>
            </a:solidFill>
            <a:prstDash val="sys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tIns="91440" bIns="9144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S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i</a:t>
            </a:r>
            <a:r>
              <a:rPr lang="en-US" altLang="en-US" sz="1400" b="1" i="1">
                <a:solidFill>
                  <a:schemeClr val="tx1"/>
                </a:solidFill>
              </a:rPr>
              <a:t> = Serial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chemeClr val="tx1"/>
                </a:solidFill>
              </a:rPr>
              <a:t>P</a:t>
            </a:r>
            <a:r>
              <a:rPr lang="en-US" altLang="en-US" sz="1400" b="1" i="1" baseline="-25000">
                <a:solidFill>
                  <a:schemeClr val="tx1"/>
                </a:solidFill>
              </a:rPr>
              <a:t>j</a:t>
            </a:r>
            <a:r>
              <a:rPr lang="en-US" altLang="en-US" sz="1400" b="1" i="1">
                <a:solidFill>
                  <a:schemeClr val="tx1"/>
                </a:solidFill>
              </a:rPr>
              <a:t> = Parallel</a:t>
            </a: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33909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6" name="TextBox 35"/>
          <p:cNvSpPr txBox="1">
            <a:spLocks noChangeArrowheads="1"/>
          </p:cNvSpPr>
          <p:nvPr/>
        </p:nvSpPr>
        <p:spPr bwMode="auto">
          <a:xfrm rot="16200000">
            <a:off x="31769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23567" name="TextBox 36"/>
          <p:cNvSpPr txBox="1">
            <a:spLocks noChangeArrowheads="1"/>
          </p:cNvSpPr>
          <p:nvPr/>
        </p:nvSpPr>
        <p:spPr bwMode="auto">
          <a:xfrm>
            <a:off x="3505200" y="1524000"/>
            <a:ext cx="1183016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Single Thread</a:t>
            </a:r>
          </a:p>
        </p:txBody>
      </p:sp>
      <p:sp>
        <p:nvSpPr>
          <p:cNvPr id="38" name="Rectangle 37"/>
          <p:cNvSpPr/>
          <p:nvPr/>
        </p:nvSpPr>
        <p:spPr>
          <a:xfrm>
            <a:off x="6429375" y="1984376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S1</a:t>
            </a:r>
          </a:p>
        </p:txBody>
      </p:sp>
      <p:cxnSp>
        <p:nvCxnSpPr>
          <p:cNvPr id="39" name="Straight Arrow Connector 38"/>
          <p:cNvCxnSpPr/>
          <p:nvPr/>
        </p:nvCxnSpPr>
        <p:spPr>
          <a:xfrm>
            <a:off x="5765800" y="2470150"/>
            <a:ext cx="0" cy="501650"/>
          </a:xfrm>
          <a:prstGeom prst="straightConnector1">
            <a:avLst/>
          </a:prstGeom>
          <a:ln w="127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>
            <a:spLocks noChangeArrowheads="1"/>
          </p:cNvSpPr>
          <p:nvPr/>
        </p:nvSpPr>
        <p:spPr bwMode="auto">
          <a:xfrm rot="16200000">
            <a:off x="5551893" y="2135416"/>
            <a:ext cx="415114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Time</a:t>
            </a:r>
          </a:p>
        </p:txBody>
      </p:sp>
      <p:sp>
        <p:nvSpPr>
          <p:cNvPr id="41" name="Rectangle 40"/>
          <p:cNvSpPr/>
          <p:nvPr/>
        </p:nvSpPr>
        <p:spPr>
          <a:xfrm>
            <a:off x="6427788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P1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239000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P2</a:t>
            </a:r>
          </a:p>
        </p:txBody>
      </p:sp>
      <p:sp>
        <p:nvSpPr>
          <p:cNvPr id="43" name="Rectangle 42"/>
          <p:cNvSpPr/>
          <p:nvPr/>
        </p:nvSpPr>
        <p:spPr>
          <a:xfrm>
            <a:off x="8032750" y="2757489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44" name="Rectangle 43"/>
          <p:cNvSpPr/>
          <p:nvPr/>
        </p:nvSpPr>
        <p:spPr>
          <a:xfrm>
            <a:off x="8839200" y="2759076"/>
            <a:ext cx="381000" cy="517525"/>
          </a:xfrm>
          <a:prstGeom prst="rect">
            <a:avLst/>
          </a:prstGeom>
          <a:solidFill>
            <a:srgbClr val="0000FF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P3</a:t>
            </a:r>
          </a:p>
        </p:txBody>
      </p:sp>
      <p:sp>
        <p:nvSpPr>
          <p:cNvPr id="45" name="Isosceles Triangle 44"/>
          <p:cNvSpPr/>
          <p:nvPr/>
        </p:nvSpPr>
        <p:spPr>
          <a:xfrm rot="10800000">
            <a:off x="6429375" y="4114800"/>
            <a:ext cx="381000" cy="533400"/>
          </a:xfrm>
          <a:prstGeom prst="triangle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46" name="Rectangle 45"/>
          <p:cNvSpPr/>
          <p:nvPr/>
        </p:nvSpPr>
        <p:spPr>
          <a:xfrm>
            <a:off x="6429375" y="3597276"/>
            <a:ext cx="381000" cy="517525"/>
          </a:xfrm>
          <a:prstGeom prst="rect">
            <a:avLst/>
          </a:prstGeom>
          <a:solidFill>
            <a:schemeClr val="bg1">
              <a:lumMod val="5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anchor="ctr"/>
          <a:lstStyle/>
          <a:p>
            <a:pPr algn="ctr" eaLnBrk="1" hangingPunct="1">
              <a:defRPr/>
            </a:pPr>
            <a:r>
              <a:rPr lang="en-US" sz="1400" b="1" dirty="0"/>
              <a:t>S2</a:t>
            </a:r>
          </a:p>
        </p:txBody>
      </p:sp>
      <p:cxnSp>
        <p:nvCxnSpPr>
          <p:cNvPr id="34" name="Straight Arrow Connector 33"/>
          <p:cNvCxnSpPr>
            <a:stCxn id="38" idx="2"/>
            <a:endCxn id="41" idx="0"/>
          </p:cNvCxnSpPr>
          <p:nvPr/>
        </p:nvCxnSpPr>
        <p:spPr>
          <a:xfrm flipH="1">
            <a:off x="6618289" y="2501901"/>
            <a:ext cx="1587" cy="257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8" idx="2"/>
          </p:cNvCxnSpPr>
          <p:nvPr/>
        </p:nvCxnSpPr>
        <p:spPr>
          <a:xfrm>
            <a:off x="6619876" y="2501900"/>
            <a:ext cx="809625" cy="255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/>
          <p:cNvCxnSpPr>
            <a:stCxn id="38" idx="2"/>
            <a:endCxn id="43" idx="0"/>
          </p:cNvCxnSpPr>
          <p:nvPr/>
        </p:nvCxnSpPr>
        <p:spPr>
          <a:xfrm>
            <a:off x="6619876" y="2501900"/>
            <a:ext cx="1603375" cy="255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38" idx="2"/>
            <a:endCxn id="44" idx="0"/>
          </p:cNvCxnSpPr>
          <p:nvPr/>
        </p:nvCxnSpPr>
        <p:spPr>
          <a:xfrm>
            <a:off x="6619876" y="2501901"/>
            <a:ext cx="2409825" cy="2571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>
            <a:stCxn id="41" idx="2"/>
            <a:endCxn id="46" idx="0"/>
          </p:cNvCxnSpPr>
          <p:nvPr/>
        </p:nvCxnSpPr>
        <p:spPr>
          <a:xfrm>
            <a:off x="6618289" y="3276601"/>
            <a:ext cx="1587" cy="320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>
            <a:stCxn id="44" idx="2"/>
          </p:cNvCxnSpPr>
          <p:nvPr/>
        </p:nvCxnSpPr>
        <p:spPr>
          <a:xfrm flipH="1">
            <a:off x="6618288" y="3276601"/>
            <a:ext cx="2411412" cy="320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43" idx="2"/>
          </p:cNvCxnSpPr>
          <p:nvPr/>
        </p:nvCxnSpPr>
        <p:spPr>
          <a:xfrm flipH="1">
            <a:off x="6619876" y="3275013"/>
            <a:ext cx="1603375" cy="32226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endCxn id="46" idx="0"/>
          </p:cNvCxnSpPr>
          <p:nvPr/>
        </p:nvCxnSpPr>
        <p:spPr>
          <a:xfrm flipH="1">
            <a:off x="6619875" y="3281363"/>
            <a:ext cx="801688" cy="3159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96" name="Rectangle 4095"/>
          <p:cNvSpPr/>
          <p:nvPr/>
        </p:nvSpPr>
        <p:spPr>
          <a:xfrm>
            <a:off x="6934200" y="3802063"/>
            <a:ext cx="2667000" cy="239712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400" b="1" dirty="0"/>
              <a:t>Shared Space</a:t>
            </a:r>
          </a:p>
        </p:txBody>
      </p:sp>
      <p:cxnSp>
        <p:nvCxnSpPr>
          <p:cNvPr id="4111" name="Straight Arrow Connector 4110"/>
          <p:cNvCxnSpPr>
            <a:endCxn id="41" idx="3"/>
          </p:cNvCxnSpPr>
          <p:nvPr/>
        </p:nvCxnSpPr>
        <p:spPr>
          <a:xfrm flipH="1">
            <a:off x="6808788" y="301625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3" name="Straight Arrow Connector 4112"/>
          <p:cNvCxnSpPr/>
          <p:nvPr/>
        </p:nvCxnSpPr>
        <p:spPr>
          <a:xfrm>
            <a:off x="7021513" y="3022601"/>
            <a:ext cx="0" cy="77946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flipH="1">
            <a:off x="76200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78327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>
            <a:off x="83947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86074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flipH="1">
            <a:off x="9220200" y="3022600"/>
            <a:ext cx="215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9432925" y="3028950"/>
            <a:ext cx="0" cy="78105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Connector 90"/>
          <p:cNvCxnSpPr/>
          <p:nvPr/>
        </p:nvCxnSpPr>
        <p:spPr>
          <a:xfrm>
            <a:off x="5486400" y="1784350"/>
            <a:ext cx="0" cy="4159250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Curved Up Arrow 91"/>
          <p:cNvSpPr/>
          <p:nvPr/>
        </p:nvSpPr>
        <p:spPr>
          <a:xfrm>
            <a:off x="5105400" y="5943600"/>
            <a:ext cx="839788" cy="381000"/>
          </a:xfrm>
          <a:prstGeom prst="curvedUpArrow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7270751" y="1536700"/>
            <a:ext cx="1072409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chemeClr val="tx1"/>
                </a:solidFill>
              </a:rPr>
              <a:t>Multi-Thread</a:t>
            </a: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7467601" y="4889500"/>
            <a:ext cx="696913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dirty="0">
                <a:solidFill>
                  <a:srgbClr val="00B050"/>
                </a:solidFill>
              </a:rPr>
              <a:t>Process</a:t>
            </a:r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6932614" y="2154238"/>
            <a:ext cx="57708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Spawn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6027738" y="3479800"/>
            <a:ext cx="36708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>
                <a:solidFill>
                  <a:schemeClr val="tx1"/>
                </a:solidFill>
              </a:rPr>
              <a:t>Join</a:t>
            </a:r>
          </a:p>
        </p:txBody>
      </p:sp>
      <p:sp>
        <p:nvSpPr>
          <p:cNvPr id="2" name="Rectangle 1"/>
          <p:cNvSpPr/>
          <p:nvPr/>
        </p:nvSpPr>
        <p:spPr>
          <a:xfrm>
            <a:off x="3505200" y="1892300"/>
            <a:ext cx="1111250" cy="3822700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  <p:sp>
        <p:nvSpPr>
          <p:cNvPr id="55" name="Rectangle 54"/>
          <p:cNvSpPr/>
          <p:nvPr/>
        </p:nvSpPr>
        <p:spPr>
          <a:xfrm>
            <a:off x="5945188" y="1892300"/>
            <a:ext cx="3884612" cy="2927350"/>
          </a:xfrm>
          <a:prstGeom prst="rect">
            <a:avLst/>
          </a:prstGeom>
          <a:noFill/>
          <a:ln w="19050">
            <a:solidFill>
              <a:srgbClr val="00B05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0802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40" grpId="0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096" grpId="0" animBg="1"/>
      <p:bldP spid="92" grpId="0" animBg="1"/>
      <p:bldP spid="94" grpId="0"/>
      <p:bldP spid="95" grpId="0"/>
      <p:bldP spid="107" grpId="0"/>
      <p:bldP spid="108" grpId="0"/>
      <p:bldP spid="5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7429500" y="3600451"/>
            <a:ext cx="2667000" cy="1104900"/>
          </a:xfrm>
          <a:prstGeom prst="roundRect">
            <a:avLst/>
          </a:prstGeom>
          <a:solidFill>
            <a:srgbClr val="77E1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</a:rPr>
              <a:t>Message Passing </a:t>
            </a:r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74320"/>
            <a:ext cx="9296400" cy="1325880"/>
          </a:xfrm>
        </p:spPr>
        <p:txBody>
          <a:bodyPr/>
          <a:lstStyle/>
          <a:p>
            <a:pPr eaLnBrk="1" hangingPunct="1"/>
            <a:r>
              <a:rPr lang="en-US" altLang="en-US" sz="4300" i="1" dirty="0"/>
              <a:t>Traditional</a:t>
            </a:r>
            <a:r>
              <a:rPr lang="en-US" altLang="en-US" sz="4300" dirty="0"/>
              <a:t> Parallel Programming Models</a:t>
            </a:r>
          </a:p>
        </p:txBody>
      </p:sp>
      <p:sp>
        <p:nvSpPr>
          <p:cNvPr id="2150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Blip>
                <a:blip r:embed="rId2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2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2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2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32F4B81-25A2-4E7F-86EB-84E06C74F4E8}" type="slidenum">
              <a:rPr lang="en-US" altLang="en-US" sz="1400">
                <a:solidFill>
                  <a:schemeClr val="bg2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400">
              <a:solidFill>
                <a:schemeClr val="bg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3943350" y="1866900"/>
            <a:ext cx="4305300" cy="838200"/>
          </a:xfrm>
          <a:prstGeom prst="roundRect">
            <a:avLst/>
          </a:prstGeom>
          <a:solidFill>
            <a:srgbClr val="FCE8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tx1"/>
                </a:solidFill>
              </a:rPr>
              <a:t>Parallel Programming Models</a:t>
            </a:r>
          </a:p>
        </p:txBody>
      </p:sp>
      <p:cxnSp>
        <p:nvCxnSpPr>
          <p:cNvPr id="6" name="Straight Arrow Connector 5"/>
          <p:cNvCxnSpPr>
            <a:cxnSpLocks/>
            <a:stCxn id="5" idx="2"/>
            <a:endCxn id="7" idx="0"/>
          </p:cNvCxnSpPr>
          <p:nvPr/>
        </p:nvCxnSpPr>
        <p:spPr>
          <a:xfrm flipH="1">
            <a:off x="3429000" y="2705100"/>
            <a:ext cx="2667000" cy="8953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ounded Rectangle 6"/>
          <p:cNvSpPr/>
          <p:nvPr/>
        </p:nvSpPr>
        <p:spPr>
          <a:xfrm>
            <a:off x="2095500" y="3600451"/>
            <a:ext cx="2667000" cy="1104900"/>
          </a:xfrm>
          <a:prstGeom prst="roundRect">
            <a:avLst/>
          </a:prstGeom>
          <a:solidFill>
            <a:srgbClr val="EF727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2400" dirty="0">
                <a:solidFill>
                  <a:schemeClr val="bg1"/>
                </a:solidFill>
              </a:rPr>
              <a:t>Shared Memory </a:t>
            </a:r>
          </a:p>
        </p:txBody>
      </p:sp>
      <p:cxnSp>
        <p:nvCxnSpPr>
          <p:cNvPr id="9" name="Straight Arrow Connector 8"/>
          <p:cNvCxnSpPr>
            <a:cxnSpLocks/>
            <a:stCxn id="5" idx="2"/>
            <a:endCxn id="8" idx="0"/>
          </p:cNvCxnSpPr>
          <p:nvPr/>
        </p:nvCxnSpPr>
        <p:spPr>
          <a:xfrm>
            <a:off x="6096000" y="2705100"/>
            <a:ext cx="2667000" cy="895351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Left Arrow 25">
            <a:extLst>
              <a:ext uri="{FF2B5EF4-FFF2-40B4-BE49-F238E27FC236}">
                <a16:creationId xmlns:a16="http://schemas.microsoft.com/office/drawing/2014/main" id="{036F147A-A8EB-A5A9-F82C-46CCABE85398}"/>
              </a:ext>
            </a:extLst>
          </p:cNvPr>
          <p:cNvSpPr/>
          <p:nvPr/>
        </p:nvSpPr>
        <p:spPr>
          <a:xfrm rot="5400000">
            <a:off x="8547652" y="4844341"/>
            <a:ext cx="430696" cy="533400"/>
          </a:xfrm>
          <a:prstGeom prst="lef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5237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62873</TotalTime>
  <Words>3972</Words>
  <Application>Microsoft Macintosh PowerPoint</Application>
  <PresentationFormat>Widescreen</PresentationFormat>
  <Paragraphs>1128</Paragraphs>
  <Slides>44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51" baseType="lpstr">
      <vt:lpstr>Arial</vt:lpstr>
      <vt:lpstr>Calibri</vt:lpstr>
      <vt:lpstr>Calibri Light</vt:lpstr>
      <vt:lpstr>Courier New</vt:lpstr>
      <vt:lpstr>Lato</vt:lpstr>
      <vt:lpstr>Wingdings</vt:lpstr>
      <vt:lpstr>1_Office Theme</vt:lpstr>
      <vt:lpstr>Distributed Systems CS 15-440 </vt:lpstr>
      <vt:lpstr>Today</vt:lpstr>
      <vt:lpstr>Course Map</vt:lpstr>
      <vt:lpstr>Course Map</vt:lpstr>
      <vt:lpstr>Models of Parallel Programming</vt:lpstr>
      <vt:lpstr>Traditional Parallel Programming Models</vt:lpstr>
      <vt:lpstr>Shared Memory Model</vt:lpstr>
      <vt:lpstr>Shared Memory Model</vt:lpstr>
      <vt:lpstr>Traditional Parallel Programming Models</vt:lpstr>
      <vt:lpstr>Message Passing Model</vt:lpstr>
      <vt:lpstr>Message Passing Model</vt:lpstr>
      <vt:lpstr>Shared Memory vs. Message Passing</vt:lpstr>
      <vt:lpstr>Message Passing Interface</vt:lpstr>
      <vt:lpstr>What is MPI?</vt:lpstr>
      <vt:lpstr>Reasons for using MPI</vt:lpstr>
      <vt:lpstr>Communicators</vt:lpstr>
      <vt:lpstr>Ranks</vt:lpstr>
      <vt:lpstr>Example</vt:lpstr>
      <vt:lpstr>Message Passing Interface</vt:lpstr>
      <vt:lpstr>How is Point-to-Point Communication Performed?</vt:lpstr>
      <vt:lpstr>Blocking and Non-Blocking Send and Receive</vt:lpstr>
      <vt:lpstr>Blocking and Non-Blocking Send and Receive</vt:lpstr>
      <vt:lpstr>Blocking and Non-Blocking Send and Receive</vt:lpstr>
      <vt:lpstr> Point-To-Point Communication: An Example</vt:lpstr>
      <vt:lpstr> Point-To-Point Communication: An Example</vt:lpstr>
      <vt:lpstr>Bidirectional Communication</vt:lpstr>
      <vt:lpstr>Bidirectional Communication</vt:lpstr>
      <vt:lpstr>Bidirectional Communication: The SS-RR Pattern</vt:lpstr>
      <vt:lpstr>Bidirectional Communication: The SS-RR Pattern</vt:lpstr>
      <vt:lpstr>Bidirectional Communication: The SS-RR Pattern</vt:lpstr>
      <vt:lpstr>Bidirectional Communication: The RR-SS Pattern</vt:lpstr>
      <vt:lpstr>Bidirectional Communication: The RR-SS Pattern</vt:lpstr>
      <vt:lpstr>Bidirectional Communication: The SR-RS Pattern</vt:lpstr>
      <vt:lpstr>Message Passing Interface</vt:lpstr>
      <vt:lpstr>Collective Communication</vt:lpstr>
      <vt:lpstr>Patterns of Collective Communication</vt:lpstr>
      <vt:lpstr>1. Broadcast</vt:lpstr>
      <vt:lpstr>2-3. Scatter and Gather</vt:lpstr>
      <vt:lpstr>2-3. Scatter and Gather</vt:lpstr>
      <vt:lpstr>4. All Gather</vt:lpstr>
      <vt:lpstr>6-7. Reduce and All Reduce</vt:lpstr>
      <vt:lpstr>6-7. Reduce and All Reduce</vt:lpstr>
      <vt:lpstr>Recap</vt:lpstr>
      <vt:lpstr>Next Lecture…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Macneil</dc:creator>
  <cp:lastModifiedBy>Mohammad Hammoud</cp:lastModifiedBy>
  <cp:revision>1098</cp:revision>
  <dcterms:created xsi:type="dcterms:W3CDTF">2008-11-03T12:44:07Z</dcterms:created>
  <dcterms:modified xsi:type="dcterms:W3CDTF">2023-10-29T05:04:18Z</dcterms:modified>
</cp:coreProperties>
</file>