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handoutMasterIdLst>
    <p:handoutMasterId r:id="rId42"/>
  </p:handoutMasterIdLst>
  <p:sldIdLst>
    <p:sldId id="256" r:id="rId2"/>
    <p:sldId id="512" r:id="rId3"/>
    <p:sldId id="1620" r:id="rId4"/>
    <p:sldId id="1621" r:id="rId5"/>
    <p:sldId id="425" r:id="rId6"/>
    <p:sldId id="441" r:id="rId7"/>
    <p:sldId id="442" r:id="rId8"/>
    <p:sldId id="488" r:id="rId9"/>
    <p:sldId id="492" r:id="rId10"/>
    <p:sldId id="493" r:id="rId11"/>
    <p:sldId id="494" r:id="rId12"/>
    <p:sldId id="495" r:id="rId13"/>
    <p:sldId id="496" r:id="rId14"/>
    <p:sldId id="497" r:id="rId15"/>
    <p:sldId id="498" r:id="rId16"/>
    <p:sldId id="499" r:id="rId17"/>
    <p:sldId id="505" r:id="rId18"/>
    <p:sldId id="500" r:id="rId19"/>
    <p:sldId id="501" r:id="rId20"/>
    <p:sldId id="502" r:id="rId21"/>
    <p:sldId id="503" r:id="rId22"/>
    <p:sldId id="504" r:id="rId23"/>
    <p:sldId id="506" r:id="rId24"/>
    <p:sldId id="447" r:id="rId25"/>
    <p:sldId id="446" r:id="rId26"/>
    <p:sldId id="450" r:id="rId27"/>
    <p:sldId id="470" r:id="rId28"/>
    <p:sldId id="471" r:id="rId29"/>
    <p:sldId id="472" r:id="rId30"/>
    <p:sldId id="508" r:id="rId31"/>
    <p:sldId id="510" r:id="rId32"/>
    <p:sldId id="511" r:id="rId33"/>
    <p:sldId id="1624" r:id="rId34"/>
    <p:sldId id="1622" r:id="rId35"/>
    <p:sldId id="482" r:id="rId36"/>
    <p:sldId id="483" r:id="rId37"/>
    <p:sldId id="484" r:id="rId38"/>
    <p:sldId id="485" r:id="rId39"/>
    <p:sldId id="1623" r:id="rId40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E1FF"/>
    <a:srgbClr val="EF7273"/>
    <a:srgbClr val="0000FF"/>
    <a:srgbClr val="A50021"/>
    <a:srgbClr val="C41230"/>
    <a:srgbClr val="000000"/>
    <a:srgbClr val="FFFFFF"/>
    <a:srgbClr val="C0C0C0"/>
    <a:srgbClr val="80808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25" autoAdjust="0"/>
    <p:restoredTop sz="94670" autoAdjust="0"/>
  </p:normalViewPr>
  <p:slideViewPr>
    <p:cSldViewPr>
      <p:cViewPr varScale="1">
        <p:scale>
          <a:sx n="103" d="100"/>
          <a:sy n="103" d="100"/>
        </p:scale>
        <p:origin x="168" y="7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1872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4D4557-7715-6148-887F-A0D36A55443F}" type="doc">
      <dgm:prSet loTypeId="urn:microsoft.com/office/officeart/2008/layout/VerticalCurv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40EF89-4E5C-9646-B15E-13BCC63C94F6}">
      <dgm:prSet phldrT="[Text]" custT="1"/>
      <dgm:spPr>
        <a:solidFill>
          <a:srgbClr val="77E1FF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000" dirty="0"/>
            <a:t>Flat</a:t>
          </a:r>
        </a:p>
      </dgm:t>
    </dgm:pt>
    <dgm:pt modelId="{E8E8980C-2E5A-5A4C-95F0-23B31522B233}" type="parTrans" cxnId="{FDCBE31D-25B8-6347-9CB1-4F14250241AF}">
      <dgm:prSet/>
      <dgm:spPr/>
      <dgm:t>
        <a:bodyPr/>
        <a:lstStyle/>
        <a:p>
          <a:endParaRPr lang="en-US"/>
        </a:p>
      </dgm:t>
    </dgm:pt>
    <dgm:pt modelId="{F77A9321-202D-5346-A316-A085D2DBDAA0}" type="sibTrans" cxnId="{FDCBE31D-25B8-6347-9CB1-4F14250241AF}">
      <dgm:prSet/>
      <dgm:spPr/>
      <dgm:t>
        <a:bodyPr/>
        <a:lstStyle/>
        <a:p>
          <a:endParaRPr lang="en-US"/>
        </a:p>
      </dgm:t>
    </dgm:pt>
    <dgm:pt modelId="{0F6DEFBD-E343-6D48-9BC7-1F6CA3EEDA0F}">
      <dgm:prSet phldrT="[Text]" custT="1"/>
      <dgm:spPr>
        <a:solidFill>
          <a:srgbClr val="FCE873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000" dirty="0">
              <a:solidFill>
                <a:schemeClr val="tx1"/>
              </a:solidFill>
            </a:rPr>
            <a:t>Structured</a:t>
          </a:r>
        </a:p>
      </dgm:t>
    </dgm:pt>
    <dgm:pt modelId="{C58F63AE-B69A-0145-8F16-27A4FAA3BE01}" type="parTrans" cxnId="{8C756991-8F54-924B-93D1-C6F129ABE536}">
      <dgm:prSet/>
      <dgm:spPr/>
      <dgm:t>
        <a:bodyPr/>
        <a:lstStyle/>
        <a:p>
          <a:endParaRPr lang="en-US"/>
        </a:p>
      </dgm:t>
    </dgm:pt>
    <dgm:pt modelId="{2EB6C1BA-40E8-3241-84EB-41FEA85556BB}" type="sibTrans" cxnId="{8C756991-8F54-924B-93D1-C6F129ABE536}">
      <dgm:prSet/>
      <dgm:spPr/>
      <dgm:t>
        <a:bodyPr/>
        <a:lstStyle/>
        <a:p>
          <a:endParaRPr lang="en-US"/>
        </a:p>
      </dgm:t>
    </dgm:pt>
    <dgm:pt modelId="{2463D3E0-103D-6642-8C5F-86F8943B8485}">
      <dgm:prSet phldrT="[Text]" custT="1"/>
      <dgm:spPr>
        <a:solidFill>
          <a:srgbClr val="EF7273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000" dirty="0"/>
            <a:t>Attribute-based</a:t>
          </a:r>
        </a:p>
      </dgm:t>
    </dgm:pt>
    <dgm:pt modelId="{0943B85F-F0C8-3C40-B522-406F95BEA7C8}" type="parTrans" cxnId="{8EB974E4-A462-5A44-BC81-8F317505BAE7}">
      <dgm:prSet/>
      <dgm:spPr/>
      <dgm:t>
        <a:bodyPr/>
        <a:lstStyle/>
        <a:p>
          <a:endParaRPr lang="en-US"/>
        </a:p>
      </dgm:t>
    </dgm:pt>
    <dgm:pt modelId="{3A11C01E-808E-E14D-87B0-EC7259D55AE5}" type="sibTrans" cxnId="{8EB974E4-A462-5A44-BC81-8F317505BAE7}">
      <dgm:prSet/>
      <dgm:spPr/>
      <dgm:t>
        <a:bodyPr/>
        <a:lstStyle/>
        <a:p>
          <a:endParaRPr lang="en-US"/>
        </a:p>
      </dgm:t>
    </dgm:pt>
    <dgm:pt modelId="{141658AA-AD4C-A740-A048-5C9D4CF7D3B0}" type="pres">
      <dgm:prSet presAssocID="{824D4557-7715-6148-887F-A0D36A55443F}" presName="Name0" presStyleCnt="0">
        <dgm:presLayoutVars>
          <dgm:chMax val="7"/>
          <dgm:chPref val="7"/>
          <dgm:dir/>
        </dgm:presLayoutVars>
      </dgm:prSet>
      <dgm:spPr/>
    </dgm:pt>
    <dgm:pt modelId="{20868D89-EE9A-F541-8228-64ABF253142E}" type="pres">
      <dgm:prSet presAssocID="{824D4557-7715-6148-887F-A0D36A55443F}" presName="Name1" presStyleCnt="0"/>
      <dgm:spPr/>
    </dgm:pt>
    <dgm:pt modelId="{9C5DE28D-8922-DB4F-95F3-647617F98575}" type="pres">
      <dgm:prSet presAssocID="{824D4557-7715-6148-887F-A0D36A55443F}" presName="cycle" presStyleCnt="0"/>
      <dgm:spPr/>
    </dgm:pt>
    <dgm:pt modelId="{7D687C1A-1C0A-4D4A-99F8-6DCDD02EC7C1}" type="pres">
      <dgm:prSet presAssocID="{824D4557-7715-6148-887F-A0D36A55443F}" presName="srcNode" presStyleLbl="node1" presStyleIdx="0" presStyleCnt="3"/>
      <dgm:spPr/>
    </dgm:pt>
    <dgm:pt modelId="{82C60848-7690-F849-9E41-1562BB176058}" type="pres">
      <dgm:prSet presAssocID="{824D4557-7715-6148-887F-A0D36A55443F}" presName="conn" presStyleLbl="parChTrans1D2" presStyleIdx="0" presStyleCnt="1"/>
      <dgm:spPr/>
    </dgm:pt>
    <dgm:pt modelId="{740DB6AD-57D5-0B4F-890A-3B0C6E749118}" type="pres">
      <dgm:prSet presAssocID="{824D4557-7715-6148-887F-A0D36A55443F}" presName="extraNode" presStyleLbl="node1" presStyleIdx="0" presStyleCnt="3"/>
      <dgm:spPr/>
    </dgm:pt>
    <dgm:pt modelId="{559D9412-93B0-2942-9A98-EC9D2262AE18}" type="pres">
      <dgm:prSet presAssocID="{824D4557-7715-6148-887F-A0D36A55443F}" presName="dstNode" presStyleLbl="node1" presStyleIdx="0" presStyleCnt="3"/>
      <dgm:spPr/>
    </dgm:pt>
    <dgm:pt modelId="{7CE024D1-DAD9-5B42-8DE3-1FECFD088971}" type="pres">
      <dgm:prSet presAssocID="{0940EF89-4E5C-9646-B15E-13BCC63C94F6}" presName="text_1" presStyleLbl="node1" presStyleIdx="0" presStyleCnt="3">
        <dgm:presLayoutVars>
          <dgm:bulletEnabled val="1"/>
        </dgm:presLayoutVars>
      </dgm:prSet>
      <dgm:spPr/>
    </dgm:pt>
    <dgm:pt modelId="{EFAE1DF9-DDD2-FA43-8FC8-C746C4E59E0F}" type="pres">
      <dgm:prSet presAssocID="{0940EF89-4E5C-9646-B15E-13BCC63C94F6}" presName="accent_1" presStyleCnt="0"/>
      <dgm:spPr/>
    </dgm:pt>
    <dgm:pt modelId="{87107680-20B1-334B-93EF-6E31521CFCE4}" type="pres">
      <dgm:prSet presAssocID="{0940EF89-4E5C-9646-B15E-13BCC63C94F6}" presName="accentRepeatNode" presStyleLbl="solidFgAcc1" presStyleIdx="0" presStyleCnt="3"/>
      <dgm:spPr>
        <a:solidFill>
          <a:srgbClr val="77E1FF"/>
        </a:solidFill>
        <a:ln>
          <a:solidFill>
            <a:schemeClr val="tx1"/>
          </a:solidFill>
        </a:ln>
      </dgm:spPr>
    </dgm:pt>
    <dgm:pt modelId="{EDF1F253-9511-8D42-9E55-EA43FCA2ECE9}" type="pres">
      <dgm:prSet presAssocID="{0F6DEFBD-E343-6D48-9BC7-1F6CA3EEDA0F}" presName="text_2" presStyleLbl="node1" presStyleIdx="1" presStyleCnt="3">
        <dgm:presLayoutVars>
          <dgm:bulletEnabled val="1"/>
        </dgm:presLayoutVars>
      </dgm:prSet>
      <dgm:spPr/>
    </dgm:pt>
    <dgm:pt modelId="{668EB257-6749-C242-A3C4-D28F33896023}" type="pres">
      <dgm:prSet presAssocID="{0F6DEFBD-E343-6D48-9BC7-1F6CA3EEDA0F}" presName="accent_2" presStyleCnt="0"/>
      <dgm:spPr/>
    </dgm:pt>
    <dgm:pt modelId="{2843D528-9FA4-EB4B-A01B-74F9439908D4}" type="pres">
      <dgm:prSet presAssocID="{0F6DEFBD-E343-6D48-9BC7-1F6CA3EEDA0F}" presName="accentRepeatNode" presStyleLbl="solidFgAcc1" presStyleIdx="1" presStyleCnt="3"/>
      <dgm:spPr>
        <a:solidFill>
          <a:srgbClr val="FCE873"/>
        </a:solidFill>
        <a:ln>
          <a:solidFill>
            <a:schemeClr val="tx1"/>
          </a:solidFill>
        </a:ln>
      </dgm:spPr>
    </dgm:pt>
    <dgm:pt modelId="{F7E0DD39-6625-DE44-B310-8423640D46E7}" type="pres">
      <dgm:prSet presAssocID="{2463D3E0-103D-6642-8C5F-86F8943B8485}" presName="text_3" presStyleLbl="node1" presStyleIdx="2" presStyleCnt="3">
        <dgm:presLayoutVars>
          <dgm:bulletEnabled val="1"/>
        </dgm:presLayoutVars>
      </dgm:prSet>
      <dgm:spPr/>
    </dgm:pt>
    <dgm:pt modelId="{466DF15D-F9D2-664B-B056-392D76A89724}" type="pres">
      <dgm:prSet presAssocID="{2463D3E0-103D-6642-8C5F-86F8943B8485}" presName="accent_3" presStyleCnt="0"/>
      <dgm:spPr/>
    </dgm:pt>
    <dgm:pt modelId="{9FFB4F70-BD11-3547-8ADF-E5843FB04058}" type="pres">
      <dgm:prSet presAssocID="{2463D3E0-103D-6642-8C5F-86F8943B8485}" presName="accentRepeatNode" presStyleLbl="solidFgAcc1" presStyleIdx="2" presStyleCnt="3"/>
      <dgm:spPr>
        <a:solidFill>
          <a:srgbClr val="EF7273"/>
        </a:solidFill>
        <a:ln>
          <a:solidFill>
            <a:schemeClr val="tx1"/>
          </a:solidFill>
        </a:ln>
      </dgm:spPr>
    </dgm:pt>
  </dgm:ptLst>
  <dgm:cxnLst>
    <dgm:cxn modelId="{FDCBE31D-25B8-6347-9CB1-4F14250241AF}" srcId="{824D4557-7715-6148-887F-A0D36A55443F}" destId="{0940EF89-4E5C-9646-B15E-13BCC63C94F6}" srcOrd="0" destOrd="0" parTransId="{E8E8980C-2E5A-5A4C-95F0-23B31522B233}" sibTransId="{F77A9321-202D-5346-A316-A085D2DBDAA0}"/>
    <dgm:cxn modelId="{1397E633-6195-A448-8A6C-B6FB846DDF5F}" type="presOf" srcId="{824D4557-7715-6148-887F-A0D36A55443F}" destId="{141658AA-AD4C-A740-A048-5C9D4CF7D3B0}" srcOrd="0" destOrd="0" presId="urn:microsoft.com/office/officeart/2008/layout/VerticalCurvedList"/>
    <dgm:cxn modelId="{BF7A3155-CA4D-B748-A42D-0E53597C7FB6}" type="presOf" srcId="{2463D3E0-103D-6642-8C5F-86F8943B8485}" destId="{F7E0DD39-6625-DE44-B310-8423640D46E7}" srcOrd="0" destOrd="0" presId="urn:microsoft.com/office/officeart/2008/layout/VerticalCurvedList"/>
    <dgm:cxn modelId="{30E8AF7B-960D-8A48-80B2-A26410F97A3D}" type="presOf" srcId="{0F6DEFBD-E343-6D48-9BC7-1F6CA3EEDA0F}" destId="{EDF1F253-9511-8D42-9E55-EA43FCA2ECE9}" srcOrd="0" destOrd="0" presId="urn:microsoft.com/office/officeart/2008/layout/VerticalCurvedList"/>
    <dgm:cxn modelId="{8C756991-8F54-924B-93D1-C6F129ABE536}" srcId="{824D4557-7715-6148-887F-A0D36A55443F}" destId="{0F6DEFBD-E343-6D48-9BC7-1F6CA3EEDA0F}" srcOrd="1" destOrd="0" parTransId="{C58F63AE-B69A-0145-8F16-27A4FAA3BE01}" sibTransId="{2EB6C1BA-40E8-3241-84EB-41FEA85556BB}"/>
    <dgm:cxn modelId="{854763C4-637A-E54E-8631-DB6DF9F21CC1}" type="presOf" srcId="{F77A9321-202D-5346-A316-A085D2DBDAA0}" destId="{82C60848-7690-F849-9E41-1562BB176058}" srcOrd="0" destOrd="0" presId="urn:microsoft.com/office/officeart/2008/layout/VerticalCurvedList"/>
    <dgm:cxn modelId="{8EB974E4-A462-5A44-BC81-8F317505BAE7}" srcId="{824D4557-7715-6148-887F-A0D36A55443F}" destId="{2463D3E0-103D-6642-8C5F-86F8943B8485}" srcOrd="2" destOrd="0" parTransId="{0943B85F-F0C8-3C40-B522-406F95BEA7C8}" sibTransId="{3A11C01E-808E-E14D-87B0-EC7259D55AE5}"/>
    <dgm:cxn modelId="{82B194F8-86CA-6B4A-AC94-31AA14E9FF16}" type="presOf" srcId="{0940EF89-4E5C-9646-B15E-13BCC63C94F6}" destId="{7CE024D1-DAD9-5B42-8DE3-1FECFD088971}" srcOrd="0" destOrd="0" presId="urn:microsoft.com/office/officeart/2008/layout/VerticalCurvedList"/>
    <dgm:cxn modelId="{ACF15F15-05B1-554E-BCB2-C1DFFED97033}" type="presParOf" srcId="{141658AA-AD4C-A740-A048-5C9D4CF7D3B0}" destId="{20868D89-EE9A-F541-8228-64ABF253142E}" srcOrd="0" destOrd="0" presId="urn:microsoft.com/office/officeart/2008/layout/VerticalCurvedList"/>
    <dgm:cxn modelId="{726BF3D4-5EC6-B443-9C29-6A26FECD1C0D}" type="presParOf" srcId="{20868D89-EE9A-F541-8228-64ABF253142E}" destId="{9C5DE28D-8922-DB4F-95F3-647617F98575}" srcOrd="0" destOrd="0" presId="urn:microsoft.com/office/officeart/2008/layout/VerticalCurvedList"/>
    <dgm:cxn modelId="{8FECEB9F-3374-0346-BC46-770C91F97B32}" type="presParOf" srcId="{9C5DE28D-8922-DB4F-95F3-647617F98575}" destId="{7D687C1A-1C0A-4D4A-99F8-6DCDD02EC7C1}" srcOrd="0" destOrd="0" presId="urn:microsoft.com/office/officeart/2008/layout/VerticalCurvedList"/>
    <dgm:cxn modelId="{8E098D06-7F64-A14C-9B96-88995E08E971}" type="presParOf" srcId="{9C5DE28D-8922-DB4F-95F3-647617F98575}" destId="{82C60848-7690-F849-9E41-1562BB176058}" srcOrd="1" destOrd="0" presId="urn:microsoft.com/office/officeart/2008/layout/VerticalCurvedList"/>
    <dgm:cxn modelId="{CD72E8FC-DCAD-2E45-BD4C-D7D89AE3DCC8}" type="presParOf" srcId="{9C5DE28D-8922-DB4F-95F3-647617F98575}" destId="{740DB6AD-57D5-0B4F-890A-3B0C6E749118}" srcOrd="2" destOrd="0" presId="urn:microsoft.com/office/officeart/2008/layout/VerticalCurvedList"/>
    <dgm:cxn modelId="{11453F18-C922-644D-8440-EC56A9066032}" type="presParOf" srcId="{9C5DE28D-8922-DB4F-95F3-647617F98575}" destId="{559D9412-93B0-2942-9A98-EC9D2262AE18}" srcOrd="3" destOrd="0" presId="urn:microsoft.com/office/officeart/2008/layout/VerticalCurvedList"/>
    <dgm:cxn modelId="{974916BD-22DA-AF47-B684-7E19699A1B88}" type="presParOf" srcId="{20868D89-EE9A-F541-8228-64ABF253142E}" destId="{7CE024D1-DAD9-5B42-8DE3-1FECFD088971}" srcOrd="1" destOrd="0" presId="urn:microsoft.com/office/officeart/2008/layout/VerticalCurvedList"/>
    <dgm:cxn modelId="{626768E4-ECC5-ED40-B3A8-70BDAD4CEC02}" type="presParOf" srcId="{20868D89-EE9A-F541-8228-64ABF253142E}" destId="{EFAE1DF9-DDD2-FA43-8FC8-C746C4E59E0F}" srcOrd="2" destOrd="0" presId="urn:microsoft.com/office/officeart/2008/layout/VerticalCurvedList"/>
    <dgm:cxn modelId="{A922FF4E-292D-FD4A-B052-89E8633AA6FC}" type="presParOf" srcId="{EFAE1DF9-DDD2-FA43-8FC8-C746C4E59E0F}" destId="{87107680-20B1-334B-93EF-6E31521CFCE4}" srcOrd="0" destOrd="0" presId="urn:microsoft.com/office/officeart/2008/layout/VerticalCurvedList"/>
    <dgm:cxn modelId="{D81F1C7E-EE3E-A04E-B4FF-8C198C6DDDD3}" type="presParOf" srcId="{20868D89-EE9A-F541-8228-64ABF253142E}" destId="{EDF1F253-9511-8D42-9E55-EA43FCA2ECE9}" srcOrd="3" destOrd="0" presId="urn:microsoft.com/office/officeart/2008/layout/VerticalCurvedList"/>
    <dgm:cxn modelId="{0A612DE0-50C0-7B45-9548-E567C1612A2D}" type="presParOf" srcId="{20868D89-EE9A-F541-8228-64ABF253142E}" destId="{668EB257-6749-C242-A3C4-D28F33896023}" srcOrd="4" destOrd="0" presId="urn:microsoft.com/office/officeart/2008/layout/VerticalCurvedList"/>
    <dgm:cxn modelId="{A2A86C05-45C6-4F41-A703-76CE0E35AA2C}" type="presParOf" srcId="{668EB257-6749-C242-A3C4-D28F33896023}" destId="{2843D528-9FA4-EB4B-A01B-74F9439908D4}" srcOrd="0" destOrd="0" presId="urn:microsoft.com/office/officeart/2008/layout/VerticalCurvedList"/>
    <dgm:cxn modelId="{277E5EDA-DB22-7F4A-80E8-D185D1BCEB7D}" type="presParOf" srcId="{20868D89-EE9A-F541-8228-64ABF253142E}" destId="{F7E0DD39-6625-DE44-B310-8423640D46E7}" srcOrd="5" destOrd="0" presId="urn:microsoft.com/office/officeart/2008/layout/VerticalCurvedList"/>
    <dgm:cxn modelId="{F8D2B40D-90DD-4444-9B1E-05D28DCFA2AC}" type="presParOf" srcId="{20868D89-EE9A-F541-8228-64ABF253142E}" destId="{466DF15D-F9D2-664B-B056-392D76A89724}" srcOrd="6" destOrd="0" presId="urn:microsoft.com/office/officeart/2008/layout/VerticalCurvedList"/>
    <dgm:cxn modelId="{F1A4419E-37C7-F345-AE9D-7E55B01DD56F}" type="presParOf" srcId="{466DF15D-F9D2-664B-B056-392D76A89724}" destId="{9FFB4F70-BD11-3547-8ADF-E5843FB0405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4D4557-7715-6148-887F-A0D36A55443F}" type="doc">
      <dgm:prSet loTypeId="urn:microsoft.com/office/officeart/2008/layout/VerticalCurv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40EF89-4E5C-9646-B15E-13BCC63C94F6}">
      <dgm:prSet phldrT="[Text]" custT="1"/>
      <dgm:spPr>
        <a:solidFill>
          <a:srgbClr val="77E1FF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000" dirty="0"/>
            <a:t>Flat</a:t>
          </a:r>
        </a:p>
      </dgm:t>
    </dgm:pt>
    <dgm:pt modelId="{E8E8980C-2E5A-5A4C-95F0-23B31522B233}" type="parTrans" cxnId="{FDCBE31D-25B8-6347-9CB1-4F14250241AF}">
      <dgm:prSet/>
      <dgm:spPr/>
      <dgm:t>
        <a:bodyPr/>
        <a:lstStyle/>
        <a:p>
          <a:endParaRPr lang="en-US"/>
        </a:p>
      </dgm:t>
    </dgm:pt>
    <dgm:pt modelId="{F77A9321-202D-5346-A316-A085D2DBDAA0}" type="sibTrans" cxnId="{FDCBE31D-25B8-6347-9CB1-4F14250241AF}">
      <dgm:prSet/>
      <dgm:spPr/>
      <dgm:t>
        <a:bodyPr/>
        <a:lstStyle/>
        <a:p>
          <a:endParaRPr lang="en-US"/>
        </a:p>
      </dgm:t>
    </dgm:pt>
    <dgm:pt modelId="{0F6DEFBD-E343-6D48-9BC7-1F6CA3EEDA0F}">
      <dgm:prSet phldrT="[Text]" custT="1"/>
      <dgm:spPr>
        <a:solidFill>
          <a:srgbClr val="FCE873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000" dirty="0">
              <a:solidFill>
                <a:schemeClr val="tx1"/>
              </a:solidFill>
            </a:rPr>
            <a:t>Structured</a:t>
          </a:r>
        </a:p>
      </dgm:t>
    </dgm:pt>
    <dgm:pt modelId="{C58F63AE-B69A-0145-8F16-27A4FAA3BE01}" type="parTrans" cxnId="{8C756991-8F54-924B-93D1-C6F129ABE536}">
      <dgm:prSet/>
      <dgm:spPr/>
      <dgm:t>
        <a:bodyPr/>
        <a:lstStyle/>
        <a:p>
          <a:endParaRPr lang="en-US"/>
        </a:p>
      </dgm:t>
    </dgm:pt>
    <dgm:pt modelId="{2EB6C1BA-40E8-3241-84EB-41FEA85556BB}" type="sibTrans" cxnId="{8C756991-8F54-924B-93D1-C6F129ABE536}">
      <dgm:prSet/>
      <dgm:spPr/>
      <dgm:t>
        <a:bodyPr/>
        <a:lstStyle/>
        <a:p>
          <a:endParaRPr lang="en-US"/>
        </a:p>
      </dgm:t>
    </dgm:pt>
    <dgm:pt modelId="{2463D3E0-103D-6642-8C5F-86F8943B8485}">
      <dgm:prSet phldrT="[Text]" custT="1"/>
      <dgm:spPr>
        <a:solidFill>
          <a:srgbClr val="EF7273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000" dirty="0"/>
            <a:t>Attribute-based</a:t>
          </a:r>
        </a:p>
      </dgm:t>
    </dgm:pt>
    <dgm:pt modelId="{0943B85F-F0C8-3C40-B522-406F95BEA7C8}" type="parTrans" cxnId="{8EB974E4-A462-5A44-BC81-8F317505BAE7}">
      <dgm:prSet/>
      <dgm:spPr/>
      <dgm:t>
        <a:bodyPr/>
        <a:lstStyle/>
        <a:p>
          <a:endParaRPr lang="en-US"/>
        </a:p>
      </dgm:t>
    </dgm:pt>
    <dgm:pt modelId="{3A11C01E-808E-E14D-87B0-EC7259D55AE5}" type="sibTrans" cxnId="{8EB974E4-A462-5A44-BC81-8F317505BAE7}">
      <dgm:prSet/>
      <dgm:spPr/>
      <dgm:t>
        <a:bodyPr/>
        <a:lstStyle/>
        <a:p>
          <a:endParaRPr lang="en-US"/>
        </a:p>
      </dgm:t>
    </dgm:pt>
    <dgm:pt modelId="{141658AA-AD4C-A740-A048-5C9D4CF7D3B0}" type="pres">
      <dgm:prSet presAssocID="{824D4557-7715-6148-887F-A0D36A55443F}" presName="Name0" presStyleCnt="0">
        <dgm:presLayoutVars>
          <dgm:chMax val="7"/>
          <dgm:chPref val="7"/>
          <dgm:dir/>
        </dgm:presLayoutVars>
      </dgm:prSet>
      <dgm:spPr/>
    </dgm:pt>
    <dgm:pt modelId="{20868D89-EE9A-F541-8228-64ABF253142E}" type="pres">
      <dgm:prSet presAssocID="{824D4557-7715-6148-887F-A0D36A55443F}" presName="Name1" presStyleCnt="0"/>
      <dgm:spPr/>
    </dgm:pt>
    <dgm:pt modelId="{9C5DE28D-8922-DB4F-95F3-647617F98575}" type="pres">
      <dgm:prSet presAssocID="{824D4557-7715-6148-887F-A0D36A55443F}" presName="cycle" presStyleCnt="0"/>
      <dgm:spPr/>
    </dgm:pt>
    <dgm:pt modelId="{7D687C1A-1C0A-4D4A-99F8-6DCDD02EC7C1}" type="pres">
      <dgm:prSet presAssocID="{824D4557-7715-6148-887F-A0D36A55443F}" presName="srcNode" presStyleLbl="node1" presStyleIdx="0" presStyleCnt="3"/>
      <dgm:spPr/>
    </dgm:pt>
    <dgm:pt modelId="{82C60848-7690-F849-9E41-1562BB176058}" type="pres">
      <dgm:prSet presAssocID="{824D4557-7715-6148-887F-A0D36A55443F}" presName="conn" presStyleLbl="parChTrans1D2" presStyleIdx="0" presStyleCnt="1"/>
      <dgm:spPr/>
    </dgm:pt>
    <dgm:pt modelId="{740DB6AD-57D5-0B4F-890A-3B0C6E749118}" type="pres">
      <dgm:prSet presAssocID="{824D4557-7715-6148-887F-A0D36A55443F}" presName="extraNode" presStyleLbl="node1" presStyleIdx="0" presStyleCnt="3"/>
      <dgm:spPr/>
    </dgm:pt>
    <dgm:pt modelId="{559D9412-93B0-2942-9A98-EC9D2262AE18}" type="pres">
      <dgm:prSet presAssocID="{824D4557-7715-6148-887F-A0D36A55443F}" presName="dstNode" presStyleLbl="node1" presStyleIdx="0" presStyleCnt="3"/>
      <dgm:spPr/>
    </dgm:pt>
    <dgm:pt modelId="{7CE024D1-DAD9-5B42-8DE3-1FECFD088971}" type="pres">
      <dgm:prSet presAssocID="{0940EF89-4E5C-9646-B15E-13BCC63C94F6}" presName="text_1" presStyleLbl="node1" presStyleIdx="0" presStyleCnt="3">
        <dgm:presLayoutVars>
          <dgm:bulletEnabled val="1"/>
        </dgm:presLayoutVars>
      </dgm:prSet>
      <dgm:spPr/>
    </dgm:pt>
    <dgm:pt modelId="{EFAE1DF9-DDD2-FA43-8FC8-C746C4E59E0F}" type="pres">
      <dgm:prSet presAssocID="{0940EF89-4E5C-9646-B15E-13BCC63C94F6}" presName="accent_1" presStyleCnt="0"/>
      <dgm:spPr/>
    </dgm:pt>
    <dgm:pt modelId="{87107680-20B1-334B-93EF-6E31521CFCE4}" type="pres">
      <dgm:prSet presAssocID="{0940EF89-4E5C-9646-B15E-13BCC63C94F6}" presName="accentRepeatNode" presStyleLbl="solidFgAcc1" presStyleIdx="0" presStyleCnt="3"/>
      <dgm:spPr>
        <a:solidFill>
          <a:srgbClr val="77E1FF"/>
        </a:solidFill>
        <a:ln>
          <a:solidFill>
            <a:schemeClr val="tx1"/>
          </a:solidFill>
        </a:ln>
      </dgm:spPr>
    </dgm:pt>
    <dgm:pt modelId="{EDF1F253-9511-8D42-9E55-EA43FCA2ECE9}" type="pres">
      <dgm:prSet presAssocID="{0F6DEFBD-E343-6D48-9BC7-1F6CA3EEDA0F}" presName="text_2" presStyleLbl="node1" presStyleIdx="1" presStyleCnt="3">
        <dgm:presLayoutVars>
          <dgm:bulletEnabled val="1"/>
        </dgm:presLayoutVars>
      </dgm:prSet>
      <dgm:spPr/>
    </dgm:pt>
    <dgm:pt modelId="{668EB257-6749-C242-A3C4-D28F33896023}" type="pres">
      <dgm:prSet presAssocID="{0F6DEFBD-E343-6D48-9BC7-1F6CA3EEDA0F}" presName="accent_2" presStyleCnt="0"/>
      <dgm:spPr/>
    </dgm:pt>
    <dgm:pt modelId="{2843D528-9FA4-EB4B-A01B-74F9439908D4}" type="pres">
      <dgm:prSet presAssocID="{0F6DEFBD-E343-6D48-9BC7-1F6CA3EEDA0F}" presName="accentRepeatNode" presStyleLbl="solidFgAcc1" presStyleIdx="1" presStyleCnt="3"/>
      <dgm:spPr>
        <a:solidFill>
          <a:srgbClr val="FCE873"/>
        </a:solidFill>
        <a:ln>
          <a:solidFill>
            <a:schemeClr val="tx1"/>
          </a:solidFill>
        </a:ln>
      </dgm:spPr>
    </dgm:pt>
    <dgm:pt modelId="{F7E0DD39-6625-DE44-B310-8423640D46E7}" type="pres">
      <dgm:prSet presAssocID="{2463D3E0-103D-6642-8C5F-86F8943B8485}" presName="text_3" presStyleLbl="node1" presStyleIdx="2" presStyleCnt="3">
        <dgm:presLayoutVars>
          <dgm:bulletEnabled val="1"/>
        </dgm:presLayoutVars>
      </dgm:prSet>
      <dgm:spPr/>
    </dgm:pt>
    <dgm:pt modelId="{466DF15D-F9D2-664B-B056-392D76A89724}" type="pres">
      <dgm:prSet presAssocID="{2463D3E0-103D-6642-8C5F-86F8943B8485}" presName="accent_3" presStyleCnt="0"/>
      <dgm:spPr/>
    </dgm:pt>
    <dgm:pt modelId="{9FFB4F70-BD11-3547-8ADF-E5843FB04058}" type="pres">
      <dgm:prSet presAssocID="{2463D3E0-103D-6642-8C5F-86F8943B8485}" presName="accentRepeatNode" presStyleLbl="solidFgAcc1" presStyleIdx="2" presStyleCnt="3"/>
      <dgm:spPr>
        <a:solidFill>
          <a:srgbClr val="EF7273"/>
        </a:solidFill>
        <a:ln>
          <a:solidFill>
            <a:schemeClr val="tx1"/>
          </a:solidFill>
        </a:ln>
      </dgm:spPr>
    </dgm:pt>
  </dgm:ptLst>
  <dgm:cxnLst>
    <dgm:cxn modelId="{FDCBE31D-25B8-6347-9CB1-4F14250241AF}" srcId="{824D4557-7715-6148-887F-A0D36A55443F}" destId="{0940EF89-4E5C-9646-B15E-13BCC63C94F6}" srcOrd="0" destOrd="0" parTransId="{E8E8980C-2E5A-5A4C-95F0-23B31522B233}" sibTransId="{F77A9321-202D-5346-A316-A085D2DBDAA0}"/>
    <dgm:cxn modelId="{1397E633-6195-A448-8A6C-B6FB846DDF5F}" type="presOf" srcId="{824D4557-7715-6148-887F-A0D36A55443F}" destId="{141658AA-AD4C-A740-A048-5C9D4CF7D3B0}" srcOrd="0" destOrd="0" presId="urn:microsoft.com/office/officeart/2008/layout/VerticalCurvedList"/>
    <dgm:cxn modelId="{BF7A3155-CA4D-B748-A42D-0E53597C7FB6}" type="presOf" srcId="{2463D3E0-103D-6642-8C5F-86F8943B8485}" destId="{F7E0DD39-6625-DE44-B310-8423640D46E7}" srcOrd="0" destOrd="0" presId="urn:microsoft.com/office/officeart/2008/layout/VerticalCurvedList"/>
    <dgm:cxn modelId="{30E8AF7B-960D-8A48-80B2-A26410F97A3D}" type="presOf" srcId="{0F6DEFBD-E343-6D48-9BC7-1F6CA3EEDA0F}" destId="{EDF1F253-9511-8D42-9E55-EA43FCA2ECE9}" srcOrd="0" destOrd="0" presId="urn:microsoft.com/office/officeart/2008/layout/VerticalCurvedList"/>
    <dgm:cxn modelId="{8C756991-8F54-924B-93D1-C6F129ABE536}" srcId="{824D4557-7715-6148-887F-A0D36A55443F}" destId="{0F6DEFBD-E343-6D48-9BC7-1F6CA3EEDA0F}" srcOrd="1" destOrd="0" parTransId="{C58F63AE-B69A-0145-8F16-27A4FAA3BE01}" sibTransId="{2EB6C1BA-40E8-3241-84EB-41FEA85556BB}"/>
    <dgm:cxn modelId="{854763C4-637A-E54E-8631-DB6DF9F21CC1}" type="presOf" srcId="{F77A9321-202D-5346-A316-A085D2DBDAA0}" destId="{82C60848-7690-F849-9E41-1562BB176058}" srcOrd="0" destOrd="0" presId="urn:microsoft.com/office/officeart/2008/layout/VerticalCurvedList"/>
    <dgm:cxn modelId="{8EB974E4-A462-5A44-BC81-8F317505BAE7}" srcId="{824D4557-7715-6148-887F-A0D36A55443F}" destId="{2463D3E0-103D-6642-8C5F-86F8943B8485}" srcOrd="2" destOrd="0" parTransId="{0943B85F-F0C8-3C40-B522-406F95BEA7C8}" sibTransId="{3A11C01E-808E-E14D-87B0-EC7259D55AE5}"/>
    <dgm:cxn modelId="{82B194F8-86CA-6B4A-AC94-31AA14E9FF16}" type="presOf" srcId="{0940EF89-4E5C-9646-B15E-13BCC63C94F6}" destId="{7CE024D1-DAD9-5B42-8DE3-1FECFD088971}" srcOrd="0" destOrd="0" presId="urn:microsoft.com/office/officeart/2008/layout/VerticalCurvedList"/>
    <dgm:cxn modelId="{ACF15F15-05B1-554E-BCB2-C1DFFED97033}" type="presParOf" srcId="{141658AA-AD4C-A740-A048-5C9D4CF7D3B0}" destId="{20868D89-EE9A-F541-8228-64ABF253142E}" srcOrd="0" destOrd="0" presId="urn:microsoft.com/office/officeart/2008/layout/VerticalCurvedList"/>
    <dgm:cxn modelId="{726BF3D4-5EC6-B443-9C29-6A26FECD1C0D}" type="presParOf" srcId="{20868D89-EE9A-F541-8228-64ABF253142E}" destId="{9C5DE28D-8922-DB4F-95F3-647617F98575}" srcOrd="0" destOrd="0" presId="urn:microsoft.com/office/officeart/2008/layout/VerticalCurvedList"/>
    <dgm:cxn modelId="{8FECEB9F-3374-0346-BC46-770C91F97B32}" type="presParOf" srcId="{9C5DE28D-8922-DB4F-95F3-647617F98575}" destId="{7D687C1A-1C0A-4D4A-99F8-6DCDD02EC7C1}" srcOrd="0" destOrd="0" presId="urn:microsoft.com/office/officeart/2008/layout/VerticalCurvedList"/>
    <dgm:cxn modelId="{8E098D06-7F64-A14C-9B96-88995E08E971}" type="presParOf" srcId="{9C5DE28D-8922-DB4F-95F3-647617F98575}" destId="{82C60848-7690-F849-9E41-1562BB176058}" srcOrd="1" destOrd="0" presId="urn:microsoft.com/office/officeart/2008/layout/VerticalCurvedList"/>
    <dgm:cxn modelId="{CD72E8FC-DCAD-2E45-BD4C-D7D89AE3DCC8}" type="presParOf" srcId="{9C5DE28D-8922-DB4F-95F3-647617F98575}" destId="{740DB6AD-57D5-0B4F-890A-3B0C6E749118}" srcOrd="2" destOrd="0" presId="urn:microsoft.com/office/officeart/2008/layout/VerticalCurvedList"/>
    <dgm:cxn modelId="{11453F18-C922-644D-8440-EC56A9066032}" type="presParOf" srcId="{9C5DE28D-8922-DB4F-95F3-647617F98575}" destId="{559D9412-93B0-2942-9A98-EC9D2262AE18}" srcOrd="3" destOrd="0" presId="urn:microsoft.com/office/officeart/2008/layout/VerticalCurvedList"/>
    <dgm:cxn modelId="{974916BD-22DA-AF47-B684-7E19699A1B88}" type="presParOf" srcId="{20868D89-EE9A-F541-8228-64ABF253142E}" destId="{7CE024D1-DAD9-5B42-8DE3-1FECFD088971}" srcOrd="1" destOrd="0" presId="urn:microsoft.com/office/officeart/2008/layout/VerticalCurvedList"/>
    <dgm:cxn modelId="{626768E4-ECC5-ED40-B3A8-70BDAD4CEC02}" type="presParOf" srcId="{20868D89-EE9A-F541-8228-64ABF253142E}" destId="{EFAE1DF9-DDD2-FA43-8FC8-C746C4E59E0F}" srcOrd="2" destOrd="0" presId="urn:microsoft.com/office/officeart/2008/layout/VerticalCurvedList"/>
    <dgm:cxn modelId="{A922FF4E-292D-FD4A-B052-89E8633AA6FC}" type="presParOf" srcId="{EFAE1DF9-DDD2-FA43-8FC8-C746C4E59E0F}" destId="{87107680-20B1-334B-93EF-6E31521CFCE4}" srcOrd="0" destOrd="0" presId="urn:microsoft.com/office/officeart/2008/layout/VerticalCurvedList"/>
    <dgm:cxn modelId="{D81F1C7E-EE3E-A04E-B4FF-8C198C6DDDD3}" type="presParOf" srcId="{20868D89-EE9A-F541-8228-64ABF253142E}" destId="{EDF1F253-9511-8D42-9E55-EA43FCA2ECE9}" srcOrd="3" destOrd="0" presId="urn:microsoft.com/office/officeart/2008/layout/VerticalCurvedList"/>
    <dgm:cxn modelId="{0A612DE0-50C0-7B45-9548-E567C1612A2D}" type="presParOf" srcId="{20868D89-EE9A-F541-8228-64ABF253142E}" destId="{668EB257-6749-C242-A3C4-D28F33896023}" srcOrd="4" destOrd="0" presId="urn:microsoft.com/office/officeart/2008/layout/VerticalCurvedList"/>
    <dgm:cxn modelId="{A2A86C05-45C6-4F41-A703-76CE0E35AA2C}" type="presParOf" srcId="{668EB257-6749-C242-A3C4-D28F33896023}" destId="{2843D528-9FA4-EB4B-A01B-74F9439908D4}" srcOrd="0" destOrd="0" presId="urn:microsoft.com/office/officeart/2008/layout/VerticalCurvedList"/>
    <dgm:cxn modelId="{277E5EDA-DB22-7F4A-80E8-D185D1BCEB7D}" type="presParOf" srcId="{20868D89-EE9A-F541-8228-64ABF253142E}" destId="{F7E0DD39-6625-DE44-B310-8423640D46E7}" srcOrd="5" destOrd="0" presId="urn:microsoft.com/office/officeart/2008/layout/VerticalCurvedList"/>
    <dgm:cxn modelId="{F8D2B40D-90DD-4444-9B1E-05D28DCFA2AC}" type="presParOf" srcId="{20868D89-EE9A-F541-8228-64ABF253142E}" destId="{466DF15D-F9D2-664B-B056-392D76A89724}" srcOrd="6" destOrd="0" presId="urn:microsoft.com/office/officeart/2008/layout/VerticalCurvedList"/>
    <dgm:cxn modelId="{F1A4419E-37C7-F345-AE9D-7E55B01DD56F}" type="presParOf" srcId="{466DF15D-F9D2-664B-B056-392D76A89724}" destId="{9FFB4F70-BD11-3547-8ADF-E5843FB0405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C60848-7690-F849-9E41-1562BB176058}">
      <dsp:nvSpPr>
        <dsp:cNvPr id="0" name=""/>
        <dsp:cNvSpPr/>
      </dsp:nvSpPr>
      <dsp:spPr>
        <a:xfrm>
          <a:off x="-5131070" y="-786013"/>
          <a:ext cx="6110476" cy="6110476"/>
        </a:xfrm>
        <a:prstGeom prst="blockArc">
          <a:avLst>
            <a:gd name="adj1" fmla="val 18900000"/>
            <a:gd name="adj2" fmla="val 2700000"/>
            <a:gd name="adj3" fmla="val 353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E024D1-DAD9-5B42-8DE3-1FECFD088971}">
      <dsp:nvSpPr>
        <dsp:cNvPr id="0" name=""/>
        <dsp:cNvSpPr/>
      </dsp:nvSpPr>
      <dsp:spPr>
        <a:xfrm>
          <a:off x="629936" y="453845"/>
          <a:ext cx="6190832" cy="907690"/>
        </a:xfrm>
        <a:prstGeom prst="rect">
          <a:avLst/>
        </a:prstGeom>
        <a:solidFill>
          <a:srgbClr val="77E1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479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Flat</a:t>
          </a:r>
        </a:p>
      </dsp:txBody>
      <dsp:txXfrm>
        <a:off x="629936" y="453845"/>
        <a:ext cx="6190832" cy="907690"/>
      </dsp:txXfrm>
    </dsp:sp>
    <dsp:sp modelId="{87107680-20B1-334B-93EF-6E31521CFCE4}">
      <dsp:nvSpPr>
        <dsp:cNvPr id="0" name=""/>
        <dsp:cNvSpPr/>
      </dsp:nvSpPr>
      <dsp:spPr>
        <a:xfrm>
          <a:off x="62630" y="340383"/>
          <a:ext cx="1134612" cy="1134612"/>
        </a:xfrm>
        <a:prstGeom prst="ellipse">
          <a:avLst/>
        </a:prstGeom>
        <a:solidFill>
          <a:srgbClr val="77E1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F1F253-9511-8D42-9E55-EA43FCA2ECE9}">
      <dsp:nvSpPr>
        <dsp:cNvPr id="0" name=""/>
        <dsp:cNvSpPr/>
      </dsp:nvSpPr>
      <dsp:spPr>
        <a:xfrm>
          <a:off x="959882" y="1815380"/>
          <a:ext cx="5860887" cy="907690"/>
        </a:xfrm>
        <a:prstGeom prst="rect">
          <a:avLst/>
        </a:prstGeom>
        <a:solidFill>
          <a:srgbClr val="FCE87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479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schemeClr val="tx1"/>
              </a:solidFill>
            </a:rPr>
            <a:t>Structured</a:t>
          </a:r>
        </a:p>
      </dsp:txBody>
      <dsp:txXfrm>
        <a:off x="959882" y="1815380"/>
        <a:ext cx="5860887" cy="907690"/>
      </dsp:txXfrm>
    </dsp:sp>
    <dsp:sp modelId="{2843D528-9FA4-EB4B-A01B-74F9439908D4}">
      <dsp:nvSpPr>
        <dsp:cNvPr id="0" name=""/>
        <dsp:cNvSpPr/>
      </dsp:nvSpPr>
      <dsp:spPr>
        <a:xfrm>
          <a:off x="392575" y="1701918"/>
          <a:ext cx="1134612" cy="1134612"/>
        </a:xfrm>
        <a:prstGeom prst="ellipse">
          <a:avLst/>
        </a:prstGeom>
        <a:solidFill>
          <a:srgbClr val="FCE87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E0DD39-6625-DE44-B310-8423640D46E7}">
      <dsp:nvSpPr>
        <dsp:cNvPr id="0" name=""/>
        <dsp:cNvSpPr/>
      </dsp:nvSpPr>
      <dsp:spPr>
        <a:xfrm>
          <a:off x="629936" y="3176915"/>
          <a:ext cx="6190832" cy="907690"/>
        </a:xfrm>
        <a:prstGeom prst="rect">
          <a:avLst/>
        </a:prstGeom>
        <a:solidFill>
          <a:srgbClr val="EF727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479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Attribute-based</a:t>
          </a:r>
        </a:p>
      </dsp:txBody>
      <dsp:txXfrm>
        <a:off x="629936" y="3176915"/>
        <a:ext cx="6190832" cy="907690"/>
      </dsp:txXfrm>
    </dsp:sp>
    <dsp:sp modelId="{9FFB4F70-BD11-3547-8ADF-E5843FB04058}">
      <dsp:nvSpPr>
        <dsp:cNvPr id="0" name=""/>
        <dsp:cNvSpPr/>
      </dsp:nvSpPr>
      <dsp:spPr>
        <a:xfrm>
          <a:off x="62630" y="3063453"/>
          <a:ext cx="1134612" cy="1134612"/>
        </a:xfrm>
        <a:prstGeom prst="ellipse">
          <a:avLst/>
        </a:prstGeom>
        <a:solidFill>
          <a:srgbClr val="EF727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C60848-7690-F849-9E41-1562BB176058}">
      <dsp:nvSpPr>
        <dsp:cNvPr id="0" name=""/>
        <dsp:cNvSpPr/>
      </dsp:nvSpPr>
      <dsp:spPr>
        <a:xfrm>
          <a:off x="-5131070" y="-786013"/>
          <a:ext cx="6110476" cy="6110476"/>
        </a:xfrm>
        <a:prstGeom prst="blockArc">
          <a:avLst>
            <a:gd name="adj1" fmla="val 18900000"/>
            <a:gd name="adj2" fmla="val 2700000"/>
            <a:gd name="adj3" fmla="val 353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E024D1-DAD9-5B42-8DE3-1FECFD088971}">
      <dsp:nvSpPr>
        <dsp:cNvPr id="0" name=""/>
        <dsp:cNvSpPr/>
      </dsp:nvSpPr>
      <dsp:spPr>
        <a:xfrm>
          <a:off x="629936" y="453845"/>
          <a:ext cx="6190832" cy="907690"/>
        </a:xfrm>
        <a:prstGeom prst="rect">
          <a:avLst/>
        </a:prstGeom>
        <a:solidFill>
          <a:srgbClr val="77E1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479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Flat</a:t>
          </a:r>
        </a:p>
      </dsp:txBody>
      <dsp:txXfrm>
        <a:off x="629936" y="453845"/>
        <a:ext cx="6190832" cy="907690"/>
      </dsp:txXfrm>
    </dsp:sp>
    <dsp:sp modelId="{87107680-20B1-334B-93EF-6E31521CFCE4}">
      <dsp:nvSpPr>
        <dsp:cNvPr id="0" name=""/>
        <dsp:cNvSpPr/>
      </dsp:nvSpPr>
      <dsp:spPr>
        <a:xfrm>
          <a:off x="62630" y="340383"/>
          <a:ext cx="1134612" cy="1134612"/>
        </a:xfrm>
        <a:prstGeom prst="ellipse">
          <a:avLst/>
        </a:prstGeom>
        <a:solidFill>
          <a:srgbClr val="77E1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F1F253-9511-8D42-9E55-EA43FCA2ECE9}">
      <dsp:nvSpPr>
        <dsp:cNvPr id="0" name=""/>
        <dsp:cNvSpPr/>
      </dsp:nvSpPr>
      <dsp:spPr>
        <a:xfrm>
          <a:off x="959882" y="1815380"/>
          <a:ext cx="5860887" cy="907690"/>
        </a:xfrm>
        <a:prstGeom prst="rect">
          <a:avLst/>
        </a:prstGeom>
        <a:solidFill>
          <a:srgbClr val="FCE87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479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schemeClr val="tx1"/>
              </a:solidFill>
            </a:rPr>
            <a:t>Structured</a:t>
          </a:r>
        </a:p>
      </dsp:txBody>
      <dsp:txXfrm>
        <a:off x="959882" y="1815380"/>
        <a:ext cx="5860887" cy="907690"/>
      </dsp:txXfrm>
    </dsp:sp>
    <dsp:sp modelId="{2843D528-9FA4-EB4B-A01B-74F9439908D4}">
      <dsp:nvSpPr>
        <dsp:cNvPr id="0" name=""/>
        <dsp:cNvSpPr/>
      </dsp:nvSpPr>
      <dsp:spPr>
        <a:xfrm>
          <a:off x="392575" y="1701918"/>
          <a:ext cx="1134612" cy="1134612"/>
        </a:xfrm>
        <a:prstGeom prst="ellipse">
          <a:avLst/>
        </a:prstGeom>
        <a:solidFill>
          <a:srgbClr val="FCE87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E0DD39-6625-DE44-B310-8423640D46E7}">
      <dsp:nvSpPr>
        <dsp:cNvPr id="0" name=""/>
        <dsp:cNvSpPr/>
      </dsp:nvSpPr>
      <dsp:spPr>
        <a:xfrm>
          <a:off x="629936" y="3176915"/>
          <a:ext cx="6190832" cy="907690"/>
        </a:xfrm>
        <a:prstGeom prst="rect">
          <a:avLst/>
        </a:prstGeom>
        <a:solidFill>
          <a:srgbClr val="EF727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479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Attribute-based</a:t>
          </a:r>
        </a:p>
      </dsp:txBody>
      <dsp:txXfrm>
        <a:off x="629936" y="3176915"/>
        <a:ext cx="6190832" cy="907690"/>
      </dsp:txXfrm>
    </dsp:sp>
    <dsp:sp modelId="{9FFB4F70-BD11-3547-8ADF-E5843FB04058}">
      <dsp:nvSpPr>
        <dsp:cNvPr id="0" name=""/>
        <dsp:cNvSpPr/>
      </dsp:nvSpPr>
      <dsp:spPr>
        <a:xfrm>
          <a:off x="62630" y="3063453"/>
          <a:ext cx="1134612" cy="1134612"/>
        </a:xfrm>
        <a:prstGeom prst="ellipse">
          <a:avLst/>
        </a:prstGeom>
        <a:solidFill>
          <a:srgbClr val="EF727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135EE63-092A-4973-A7C4-F0B16A4FE50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27D8C7-A1E6-427E-BA5E-BFB75EB62E4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261F3-FC8A-4051-823B-FB74E1FE2595}" type="datetimeFigureOut">
              <a:rPr lang="en-US" smtClean="0"/>
              <a:t>9/26/23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E01F49-3048-487A-A02E-C5F41C02AC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40A855-A7C3-4553-9A62-D15AA0EE92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08D40-6C12-4640-9917-EF7E0B08C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39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B0B41B-F537-43C4-A799-B107C88091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66A11F-B8CC-40D7-989C-7629331CA9D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C14E9CE-8A50-462D-8785-44F46C63537C}" type="datetimeFigureOut">
              <a:rPr lang="en-US"/>
              <a:pPr>
                <a:defRPr/>
              </a:pPr>
              <a:t>9/26/23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D40F487-295A-45B9-A8E0-C60A8FFF666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C406079-A493-47E8-A085-D62B97181C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4DF63A-782B-4E51-8781-C7C7B371095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064A8D-6653-488C-BE3D-B0E81238E7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CD80C1-BF14-4F02-8A97-46EC20D133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5316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A4980-84F6-4B8A-ADD0-4F4AA28FDB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64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869612C5-17B9-439F-9253-41F32E5A7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353C0E6A-2B30-4DD6-895F-1571E838E7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D4B58A9-C55A-4BB9-92D6-DDC4033EF3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10E89C-2FED-4619-AF3C-EBB2F75A05D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748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05CDD2A2-A9B8-4984-8CCD-8232147322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9DD50002-0861-4E2A-B431-E62113F62F6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$ ls -id . </a:t>
            </a:r>
          </a:p>
          <a:p>
            <a:r>
              <a:rPr lang="en-US" altLang="en-US"/>
              <a:t>1069765 ./ </a:t>
            </a:r>
          </a:p>
          <a:p>
            <a:r>
              <a:rPr lang="en-US" altLang="en-US"/>
              <a:t>$ mkdir tmp ; cd tmp </a:t>
            </a:r>
          </a:p>
          <a:p>
            <a:r>
              <a:rPr lang="en-US" altLang="en-US"/>
              <a:t>$ ls -id .. </a:t>
            </a:r>
          </a:p>
          <a:p>
            <a:r>
              <a:rPr lang="en-US" altLang="en-US"/>
              <a:t>1069765 ../</a:t>
            </a:r>
          </a:p>
          <a:p>
            <a:endParaRPr lang="en-US" altLang="en-US"/>
          </a:p>
          <a:p>
            <a:r>
              <a:rPr lang="en-US" altLang="en-US"/>
              <a:t>The –id option to ls makes it give the inode number of the file/dir. On Unix filesystems .. is a real directory entry; it is a hard link pointing back to the previous directory. To this end, hard links are the tendons that tie the filesystem's directories together.</a:t>
            </a:r>
          </a:p>
          <a:p>
            <a:endParaRPr lang="en-US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3C464BCB-9C31-4206-8312-3B37B13463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D0216D0-90AB-4065-A336-89CB59F133EA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330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37BCBB81-D996-45DD-B471-B5CCC20B796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9/26/23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29398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DC6BA19-72E9-4837-A60C-1743973BF13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9/26/23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3506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8B9EA39-B878-4919-926D-201D49DB2F06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9/26/23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52785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055688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8204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B6475CC-4C3C-4985-9A0D-0AD10955CBC3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9/26/23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29679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C488CEE-0121-4ADB-B8FD-CCEF6914BF7E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9/26/23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84578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8C9683C-4871-4C8F-BEEA-10AF86B392BF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9/26/23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61309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B40BE36-488E-4863-BE8B-D3A83D23C03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9/26/23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24974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98F92F1-570F-44E4-BBF4-1F8F64D4D95A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9/26/23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1206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753877-7FD5-4441-908E-24202D23D682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9/26/23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39700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733D58C-3E0D-4875-BD18-5F8E67BFAEE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9/26/23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01590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BFD6FDA-026B-4FDA-86C9-6656EB6D6CC7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9/26/23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1017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7" y="274319"/>
            <a:ext cx="8604504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252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eb2.qatar.cmu.edu/~mhhammou/15440-f23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Distributed Systems</a:t>
            </a:r>
            <a:b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 15-440</a:t>
            </a:r>
            <a:b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47393"/>
            <a:ext cx="9144000" cy="2023258"/>
          </a:xfrm>
        </p:spPr>
        <p:txBody>
          <a:bodyPr>
            <a:normAutofit/>
          </a:bodyPr>
          <a:lstStyle/>
          <a:p>
            <a:r>
              <a:rPr lang="en-US" altLang="en-US" sz="3900" dirty="0"/>
              <a:t>Naming- Part II</a:t>
            </a:r>
          </a:p>
          <a:p>
            <a:r>
              <a:rPr lang="en-US" sz="3000" dirty="0"/>
              <a:t>Lecture 10, </a:t>
            </a:r>
            <a:r>
              <a:rPr lang="en-US" altLang="en-US" sz="3000" dirty="0"/>
              <a:t>September 26, 2023</a:t>
            </a:r>
            <a:endParaRPr lang="en-US" sz="3000" dirty="0"/>
          </a:p>
          <a:p>
            <a:endParaRPr lang="en-US" dirty="0"/>
          </a:p>
          <a:p>
            <a:r>
              <a:rPr lang="en-US" sz="3000" b="1" dirty="0">
                <a:solidFill>
                  <a:srgbClr val="EF7273"/>
                </a:solidFill>
              </a:rPr>
              <a:t>Mohammad Hammoud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27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EB1EC450-57C2-416C-8EE0-D917920E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11125200" cy="1325880"/>
          </a:xfrm>
        </p:spPr>
        <p:txBody>
          <a:bodyPr lIns="0" rIns="0"/>
          <a:lstStyle/>
          <a:p>
            <a:r>
              <a:rPr lang="en-US" altLang="en-US" dirty="0"/>
              <a:t>Example: The Unix Naming Graph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852C3E15-0AE3-4FE6-8857-A9181A01E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r>
              <a:rPr lang="en-US" altLang="en-US" sz="2800" dirty="0"/>
              <a:t>The implementation (or the </a:t>
            </a:r>
            <a:r>
              <a:rPr lang="en-US" altLang="en-US" sz="2800" i="1" dirty="0">
                <a:solidFill>
                  <a:srgbClr val="77E1FF"/>
                </a:solidFill>
              </a:rPr>
              <a:t>physical representation</a:t>
            </a:r>
            <a:r>
              <a:rPr lang="en-US" altLang="en-US" sz="2800" dirty="0"/>
              <a:t>) of the Unix naming graph consists of a </a:t>
            </a:r>
            <a:r>
              <a:rPr lang="en-US" altLang="en-US" sz="2800" i="1" dirty="0"/>
              <a:t>contiguous series of blocks </a:t>
            </a:r>
            <a:r>
              <a:rPr lang="en-US" altLang="en-US" sz="2800" dirty="0"/>
              <a:t>in a disk</a:t>
            </a:r>
            <a:endParaRPr lang="en-US" altLang="en-US" sz="2400" i="1" dirty="0"/>
          </a:p>
          <a:p>
            <a:pPr marL="342900" lvl="1" indent="0">
              <a:buNone/>
            </a:pPr>
            <a:endParaRPr lang="en-US" altLang="en-US" sz="2100" i="1" dirty="0"/>
          </a:p>
        </p:txBody>
      </p:sp>
      <p:graphicFrame>
        <p:nvGraphicFramePr>
          <p:cNvPr id="31" name="Table 33">
            <a:extLst>
              <a:ext uri="{FF2B5EF4-FFF2-40B4-BE49-F238E27FC236}">
                <a16:creationId xmlns:a16="http://schemas.microsoft.com/office/drawing/2014/main" id="{D2B01B57-F3C9-08B0-E6AD-F2C46B198078}"/>
              </a:ext>
            </a:extLst>
          </p:cNvPr>
          <p:cNvGraphicFramePr>
            <a:graphicFrameLocks noGrp="1"/>
          </p:cNvGraphicFramePr>
          <p:nvPr/>
        </p:nvGraphicFramePr>
        <p:xfrm>
          <a:off x="1380362" y="3112254"/>
          <a:ext cx="871221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009">
                  <a:extLst>
                    <a:ext uri="{9D8B030D-6E8A-4147-A177-3AD203B41FA5}">
                      <a16:colId xmlns:a16="http://schemas.microsoft.com/office/drawing/2014/main" val="272674020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58585110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08632444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4220369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5541766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418991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77558480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1680784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17796885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4961085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1679361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77921456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583268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34887116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319093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4251627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9382674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6397714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967544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1896708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991773707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78653262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10035748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12910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395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245678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8363ACE7-197E-C737-0464-6573D33F9D02}"/>
              </a:ext>
            </a:extLst>
          </p:cNvPr>
          <p:cNvSpPr txBox="1"/>
          <p:nvPr/>
        </p:nvSpPr>
        <p:spPr>
          <a:xfrm>
            <a:off x="609600" y="4050268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Boot Block</a:t>
            </a:r>
          </a:p>
        </p:txBody>
      </p:sp>
      <p:cxnSp>
        <p:nvCxnSpPr>
          <p:cNvPr id="42" name="Curved Connector 41">
            <a:extLst>
              <a:ext uri="{FF2B5EF4-FFF2-40B4-BE49-F238E27FC236}">
                <a16:creationId xmlns:a16="http://schemas.microsoft.com/office/drawing/2014/main" id="{305E0DB8-61F2-8750-54E9-1ED11B5EBF98}"/>
              </a:ext>
            </a:extLst>
          </p:cNvPr>
          <p:cNvCxnSpPr>
            <a:endCxn id="40" idx="0"/>
          </p:cNvCxnSpPr>
          <p:nvPr/>
        </p:nvCxnSpPr>
        <p:spPr>
          <a:xfrm rot="5400000">
            <a:off x="1122179" y="3614281"/>
            <a:ext cx="567174" cy="30480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9B2F909A-29C3-842C-DBDE-6AFE6D97FF27}"/>
              </a:ext>
            </a:extLst>
          </p:cNvPr>
          <p:cNvSpPr txBox="1"/>
          <p:nvPr/>
        </p:nvSpPr>
        <p:spPr>
          <a:xfrm>
            <a:off x="816870" y="4777323"/>
            <a:ext cx="98090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/>
              <a:t>The </a:t>
            </a:r>
            <a:r>
              <a:rPr lang="en-US" dirty="0">
                <a:solidFill>
                  <a:srgbClr val="0000FF"/>
                </a:solidFill>
              </a:rPr>
              <a:t>Boot Block </a:t>
            </a:r>
            <a:r>
              <a:rPr lang="en-US" dirty="0"/>
              <a:t>is a special block of data and instructions that are automatically loaded into </a:t>
            </a:r>
            <a:br>
              <a:rPr lang="en-US" dirty="0"/>
            </a:br>
            <a:r>
              <a:rPr lang="en-US" dirty="0"/>
              <a:t>main memory when the system is booted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/>
              <a:t>It is used to load the OS into main memory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C5C49BD-EF87-678E-005C-4485146DE587}"/>
              </a:ext>
            </a:extLst>
          </p:cNvPr>
          <p:cNvSpPr txBox="1"/>
          <p:nvPr/>
        </p:nvSpPr>
        <p:spPr>
          <a:xfrm>
            <a:off x="1024766" y="246956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Superblock</a:t>
            </a:r>
          </a:p>
        </p:txBody>
      </p:sp>
      <p:cxnSp>
        <p:nvCxnSpPr>
          <p:cNvPr id="46" name="Curved Connector 45">
            <a:extLst>
              <a:ext uri="{FF2B5EF4-FFF2-40B4-BE49-F238E27FC236}">
                <a16:creationId xmlns:a16="http://schemas.microsoft.com/office/drawing/2014/main" id="{89A6ECD5-C9E9-0D4A-DC63-D2B58682047F}"/>
              </a:ext>
            </a:extLst>
          </p:cNvPr>
          <p:cNvCxnSpPr>
            <a:cxnSpLocks/>
            <a:endCxn id="44" idx="2"/>
          </p:cNvCxnSpPr>
          <p:nvPr/>
        </p:nvCxnSpPr>
        <p:spPr>
          <a:xfrm rot="16200000" flipV="1">
            <a:off x="1648658" y="2884417"/>
            <a:ext cx="293997" cy="202952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D594D06-F633-F233-5391-2CF2A194FAE4}"/>
              </a:ext>
            </a:extLst>
          </p:cNvPr>
          <p:cNvSpPr txBox="1"/>
          <p:nvPr/>
        </p:nvSpPr>
        <p:spPr>
          <a:xfrm>
            <a:off x="2029462" y="4050268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Nodes (called </a:t>
            </a:r>
            <a:r>
              <a:rPr lang="en-US" i="1" dirty="0" err="1"/>
              <a:t>Inodes</a:t>
            </a:r>
            <a:r>
              <a:rPr lang="en-US" dirty="0"/>
              <a:t>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EF8F5C6-84A2-1047-128A-9C3F5FF73C66}"/>
              </a:ext>
            </a:extLst>
          </p:cNvPr>
          <p:cNvSpPr txBox="1"/>
          <p:nvPr/>
        </p:nvSpPr>
        <p:spPr>
          <a:xfrm>
            <a:off x="6613977" y="2469562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File Data Blocks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2B1547F-A9DC-F706-3C0E-1A52F4641A18}"/>
              </a:ext>
            </a:extLst>
          </p:cNvPr>
          <p:cNvSpPr txBox="1"/>
          <p:nvPr/>
        </p:nvSpPr>
        <p:spPr>
          <a:xfrm>
            <a:off x="7272516" y="4050268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 Block</a:t>
            </a:r>
          </a:p>
        </p:txBody>
      </p:sp>
      <p:sp>
        <p:nvSpPr>
          <p:cNvPr id="51" name="Right Brace 50">
            <a:extLst>
              <a:ext uri="{FF2B5EF4-FFF2-40B4-BE49-F238E27FC236}">
                <a16:creationId xmlns:a16="http://schemas.microsoft.com/office/drawing/2014/main" id="{8A342E1E-B089-0903-E5C2-D5974EE6037C}"/>
              </a:ext>
            </a:extLst>
          </p:cNvPr>
          <p:cNvSpPr/>
          <p:nvPr/>
        </p:nvSpPr>
        <p:spPr>
          <a:xfrm rot="5400000">
            <a:off x="3449025" y="2400959"/>
            <a:ext cx="205298" cy="287098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85E456D-DEE6-ECB5-9BAA-C78F99C3B7E6}"/>
              </a:ext>
            </a:extLst>
          </p:cNvPr>
          <p:cNvCxnSpPr/>
          <p:nvPr/>
        </p:nvCxnSpPr>
        <p:spPr>
          <a:xfrm>
            <a:off x="10244966" y="363549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DD208D65-5642-28CD-82BF-4DC0E162F866}"/>
              </a:ext>
            </a:extLst>
          </p:cNvPr>
          <p:cNvSpPr txBox="1"/>
          <p:nvPr/>
        </p:nvSpPr>
        <p:spPr>
          <a:xfrm>
            <a:off x="10706887" y="3308618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</a:t>
            </a:r>
            <a:br>
              <a:rPr lang="en-US" dirty="0"/>
            </a:br>
            <a:r>
              <a:rPr lang="en-US" dirty="0"/>
              <a:t>Numbers</a:t>
            </a:r>
          </a:p>
        </p:txBody>
      </p:sp>
      <p:sp>
        <p:nvSpPr>
          <p:cNvPr id="55" name="Right Brace 54">
            <a:extLst>
              <a:ext uri="{FF2B5EF4-FFF2-40B4-BE49-F238E27FC236}">
                <a16:creationId xmlns:a16="http://schemas.microsoft.com/office/drawing/2014/main" id="{7BE9547C-4F24-94A9-2B60-50298D41BFE0}"/>
              </a:ext>
            </a:extLst>
          </p:cNvPr>
          <p:cNvSpPr/>
          <p:nvPr/>
        </p:nvSpPr>
        <p:spPr>
          <a:xfrm rot="16200000">
            <a:off x="7437224" y="371732"/>
            <a:ext cx="205297" cy="510541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Curved Connector 56">
            <a:extLst>
              <a:ext uri="{FF2B5EF4-FFF2-40B4-BE49-F238E27FC236}">
                <a16:creationId xmlns:a16="http://schemas.microsoft.com/office/drawing/2014/main" id="{32A90DAA-EE15-287B-9E3B-3C75CBD7E351}"/>
              </a:ext>
            </a:extLst>
          </p:cNvPr>
          <p:cNvCxnSpPr>
            <a:cxnSpLocks/>
          </p:cNvCxnSpPr>
          <p:nvPr/>
        </p:nvCxnSpPr>
        <p:spPr>
          <a:xfrm>
            <a:off x="7391400" y="3483094"/>
            <a:ext cx="512058" cy="471855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own Arrow 1">
            <a:extLst>
              <a:ext uri="{FF2B5EF4-FFF2-40B4-BE49-F238E27FC236}">
                <a16:creationId xmlns:a16="http://schemas.microsoft.com/office/drawing/2014/main" id="{0BB4FE63-621F-D463-737B-F65B186F14EA}"/>
              </a:ext>
            </a:extLst>
          </p:cNvPr>
          <p:cNvSpPr/>
          <p:nvPr/>
        </p:nvSpPr>
        <p:spPr>
          <a:xfrm rot="10800000">
            <a:off x="1056037" y="4407991"/>
            <a:ext cx="394658" cy="304800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8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EB1EC450-57C2-416C-8EE0-D917920E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11125200" cy="1325880"/>
          </a:xfrm>
        </p:spPr>
        <p:txBody>
          <a:bodyPr lIns="0" rIns="0"/>
          <a:lstStyle/>
          <a:p>
            <a:r>
              <a:rPr lang="en-US" altLang="en-US" dirty="0"/>
              <a:t>Example: The Unix Naming Graph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852C3E15-0AE3-4FE6-8857-A9181A01E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r>
              <a:rPr lang="en-US" altLang="en-US" sz="2800" dirty="0"/>
              <a:t>The implementation (or the </a:t>
            </a:r>
            <a:r>
              <a:rPr lang="en-US" altLang="en-US" sz="2800" i="1" dirty="0">
                <a:solidFill>
                  <a:srgbClr val="77E1FF"/>
                </a:solidFill>
              </a:rPr>
              <a:t>physical representation</a:t>
            </a:r>
            <a:r>
              <a:rPr lang="en-US" altLang="en-US" sz="2800" dirty="0"/>
              <a:t>) of the Unix naming graph consists of a </a:t>
            </a:r>
            <a:r>
              <a:rPr lang="en-US" altLang="en-US" sz="2800" i="1" dirty="0"/>
              <a:t>contiguous series of blocks </a:t>
            </a:r>
            <a:r>
              <a:rPr lang="en-US" altLang="en-US" sz="2800" dirty="0"/>
              <a:t>in a disk</a:t>
            </a:r>
            <a:endParaRPr lang="en-US" altLang="en-US" sz="2400" i="1" dirty="0"/>
          </a:p>
          <a:p>
            <a:pPr marL="342900" lvl="1" indent="0">
              <a:buNone/>
            </a:pPr>
            <a:endParaRPr lang="en-US" altLang="en-US" sz="2100" i="1" dirty="0"/>
          </a:p>
        </p:txBody>
      </p:sp>
      <p:graphicFrame>
        <p:nvGraphicFramePr>
          <p:cNvPr id="31" name="Table 33">
            <a:extLst>
              <a:ext uri="{FF2B5EF4-FFF2-40B4-BE49-F238E27FC236}">
                <a16:creationId xmlns:a16="http://schemas.microsoft.com/office/drawing/2014/main" id="{D2B01B57-F3C9-08B0-E6AD-F2C46B198078}"/>
              </a:ext>
            </a:extLst>
          </p:cNvPr>
          <p:cNvGraphicFramePr>
            <a:graphicFrameLocks noGrp="1"/>
          </p:cNvGraphicFramePr>
          <p:nvPr/>
        </p:nvGraphicFramePr>
        <p:xfrm>
          <a:off x="1380362" y="3112254"/>
          <a:ext cx="871221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009">
                  <a:extLst>
                    <a:ext uri="{9D8B030D-6E8A-4147-A177-3AD203B41FA5}">
                      <a16:colId xmlns:a16="http://schemas.microsoft.com/office/drawing/2014/main" val="272674020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58585110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08632444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4220369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5541766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418991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77558480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1680784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17796885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4961085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1679361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77921456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583268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34887116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319093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4251627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9382674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6397714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967544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1896708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991773707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78653262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10035748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12910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395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245678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8363ACE7-197E-C737-0464-6573D33F9D02}"/>
              </a:ext>
            </a:extLst>
          </p:cNvPr>
          <p:cNvSpPr txBox="1"/>
          <p:nvPr/>
        </p:nvSpPr>
        <p:spPr>
          <a:xfrm>
            <a:off x="609600" y="4050268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Boot Block</a:t>
            </a:r>
          </a:p>
        </p:txBody>
      </p:sp>
      <p:cxnSp>
        <p:nvCxnSpPr>
          <p:cNvPr id="42" name="Curved Connector 41">
            <a:extLst>
              <a:ext uri="{FF2B5EF4-FFF2-40B4-BE49-F238E27FC236}">
                <a16:creationId xmlns:a16="http://schemas.microsoft.com/office/drawing/2014/main" id="{305E0DB8-61F2-8750-54E9-1ED11B5EBF98}"/>
              </a:ext>
            </a:extLst>
          </p:cNvPr>
          <p:cNvCxnSpPr>
            <a:endCxn id="40" idx="0"/>
          </p:cNvCxnSpPr>
          <p:nvPr/>
        </p:nvCxnSpPr>
        <p:spPr>
          <a:xfrm rot="5400000">
            <a:off x="1122179" y="3614281"/>
            <a:ext cx="567174" cy="30480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9B2F909A-29C3-842C-DBDE-6AFE6D97FF27}"/>
              </a:ext>
            </a:extLst>
          </p:cNvPr>
          <p:cNvSpPr txBox="1"/>
          <p:nvPr/>
        </p:nvSpPr>
        <p:spPr>
          <a:xfrm>
            <a:off x="816870" y="4777323"/>
            <a:ext cx="1037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/>
              <a:t>The </a:t>
            </a:r>
            <a:r>
              <a:rPr lang="en-US" dirty="0">
                <a:solidFill>
                  <a:srgbClr val="EF7273"/>
                </a:solidFill>
              </a:rPr>
              <a:t>Superblock</a:t>
            </a:r>
            <a:r>
              <a:rPr lang="en-US" dirty="0"/>
              <a:t> contains information on the entire file system (e.g., its size, which blocks on disk </a:t>
            </a:r>
            <a:br>
              <a:rPr lang="en-US" dirty="0"/>
            </a:br>
            <a:r>
              <a:rPr lang="en-US" dirty="0"/>
              <a:t>are not yet allocated, which </a:t>
            </a:r>
            <a:r>
              <a:rPr lang="en-US" dirty="0" err="1"/>
              <a:t>Inodes</a:t>
            </a:r>
            <a:r>
              <a:rPr lang="en-US" dirty="0"/>
              <a:t> are not yet used, etc.,)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C5C49BD-EF87-678E-005C-4485146DE587}"/>
              </a:ext>
            </a:extLst>
          </p:cNvPr>
          <p:cNvSpPr txBox="1"/>
          <p:nvPr/>
        </p:nvSpPr>
        <p:spPr>
          <a:xfrm>
            <a:off x="1024766" y="246956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F7273"/>
                </a:solidFill>
              </a:rPr>
              <a:t>Superblock</a:t>
            </a:r>
          </a:p>
        </p:txBody>
      </p:sp>
      <p:cxnSp>
        <p:nvCxnSpPr>
          <p:cNvPr id="46" name="Curved Connector 45">
            <a:extLst>
              <a:ext uri="{FF2B5EF4-FFF2-40B4-BE49-F238E27FC236}">
                <a16:creationId xmlns:a16="http://schemas.microsoft.com/office/drawing/2014/main" id="{89A6ECD5-C9E9-0D4A-DC63-D2B58682047F}"/>
              </a:ext>
            </a:extLst>
          </p:cNvPr>
          <p:cNvCxnSpPr>
            <a:cxnSpLocks/>
            <a:endCxn id="44" idx="2"/>
          </p:cNvCxnSpPr>
          <p:nvPr/>
        </p:nvCxnSpPr>
        <p:spPr>
          <a:xfrm rot="16200000" flipV="1">
            <a:off x="1648658" y="2884417"/>
            <a:ext cx="293997" cy="202952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D594D06-F633-F233-5391-2CF2A194FAE4}"/>
              </a:ext>
            </a:extLst>
          </p:cNvPr>
          <p:cNvSpPr txBox="1"/>
          <p:nvPr/>
        </p:nvSpPr>
        <p:spPr>
          <a:xfrm>
            <a:off x="2029462" y="4050268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Nodes (called </a:t>
            </a:r>
            <a:r>
              <a:rPr lang="en-US" i="1" dirty="0" err="1"/>
              <a:t>Inodes</a:t>
            </a:r>
            <a:r>
              <a:rPr lang="en-US" dirty="0"/>
              <a:t>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EF8F5C6-84A2-1047-128A-9C3F5FF73C66}"/>
              </a:ext>
            </a:extLst>
          </p:cNvPr>
          <p:cNvSpPr txBox="1"/>
          <p:nvPr/>
        </p:nvSpPr>
        <p:spPr>
          <a:xfrm>
            <a:off x="6613977" y="2469562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File Data Blocks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2B1547F-A9DC-F706-3C0E-1A52F4641A18}"/>
              </a:ext>
            </a:extLst>
          </p:cNvPr>
          <p:cNvSpPr txBox="1"/>
          <p:nvPr/>
        </p:nvSpPr>
        <p:spPr>
          <a:xfrm>
            <a:off x="7272516" y="4050268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 Block</a:t>
            </a:r>
          </a:p>
        </p:txBody>
      </p:sp>
      <p:sp>
        <p:nvSpPr>
          <p:cNvPr id="51" name="Right Brace 50">
            <a:extLst>
              <a:ext uri="{FF2B5EF4-FFF2-40B4-BE49-F238E27FC236}">
                <a16:creationId xmlns:a16="http://schemas.microsoft.com/office/drawing/2014/main" id="{8A342E1E-B089-0903-E5C2-D5974EE6037C}"/>
              </a:ext>
            </a:extLst>
          </p:cNvPr>
          <p:cNvSpPr/>
          <p:nvPr/>
        </p:nvSpPr>
        <p:spPr>
          <a:xfrm rot="5400000">
            <a:off x="3449025" y="2400959"/>
            <a:ext cx="205298" cy="287098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85E456D-DEE6-ECB5-9BAA-C78F99C3B7E6}"/>
              </a:ext>
            </a:extLst>
          </p:cNvPr>
          <p:cNvCxnSpPr/>
          <p:nvPr/>
        </p:nvCxnSpPr>
        <p:spPr>
          <a:xfrm>
            <a:off x="10244966" y="363549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DD208D65-5642-28CD-82BF-4DC0E162F866}"/>
              </a:ext>
            </a:extLst>
          </p:cNvPr>
          <p:cNvSpPr txBox="1"/>
          <p:nvPr/>
        </p:nvSpPr>
        <p:spPr>
          <a:xfrm>
            <a:off x="10706887" y="3308618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</a:t>
            </a:r>
            <a:br>
              <a:rPr lang="en-US" dirty="0"/>
            </a:br>
            <a:r>
              <a:rPr lang="en-US" dirty="0"/>
              <a:t>Numbers</a:t>
            </a:r>
          </a:p>
        </p:txBody>
      </p:sp>
      <p:sp>
        <p:nvSpPr>
          <p:cNvPr id="55" name="Right Brace 54">
            <a:extLst>
              <a:ext uri="{FF2B5EF4-FFF2-40B4-BE49-F238E27FC236}">
                <a16:creationId xmlns:a16="http://schemas.microsoft.com/office/drawing/2014/main" id="{7BE9547C-4F24-94A9-2B60-50298D41BFE0}"/>
              </a:ext>
            </a:extLst>
          </p:cNvPr>
          <p:cNvSpPr/>
          <p:nvPr/>
        </p:nvSpPr>
        <p:spPr>
          <a:xfrm rot="16200000">
            <a:off x="7437224" y="371732"/>
            <a:ext cx="205297" cy="510541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Curved Connector 56">
            <a:extLst>
              <a:ext uri="{FF2B5EF4-FFF2-40B4-BE49-F238E27FC236}">
                <a16:creationId xmlns:a16="http://schemas.microsoft.com/office/drawing/2014/main" id="{32A90DAA-EE15-287B-9E3B-3C75CBD7E351}"/>
              </a:ext>
            </a:extLst>
          </p:cNvPr>
          <p:cNvCxnSpPr>
            <a:cxnSpLocks/>
          </p:cNvCxnSpPr>
          <p:nvPr/>
        </p:nvCxnSpPr>
        <p:spPr>
          <a:xfrm>
            <a:off x="7391400" y="3483094"/>
            <a:ext cx="512058" cy="471855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own Arrow 1">
            <a:extLst>
              <a:ext uri="{FF2B5EF4-FFF2-40B4-BE49-F238E27FC236}">
                <a16:creationId xmlns:a16="http://schemas.microsoft.com/office/drawing/2014/main" id="{01A4803A-57AB-BAD7-EAC6-8B48D292D1C2}"/>
              </a:ext>
            </a:extLst>
          </p:cNvPr>
          <p:cNvSpPr/>
          <p:nvPr/>
        </p:nvSpPr>
        <p:spPr>
          <a:xfrm rot="16200000">
            <a:off x="662848" y="2524373"/>
            <a:ext cx="394658" cy="304800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06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EB1EC450-57C2-416C-8EE0-D917920E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11125200" cy="1325880"/>
          </a:xfrm>
        </p:spPr>
        <p:txBody>
          <a:bodyPr lIns="0" rIns="0"/>
          <a:lstStyle/>
          <a:p>
            <a:r>
              <a:rPr lang="en-US" altLang="en-US" dirty="0"/>
              <a:t>Example: The Unix Naming Graph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852C3E15-0AE3-4FE6-8857-A9181A01E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r>
              <a:rPr lang="en-US" altLang="en-US" sz="2800" dirty="0"/>
              <a:t>The implementation (or the </a:t>
            </a:r>
            <a:r>
              <a:rPr lang="en-US" altLang="en-US" sz="2800" i="1" dirty="0">
                <a:solidFill>
                  <a:srgbClr val="77E1FF"/>
                </a:solidFill>
              </a:rPr>
              <a:t>physical representation</a:t>
            </a:r>
            <a:r>
              <a:rPr lang="en-US" altLang="en-US" sz="2800" dirty="0"/>
              <a:t>) of the Unix naming graph consists of a </a:t>
            </a:r>
            <a:r>
              <a:rPr lang="en-US" altLang="en-US" sz="2800" i="1" dirty="0"/>
              <a:t>contiguous series of blocks </a:t>
            </a:r>
            <a:r>
              <a:rPr lang="en-US" altLang="en-US" sz="2800" dirty="0"/>
              <a:t>in a disk</a:t>
            </a:r>
            <a:endParaRPr lang="en-US" altLang="en-US" sz="2400" i="1" dirty="0"/>
          </a:p>
          <a:p>
            <a:pPr marL="342900" lvl="1" indent="0">
              <a:buNone/>
            </a:pPr>
            <a:endParaRPr lang="en-US" altLang="en-US" sz="2100" i="1" dirty="0"/>
          </a:p>
        </p:txBody>
      </p:sp>
      <p:graphicFrame>
        <p:nvGraphicFramePr>
          <p:cNvPr id="31" name="Table 33">
            <a:extLst>
              <a:ext uri="{FF2B5EF4-FFF2-40B4-BE49-F238E27FC236}">
                <a16:creationId xmlns:a16="http://schemas.microsoft.com/office/drawing/2014/main" id="{D2B01B57-F3C9-08B0-E6AD-F2C46B198078}"/>
              </a:ext>
            </a:extLst>
          </p:cNvPr>
          <p:cNvGraphicFramePr>
            <a:graphicFrameLocks noGrp="1"/>
          </p:cNvGraphicFramePr>
          <p:nvPr/>
        </p:nvGraphicFramePr>
        <p:xfrm>
          <a:off x="1380362" y="3112254"/>
          <a:ext cx="871221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009">
                  <a:extLst>
                    <a:ext uri="{9D8B030D-6E8A-4147-A177-3AD203B41FA5}">
                      <a16:colId xmlns:a16="http://schemas.microsoft.com/office/drawing/2014/main" val="272674020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58585110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08632444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4220369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5541766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418991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77558480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1680784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17796885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4961085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1679361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77921456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583268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34887116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319093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4251627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9382674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6397714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967544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1896708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991773707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78653262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10035748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12910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395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245678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8363ACE7-197E-C737-0464-6573D33F9D02}"/>
              </a:ext>
            </a:extLst>
          </p:cNvPr>
          <p:cNvSpPr txBox="1"/>
          <p:nvPr/>
        </p:nvSpPr>
        <p:spPr>
          <a:xfrm>
            <a:off x="609600" y="4050268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Boot Block</a:t>
            </a:r>
          </a:p>
        </p:txBody>
      </p:sp>
      <p:cxnSp>
        <p:nvCxnSpPr>
          <p:cNvPr id="42" name="Curved Connector 41">
            <a:extLst>
              <a:ext uri="{FF2B5EF4-FFF2-40B4-BE49-F238E27FC236}">
                <a16:creationId xmlns:a16="http://schemas.microsoft.com/office/drawing/2014/main" id="{305E0DB8-61F2-8750-54E9-1ED11B5EBF98}"/>
              </a:ext>
            </a:extLst>
          </p:cNvPr>
          <p:cNvCxnSpPr>
            <a:endCxn id="40" idx="0"/>
          </p:cNvCxnSpPr>
          <p:nvPr/>
        </p:nvCxnSpPr>
        <p:spPr>
          <a:xfrm rot="5400000">
            <a:off x="1122179" y="3614281"/>
            <a:ext cx="567174" cy="30480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9B2F909A-29C3-842C-DBDE-6AFE6D97FF27}"/>
              </a:ext>
            </a:extLst>
          </p:cNvPr>
          <p:cNvSpPr txBox="1"/>
          <p:nvPr/>
        </p:nvSpPr>
        <p:spPr>
          <a:xfrm>
            <a:off x="816870" y="4777323"/>
            <a:ext cx="100271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/>
              <a:t>The </a:t>
            </a:r>
            <a:r>
              <a:rPr lang="en-US" dirty="0" err="1">
                <a:solidFill>
                  <a:srgbClr val="A50021"/>
                </a:solidFill>
              </a:rPr>
              <a:t>Inodes</a:t>
            </a:r>
            <a:r>
              <a:rPr lang="en-US" dirty="0"/>
              <a:t> are referred to by index numbers, starting at zero, which is reserved for the </a:t>
            </a:r>
            <a:r>
              <a:rPr lang="en-US" dirty="0" err="1"/>
              <a:t>Inode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representing the </a:t>
            </a:r>
            <a:r>
              <a:rPr lang="en-US" i="1" dirty="0"/>
              <a:t>root directory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/>
              <a:t>Each </a:t>
            </a:r>
            <a:r>
              <a:rPr lang="en-US" dirty="0" err="1"/>
              <a:t>Inode</a:t>
            </a:r>
            <a:r>
              <a:rPr lang="en-US" dirty="0"/>
              <a:t> contains information on where the data of its associated file can be found on disk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/>
              <a:t>Besides, an </a:t>
            </a:r>
            <a:r>
              <a:rPr lang="en-US" dirty="0" err="1"/>
              <a:t>Inode</a:t>
            </a:r>
            <a:r>
              <a:rPr lang="en-US" dirty="0"/>
              <a:t> contains information on its owner, time of creation and last modification, </a:t>
            </a:r>
            <a:br>
              <a:rPr lang="en-US" dirty="0"/>
            </a:br>
            <a:r>
              <a:rPr lang="en-US" dirty="0"/>
              <a:t>protection, etc.,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C5C49BD-EF87-678E-005C-4485146DE587}"/>
              </a:ext>
            </a:extLst>
          </p:cNvPr>
          <p:cNvSpPr txBox="1"/>
          <p:nvPr/>
        </p:nvSpPr>
        <p:spPr>
          <a:xfrm>
            <a:off x="1024766" y="246956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Superblock</a:t>
            </a:r>
          </a:p>
        </p:txBody>
      </p:sp>
      <p:cxnSp>
        <p:nvCxnSpPr>
          <p:cNvPr id="46" name="Curved Connector 45">
            <a:extLst>
              <a:ext uri="{FF2B5EF4-FFF2-40B4-BE49-F238E27FC236}">
                <a16:creationId xmlns:a16="http://schemas.microsoft.com/office/drawing/2014/main" id="{89A6ECD5-C9E9-0D4A-DC63-D2B58682047F}"/>
              </a:ext>
            </a:extLst>
          </p:cNvPr>
          <p:cNvCxnSpPr>
            <a:cxnSpLocks/>
            <a:endCxn id="44" idx="2"/>
          </p:cNvCxnSpPr>
          <p:nvPr/>
        </p:nvCxnSpPr>
        <p:spPr>
          <a:xfrm rot="16200000" flipV="1">
            <a:off x="1648658" y="2884417"/>
            <a:ext cx="293997" cy="202952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D594D06-F633-F233-5391-2CF2A194FAE4}"/>
              </a:ext>
            </a:extLst>
          </p:cNvPr>
          <p:cNvSpPr txBox="1"/>
          <p:nvPr/>
        </p:nvSpPr>
        <p:spPr>
          <a:xfrm>
            <a:off x="2029462" y="4050268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Nodes (called </a:t>
            </a:r>
            <a:r>
              <a:rPr lang="en-US" i="1" dirty="0" err="1">
                <a:solidFill>
                  <a:srgbClr val="A50021"/>
                </a:solidFill>
              </a:rPr>
              <a:t>Inodes</a:t>
            </a:r>
            <a:r>
              <a:rPr lang="en-US" dirty="0"/>
              <a:t>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EF8F5C6-84A2-1047-128A-9C3F5FF73C66}"/>
              </a:ext>
            </a:extLst>
          </p:cNvPr>
          <p:cNvSpPr txBox="1"/>
          <p:nvPr/>
        </p:nvSpPr>
        <p:spPr>
          <a:xfrm>
            <a:off x="6613977" y="2469562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File Data Blocks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2B1547F-A9DC-F706-3C0E-1A52F4641A18}"/>
              </a:ext>
            </a:extLst>
          </p:cNvPr>
          <p:cNvSpPr txBox="1"/>
          <p:nvPr/>
        </p:nvSpPr>
        <p:spPr>
          <a:xfrm>
            <a:off x="7272516" y="4050268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 Block</a:t>
            </a:r>
          </a:p>
        </p:txBody>
      </p:sp>
      <p:sp>
        <p:nvSpPr>
          <p:cNvPr id="51" name="Right Brace 50">
            <a:extLst>
              <a:ext uri="{FF2B5EF4-FFF2-40B4-BE49-F238E27FC236}">
                <a16:creationId xmlns:a16="http://schemas.microsoft.com/office/drawing/2014/main" id="{8A342E1E-B089-0903-E5C2-D5974EE6037C}"/>
              </a:ext>
            </a:extLst>
          </p:cNvPr>
          <p:cNvSpPr/>
          <p:nvPr/>
        </p:nvSpPr>
        <p:spPr>
          <a:xfrm rot="5400000">
            <a:off x="3449025" y="2400959"/>
            <a:ext cx="205298" cy="287098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85E456D-DEE6-ECB5-9BAA-C78F99C3B7E6}"/>
              </a:ext>
            </a:extLst>
          </p:cNvPr>
          <p:cNvCxnSpPr/>
          <p:nvPr/>
        </p:nvCxnSpPr>
        <p:spPr>
          <a:xfrm>
            <a:off x="10244966" y="363549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DD208D65-5642-28CD-82BF-4DC0E162F866}"/>
              </a:ext>
            </a:extLst>
          </p:cNvPr>
          <p:cNvSpPr txBox="1"/>
          <p:nvPr/>
        </p:nvSpPr>
        <p:spPr>
          <a:xfrm>
            <a:off x="10706887" y="3308618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</a:t>
            </a:r>
            <a:br>
              <a:rPr lang="en-US" dirty="0"/>
            </a:br>
            <a:r>
              <a:rPr lang="en-US" dirty="0"/>
              <a:t>Numbers</a:t>
            </a:r>
          </a:p>
        </p:txBody>
      </p:sp>
      <p:sp>
        <p:nvSpPr>
          <p:cNvPr id="55" name="Right Brace 54">
            <a:extLst>
              <a:ext uri="{FF2B5EF4-FFF2-40B4-BE49-F238E27FC236}">
                <a16:creationId xmlns:a16="http://schemas.microsoft.com/office/drawing/2014/main" id="{7BE9547C-4F24-94A9-2B60-50298D41BFE0}"/>
              </a:ext>
            </a:extLst>
          </p:cNvPr>
          <p:cNvSpPr/>
          <p:nvPr/>
        </p:nvSpPr>
        <p:spPr>
          <a:xfrm rot="16200000">
            <a:off x="7437224" y="371732"/>
            <a:ext cx="205297" cy="510541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Curved Connector 56">
            <a:extLst>
              <a:ext uri="{FF2B5EF4-FFF2-40B4-BE49-F238E27FC236}">
                <a16:creationId xmlns:a16="http://schemas.microsoft.com/office/drawing/2014/main" id="{32A90DAA-EE15-287B-9E3B-3C75CBD7E351}"/>
              </a:ext>
            </a:extLst>
          </p:cNvPr>
          <p:cNvCxnSpPr>
            <a:cxnSpLocks/>
          </p:cNvCxnSpPr>
          <p:nvPr/>
        </p:nvCxnSpPr>
        <p:spPr>
          <a:xfrm>
            <a:off x="7391400" y="3483094"/>
            <a:ext cx="512058" cy="471855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6096266E-A6D9-13EA-20D7-3218A20ABE49}"/>
              </a:ext>
            </a:extLst>
          </p:cNvPr>
          <p:cNvSpPr/>
          <p:nvPr/>
        </p:nvSpPr>
        <p:spPr>
          <a:xfrm>
            <a:off x="2116182" y="3112254"/>
            <a:ext cx="338328" cy="37084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urved Connector 3">
            <a:extLst>
              <a:ext uri="{FF2B5EF4-FFF2-40B4-BE49-F238E27FC236}">
                <a16:creationId xmlns:a16="http://schemas.microsoft.com/office/drawing/2014/main" id="{D7E75804-3649-237A-1829-88DBED29B9C0}"/>
              </a:ext>
            </a:extLst>
          </p:cNvPr>
          <p:cNvCxnSpPr>
            <a:stCxn id="2" idx="0"/>
          </p:cNvCxnSpPr>
          <p:nvPr/>
        </p:nvCxnSpPr>
        <p:spPr>
          <a:xfrm rot="5400000" flipH="1" flipV="1">
            <a:off x="2491893" y="2632347"/>
            <a:ext cx="273360" cy="686454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87D70C43-5E60-0A17-25E6-97ECECE82473}"/>
              </a:ext>
            </a:extLst>
          </p:cNvPr>
          <p:cNvSpPr txBox="1"/>
          <p:nvPr/>
        </p:nvSpPr>
        <p:spPr>
          <a:xfrm>
            <a:off x="3033008" y="2640568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</a:t>
            </a:r>
            <a:r>
              <a:rPr lang="en-US" i="1" dirty="0"/>
              <a:t>root directory </a:t>
            </a:r>
          </a:p>
        </p:txBody>
      </p:sp>
      <p:sp>
        <p:nvSpPr>
          <p:cNvPr id="3" name="Down Arrow 2">
            <a:extLst>
              <a:ext uri="{FF2B5EF4-FFF2-40B4-BE49-F238E27FC236}">
                <a16:creationId xmlns:a16="http://schemas.microsoft.com/office/drawing/2014/main" id="{BF499A39-5C6E-8E60-CE43-BF1EE2D9CE4A}"/>
              </a:ext>
            </a:extLst>
          </p:cNvPr>
          <p:cNvSpPr/>
          <p:nvPr/>
        </p:nvSpPr>
        <p:spPr>
          <a:xfrm rot="10800000">
            <a:off x="4329742" y="4425803"/>
            <a:ext cx="394658" cy="304800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1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EB1EC450-57C2-416C-8EE0-D917920E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11125200" cy="1325880"/>
          </a:xfrm>
        </p:spPr>
        <p:txBody>
          <a:bodyPr lIns="0" rIns="0"/>
          <a:lstStyle/>
          <a:p>
            <a:r>
              <a:rPr lang="en-US" altLang="en-US" dirty="0"/>
              <a:t>The Unix Naming Graph: Putting it Altogether</a:t>
            </a:r>
          </a:p>
        </p:txBody>
      </p:sp>
      <p:graphicFrame>
        <p:nvGraphicFramePr>
          <p:cNvPr id="31" name="Table 33">
            <a:extLst>
              <a:ext uri="{FF2B5EF4-FFF2-40B4-BE49-F238E27FC236}">
                <a16:creationId xmlns:a16="http://schemas.microsoft.com/office/drawing/2014/main" id="{D2B01B57-F3C9-08B0-E6AD-F2C46B1980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211678"/>
              </p:ext>
            </p:extLst>
          </p:nvPr>
        </p:nvGraphicFramePr>
        <p:xfrm>
          <a:off x="1380362" y="5398254"/>
          <a:ext cx="871221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009">
                  <a:extLst>
                    <a:ext uri="{9D8B030D-6E8A-4147-A177-3AD203B41FA5}">
                      <a16:colId xmlns:a16="http://schemas.microsoft.com/office/drawing/2014/main" val="272674020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58585110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08632444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4220369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5541766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418991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77558480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1680784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17796885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4961085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1679361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77921456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583268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34887116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319093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4251627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9382674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6397714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967544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1896708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991773707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78653262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10035748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12910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395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245678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8363ACE7-197E-C737-0464-6573D33F9D02}"/>
              </a:ext>
            </a:extLst>
          </p:cNvPr>
          <p:cNvSpPr txBox="1"/>
          <p:nvPr/>
        </p:nvSpPr>
        <p:spPr>
          <a:xfrm>
            <a:off x="609600" y="6336268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Boot Block</a:t>
            </a:r>
          </a:p>
        </p:txBody>
      </p:sp>
      <p:cxnSp>
        <p:nvCxnSpPr>
          <p:cNvPr id="42" name="Curved Connector 41">
            <a:extLst>
              <a:ext uri="{FF2B5EF4-FFF2-40B4-BE49-F238E27FC236}">
                <a16:creationId xmlns:a16="http://schemas.microsoft.com/office/drawing/2014/main" id="{305E0DB8-61F2-8750-54E9-1ED11B5EBF98}"/>
              </a:ext>
            </a:extLst>
          </p:cNvPr>
          <p:cNvCxnSpPr>
            <a:endCxn id="40" idx="0"/>
          </p:cNvCxnSpPr>
          <p:nvPr/>
        </p:nvCxnSpPr>
        <p:spPr>
          <a:xfrm rot="5400000">
            <a:off x="1122179" y="5900281"/>
            <a:ext cx="567174" cy="30480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CC5C49BD-EF87-678E-005C-4485146DE587}"/>
              </a:ext>
            </a:extLst>
          </p:cNvPr>
          <p:cNvSpPr txBox="1"/>
          <p:nvPr/>
        </p:nvSpPr>
        <p:spPr>
          <a:xfrm>
            <a:off x="1024766" y="475556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Superblock</a:t>
            </a:r>
          </a:p>
        </p:txBody>
      </p:sp>
      <p:cxnSp>
        <p:nvCxnSpPr>
          <p:cNvPr id="46" name="Curved Connector 45">
            <a:extLst>
              <a:ext uri="{FF2B5EF4-FFF2-40B4-BE49-F238E27FC236}">
                <a16:creationId xmlns:a16="http://schemas.microsoft.com/office/drawing/2014/main" id="{89A6ECD5-C9E9-0D4A-DC63-D2B58682047F}"/>
              </a:ext>
            </a:extLst>
          </p:cNvPr>
          <p:cNvCxnSpPr>
            <a:cxnSpLocks/>
            <a:endCxn id="44" idx="2"/>
          </p:cNvCxnSpPr>
          <p:nvPr/>
        </p:nvCxnSpPr>
        <p:spPr>
          <a:xfrm rot="16200000" flipV="1">
            <a:off x="1648658" y="5170417"/>
            <a:ext cx="293997" cy="202952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D594D06-F633-F233-5391-2CF2A194FAE4}"/>
              </a:ext>
            </a:extLst>
          </p:cNvPr>
          <p:cNvSpPr txBox="1"/>
          <p:nvPr/>
        </p:nvSpPr>
        <p:spPr>
          <a:xfrm>
            <a:off x="2029462" y="6336268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Nodes (called </a:t>
            </a:r>
            <a:r>
              <a:rPr lang="en-US" i="1" dirty="0" err="1"/>
              <a:t>Inodes</a:t>
            </a:r>
            <a:r>
              <a:rPr lang="en-US" dirty="0"/>
              <a:t>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EF8F5C6-84A2-1047-128A-9C3F5FF73C66}"/>
              </a:ext>
            </a:extLst>
          </p:cNvPr>
          <p:cNvSpPr txBox="1"/>
          <p:nvPr/>
        </p:nvSpPr>
        <p:spPr>
          <a:xfrm>
            <a:off x="6613977" y="4755562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File Data Blocks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2B1547F-A9DC-F706-3C0E-1A52F4641A18}"/>
              </a:ext>
            </a:extLst>
          </p:cNvPr>
          <p:cNvSpPr txBox="1"/>
          <p:nvPr/>
        </p:nvSpPr>
        <p:spPr>
          <a:xfrm>
            <a:off x="7272516" y="6336268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 Block</a:t>
            </a:r>
          </a:p>
        </p:txBody>
      </p:sp>
      <p:sp>
        <p:nvSpPr>
          <p:cNvPr id="51" name="Right Brace 50">
            <a:extLst>
              <a:ext uri="{FF2B5EF4-FFF2-40B4-BE49-F238E27FC236}">
                <a16:creationId xmlns:a16="http://schemas.microsoft.com/office/drawing/2014/main" id="{8A342E1E-B089-0903-E5C2-D5974EE6037C}"/>
              </a:ext>
            </a:extLst>
          </p:cNvPr>
          <p:cNvSpPr/>
          <p:nvPr/>
        </p:nvSpPr>
        <p:spPr>
          <a:xfrm rot="5400000">
            <a:off x="3449025" y="4686959"/>
            <a:ext cx="205298" cy="287098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85E456D-DEE6-ECB5-9BAA-C78F99C3B7E6}"/>
              </a:ext>
            </a:extLst>
          </p:cNvPr>
          <p:cNvCxnSpPr/>
          <p:nvPr/>
        </p:nvCxnSpPr>
        <p:spPr>
          <a:xfrm>
            <a:off x="10244966" y="592149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DD208D65-5642-28CD-82BF-4DC0E162F866}"/>
              </a:ext>
            </a:extLst>
          </p:cNvPr>
          <p:cNvSpPr txBox="1"/>
          <p:nvPr/>
        </p:nvSpPr>
        <p:spPr>
          <a:xfrm>
            <a:off x="10706887" y="5594618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</a:t>
            </a:r>
            <a:br>
              <a:rPr lang="en-US" dirty="0"/>
            </a:br>
            <a:r>
              <a:rPr lang="en-US" dirty="0"/>
              <a:t>Numbers</a:t>
            </a:r>
          </a:p>
        </p:txBody>
      </p:sp>
      <p:sp>
        <p:nvSpPr>
          <p:cNvPr id="55" name="Right Brace 54">
            <a:extLst>
              <a:ext uri="{FF2B5EF4-FFF2-40B4-BE49-F238E27FC236}">
                <a16:creationId xmlns:a16="http://schemas.microsoft.com/office/drawing/2014/main" id="{7BE9547C-4F24-94A9-2B60-50298D41BFE0}"/>
              </a:ext>
            </a:extLst>
          </p:cNvPr>
          <p:cNvSpPr/>
          <p:nvPr/>
        </p:nvSpPr>
        <p:spPr>
          <a:xfrm rot="16200000">
            <a:off x="7437224" y="2657732"/>
            <a:ext cx="205297" cy="510541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Curved Connector 56">
            <a:extLst>
              <a:ext uri="{FF2B5EF4-FFF2-40B4-BE49-F238E27FC236}">
                <a16:creationId xmlns:a16="http://schemas.microsoft.com/office/drawing/2014/main" id="{32A90DAA-EE15-287B-9E3B-3C75CBD7E351}"/>
              </a:ext>
            </a:extLst>
          </p:cNvPr>
          <p:cNvCxnSpPr>
            <a:cxnSpLocks/>
          </p:cNvCxnSpPr>
          <p:nvPr/>
        </p:nvCxnSpPr>
        <p:spPr>
          <a:xfrm>
            <a:off x="7391400" y="5769094"/>
            <a:ext cx="512058" cy="471855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54DB631C-9ABD-86C7-91C3-D5B09565C722}"/>
              </a:ext>
            </a:extLst>
          </p:cNvPr>
          <p:cNvGrpSpPr/>
          <p:nvPr/>
        </p:nvGrpSpPr>
        <p:grpSpPr>
          <a:xfrm>
            <a:off x="3602870" y="1524671"/>
            <a:ext cx="3505200" cy="3121152"/>
            <a:chOff x="6553200" y="2209800"/>
            <a:chExt cx="3505200" cy="312115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F100F7E-2E30-2039-CA70-BC568F3A687E}"/>
                </a:ext>
              </a:extLst>
            </p:cNvPr>
            <p:cNvSpPr/>
            <p:nvPr/>
          </p:nvSpPr>
          <p:spPr>
            <a:xfrm>
              <a:off x="8610600" y="22098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n0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7D58D22-FD52-4C59-BDB9-F044EBEFE853}"/>
                </a:ext>
              </a:extLst>
            </p:cNvPr>
            <p:cNvSpPr/>
            <p:nvPr/>
          </p:nvSpPr>
          <p:spPr>
            <a:xfrm>
              <a:off x="7696200" y="28956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0633735-9510-B01E-0C32-A25F5B8223A8}"/>
                </a:ext>
              </a:extLst>
            </p:cNvPr>
            <p:cNvSpPr/>
            <p:nvPr/>
          </p:nvSpPr>
          <p:spPr>
            <a:xfrm>
              <a:off x="8534400" y="39624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n4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EFCF4DC-C9F0-1311-8153-7BD4C2302CF2}"/>
                </a:ext>
              </a:extLst>
            </p:cNvPr>
            <p:cNvSpPr/>
            <p:nvPr/>
          </p:nvSpPr>
          <p:spPr>
            <a:xfrm>
              <a:off x="9144000" y="29718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n5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D0C28AD-1391-DB68-C0C4-EAFCA4799064}"/>
                </a:ext>
              </a:extLst>
            </p:cNvPr>
            <p:cNvSpPr/>
            <p:nvPr/>
          </p:nvSpPr>
          <p:spPr>
            <a:xfrm>
              <a:off x="67818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n2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94954D0-A250-875C-454E-B5E0045CC370}"/>
                </a:ext>
              </a:extLst>
            </p:cNvPr>
            <p:cNvSpPr/>
            <p:nvPr/>
          </p:nvSpPr>
          <p:spPr>
            <a:xfrm>
              <a:off x="76200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n3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D6AA4B7-680F-D1BB-9315-29A6748B92A7}"/>
                </a:ext>
              </a:extLst>
            </p:cNvPr>
            <p:cNvSpPr/>
            <p:nvPr/>
          </p:nvSpPr>
          <p:spPr>
            <a:xfrm>
              <a:off x="8839200" y="5029200"/>
              <a:ext cx="612648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n7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742D0A9-491F-CFC5-D5AB-CE76357496D3}"/>
                </a:ext>
              </a:extLst>
            </p:cNvPr>
            <p:cNvSpPr/>
            <p:nvPr/>
          </p:nvSpPr>
          <p:spPr>
            <a:xfrm>
              <a:off x="8001000" y="5029200"/>
              <a:ext cx="612648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n6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6BA2DE9-99FD-57EB-2072-EA2675F8331E}"/>
                </a:ext>
              </a:extLst>
            </p:cNvPr>
            <p:cNvCxnSpPr>
              <a:stCxn id="6" idx="2"/>
              <a:endCxn id="9" idx="0"/>
            </p:cNvCxnSpPr>
            <p:nvPr/>
          </p:nvCxnSpPr>
          <p:spPr>
            <a:xfrm>
              <a:off x="8801100" y="2590800"/>
              <a:ext cx="647700" cy="381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CCDD2A4-1535-CEAD-8169-867B6DE17456}"/>
                </a:ext>
              </a:extLst>
            </p:cNvPr>
            <p:cNvCxnSpPr>
              <a:stCxn id="6" idx="2"/>
              <a:endCxn id="7" idx="0"/>
            </p:cNvCxnSpPr>
            <p:nvPr/>
          </p:nvCxnSpPr>
          <p:spPr>
            <a:xfrm flipH="1">
              <a:off x="7886700" y="2590800"/>
              <a:ext cx="914400" cy="304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6560300-4CCC-1473-AE0D-D867289555E3}"/>
                </a:ext>
              </a:extLst>
            </p:cNvPr>
            <p:cNvCxnSpPr>
              <a:stCxn id="7" idx="2"/>
              <a:endCxn id="11" idx="0"/>
            </p:cNvCxnSpPr>
            <p:nvPr/>
          </p:nvCxnSpPr>
          <p:spPr>
            <a:xfrm>
              <a:off x="7886700" y="3276600"/>
              <a:ext cx="38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5AA09A9-80D8-BC35-33D0-BACE427D6AAB}"/>
                </a:ext>
              </a:extLst>
            </p:cNvPr>
            <p:cNvCxnSpPr>
              <a:stCxn id="7" idx="2"/>
              <a:endCxn id="8" idx="0"/>
            </p:cNvCxnSpPr>
            <p:nvPr/>
          </p:nvCxnSpPr>
          <p:spPr>
            <a:xfrm>
              <a:off x="7886700" y="3276600"/>
              <a:ext cx="8382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0D4871F-CF62-6D7E-B53F-1E39C683A94B}"/>
                </a:ext>
              </a:extLst>
            </p:cNvPr>
            <p:cNvCxnSpPr>
              <a:stCxn id="7" idx="2"/>
              <a:endCxn id="10" idx="0"/>
            </p:cNvCxnSpPr>
            <p:nvPr/>
          </p:nvCxnSpPr>
          <p:spPr>
            <a:xfrm flipH="1">
              <a:off x="7086600" y="3276600"/>
              <a:ext cx="800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D98D5A4-B11B-B169-15D8-1258FBF8FCC7}"/>
                </a:ext>
              </a:extLst>
            </p:cNvPr>
            <p:cNvCxnSpPr>
              <a:stCxn id="8" idx="2"/>
              <a:endCxn id="12" idx="0"/>
            </p:cNvCxnSpPr>
            <p:nvPr/>
          </p:nvCxnSpPr>
          <p:spPr>
            <a:xfrm>
              <a:off x="8724900" y="4343400"/>
              <a:ext cx="420624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2B16862-B252-61F6-7F9A-53CC12C06AAA}"/>
                </a:ext>
              </a:extLst>
            </p:cNvPr>
            <p:cNvCxnSpPr>
              <a:stCxn id="8" idx="2"/>
              <a:endCxn id="13" idx="0"/>
            </p:cNvCxnSpPr>
            <p:nvPr/>
          </p:nvCxnSpPr>
          <p:spPr>
            <a:xfrm flipH="1">
              <a:off x="8307324" y="4343400"/>
              <a:ext cx="417576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0AA9165-A5D5-B677-D18D-9EAC6CF26781}"/>
                </a:ext>
              </a:extLst>
            </p:cNvPr>
            <p:cNvCxnSpPr>
              <a:stCxn id="8" idx="3"/>
              <a:endCxn id="9" idx="4"/>
            </p:cNvCxnSpPr>
            <p:nvPr/>
          </p:nvCxnSpPr>
          <p:spPr>
            <a:xfrm flipV="1">
              <a:off x="8915400" y="3276600"/>
              <a:ext cx="533400" cy="8763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52">
              <a:extLst>
                <a:ext uri="{FF2B5EF4-FFF2-40B4-BE49-F238E27FC236}">
                  <a16:creationId xmlns:a16="http://schemas.microsoft.com/office/drawing/2014/main" id="{1863DDA6-C3E4-E7AE-51DA-7E0907B98A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43800" y="23622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home</a:t>
              </a:r>
            </a:p>
          </p:txBody>
        </p:sp>
        <p:sp>
          <p:nvSpPr>
            <p:cNvPr id="23" name="TextBox 53">
              <a:extLst>
                <a:ext uri="{FF2B5EF4-FFF2-40B4-BE49-F238E27FC236}">
                  <a16:creationId xmlns:a16="http://schemas.microsoft.com/office/drawing/2014/main" id="{7222D1A1-A76E-7D56-6A39-9A6CE2168D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7800" y="24384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  <p:sp>
          <p:nvSpPr>
            <p:cNvPr id="24" name="TextBox 54">
              <a:extLst>
                <a:ext uri="{FF2B5EF4-FFF2-40B4-BE49-F238E27FC236}">
                  <a16:creationId xmlns:a16="http://schemas.microsoft.com/office/drawing/2014/main" id="{AEA52E22-A2D7-309D-3658-D4F022E0C2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9600" y="33528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steen</a:t>
              </a:r>
            </a:p>
          </p:txBody>
        </p:sp>
        <p:sp>
          <p:nvSpPr>
            <p:cNvPr id="25" name="TextBox 55">
              <a:extLst>
                <a:ext uri="{FF2B5EF4-FFF2-40B4-BE49-F238E27FC236}">
                  <a16:creationId xmlns:a16="http://schemas.microsoft.com/office/drawing/2014/main" id="{9CC1D852-2C11-28CA-3DDC-EFF1814769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91400" y="35052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max</a:t>
              </a:r>
            </a:p>
          </p:txBody>
        </p:sp>
        <p:sp>
          <p:nvSpPr>
            <p:cNvPr id="26" name="TextBox 56">
              <a:extLst>
                <a:ext uri="{FF2B5EF4-FFF2-40B4-BE49-F238E27FC236}">
                  <a16:creationId xmlns:a16="http://schemas.microsoft.com/office/drawing/2014/main" id="{6F4109A3-6710-AF2B-B2CF-1F910BF2EC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3200" y="33528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elke</a:t>
              </a:r>
            </a:p>
          </p:txBody>
        </p:sp>
        <p:sp>
          <p:nvSpPr>
            <p:cNvPr id="28" name="TextBox 80">
              <a:extLst>
                <a:ext uri="{FF2B5EF4-FFF2-40B4-BE49-F238E27FC236}">
                  <a16:creationId xmlns:a16="http://schemas.microsoft.com/office/drawing/2014/main" id="{5313F74C-8DEE-D54B-796D-36743207D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00" y="44958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twmrc</a:t>
              </a:r>
            </a:p>
          </p:txBody>
        </p:sp>
        <p:sp>
          <p:nvSpPr>
            <p:cNvPr id="29" name="TextBox 81">
              <a:extLst>
                <a:ext uri="{FF2B5EF4-FFF2-40B4-BE49-F238E27FC236}">
                  <a16:creationId xmlns:a16="http://schemas.microsoft.com/office/drawing/2014/main" id="{50C43406-5B7C-5717-A655-0660558251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4400" y="4572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mbox</a:t>
              </a:r>
            </a:p>
          </p:txBody>
        </p:sp>
        <p:sp>
          <p:nvSpPr>
            <p:cNvPr id="30" name="TextBox 83">
              <a:extLst>
                <a:ext uri="{FF2B5EF4-FFF2-40B4-BE49-F238E27FC236}">
                  <a16:creationId xmlns:a16="http://schemas.microsoft.com/office/drawing/2014/main" id="{DC61090B-48EB-3CAD-C8E1-85DAF1B3B8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0" y="3810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</p:grpSp>
      <p:cxnSp>
        <p:nvCxnSpPr>
          <p:cNvPr id="37" name="Curved Connector 36">
            <a:extLst>
              <a:ext uri="{FF2B5EF4-FFF2-40B4-BE49-F238E27FC236}">
                <a16:creationId xmlns:a16="http://schemas.microsoft.com/office/drawing/2014/main" id="{452F69F7-9813-ABD7-C08F-58C30ACA11BD}"/>
              </a:ext>
            </a:extLst>
          </p:cNvPr>
          <p:cNvCxnSpPr>
            <a:stCxn id="6" idx="1"/>
          </p:cNvCxnSpPr>
          <p:nvPr/>
        </p:nvCxnSpPr>
        <p:spPr>
          <a:xfrm rot="10800000" flipV="1">
            <a:off x="2286000" y="1715170"/>
            <a:ext cx="3374270" cy="3597917"/>
          </a:xfrm>
          <a:prstGeom prst="curvedConnector2">
            <a:avLst/>
          </a:prstGeom>
          <a:ln w="127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F52C28E6-9C08-9BB8-F8B3-7EDD94BDED64}"/>
              </a:ext>
            </a:extLst>
          </p:cNvPr>
          <p:cNvSpPr txBox="1"/>
          <p:nvPr/>
        </p:nvSpPr>
        <p:spPr>
          <a:xfrm>
            <a:off x="914400" y="2176272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/>
              <a:t>Inode</a:t>
            </a:r>
            <a:r>
              <a:rPr lang="en-US" i="1" dirty="0"/>
              <a:t> 0</a:t>
            </a:r>
            <a:r>
              <a:rPr lang="en-US" dirty="0"/>
              <a:t> Contains:</a:t>
            </a:r>
          </a:p>
        </p:txBody>
      </p:sp>
      <p:graphicFrame>
        <p:nvGraphicFramePr>
          <p:cNvPr id="39" name="Table 40">
            <a:extLst>
              <a:ext uri="{FF2B5EF4-FFF2-40B4-BE49-F238E27FC236}">
                <a16:creationId xmlns:a16="http://schemas.microsoft.com/office/drawing/2014/main" id="{95FABC20-815B-8742-BC73-AFDB20BF75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676022"/>
              </p:ext>
            </p:extLst>
          </p:nvPr>
        </p:nvGraphicFramePr>
        <p:xfrm>
          <a:off x="1236916" y="2647617"/>
          <a:ext cx="1284670" cy="688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335">
                  <a:extLst>
                    <a:ext uri="{9D8B030D-6E8A-4147-A177-3AD203B41FA5}">
                      <a16:colId xmlns:a16="http://schemas.microsoft.com/office/drawing/2014/main" val="2741969522"/>
                    </a:ext>
                  </a:extLst>
                </a:gridCol>
                <a:gridCol w="642335">
                  <a:extLst>
                    <a:ext uri="{9D8B030D-6E8A-4147-A177-3AD203B41FA5}">
                      <a16:colId xmlns:a16="http://schemas.microsoft.com/office/drawing/2014/main" val="1003927943"/>
                    </a:ext>
                  </a:extLst>
                </a:gridCol>
              </a:tblGrid>
              <a:tr h="344008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home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5614998"/>
                  </a:ext>
                </a:extLst>
              </a:tr>
              <a:tr h="344008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keys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515440"/>
                  </a:ext>
                </a:extLst>
              </a:tr>
            </a:tbl>
          </a:graphicData>
        </a:graphic>
      </p:graphicFrame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80E5D3F2-1150-7FA0-EEB9-6912956459B2}"/>
              </a:ext>
            </a:extLst>
          </p:cNvPr>
          <p:cNvSpPr/>
          <p:nvPr/>
        </p:nvSpPr>
        <p:spPr>
          <a:xfrm>
            <a:off x="8610600" y="2599731"/>
            <a:ext cx="2209800" cy="9143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u="sng" dirty="0">
                <a:solidFill>
                  <a:schemeClr val="tx1"/>
                </a:solidFill>
              </a:rPr>
              <a:t>Logical</a:t>
            </a:r>
            <a:r>
              <a:rPr lang="en-US" b="1" dirty="0">
                <a:solidFill>
                  <a:schemeClr val="tx1"/>
                </a:solidFill>
              </a:rPr>
              <a:t> to </a:t>
            </a:r>
            <a:r>
              <a:rPr lang="en-US" b="1" i="1" u="sng" dirty="0">
                <a:solidFill>
                  <a:schemeClr val="tx1"/>
                </a:solidFill>
              </a:rPr>
              <a:t>Physical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Mapping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E5BC77C-7B9F-896E-24F1-B22BC2F55D5F}"/>
              </a:ext>
            </a:extLst>
          </p:cNvPr>
          <p:cNvCxnSpPr/>
          <p:nvPr/>
        </p:nvCxnSpPr>
        <p:spPr>
          <a:xfrm>
            <a:off x="8686800" y="2058071"/>
            <a:ext cx="0" cy="201374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849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4" grpId="0"/>
      <p:bldP spid="48" grpId="0"/>
      <p:bldP spid="49" grpId="0"/>
      <p:bldP spid="50" grpId="0"/>
      <p:bldP spid="51" grpId="0" animBg="1"/>
      <p:bldP spid="54" grpId="0"/>
      <p:bldP spid="55" grpId="0" animBg="1"/>
      <p:bldP spid="38" grpId="0"/>
      <p:bldP spid="4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EB1EC450-57C2-416C-8EE0-D917920E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11125200" cy="1325880"/>
          </a:xfrm>
        </p:spPr>
        <p:txBody>
          <a:bodyPr lIns="0" rIns="0"/>
          <a:lstStyle/>
          <a:p>
            <a:r>
              <a:rPr lang="en-US" altLang="en-US" dirty="0"/>
              <a:t>The Unix Naming Graph: Putting it Altogether</a:t>
            </a:r>
          </a:p>
        </p:txBody>
      </p:sp>
      <p:graphicFrame>
        <p:nvGraphicFramePr>
          <p:cNvPr id="31" name="Table 33">
            <a:extLst>
              <a:ext uri="{FF2B5EF4-FFF2-40B4-BE49-F238E27FC236}">
                <a16:creationId xmlns:a16="http://schemas.microsoft.com/office/drawing/2014/main" id="{D2B01B57-F3C9-08B0-E6AD-F2C46B198078}"/>
              </a:ext>
            </a:extLst>
          </p:cNvPr>
          <p:cNvGraphicFramePr>
            <a:graphicFrameLocks noGrp="1"/>
          </p:cNvGraphicFramePr>
          <p:nvPr/>
        </p:nvGraphicFramePr>
        <p:xfrm>
          <a:off x="1380362" y="5398254"/>
          <a:ext cx="871221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009">
                  <a:extLst>
                    <a:ext uri="{9D8B030D-6E8A-4147-A177-3AD203B41FA5}">
                      <a16:colId xmlns:a16="http://schemas.microsoft.com/office/drawing/2014/main" val="272674020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58585110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08632444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4220369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5541766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418991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77558480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1680784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17796885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4961085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1679361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77921456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583268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34887116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319093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4251627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9382674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6397714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967544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1896708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991773707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78653262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10035748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12910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395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245678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8363ACE7-197E-C737-0464-6573D33F9D02}"/>
              </a:ext>
            </a:extLst>
          </p:cNvPr>
          <p:cNvSpPr txBox="1"/>
          <p:nvPr/>
        </p:nvSpPr>
        <p:spPr>
          <a:xfrm>
            <a:off x="609600" y="6336268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Boot Block</a:t>
            </a:r>
          </a:p>
        </p:txBody>
      </p:sp>
      <p:cxnSp>
        <p:nvCxnSpPr>
          <p:cNvPr id="42" name="Curved Connector 41">
            <a:extLst>
              <a:ext uri="{FF2B5EF4-FFF2-40B4-BE49-F238E27FC236}">
                <a16:creationId xmlns:a16="http://schemas.microsoft.com/office/drawing/2014/main" id="{305E0DB8-61F2-8750-54E9-1ED11B5EBF98}"/>
              </a:ext>
            </a:extLst>
          </p:cNvPr>
          <p:cNvCxnSpPr>
            <a:endCxn id="40" idx="0"/>
          </p:cNvCxnSpPr>
          <p:nvPr/>
        </p:nvCxnSpPr>
        <p:spPr>
          <a:xfrm rot="5400000">
            <a:off x="1122179" y="5900281"/>
            <a:ext cx="567174" cy="30480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CC5C49BD-EF87-678E-005C-4485146DE587}"/>
              </a:ext>
            </a:extLst>
          </p:cNvPr>
          <p:cNvSpPr txBox="1"/>
          <p:nvPr/>
        </p:nvSpPr>
        <p:spPr>
          <a:xfrm>
            <a:off x="1024766" y="475556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Superblock</a:t>
            </a:r>
          </a:p>
        </p:txBody>
      </p:sp>
      <p:cxnSp>
        <p:nvCxnSpPr>
          <p:cNvPr id="46" name="Curved Connector 45">
            <a:extLst>
              <a:ext uri="{FF2B5EF4-FFF2-40B4-BE49-F238E27FC236}">
                <a16:creationId xmlns:a16="http://schemas.microsoft.com/office/drawing/2014/main" id="{89A6ECD5-C9E9-0D4A-DC63-D2B58682047F}"/>
              </a:ext>
            </a:extLst>
          </p:cNvPr>
          <p:cNvCxnSpPr>
            <a:cxnSpLocks/>
            <a:endCxn id="44" idx="2"/>
          </p:cNvCxnSpPr>
          <p:nvPr/>
        </p:nvCxnSpPr>
        <p:spPr>
          <a:xfrm rot="16200000" flipV="1">
            <a:off x="1648658" y="5170417"/>
            <a:ext cx="293997" cy="202952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D594D06-F633-F233-5391-2CF2A194FAE4}"/>
              </a:ext>
            </a:extLst>
          </p:cNvPr>
          <p:cNvSpPr txBox="1"/>
          <p:nvPr/>
        </p:nvSpPr>
        <p:spPr>
          <a:xfrm>
            <a:off x="2029462" y="6336268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Nodes (called </a:t>
            </a:r>
            <a:r>
              <a:rPr lang="en-US" i="1" dirty="0" err="1"/>
              <a:t>Inodes</a:t>
            </a:r>
            <a:r>
              <a:rPr lang="en-US" dirty="0"/>
              <a:t>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EF8F5C6-84A2-1047-128A-9C3F5FF73C66}"/>
              </a:ext>
            </a:extLst>
          </p:cNvPr>
          <p:cNvSpPr txBox="1"/>
          <p:nvPr/>
        </p:nvSpPr>
        <p:spPr>
          <a:xfrm>
            <a:off x="6613977" y="4755562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File Data Blocks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2B1547F-A9DC-F706-3C0E-1A52F4641A18}"/>
              </a:ext>
            </a:extLst>
          </p:cNvPr>
          <p:cNvSpPr txBox="1"/>
          <p:nvPr/>
        </p:nvSpPr>
        <p:spPr>
          <a:xfrm>
            <a:off x="7272516" y="6336268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 Block</a:t>
            </a:r>
          </a:p>
        </p:txBody>
      </p:sp>
      <p:sp>
        <p:nvSpPr>
          <p:cNvPr id="51" name="Right Brace 50">
            <a:extLst>
              <a:ext uri="{FF2B5EF4-FFF2-40B4-BE49-F238E27FC236}">
                <a16:creationId xmlns:a16="http://schemas.microsoft.com/office/drawing/2014/main" id="{8A342E1E-B089-0903-E5C2-D5974EE6037C}"/>
              </a:ext>
            </a:extLst>
          </p:cNvPr>
          <p:cNvSpPr/>
          <p:nvPr/>
        </p:nvSpPr>
        <p:spPr>
          <a:xfrm rot="5400000">
            <a:off x="3449025" y="4686959"/>
            <a:ext cx="205298" cy="287098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85E456D-DEE6-ECB5-9BAA-C78F99C3B7E6}"/>
              </a:ext>
            </a:extLst>
          </p:cNvPr>
          <p:cNvCxnSpPr/>
          <p:nvPr/>
        </p:nvCxnSpPr>
        <p:spPr>
          <a:xfrm>
            <a:off x="10244966" y="592149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DD208D65-5642-28CD-82BF-4DC0E162F866}"/>
              </a:ext>
            </a:extLst>
          </p:cNvPr>
          <p:cNvSpPr txBox="1"/>
          <p:nvPr/>
        </p:nvSpPr>
        <p:spPr>
          <a:xfrm>
            <a:off x="10706887" y="5594618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</a:t>
            </a:r>
            <a:br>
              <a:rPr lang="en-US" dirty="0"/>
            </a:br>
            <a:r>
              <a:rPr lang="en-US" dirty="0"/>
              <a:t>Numbers</a:t>
            </a:r>
          </a:p>
        </p:txBody>
      </p:sp>
      <p:sp>
        <p:nvSpPr>
          <p:cNvPr id="55" name="Right Brace 54">
            <a:extLst>
              <a:ext uri="{FF2B5EF4-FFF2-40B4-BE49-F238E27FC236}">
                <a16:creationId xmlns:a16="http://schemas.microsoft.com/office/drawing/2014/main" id="{7BE9547C-4F24-94A9-2B60-50298D41BFE0}"/>
              </a:ext>
            </a:extLst>
          </p:cNvPr>
          <p:cNvSpPr/>
          <p:nvPr/>
        </p:nvSpPr>
        <p:spPr>
          <a:xfrm rot="16200000">
            <a:off x="7437224" y="2657732"/>
            <a:ext cx="205297" cy="510541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Curved Connector 56">
            <a:extLst>
              <a:ext uri="{FF2B5EF4-FFF2-40B4-BE49-F238E27FC236}">
                <a16:creationId xmlns:a16="http://schemas.microsoft.com/office/drawing/2014/main" id="{32A90DAA-EE15-287B-9E3B-3C75CBD7E351}"/>
              </a:ext>
            </a:extLst>
          </p:cNvPr>
          <p:cNvCxnSpPr>
            <a:cxnSpLocks/>
          </p:cNvCxnSpPr>
          <p:nvPr/>
        </p:nvCxnSpPr>
        <p:spPr>
          <a:xfrm>
            <a:off x="7391400" y="5769094"/>
            <a:ext cx="512058" cy="471855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54DB631C-9ABD-86C7-91C3-D5B09565C722}"/>
              </a:ext>
            </a:extLst>
          </p:cNvPr>
          <p:cNvGrpSpPr/>
          <p:nvPr/>
        </p:nvGrpSpPr>
        <p:grpSpPr>
          <a:xfrm>
            <a:off x="3602870" y="1524671"/>
            <a:ext cx="3505200" cy="3121152"/>
            <a:chOff x="6553200" y="2209800"/>
            <a:chExt cx="3505200" cy="312115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F100F7E-2E30-2039-CA70-BC568F3A687E}"/>
                </a:ext>
              </a:extLst>
            </p:cNvPr>
            <p:cNvSpPr/>
            <p:nvPr/>
          </p:nvSpPr>
          <p:spPr>
            <a:xfrm>
              <a:off x="8610600" y="22098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n0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7D58D22-FD52-4C59-BDB9-F044EBEFE853}"/>
                </a:ext>
              </a:extLst>
            </p:cNvPr>
            <p:cNvSpPr/>
            <p:nvPr/>
          </p:nvSpPr>
          <p:spPr>
            <a:xfrm>
              <a:off x="7696200" y="28956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0633735-9510-B01E-0C32-A25F5B8223A8}"/>
                </a:ext>
              </a:extLst>
            </p:cNvPr>
            <p:cNvSpPr/>
            <p:nvPr/>
          </p:nvSpPr>
          <p:spPr>
            <a:xfrm>
              <a:off x="8534400" y="39624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n4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EFCF4DC-C9F0-1311-8153-7BD4C2302CF2}"/>
                </a:ext>
              </a:extLst>
            </p:cNvPr>
            <p:cNvSpPr/>
            <p:nvPr/>
          </p:nvSpPr>
          <p:spPr>
            <a:xfrm>
              <a:off x="9144000" y="29718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n5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D0C28AD-1391-DB68-C0C4-EAFCA4799064}"/>
                </a:ext>
              </a:extLst>
            </p:cNvPr>
            <p:cNvSpPr/>
            <p:nvPr/>
          </p:nvSpPr>
          <p:spPr>
            <a:xfrm>
              <a:off x="67818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n2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94954D0-A250-875C-454E-B5E0045CC370}"/>
                </a:ext>
              </a:extLst>
            </p:cNvPr>
            <p:cNvSpPr/>
            <p:nvPr/>
          </p:nvSpPr>
          <p:spPr>
            <a:xfrm>
              <a:off x="76200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n3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D6AA4B7-680F-D1BB-9315-29A6748B92A7}"/>
                </a:ext>
              </a:extLst>
            </p:cNvPr>
            <p:cNvSpPr/>
            <p:nvPr/>
          </p:nvSpPr>
          <p:spPr>
            <a:xfrm>
              <a:off x="8839200" y="5029200"/>
              <a:ext cx="612648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n7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742D0A9-491F-CFC5-D5AB-CE76357496D3}"/>
                </a:ext>
              </a:extLst>
            </p:cNvPr>
            <p:cNvSpPr/>
            <p:nvPr/>
          </p:nvSpPr>
          <p:spPr>
            <a:xfrm>
              <a:off x="8001000" y="5029200"/>
              <a:ext cx="609600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n6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6BA2DE9-99FD-57EB-2072-EA2675F8331E}"/>
                </a:ext>
              </a:extLst>
            </p:cNvPr>
            <p:cNvCxnSpPr>
              <a:stCxn id="6" idx="2"/>
              <a:endCxn id="9" idx="0"/>
            </p:cNvCxnSpPr>
            <p:nvPr/>
          </p:nvCxnSpPr>
          <p:spPr>
            <a:xfrm>
              <a:off x="8801100" y="2590800"/>
              <a:ext cx="647700" cy="381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CCDD2A4-1535-CEAD-8169-867B6DE17456}"/>
                </a:ext>
              </a:extLst>
            </p:cNvPr>
            <p:cNvCxnSpPr>
              <a:stCxn id="6" idx="2"/>
              <a:endCxn id="7" idx="0"/>
            </p:cNvCxnSpPr>
            <p:nvPr/>
          </p:nvCxnSpPr>
          <p:spPr>
            <a:xfrm flipH="1">
              <a:off x="7886700" y="2590800"/>
              <a:ext cx="914400" cy="304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6560300-4CCC-1473-AE0D-D867289555E3}"/>
                </a:ext>
              </a:extLst>
            </p:cNvPr>
            <p:cNvCxnSpPr>
              <a:stCxn id="7" idx="2"/>
              <a:endCxn id="11" idx="0"/>
            </p:cNvCxnSpPr>
            <p:nvPr/>
          </p:nvCxnSpPr>
          <p:spPr>
            <a:xfrm>
              <a:off x="7886700" y="3276600"/>
              <a:ext cx="38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5AA09A9-80D8-BC35-33D0-BACE427D6AAB}"/>
                </a:ext>
              </a:extLst>
            </p:cNvPr>
            <p:cNvCxnSpPr>
              <a:stCxn id="7" idx="2"/>
              <a:endCxn id="8" idx="0"/>
            </p:cNvCxnSpPr>
            <p:nvPr/>
          </p:nvCxnSpPr>
          <p:spPr>
            <a:xfrm>
              <a:off x="7886700" y="3276600"/>
              <a:ext cx="8382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0D4871F-CF62-6D7E-B53F-1E39C683A94B}"/>
                </a:ext>
              </a:extLst>
            </p:cNvPr>
            <p:cNvCxnSpPr>
              <a:stCxn id="7" idx="2"/>
              <a:endCxn id="10" idx="0"/>
            </p:cNvCxnSpPr>
            <p:nvPr/>
          </p:nvCxnSpPr>
          <p:spPr>
            <a:xfrm flipH="1">
              <a:off x="7086600" y="3276600"/>
              <a:ext cx="800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D98D5A4-B11B-B169-15D8-1258FBF8FCC7}"/>
                </a:ext>
              </a:extLst>
            </p:cNvPr>
            <p:cNvCxnSpPr>
              <a:stCxn id="8" idx="2"/>
              <a:endCxn id="12" idx="0"/>
            </p:cNvCxnSpPr>
            <p:nvPr/>
          </p:nvCxnSpPr>
          <p:spPr>
            <a:xfrm>
              <a:off x="8724900" y="4343400"/>
              <a:ext cx="420624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2B16862-B252-61F6-7F9A-53CC12C06AAA}"/>
                </a:ext>
              </a:extLst>
            </p:cNvPr>
            <p:cNvCxnSpPr>
              <a:stCxn id="8" idx="2"/>
              <a:endCxn id="13" idx="0"/>
            </p:cNvCxnSpPr>
            <p:nvPr/>
          </p:nvCxnSpPr>
          <p:spPr>
            <a:xfrm flipH="1">
              <a:off x="8305800" y="4343400"/>
              <a:ext cx="4191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0AA9165-A5D5-B677-D18D-9EAC6CF26781}"/>
                </a:ext>
              </a:extLst>
            </p:cNvPr>
            <p:cNvCxnSpPr>
              <a:stCxn id="8" idx="3"/>
              <a:endCxn id="9" idx="4"/>
            </p:cNvCxnSpPr>
            <p:nvPr/>
          </p:nvCxnSpPr>
          <p:spPr>
            <a:xfrm flipV="1">
              <a:off x="8915400" y="3276600"/>
              <a:ext cx="533400" cy="8763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52">
              <a:extLst>
                <a:ext uri="{FF2B5EF4-FFF2-40B4-BE49-F238E27FC236}">
                  <a16:creationId xmlns:a16="http://schemas.microsoft.com/office/drawing/2014/main" id="{1863DDA6-C3E4-E7AE-51DA-7E0907B98A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43800" y="23622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home</a:t>
              </a:r>
            </a:p>
          </p:txBody>
        </p:sp>
        <p:sp>
          <p:nvSpPr>
            <p:cNvPr id="23" name="TextBox 53">
              <a:extLst>
                <a:ext uri="{FF2B5EF4-FFF2-40B4-BE49-F238E27FC236}">
                  <a16:creationId xmlns:a16="http://schemas.microsoft.com/office/drawing/2014/main" id="{7222D1A1-A76E-7D56-6A39-9A6CE2168D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7800" y="24384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  <p:sp>
          <p:nvSpPr>
            <p:cNvPr id="24" name="TextBox 54">
              <a:extLst>
                <a:ext uri="{FF2B5EF4-FFF2-40B4-BE49-F238E27FC236}">
                  <a16:creationId xmlns:a16="http://schemas.microsoft.com/office/drawing/2014/main" id="{AEA52E22-A2D7-309D-3658-D4F022E0C2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9600" y="33528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steen</a:t>
              </a:r>
            </a:p>
          </p:txBody>
        </p:sp>
        <p:sp>
          <p:nvSpPr>
            <p:cNvPr id="25" name="TextBox 55">
              <a:extLst>
                <a:ext uri="{FF2B5EF4-FFF2-40B4-BE49-F238E27FC236}">
                  <a16:creationId xmlns:a16="http://schemas.microsoft.com/office/drawing/2014/main" id="{9CC1D852-2C11-28CA-3DDC-EFF1814769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91400" y="35052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max</a:t>
              </a:r>
            </a:p>
          </p:txBody>
        </p:sp>
        <p:sp>
          <p:nvSpPr>
            <p:cNvPr id="26" name="TextBox 56">
              <a:extLst>
                <a:ext uri="{FF2B5EF4-FFF2-40B4-BE49-F238E27FC236}">
                  <a16:creationId xmlns:a16="http://schemas.microsoft.com/office/drawing/2014/main" id="{6F4109A3-6710-AF2B-B2CF-1F910BF2EC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3200" y="33528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elke</a:t>
              </a:r>
            </a:p>
          </p:txBody>
        </p:sp>
        <p:sp>
          <p:nvSpPr>
            <p:cNvPr id="28" name="TextBox 80">
              <a:extLst>
                <a:ext uri="{FF2B5EF4-FFF2-40B4-BE49-F238E27FC236}">
                  <a16:creationId xmlns:a16="http://schemas.microsoft.com/office/drawing/2014/main" id="{5313F74C-8DEE-D54B-796D-36743207D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00" y="44958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twmrc</a:t>
              </a:r>
            </a:p>
          </p:txBody>
        </p:sp>
        <p:sp>
          <p:nvSpPr>
            <p:cNvPr id="29" name="TextBox 81">
              <a:extLst>
                <a:ext uri="{FF2B5EF4-FFF2-40B4-BE49-F238E27FC236}">
                  <a16:creationId xmlns:a16="http://schemas.microsoft.com/office/drawing/2014/main" id="{50C43406-5B7C-5717-A655-0660558251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4400" y="4572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mbox</a:t>
              </a:r>
            </a:p>
          </p:txBody>
        </p:sp>
        <p:sp>
          <p:nvSpPr>
            <p:cNvPr id="30" name="TextBox 83">
              <a:extLst>
                <a:ext uri="{FF2B5EF4-FFF2-40B4-BE49-F238E27FC236}">
                  <a16:creationId xmlns:a16="http://schemas.microsoft.com/office/drawing/2014/main" id="{DC61090B-48EB-3CAD-C8E1-85DAF1B3B8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0" y="3810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</p:grpSp>
      <p:cxnSp>
        <p:nvCxnSpPr>
          <p:cNvPr id="37" name="Curved Connector 36">
            <a:extLst>
              <a:ext uri="{FF2B5EF4-FFF2-40B4-BE49-F238E27FC236}">
                <a16:creationId xmlns:a16="http://schemas.microsoft.com/office/drawing/2014/main" id="{452F69F7-9813-ABD7-C08F-58C30ACA11BD}"/>
              </a:ext>
            </a:extLst>
          </p:cNvPr>
          <p:cNvCxnSpPr>
            <a:cxnSpLocks/>
            <a:stCxn id="7" idx="1"/>
          </p:cNvCxnSpPr>
          <p:nvPr/>
        </p:nvCxnSpPr>
        <p:spPr>
          <a:xfrm rot="10800000" flipV="1">
            <a:off x="2667000" y="2400970"/>
            <a:ext cx="2078870" cy="2997283"/>
          </a:xfrm>
          <a:prstGeom prst="curvedConnector2">
            <a:avLst/>
          </a:prstGeom>
          <a:ln w="127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F52C28E6-9C08-9BB8-F8B3-7EDD94BDED64}"/>
              </a:ext>
            </a:extLst>
          </p:cNvPr>
          <p:cNvSpPr txBox="1"/>
          <p:nvPr/>
        </p:nvSpPr>
        <p:spPr>
          <a:xfrm>
            <a:off x="914400" y="2177270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/>
              <a:t>Inode</a:t>
            </a:r>
            <a:r>
              <a:rPr lang="en-US" i="1" dirty="0"/>
              <a:t> 1</a:t>
            </a:r>
            <a:r>
              <a:rPr lang="en-US" dirty="0"/>
              <a:t> Contains:</a:t>
            </a:r>
          </a:p>
        </p:txBody>
      </p:sp>
      <p:graphicFrame>
        <p:nvGraphicFramePr>
          <p:cNvPr id="39" name="Table 40">
            <a:extLst>
              <a:ext uri="{FF2B5EF4-FFF2-40B4-BE49-F238E27FC236}">
                <a16:creationId xmlns:a16="http://schemas.microsoft.com/office/drawing/2014/main" id="{95FABC20-815B-8742-BC73-AFDB20BF75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135217"/>
              </p:ext>
            </p:extLst>
          </p:nvPr>
        </p:nvGraphicFramePr>
        <p:xfrm>
          <a:off x="1236916" y="2647617"/>
          <a:ext cx="1284670" cy="1032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335">
                  <a:extLst>
                    <a:ext uri="{9D8B030D-6E8A-4147-A177-3AD203B41FA5}">
                      <a16:colId xmlns:a16="http://schemas.microsoft.com/office/drawing/2014/main" val="2741969522"/>
                    </a:ext>
                  </a:extLst>
                </a:gridCol>
                <a:gridCol w="642335">
                  <a:extLst>
                    <a:ext uri="{9D8B030D-6E8A-4147-A177-3AD203B41FA5}">
                      <a16:colId xmlns:a16="http://schemas.microsoft.com/office/drawing/2014/main" val="1003927943"/>
                    </a:ext>
                  </a:extLst>
                </a:gridCol>
              </a:tblGrid>
              <a:tr h="344008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elke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5614998"/>
                  </a:ext>
                </a:extLst>
              </a:tr>
              <a:tr h="344008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max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515440"/>
                  </a:ext>
                </a:extLst>
              </a:tr>
              <a:tr h="344008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steen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3483272"/>
                  </a:ext>
                </a:extLst>
              </a:tr>
            </a:tbl>
          </a:graphicData>
        </a:graphic>
      </p:graphicFrame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80E5D3F2-1150-7FA0-EEB9-6912956459B2}"/>
              </a:ext>
            </a:extLst>
          </p:cNvPr>
          <p:cNvSpPr/>
          <p:nvPr/>
        </p:nvSpPr>
        <p:spPr>
          <a:xfrm>
            <a:off x="8610600" y="2599731"/>
            <a:ext cx="2209800" cy="9143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u="sng" dirty="0">
                <a:solidFill>
                  <a:schemeClr val="tx1"/>
                </a:solidFill>
              </a:rPr>
              <a:t>Logical</a:t>
            </a:r>
            <a:r>
              <a:rPr lang="en-US" b="1" dirty="0">
                <a:solidFill>
                  <a:schemeClr val="tx1"/>
                </a:solidFill>
              </a:rPr>
              <a:t> to </a:t>
            </a:r>
            <a:r>
              <a:rPr lang="en-US" b="1" i="1" u="sng" dirty="0">
                <a:solidFill>
                  <a:schemeClr val="tx1"/>
                </a:solidFill>
              </a:rPr>
              <a:t>Physical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Mapping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E5BC77C-7B9F-896E-24F1-B22BC2F55D5F}"/>
              </a:ext>
            </a:extLst>
          </p:cNvPr>
          <p:cNvCxnSpPr/>
          <p:nvPr/>
        </p:nvCxnSpPr>
        <p:spPr>
          <a:xfrm>
            <a:off x="8686800" y="2058071"/>
            <a:ext cx="0" cy="201374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201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EB1EC450-57C2-416C-8EE0-D917920E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11125200" cy="1325880"/>
          </a:xfrm>
        </p:spPr>
        <p:txBody>
          <a:bodyPr lIns="0" rIns="0"/>
          <a:lstStyle/>
          <a:p>
            <a:r>
              <a:rPr lang="en-US" altLang="en-US" dirty="0"/>
              <a:t>The Unix Naming Graph: Putting it Altogether</a:t>
            </a:r>
          </a:p>
        </p:txBody>
      </p:sp>
      <p:graphicFrame>
        <p:nvGraphicFramePr>
          <p:cNvPr id="31" name="Table 33">
            <a:extLst>
              <a:ext uri="{FF2B5EF4-FFF2-40B4-BE49-F238E27FC236}">
                <a16:creationId xmlns:a16="http://schemas.microsoft.com/office/drawing/2014/main" id="{D2B01B57-F3C9-08B0-E6AD-F2C46B198078}"/>
              </a:ext>
            </a:extLst>
          </p:cNvPr>
          <p:cNvGraphicFramePr>
            <a:graphicFrameLocks noGrp="1"/>
          </p:cNvGraphicFramePr>
          <p:nvPr/>
        </p:nvGraphicFramePr>
        <p:xfrm>
          <a:off x="1380362" y="5398254"/>
          <a:ext cx="871221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009">
                  <a:extLst>
                    <a:ext uri="{9D8B030D-6E8A-4147-A177-3AD203B41FA5}">
                      <a16:colId xmlns:a16="http://schemas.microsoft.com/office/drawing/2014/main" val="272674020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58585110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08632444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4220369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5541766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418991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77558480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1680784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17796885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4961085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1679361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77921456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583268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34887116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319093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4251627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9382674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6397714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967544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1896708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991773707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78653262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10035748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12910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395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245678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8363ACE7-197E-C737-0464-6573D33F9D02}"/>
              </a:ext>
            </a:extLst>
          </p:cNvPr>
          <p:cNvSpPr txBox="1"/>
          <p:nvPr/>
        </p:nvSpPr>
        <p:spPr>
          <a:xfrm>
            <a:off x="609600" y="6336268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Boot Block</a:t>
            </a:r>
          </a:p>
        </p:txBody>
      </p:sp>
      <p:cxnSp>
        <p:nvCxnSpPr>
          <p:cNvPr id="42" name="Curved Connector 41">
            <a:extLst>
              <a:ext uri="{FF2B5EF4-FFF2-40B4-BE49-F238E27FC236}">
                <a16:creationId xmlns:a16="http://schemas.microsoft.com/office/drawing/2014/main" id="{305E0DB8-61F2-8750-54E9-1ED11B5EBF98}"/>
              </a:ext>
            </a:extLst>
          </p:cNvPr>
          <p:cNvCxnSpPr>
            <a:endCxn id="40" idx="0"/>
          </p:cNvCxnSpPr>
          <p:nvPr/>
        </p:nvCxnSpPr>
        <p:spPr>
          <a:xfrm rot="5400000">
            <a:off x="1122179" y="5900281"/>
            <a:ext cx="567174" cy="30480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CC5C49BD-EF87-678E-005C-4485146DE587}"/>
              </a:ext>
            </a:extLst>
          </p:cNvPr>
          <p:cNvSpPr txBox="1"/>
          <p:nvPr/>
        </p:nvSpPr>
        <p:spPr>
          <a:xfrm>
            <a:off x="1024766" y="475556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Superblock</a:t>
            </a:r>
          </a:p>
        </p:txBody>
      </p:sp>
      <p:cxnSp>
        <p:nvCxnSpPr>
          <p:cNvPr id="46" name="Curved Connector 45">
            <a:extLst>
              <a:ext uri="{FF2B5EF4-FFF2-40B4-BE49-F238E27FC236}">
                <a16:creationId xmlns:a16="http://schemas.microsoft.com/office/drawing/2014/main" id="{89A6ECD5-C9E9-0D4A-DC63-D2B58682047F}"/>
              </a:ext>
            </a:extLst>
          </p:cNvPr>
          <p:cNvCxnSpPr>
            <a:cxnSpLocks/>
            <a:endCxn id="44" idx="2"/>
          </p:cNvCxnSpPr>
          <p:nvPr/>
        </p:nvCxnSpPr>
        <p:spPr>
          <a:xfrm rot="16200000" flipV="1">
            <a:off x="1648658" y="5170417"/>
            <a:ext cx="293997" cy="202952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D594D06-F633-F233-5391-2CF2A194FAE4}"/>
              </a:ext>
            </a:extLst>
          </p:cNvPr>
          <p:cNvSpPr txBox="1"/>
          <p:nvPr/>
        </p:nvSpPr>
        <p:spPr>
          <a:xfrm>
            <a:off x="2029462" y="6336268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Nodes (called </a:t>
            </a:r>
            <a:r>
              <a:rPr lang="en-US" i="1" dirty="0" err="1"/>
              <a:t>Inodes</a:t>
            </a:r>
            <a:r>
              <a:rPr lang="en-US" dirty="0"/>
              <a:t>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EF8F5C6-84A2-1047-128A-9C3F5FF73C66}"/>
              </a:ext>
            </a:extLst>
          </p:cNvPr>
          <p:cNvSpPr txBox="1"/>
          <p:nvPr/>
        </p:nvSpPr>
        <p:spPr>
          <a:xfrm>
            <a:off x="6613977" y="4755562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File Data Blocks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2B1547F-A9DC-F706-3C0E-1A52F4641A18}"/>
              </a:ext>
            </a:extLst>
          </p:cNvPr>
          <p:cNvSpPr txBox="1"/>
          <p:nvPr/>
        </p:nvSpPr>
        <p:spPr>
          <a:xfrm>
            <a:off x="7272516" y="6336268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 Block</a:t>
            </a:r>
          </a:p>
        </p:txBody>
      </p:sp>
      <p:sp>
        <p:nvSpPr>
          <p:cNvPr id="51" name="Right Brace 50">
            <a:extLst>
              <a:ext uri="{FF2B5EF4-FFF2-40B4-BE49-F238E27FC236}">
                <a16:creationId xmlns:a16="http://schemas.microsoft.com/office/drawing/2014/main" id="{8A342E1E-B089-0903-E5C2-D5974EE6037C}"/>
              </a:ext>
            </a:extLst>
          </p:cNvPr>
          <p:cNvSpPr/>
          <p:nvPr/>
        </p:nvSpPr>
        <p:spPr>
          <a:xfrm rot="5400000">
            <a:off x="3449025" y="4686959"/>
            <a:ext cx="205298" cy="287098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85E456D-DEE6-ECB5-9BAA-C78F99C3B7E6}"/>
              </a:ext>
            </a:extLst>
          </p:cNvPr>
          <p:cNvCxnSpPr/>
          <p:nvPr/>
        </p:nvCxnSpPr>
        <p:spPr>
          <a:xfrm>
            <a:off x="10244966" y="592149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DD208D65-5642-28CD-82BF-4DC0E162F866}"/>
              </a:ext>
            </a:extLst>
          </p:cNvPr>
          <p:cNvSpPr txBox="1"/>
          <p:nvPr/>
        </p:nvSpPr>
        <p:spPr>
          <a:xfrm>
            <a:off x="10706887" y="5594618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</a:t>
            </a:r>
            <a:br>
              <a:rPr lang="en-US" dirty="0"/>
            </a:br>
            <a:r>
              <a:rPr lang="en-US" dirty="0"/>
              <a:t>Numbers</a:t>
            </a:r>
          </a:p>
        </p:txBody>
      </p:sp>
      <p:sp>
        <p:nvSpPr>
          <p:cNvPr id="55" name="Right Brace 54">
            <a:extLst>
              <a:ext uri="{FF2B5EF4-FFF2-40B4-BE49-F238E27FC236}">
                <a16:creationId xmlns:a16="http://schemas.microsoft.com/office/drawing/2014/main" id="{7BE9547C-4F24-94A9-2B60-50298D41BFE0}"/>
              </a:ext>
            </a:extLst>
          </p:cNvPr>
          <p:cNvSpPr/>
          <p:nvPr/>
        </p:nvSpPr>
        <p:spPr>
          <a:xfrm rot="16200000">
            <a:off x="7437224" y="2657732"/>
            <a:ext cx="205297" cy="510541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Curved Connector 56">
            <a:extLst>
              <a:ext uri="{FF2B5EF4-FFF2-40B4-BE49-F238E27FC236}">
                <a16:creationId xmlns:a16="http://schemas.microsoft.com/office/drawing/2014/main" id="{32A90DAA-EE15-287B-9E3B-3C75CBD7E351}"/>
              </a:ext>
            </a:extLst>
          </p:cNvPr>
          <p:cNvCxnSpPr>
            <a:cxnSpLocks/>
          </p:cNvCxnSpPr>
          <p:nvPr/>
        </p:nvCxnSpPr>
        <p:spPr>
          <a:xfrm>
            <a:off x="7391400" y="5769094"/>
            <a:ext cx="512058" cy="471855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54DB631C-9ABD-86C7-91C3-D5B09565C722}"/>
              </a:ext>
            </a:extLst>
          </p:cNvPr>
          <p:cNvGrpSpPr/>
          <p:nvPr/>
        </p:nvGrpSpPr>
        <p:grpSpPr>
          <a:xfrm>
            <a:off x="3602870" y="1524671"/>
            <a:ext cx="3505200" cy="3121152"/>
            <a:chOff x="6553200" y="2209800"/>
            <a:chExt cx="3505200" cy="312115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F100F7E-2E30-2039-CA70-BC568F3A687E}"/>
                </a:ext>
              </a:extLst>
            </p:cNvPr>
            <p:cNvSpPr/>
            <p:nvPr/>
          </p:nvSpPr>
          <p:spPr>
            <a:xfrm>
              <a:off x="8610600" y="22098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n0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7D58D22-FD52-4C59-BDB9-F044EBEFE853}"/>
                </a:ext>
              </a:extLst>
            </p:cNvPr>
            <p:cNvSpPr/>
            <p:nvPr/>
          </p:nvSpPr>
          <p:spPr>
            <a:xfrm>
              <a:off x="7696200" y="28956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0633735-9510-B01E-0C32-A25F5B8223A8}"/>
                </a:ext>
              </a:extLst>
            </p:cNvPr>
            <p:cNvSpPr/>
            <p:nvPr/>
          </p:nvSpPr>
          <p:spPr>
            <a:xfrm>
              <a:off x="8534400" y="39624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n4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EFCF4DC-C9F0-1311-8153-7BD4C2302CF2}"/>
                </a:ext>
              </a:extLst>
            </p:cNvPr>
            <p:cNvSpPr/>
            <p:nvPr/>
          </p:nvSpPr>
          <p:spPr>
            <a:xfrm>
              <a:off x="9144000" y="29718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n5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D0C28AD-1391-DB68-C0C4-EAFCA4799064}"/>
                </a:ext>
              </a:extLst>
            </p:cNvPr>
            <p:cNvSpPr/>
            <p:nvPr/>
          </p:nvSpPr>
          <p:spPr>
            <a:xfrm>
              <a:off x="67818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n2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94954D0-A250-875C-454E-B5E0045CC370}"/>
                </a:ext>
              </a:extLst>
            </p:cNvPr>
            <p:cNvSpPr/>
            <p:nvPr/>
          </p:nvSpPr>
          <p:spPr>
            <a:xfrm>
              <a:off x="76200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n3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D6AA4B7-680F-D1BB-9315-29A6748B92A7}"/>
                </a:ext>
              </a:extLst>
            </p:cNvPr>
            <p:cNvSpPr/>
            <p:nvPr/>
          </p:nvSpPr>
          <p:spPr>
            <a:xfrm>
              <a:off x="8839200" y="5029200"/>
              <a:ext cx="612648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n7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742D0A9-491F-CFC5-D5AB-CE76357496D3}"/>
                </a:ext>
              </a:extLst>
            </p:cNvPr>
            <p:cNvSpPr/>
            <p:nvPr/>
          </p:nvSpPr>
          <p:spPr>
            <a:xfrm>
              <a:off x="8001000" y="5029200"/>
              <a:ext cx="609600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n6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6BA2DE9-99FD-57EB-2072-EA2675F8331E}"/>
                </a:ext>
              </a:extLst>
            </p:cNvPr>
            <p:cNvCxnSpPr>
              <a:stCxn id="6" idx="2"/>
              <a:endCxn id="9" idx="0"/>
            </p:cNvCxnSpPr>
            <p:nvPr/>
          </p:nvCxnSpPr>
          <p:spPr>
            <a:xfrm>
              <a:off x="8801100" y="2590800"/>
              <a:ext cx="647700" cy="381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CCDD2A4-1535-CEAD-8169-867B6DE17456}"/>
                </a:ext>
              </a:extLst>
            </p:cNvPr>
            <p:cNvCxnSpPr>
              <a:stCxn id="6" idx="2"/>
              <a:endCxn id="7" idx="0"/>
            </p:cNvCxnSpPr>
            <p:nvPr/>
          </p:nvCxnSpPr>
          <p:spPr>
            <a:xfrm flipH="1">
              <a:off x="7886700" y="2590800"/>
              <a:ext cx="914400" cy="304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6560300-4CCC-1473-AE0D-D867289555E3}"/>
                </a:ext>
              </a:extLst>
            </p:cNvPr>
            <p:cNvCxnSpPr>
              <a:stCxn id="7" idx="2"/>
              <a:endCxn id="11" idx="0"/>
            </p:cNvCxnSpPr>
            <p:nvPr/>
          </p:nvCxnSpPr>
          <p:spPr>
            <a:xfrm>
              <a:off x="7886700" y="3276600"/>
              <a:ext cx="38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5AA09A9-80D8-BC35-33D0-BACE427D6AAB}"/>
                </a:ext>
              </a:extLst>
            </p:cNvPr>
            <p:cNvCxnSpPr>
              <a:stCxn id="7" idx="2"/>
              <a:endCxn id="8" idx="0"/>
            </p:cNvCxnSpPr>
            <p:nvPr/>
          </p:nvCxnSpPr>
          <p:spPr>
            <a:xfrm>
              <a:off x="7886700" y="3276600"/>
              <a:ext cx="8382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0D4871F-CF62-6D7E-B53F-1E39C683A94B}"/>
                </a:ext>
              </a:extLst>
            </p:cNvPr>
            <p:cNvCxnSpPr>
              <a:stCxn id="7" idx="2"/>
              <a:endCxn id="10" idx="0"/>
            </p:cNvCxnSpPr>
            <p:nvPr/>
          </p:nvCxnSpPr>
          <p:spPr>
            <a:xfrm flipH="1">
              <a:off x="7086600" y="3276600"/>
              <a:ext cx="800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D98D5A4-B11B-B169-15D8-1258FBF8FCC7}"/>
                </a:ext>
              </a:extLst>
            </p:cNvPr>
            <p:cNvCxnSpPr>
              <a:stCxn id="8" idx="2"/>
              <a:endCxn id="12" idx="0"/>
            </p:cNvCxnSpPr>
            <p:nvPr/>
          </p:nvCxnSpPr>
          <p:spPr>
            <a:xfrm>
              <a:off x="8724900" y="4343400"/>
              <a:ext cx="420624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2B16862-B252-61F6-7F9A-53CC12C06AAA}"/>
                </a:ext>
              </a:extLst>
            </p:cNvPr>
            <p:cNvCxnSpPr>
              <a:stCxn id="8" idx="2"/>
              <a:endCxn id="13" idx="0"/>
            </p:cNvCxnSpPr>
            <p:nvPr/>
          </p:nvCxnSpPr>
          <p:spPr>
            <a:xfrm flipH="1">
              <a:off x="8305800" y="4343400"/>
              <a:ext cx="4191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0AA9165-A5D5-B677-D18D-9EAC6CF26781}"/>
                </a:ext>
              </a:extLst>
            </p:cNvPr>
            <p:cNvCxnSpPr>
              <a:stCxn id="8" idx="3"/>
              <a:endCxn id="9" idx="4"/>
            </p:cNvCxnSpPr>
            <p:nvPr/>
          </p:nvCxnSpPr>
          <p:spPr>
            <a:xfrm flipV="1">
              <a:off x="8915400" y="3276600"/>
              <a:ext cx="533400" cy="8763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52">
              <a:extLst>
                <a:ext uri="{FF2B5EF4-FFF2-40B4-BE49-F238E27FC236}">
                  <a16:creationId xmlns:a16="http://schemas.microsoft.com/office/drawing/2014/main" id="{1863DDA6-C3E4-E7AE-51DA-7E0907B98A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43800" y="23622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home</a:t>
              </a:r>
            </a:p>
          </p:txBody>
        </p:sp>
        <p:sp>
          <p:nvSpPr>
            <p:cNvPr id="23" name="TextBox 53">
              <a:extLst>
                <a:ext uri="{FF2B5EF4-FFF2-40B4-BE49-F238E27FC236}">
                  <a16:creationId xmlns:a16="http://schemas.microsoft.com/office/drawing/2014/main" id="{7222D1A1-A76E-7D56-6A39-9A6CE2168D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7800" y="24384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  <p:sp>
          <p:nvSpPr>
            <p:cNvPr id="24" name="TextBox 54">
              <a:extLst>
                <a:ext uri="{FF2B5EF4-FFF2-40B4-BE49-F238E27FC236}">
                  <a16:creationId xmlns:a16="http://schemas.microsoft.com/office/drawing/2014/main" id="{AEA52E22-A2D7-309D-3658-D4F022E0C2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9600" y="33528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steen</a:t>
              </a:r>
            </a:p>
          </p:txBody>
        </p:sp>
        <p:sp>
          <p:nvSpPr>
            <p:cNvPr id="25" name="TextBox 55">
              <a:extLst>
                <a:ext uri="{FF2B5EF4-FFF2-40B4-BE49-F238E27FC236}">
                  <a16:creationId xmlns:a16="http://schemas.microsoft.com/office/drawing/2014/main" id="{9CC1D852-2C11-28CA-3DDC-EFF1814769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91400" y="35052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max</a:t>
              </a:r>
            </a:p>
          </p:txBody>
        </p:sp>
        <p:sp>
          <p:nvSpPr>
            <p:cNvPr id="26" name="TextBox 56">
              <a:extLst>
                <a:ext uri="{FF2B5EF4-FFF2-40B4-BE49-F238E27FC236}">
                  <a16:creationId xmlns:a16="http://schemas.microsoft.com/office/drawing/2014/main" id="{6F4109A3-6710-AF2B-B2CF-1F910BF2EC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3200" y="33528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elke</a:t>
              </a:r>
            </a:p>
          </p:txBody>
        </p:sp>
        <p:sp>
          <p:nvSpPr>
            <p:cNvPr id="28" name="TextBox 80">
              <a:extLst>
                <a:ext uri="{FF2B5EF4-FFF2-40B4-BE49-F238E27FC236}">
                  <a16:creationId xmlns:a16="http://schemas.microsoft.com/office/drawing/2014/main" id="{5313F74C-8DEE-D54B-796D-36743207D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00" y="44958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twmrc</a:t>
              </a:r>
            </a:p>
          </p:txBody>
        </p:sp>
        <p:sp>
          <p:nvSpPr>
            <p:cNvPr id="29" name="TextBox 81">
              <a:extLst>
                <a:ext uri="{FF2B5EF4-FFF2-40B4-BE49-F238E27FC236}">
                  <a16:creationId xmlns:a16="http://schemas.microsoft.com/office/drawing/2014/main" id="{50C43406-5B7C-5717-A655-0660558251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4400" y="4572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mbox</a:t>
              </a:r>
            </a:p>
          </p:txBody>
        </p:sp>
        <p:sp>
          <p:nvSpPr>
            <p:cNvPr id="30" name="TextBox 83">
              <a:extLst>
                <a:ext uri="{FF2B5EF4-FFF2-40B4-BE49-F238E27FC236}">
                  <a16:creationId xmlns:a16="http://schemas.microsoft.com/office/drawing/2014/main" id="{DC61090B-48EB-3CAD-C8E1-85DAF1B3B8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0" y="3810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</p:grpSp>
      <p:cxnSp>
        <p:nvCxnSpPr>
          <p:cNvPr id="37" name="Curved Connector 36">
            <a:extLst>
              <a:ext uri="{FF2B5EF4-FFF2-40B4-BE49-F238E27FC236}">
                <a16:creationId xmlns:a16="http://schemas.microsoft.com/office/drawing/2014/main" id="{452F69F7-9813-ABD7-C08F-58C30ACA11BD}"/>
              </a:ext>
            </a:extLst>
          </p:cNvPr>
          <p:cNvCxnSpPr>
            <a:cxnSpLocks/>
            <a:stCxn id="8" idx="1"/>
          </p:cNvCxnSpPr>
          <p:nvPr/>
        </p:nvCxnSpPr>
        <p:spPr>
          <a:xfrm rot="10800000" flipV="1">
            <a:off x="3733800" y="3467770"/>
            <a:ext cx="1850270" cy="1930483"/>
          </a:xfrm>
          <a:prstGeom prst="curvedConnector2">
            <a:avLst/>
          </a:prstGeom>
          <a:ln w="127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Table 40">
            <a:extLst>
              <a:ext uri="{FF2B5EF4-FFF2-40B4-BE49-F238E27FC236}">
                <a16:creationId xmlns:a16="http://schemas.microsoft.com/office/drawing/2014/main" id="{95FABC20-815B-8742-BC73-AFDB20BF75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899748"/>
              </p:ext>
            </p:extLst>
          </p:nvPr>
        </p:nvGraphicFramePr>
        <p:xfrm>
          <a:off x="1236916" y="2647617"/>
          <a:ext cx="1284670" cy="1032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335">
                  <a:extLst>
                    <a:ext uri="{9D8B030D-6E8A-4147-A177-3AD203B41FA5}">
                      <a16:colId xmlns:a16="http://schemas.microsoft.com/office/drawing/2014/main" val="2741969522"/>
                    </a:ext>
                  </a:extLst>
                </a:gridCol>
                <a:gridCol w="642335">
                  <a:extLst>
                    <a:ext uri="{9D8B030D-6E8A-4147-A177-3AD203B41FA5}">
                      <a16:colId xmlns:a16="http://schemas.microsoft.com/office/drawing/2014/main" val="1003927943"/>
                    </a:ext>
                  </a:extLst>
                </a:gridCol>
              </a:tblGrid>
              <a:tr h="344008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twmrc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5614998"/>
                  </a:ext>
                </a:extLst>
              </a:tr>
              <a:tr h="344008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mbox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515440"/>
                  </a:ext>
                </a:extLst>
              </a:tr>
              <a:tr h="344008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keys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1837099"/>
                  </a:ext>
                </a:extLst>
              </a:tr>
            </a:tbl>
          </a:graphicData>
        </a:graphic>
      </p:graphicFrame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80E5D3F2-1150-7FA0-EEB9-6912956459B2}"/>
              </a:ext>
            </a:extLst>
          </p:cNvPr>
          <p:cNvSpPr/>
          <p:nvPr/>
        </p:nvSpPr>
        <p:spPr>
          <a:xfrm>
            <a:off x="8610600" y="2599731"/>
            <a:ext cx="2209800" cy="9143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u="sng" dirty="0">
                <a:solidFill>
                  <a:schemeClr val="tx1"/>
                </a:solidFill>
              </a:rPr>
              <a:t>Logical</a:t>
            </a:r>
            <a:r>
              <a:rPr lang="en-US" b="1" dirty="0">
                <a:solidFill>
                  <a:schemeClr val="tx1"/>
                </a:solidFill>
              </a:rPr>
              <a:t> to </a:t>
            </a:r>
            <a:r>
              <a:rPr lang="en-US" b="1" i="1" u="sng" dirty="0">
                <a:solidFill>
                  <a:schemeClr val="tx1"/>
                </a:solidFill>
              </a:rPr>
              <a:t>Physical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Mapping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E5BC77C-7B9F-896E-24F1-B22BC2F55D5F}"/>
              </a:ext>
            </a:extLst>
          </p:cNvPr>
          <p:cNvCxnSpPr/>
          <p:nvPr/>
        </p:nvCxnSpPr>
        <p:spPr>
          <a:xfrm>
            <a:off x="8686800" y="2058071"/>
            <a:ext cx="0" cy="201374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8F381097-E41A-CADD-2AB2-48265E60045C}"/>
              </a:ext>
            </a:extLst>
          </p:cNvPr>
          <p:cNvSpPr txBox="1"/>
          <p:nvPr/>
        </p:nvSpPr>
        <p:spPr>
          <a:xfrm>
            <a:off x="914400" y="2177270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/>
              <a:t>Inode</a:t>
            </a:r>
            <a:r>
              <a:rPr lang="en-US" i="1" dirty="0"/>
              <a:t> 4</a:t>
            </a:r>
            <a:r>
              <a:rPr lang="en-US" dirty="0"/>
              <a:t> Contains:</a:t>
            </a:r>
          </a:p>
        </p:txBody>
      </p:sp>
    </p:spTree>
    <p:extLst>
      <p:ext uri="{BB962C8B-B14F-4D97-AF65-F5344CB8AC3E}">
        <p14:creationId xmlns:p14="http://schemas.microsoft.com/office/powerpoint/2010/main" val="331530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EB1EC450-57C2-416C-8EE0-D917920E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11125200" cy="1325880"/>
          </a:xfrm>
        </p:spPr>
        <p:txBody>
          <a:bodyPr lIns="0" rIns="0"/>
          <a:lstStyle/>
          <a:p>
            <a:r>
              <a:rPr lang="en-US" altLang="en-US" dirty="0"/>
              <a:t>The Unix Naming Graph: Putting it Altogether</a:t>
            </a:r>
          </a:p>
        </p:txBody>
      </p:sp>
      <p:graphicFrame>
        <p:nvGraphicFramePr>
          <p:cNvPr id="31" name="Table 33">
            <a:extLst>
              <a:ext uri="{FF2B5EF4-FFF2-40B4-BE49-F238E27FC236}">
                <a16:creationId xmlns:a16="http://schemas.microsoft.com/office/drawing/2014/main" id="{D2B01B57-F3C9-08B0-E6AD-F2C46B198078}"/>
              </a:ext>
            </a:extLst>
          </p:cNvPr>
          <p:cNvGraphicFramePr>
            <a:graphicFrameLocks noGrp="1"/>
          </p:cNvGraphicFramePr>
          <p:nvPr/>
        </p:nvGraphicFramePr>
        <p:xfrm>
          <a:off x="1380362" y="5398254"/>
          <a:ext cx="871221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009">
                  <a:extLst>
                    <a:ext uri="{9D8B030D-6E8A-4147-A177-3AD203B41FA5}">
                      <a16:colId xmlns:a16="http://schemas.microsoft.com/office/drawing/2014/main" val="272674020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58585110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08632444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4220369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5541766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418991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77558480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1680784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17796885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4961085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1679361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77921456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583268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34887116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319093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4251627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9382674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6397714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967544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1896708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991773707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78653262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10035748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12910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395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245678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8363ACE7-197E-C737-0464-6573D33F9D02}"/>
              </a:ext>
            </a:extLst>
          </p:cNvPr>
          <p:cNvSpPr txBox="1"/>
          <p:nvPr/>
        </p:nvSpPr>
        <p:spPr>
          <a:xfrm>
            <a:off x="609600" y="6336268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Boot Block</a:t>
            </a:r>
          </a:p>
        </p:txBody>
      </p:sp>
      <p:cxnSp>
        <p:nvCxnSpPr>
          <p:cNvPr id="42" name="Curved Connector 41">
            <a:extLst>
              <a:ext uri="{FF2B5EF4-FFF2-40B4-BE49-F238E27FC236}">
                <a16:creationId xmlns:a16="http://schemas.microsoft.com/office/drawing/2014/main" id="{305E0DB8-61F2-8750-54E9-1ED11B5EBF98}"/>
              </a:ext>
            </a:extLst>
          </p:cNvPr>
          <p:cNvCxnSpPr>
            <a:endCxn id="40" idx="0"/>
          </p:cNvCxnSpPr>
          <p:nvPr/>
        </p:nvCxnSpPr>
        <p:spPr>
          <a:xfrm rot="5400000">
            <a:off x="1122179" y="5900281"/>
            <a:ext cx="567174" cy="30480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CC5C49BD-EF87-678E-005C-4485146DE587}"/>
              </a:ext>
            </a:extLst>
          </p:cNvPr>
          <p:cNvSpPr txBox="1"/>
          <p:nvPr/>
        </p:nvSpPr>
        <p:spPr>
          <a:xfrm>
            <a:off x="1024766" y="475556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Superblock</a:t>
            </a:r>
          </a:p>
        </p:txBody>
      </p:sp>
      <p:cxnSp>
        <p:nvCxnSpPr>
          <p:cNvPr id="46" name="Curved Connector 45">
            <a:extLst>
              <a:ext uri="{FF2B5EF4-FFF2-40B4-BE49-F238E27FC236}">
                <a16:creationId xmlns:a16="http://schemas.microsoft.com/office/drawing/2014/main" id="{89A6ECD5-C9E9-0D4A-DC63-D2B58682047F}"/>
              </a:ext>
            </a:extLst>
          </p:cNvPr>
          <p:cNvCxnSpPr>
            <a:cxnSpLocks/>
            <a:endCxn id="44" idx="2"/>
          </p:cNvCxnSpPr>
          <p:nvPr/>
        </p:nvCxnSpPr>
        <p:spPr>
          <a:xfrm rot="16200000" flipV="1">
            <a:off x="1648658" y="5170417"/>
            <a:ext cx="293997" cy="202952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D594D06-F633-F233-5391-2CF2A194FAE4}"/>
              </a:ext>
            </a:extLst>
          </p:cNvPr>
          <p:cNvSpPr txBox="1"/>
          <p:nvPr/>
        </p:nvSpPr>
        <p:spPr>
          <a:xfrm>
            <a:off x="2029462" y="6336268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Nodes (called </a:t>
            </a:r>
            <a:r>
              <a:rPr lang="en-US" i="1" dirty="0" err="1"/>
              <a:t>Inodes</a:t>
            </a:r>
            <a:r>
              <a:rPr lang="en-US" dirty="0"/>
              <a:t>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EF8F5C6-84A2-1047-128A-9C3F5FF73C66}"/>
              </a:ext>
            </a:extLst>
          </p:cNvPr>
          <p:cNvSpPr txBox="1"/>
          <p:nvPr/>
        </p:nvSpPr>
        <p:spPr>
          <a:xfrm>
            <a:off x="6613977" y="4755562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File Data Blocks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2B1547F-A9DC-F706-3C0E-1A52F4641A18}"/>
              </a:ext>
            </a:extLst>
          </p:cNvPr>
          <p:cNvSpPr txBox="1"/>
          <p:nvPr/>
        </p:nvSpPr>
        <p:spPr>
          <a:xfrm>
            <a:off x="7272516" y="6336268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 Block</a:t>
            </a:r>
          </a:p>
        </p:txBody>
      </p:sp>
      <p:sp>
        <p:nvSpPr>
          <p:cNvPr id="51" name="Right Brace 50">
            <a:extLst>
              <a:ext uri="{FF2B5EF4-FFF2-40B4-BE49-F238E27FC236}">
                <a16:creationId xmlns:a16="http://schemas.microsoft.com/office/drawing/2014/main" id="{8A342E1E-B089-0903-E5C2-D5974EE6037C}"/>
              </a:ext>
            </a:extLst>
          </p:cNvPr>
          <p:cNvSpPr/>
          <p:nvPr/>
        </p:nvSpPr>
        <p:spPr>
          <a:xfrm rot="5400000">
            <a:off x="3449025" y="4686959"/>
            <a:ext cx="205298" cy="287098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85E456D-DEE6-ECB5-9BAA-C78F99C3B7E6}"/>
              </a:ext>
            </a:extLst>
          </p:cNvPr>
          <p:cNvCxnSpPr/>
          <p:nvPr/>
        </p:nvCxnSpPr>
        <p:spPr>
          <a:xfrm>
            <a:off x="10244966" y="592149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DD208D65-5642-28CD-82BF-4DC0E162F866}"/>
              </a:ext>
            </a:extLst>
          </p:cNvPr>
          <p:cNvSpPr txBox="1"/>
          <p:nvPr/>
        </p:nvSpPr>
        <p:spPr>
          <a:xfrm>
            <a:off x="10706887" y="5594618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</a:t>
            </a:r>
            <a:br>
              <a:rPr lang="en-US" dirty="0"/>
            </a:br>
            <a:r>
              <a:rPr lang="en-US" dirty="0"/>
              <a:t>Numbers</a:t>
            </a:r>
          </a:p>
        </p:txBody>
      </p:sp>
      <p:sp>
        <p:nvSpPr>
          <p:cNvPr id="55" name="Right Brace 54">
            <a:extLst>
              <a:ext uri="{FF2B5EF4-FFF2-40B4-BE49-F238E27FC236}">
                <a16:creationId xmlns:a16="http://schemas.microsoft.com/office/drawing/2014/main" id="{7BE9547C-4F24-94A9-2B60-50298D41BFE0}"/>
              </a:ext>
            </a:extLst>
          </p:cNvPr>
          <p:cNvSpPr/>
          <p:nvPr/>
        </p:nvSpPr>
        <p:spPr>
          <a:xfrm rot="16200000">
            <a:off x="7437224" y="2657732"/>
            <a:ext cx="205297" cy="510541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Curved Connector 56">
            <a:extLst>
              <a:ext uri="{FF2B5EF4-FFF2-40B4-BE49-F238E27FC236}">
                <a16:creationId xmlns:a16="http://schemas.microsoft.com/office/drawing/2014/main" id="{32A90DAA-EE15-287B-9E3B-3C75CBD7E351}"/>
              </a:ext>
            </a:extLst>
          </p:cNvPr>
          <p:cNvCxnSpPr>
            <a:cxnSpLocks/>
          </p:cNvCxnSpPr>
          <p:nvPr/>
        </p:nvCxnSpPr>
        <p:spPr>
          <a:xfrm>
            <a:off x="7391400" y="5769094"/>
            <a:ext cx="512058" cy="471855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54DB631C-9ABD-86C7-91C3-D5B09565C722}"/>
              </a:ext>
            </a:extLst>
          </p:cNvPr>
          <p:cNvGrpSpPr/>
          <p:nvPr/>
        </p:nvGrpSpPr>
        <p:grpSpPr>
          <a:xfrm>
            <a:off x="3602870" y="1524671"/>
            <a:ext cx="3505200" cy="3121152"/>
            <a:chOff x="6553200" y="2209800"/>
            <a:chExt cx="3505200" cy="312115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F100F7E-2E30-2039-CA70-BC568F3A687E}"/>
                </a:ext>
              </a:extLst>
            </p:cNvPr>
            <p:cNvSpPr/>
            <p:nvPr/>
          </p:nvSpPr>
          <p:spPr>
            <a:xfrm>
              <a:off x="8610600" y="22098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n0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7D58D22-FD52-4C59-BDB9-F044EBEFE853}"/>
                </a:ext>
              </a:extLst>
            </p:cNvPr>
            <p:cNvSpPr/>
            <p:nvPr/>
          </p:nvSpPr>
          <p:spPr>
            <a:xfrm>
              <a:off x="7696200" y="28956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0633735-9510-B01E-0C32-A25F5B8223A8}"/>
                </a:ext>
              </a:extLst>
            </p:cNvPr>
            <p:cNvSpPr/>
            <p:nvPr/>
          </p:nvSpPr>
          <p:spPr>
            <a:xfrm>
              <a:off x="8534400" y="39624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n4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EFCF4DC-C9F0-1311-8153-7BD4C2302CF2}"/>
                </a:ext>
              </a:extLst>
            </p:cNvPr>
            <p:cNvSpPr/>
            <p:nvPr/>
          </p:nvSpPr>
          <p:spPr>
            <a:xfrm>
              <a:off x="9144000" y="29718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n5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D0C28AD-1391-DB68-C0C4-EAFCA4799064}"/>
                </a:ext>
              </a:extLst>
            </p:cNvPr>
            <p:cNvSpPr/>
            <p:nvPr/>
          </p:nvSpPr>
          <p:spPr>
            <a:xfrm>
              <a:off x="67818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n2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94954D0-A250-875C-454E-B5E0045CC370}"/>
                </a:ext>
              </a:extLst>
            </p:cNvPr>
            <p:cNvSpPr/>
            <p:nvPr/>
          </p:nvSpPr>
          <p:spPr>
            <a:xfrm>
              <a:off x="76200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n3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D6AA4B7-680F-D1BB-9315-29A6748B92A7}"/>
                </a:ext>
              </a:extLst>
            </p:cNvPr>
            <p:cNvSpPr/>
            <p:nvPr/>
          </p:nvSpPr>
          <p:spPr>
            <a:xfrm>
              <a:off x="8839200" y="5029200"/>
              <a:ext cx="612648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n7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742D0A9-491F-CFC5-D5AB-CE76357496D3}"/>
                </a:ext>
              </a:extLst>
            </p:cNvPr>
            <p:cNvSpPr/>
            <p:nvPr/>
          </p:nvSpPr>
          <p:spPr>
            <a:xfrm>
              <a:off x="8001000" y="5029200"/>
              <a:ext cx="612648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n6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6BA2DE9-99FD-57EB-2072-EA2675F8331E}"/>
                </a:ext>
              </a:extLst>
            </p:cNvPr>
            <p:cNvCxnSpPr>
              <a:stCxn id="6" idx="2"/>
              <a:endCxn id="9" idx="0"/>
            </p:cNvCxnSpPr>
            <p:nvPr/>
          </p:nvCxnSpPr>
          <p:spPr>
            <a:xfrm>
              <a:off x="8801100" y="2590800"/>
              <a:ext cx="647700" cy="381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CCDD2A4-1535-CEAD-8169-867B6DE17456}"/>
                </a:ext>
              </a:extLst>
            </p:cNvPr>
            <p:cNvCxnSpPr>
              <a:stCxn id="6" idx="2"/>
              <a:endCxn id="7" idx="0"/>
            </p:cNvCxnSpPr>
            <p:nvPr/>
          </p:nvCxnSpPr>
          <p:spPr>
            <a:xfrm flipH="1">
              <a:off x="7886700" y="2590800"/>
              <a:ext cx="914400" cy="304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6560300-4CCC-1473-AE0D-D867289555E3}"/>
                </a:ext>
              </a:extLst>
            </p:cNvPr>
            <p:cNvCxnSpPr>
              <a:stCxn id="7" idx="2"/>
              <a:endCxn id="11" idx="0"/>
            </p:cNvCxnSpPr>
            <p:nvPr/>
          </p:nvCxnSpPr>
          <p:spPr>
            <a:xfrm>
              <a:off x="7886700" y="3276600"/>
              <a:ext cx="38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5AA09A9-80D8-BC35-33D0-BACE427D6AAB}"/>
                </a:ext>
              </a:extLst>
            </p:cNvPr>
            <p:cNvCxnSpPr>
              <a:stCxn id="7" idx="2"/>
              <a:endCxn id="8" idx="0"/>
            </p:cNvCxnSpPr>
            <p:nvPr/>
          </p:nvCxnSpPr>
          <p:spPr>
            <a:xfrm>
              <a:off x="7886700" y="3276600"/>
              <a:ext cx="8382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0D4871F-CF62-6D7E-B53F-1E39C683A94B}"/>
                </a:ext>
              </a:extLst>
            </p:cNvPr>
            <p:cNvCxnSpPr>
              <a:stCxn id="7" idx="2"/>
              <a:endCxn id="10" idx="0"/>
            </p:cNvCxnSpPr>
            <p:nvPr/>
          </p:nvCxnSpPr>
          <p:spPr>
            <a:xfrm flipH="1">
              <a:off x="7086600" y="3276600"/>
              <a:ext cx="800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D98D5A4-B11B-B169-15D8-1258FBF8FCC7}"/>
                </a:ext>
              </a:extLst>
            </p:cNvPr>
            <p:cNvCxnSpPr>
              <a:stCxn id="8" idx="2"/>
              <a:endCxn id="12" idx="0"/>
            </p:cNvCxnSpPr>
            <p:nvPr/>
          </p:nvCxnSpPr>
          <p:spPr>
            <a:xfrm>
              <a:off x="8724900" y="4343400"/>
              <a:ext cx="420624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2B16862-B252-61F6-7F9A-53CC12C06AAA}"/>
                </a:ext>
              </a:extLst>
            </p:cNvPr>
            <p:cNvCxnSpPr>
              <a:stCxn id="8" idx="2"/>
              <a:endCxn id="13" idx="0"/>
            </p:cNvCxnSpPr>
            <p:nvPr/>
          </p:nvCxnSpPr>
          <p:spPr>
            <a:xfrm flipH="1">
              <a:off x="8307324" y="4343400"/>
              <a:ext cx="417576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0AA9165-A5D5-B677-D18D-9EAC6CF26781}"/>
                </a:ext>
              </a:extLst>
            </p:cNvPr>
            <p:cNvCxnSpPr>
              <a:stCxn id="8" idx="3"/>
              <a:endCxn id="9" idx="4"/>
            </p:cNvCxnSpPr>
            <p:nvPr/>
          </p:nvCxnSpPr>
          <p:spPr>
            <a:xfrm flipV="1">
              <a:off x="8915400" y="3276600"/>
              <a:ext cx="533400" cy="8763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52">
              <a:extLst>
                <a:ext uri="{FF2B5EF4-FFF2-40B4-BE49-F238E27FC236}">
                  <a16:creationId xmlns:a16="http://schemas.microsoft.com/office/drawing/2014/main" id="{1863DDA6-C3E4-E7AE-51DA-7E0907B98A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43800" y="23622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home</a:t>
              </a:r>
            </a:p>
          </p:txBody>
        </p:sp>
        <p:sp>
          <p:nvSpPr>
            <p:cNvPr id="23" name="TextBox 53">
              <a:extLst>
                <a:ext uri="{FF2B5EF4-FFF2-40B4-BE49-F238E27FC236}">
                  <a16:creationId xmlns:a16="http://schemas.microsoft.com/office/drawing/2014/main" id="{7222D1A1-A76E-7D56-6A39-9A6CE2168D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7800" y="24384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  <p:sp>
          <p:nvSpPr>
            <p:cNvPr id="24" name="TextBox 54">
              <a:extLst>
                <a:ext uri="{FF2B5EF4-FFF2-40B4-BE49-F238E27FC236}">
                  <a16:creationId xmlns:a16="http://schemas.microsoft.com/office/drawing/2014/main" id="{AEA52E22-A2D7-309D-3658-D4F022E0C2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9600" y="33528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steen</a:t>
              </a:r>
            </a:p>
          </p:txBody>
        </p:sp>
        <p:sp>
          <p:nvSpPr>
            <p:cNvPr id="25" name="TextBox 55">
              <a:extLst>
                <a:ext uri="{FF2B5EF4-FFF2-40B4-BE49-F238E27FC236}">
                  <a16:creationId xmlns:a16="http://schemas.microsoft.com/office/drawing/2014/main" id="{9CC1D852-2C11-28CA-3DDC-EFF1814769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91400" y="35052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max</a:t>
              </a:r>
            </a:p>
          </p:txBody>
        </p:sp>
        <p:sp>
          <p:nvSpPr>
            <p:cNvPr id="26" name="TextBox 56">
              <a:extLst>
                <a:ext uri="{FF2B5EF4-FFF2-40B4-BE49-F238E27FC236}">
                  <a16:creationId xmlns:a16="http://schemas.microsoft.com/office/drawing/2014/main" id="{6F4109A3-6710-AF2B-B2CF-1F910BF2EC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3200" y="33528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elke</a:t>
              </a:r>
            </a:p>
          </p:txBody>
        </p:sp>
        <p:sp>
          <p:nvSpPr>
            <p:cNvPr id="28" name="TextBox 80">
              <a:extLst>
                <a:ext uri="{FF2B5EF4-FFF2-40B4-BE49-F238E27FC236}">
                  <a16:creationId xmlns:a16="http://schemas.microsoft.com/office/drawing/2014/main" id="{5313F74C-8DEE-D54B-796D-36743207D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00" y="44958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twmrc</a:t>
              </a:r>
            </a:p>
          </p:txBody>
        </p:sp>
        <p:sp>
          <p:nvSpPr>
            <p:cNvPr id="29" name="TextBox 81">
              <a:extLst>
                <a:ext uri="{FF2B5EF4-FFF2-40B4-BE49-F238E27FC236}">
                  <a16:creationId xmlns:a16="http://schemas.microsoft.com/office/drawing/2014/main" id="{50C43406-5B7C-5717-A655-0660558251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4400" y="4572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mbox</a:t>
              </a:r>
            </a:p>
          </p:txBody>
        </p:sp>
        <p:sp>
          <p:nvSpPr>
            <p:cNvPr id="30" name="TextBox 83">
              <a:extLst>
                <a:ext uri="{FF2B5EF4-FFF2-40B4-BE49-F238E27FC236}">
                  <a16:creationId xmlns:a16="http://schemas.microsoft.com/office/drawing/2014/main" id="{DC61090B-48EB-3CAD-C8E1-85DAF1B3B8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0" y="3810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</p:grp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80E5D3F2-1150-7FA0-EEB9-6912956459B2}"/>
              </a:ext>
            </a:extLst>
          </p:cNvPr>
          <p:cNvSpPr/>
          <p:nvPr/>
        </p:nvSpPr>
        <p:spPr>
          <a:xfrm>
            <a:off x="8610600" y="2599731"/>
            <a:ext cx="2209800" cy="9143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u="sng" dirty="0">
                <a:solidFill>
                  <a:schemeClr val="tx1"/>
                </a:solidFill>
              </a:rPr>
              <a:t>Logical</a:t>
            </a:r>
            <a:r>
              <a:rPr lang="en-US" b="1" dirty="0">
                <a:solidFill>
                  <a:schemeClr val="tx1"/>
                </a:solidFill>
              </a:rPr>
              <a:t> to </a:t>
            </a:r>
            <a:r>
              <a:rPr lang="en-US" b="1" i="1" u="sng" dirty="0">
                <a:solidFill>
                  <a:schemeClr val="tx1"/>
                </a:solidFill>
              </a:rPr>
              <a:t>Physical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Mapping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E5BC77C-7B9F-896E-24F1-B22BC2F55D5F}"/>
              </a:ext>
            </a:extLst>
          </p:cNvPr>
          <p:cNvCxnSpPr/>
          <p:nvPr/>
        </p:nvCxnSpPr>
        <p:spPr>
          <a:xfrm>
            <a:off x="8686800" y="2058071"/>
            <a:ext cx="0" cy="201374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ECAC984-5E76-75D8-D807-BB7FF2768FAD}"/>
              </a:ext>
            </a:extLst>
          </p:cNvPr>
          <p:cNvSpPr txBox="1"/>
          <p:nvPr/>
        </p:nvSpPr>
        <p:spPr>
          <a:xfrm>
            <a:off x="643841" y="1709473"/>
            <a:ext cx="3031599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Lookup </a:t>
            </a:r>
            <a:r>
              <a:rPr lang="en-US" b="1" dirty="0">
                <a:solidFill>
                  <a:schemeClr val="bg1"/>
                </a:solidFill>
              </a:rPr>
              <a:t>/home/</a:t>
            </a:r>
            <a:r>
              <a:rPr lang="en-US" b="1" dirty="0" err="1">
                <a:solidFill>
                  <a:schemeClr val="bg1"/>
                </a:solidFill>
              </a:rPr>
              <a:t>steen</a:t>
            </a:r>
            <a:r>
              <a:rPr lang="en-US" b="1" dirty="0">
                <a:solidFill>
                  <a:schemeClr val="bg1"/>
                </a:solidFill>
              </a:rPr>
              <a:t>/</a:t>
            </a:r>
            <a:r>
              <a:rPr lang="en-US" b="1" dirty="0" err="1">
                <a:solidFill>
                  <a:schemeClr val="bg1"/>
                </a:solidFill>
              </a:rPr>
              <a:t>mbox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A57592D-A358-A870-1377-BEECC4F2BCB1}"/>
              </a:ext>
            </a:extLst>
          </p:cNvPr>
          <p:cNvSpPr/>
          <p:nvPr/>
        </p:nvSpPr>
        <p:spPr>
          <a:xfrm>
            <a:off x="685800" y="2743200"/>
            <a:ext cx="2878970" cy="1676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The process of looking up a name (e.g., /home/</a:t>
            </a:r>
            <a:r>
              <a:rPr lang="en-US" sz="2000" dirty="0" err="1">
                <a:solidFill>
                  <a:schemeClr val="tx1"/>
                </a:solidFill>
              </a:rPr>
              <a:t>steen</a:t>
            </a:r>
            <a:r>
              <a:rPr lang="en-US" sz="2000" dirty="0">
                <a:solidFill>
                  <a:schemeClr val="tx1"/>
                </a:solidFill>
              </a:rPr>
              <a:t>/</a:t>
            </a:r>
            <a:r>
              <a:rPr lang="en-US" sz="2000" dirty="0" err="1">
                <a:solidFill>
                  <a:schemeClr val="tx1"/>
                </a:solidFill>
              </a:rPr>
              <a:t>mbox</a:t>
            </a:r>
            <a:r>
              <a:rPr lang="en-US" sz="2000" dirty="0">
                <a:solidFill>
                  <a:schemeClr val="tx1"/>
                </a:solidFill>
              </a:rPr>
              <a:t>) is called </a:t>
            </a:r>
            <a:r>
              <a:rPr lang="en-US" sz="2000" b="1" i="1" dirty="0">
                <a:solidFill>
                  <a:schemeClr val="tx1"/>
                </a:solidFill>
              </a:rPr>
              <a:t>name resolution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486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EB1EC450-57C2-416C-8EE0-D917920E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11125200" cy="1325880"/>
          </a:xfrm>
        </p:spPr>
        <p:txBody>
          <a:bodyPr lIns="0" rIns="0"/>
          <a:lstStyle/>
          <a:p>
            <a:r>
              <a:rPr lang="en-US" altLang="en-US" dirty="0"/>
              <a:t>The Unix Naming Graph: Putting it Altogether</a:t>
            </a:r>
          </a:p>
        </p:txBody>
      </p:sp>
      <p:graphicFrame>
        <p:nvGraphicFramePr>
          <p:cNvPr id="31" name="Table 33">
            <a:extLst>
              <a:ext uri="{FF2B5EF4-FFF2-40B4-BE49-F238E27FC236}">
                <a16:creationId xmlns:a16="http://schemas.microsoft.com/office/drawing/2014/main" id="{D2B01B57-F3C9-08B0-E6AD-F2C46B198078}"/>
              </a:ext>
            </a:extLst>
          </p:cNvPr>
          <p:cNvGraphicFramePr>
            <a:graphicFrameLocks noGrp="1"/>
          </p:cNvGraphicFramePr>
          <p:nvPr/>
        </p:nvGraphicFramePr>
        <p:xfrm>
          <a:off x="1380362" y="5398254"/>
          <a:ext cx="871221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009">
                  <a:extLst>
                    <a:ext uri="{9D8B030D-6E8A-4147-A177-3AD203B41FA5}">
                      <a16:colId xmlns:a16="http://schemas.microsoft.com/office/drawing/2014/main" val="272674020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58585110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08632444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4220369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5541766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418991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77558480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1680784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17796885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4961085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1679361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77921456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583268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34887116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319093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4251627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9382674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6397714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967544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1896708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991773707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78653262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10035748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12910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395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245678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8363ACE7-197E-C737-0464-6573D33F9D02}"/>
              </a:ext>
            </a:extLst>
          </p:cNvPr>
          <p:cNvSpPr txBox="1"/>
          <p:nvPr/>
        </p:nvSpPr>
        <p:spPr>
          <a:xfrm>
            <a:off x="609600" y="6336268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Boot Block</a:t>
            </a:r>
          </a:p>
        </p:txBody>
      </p:sp>
      <p:cxnSp>
        <p:nvCxnSpPr>
          <p:cNvPr id="42" name="Curved Connector 41">
            <a:extLst>
              <a:ext uri="{FF2B5EF4-FFF2-40B4-BE49-F238E27FC236}">
                <a16:creationId xmlns:a16="http://schemas.microsoft.com/office/drawing/2014/main" id="{305E0DB8-61F2-8750-54E9-1ED11B5EBF98}"/>
              </a:ext>
            </a:extLst>
          </p:cNvPr>
          <p:cNvCxnSpPr>
            <a:endCxn id="40" idx="0"/>
          </p:cNvCxnSpPr>
          <p:nvPr/>
        </p:nvCxnSpPr>
        <p:spPr>
          <a:xfrm rot="5400000">
            <a:off x="1122179" y="5900281"/>
            <a:ext cx="567174" cy="30480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CC5C49BD-EF87-678E-005C-4485146DE587}"/>
              </a:ext>
            </a:extLst>
          </p:cNvPr>
          <p:cNvSpPr txBox="1"/>
          <p:nvPr/>
        </p:nvSpPr>
        <p:spPr>
          <a:xfrm>
            <a:off x="1024766" y="475556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Superblock</a:t>
            </a:r>
          </a:p>
        </p:txBody>
      </p:sp>
      <p:cxnSp>
        <p:nvCxnSpPr>
          <p:cNvPr id="46" name="Curved Connector 45">
            <a:extLst>
              <a:ext uri="{FF2B5EF4-FFF2-40B4-BE49-F238E27FC236}">
                <a16:creationId xmlns:a16="http://schemas.microsoft.com/office/drawing/2014/main" id="{89A6ECD5-C9E9-0D4A-DC63-D2B58682047F}"/>
              </a:ext>
            </a:extLst>
          </p:cNvPr>
          <p:cNvCxnSpPr>
            <a:cxnSpLocks/>
            <a:endCxn id="44" idx="2"/>
          </p:cNvCxnSpPr>
          <p:nvPr/>
        </p:nvCxnSpPr>
        <p:spPr>
          <a:xfrm rot="16200000" flipV="1">
            <a:off x="1648658" y="5170417"/>
            <a:ext cx="293997" cy="202952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D594D06-F633-F233-5391-2CF2A194FAE4}"/>
              </a:ext>
            </a:extLst>
          </p:cNvPr>
          <p:cNvSpPr txBox="1"/>
          <p:nvPr/>
        </p:nvSpPr>
        <p:spPr>
          <a:xfrm>
            <a:off x="2029462" y="6336268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Nodes (called </a:t>
            </a:r>
            <a:r>
              <a:rPr lang="en-US" i="1" dirty="0" err="1"/>
              <a:t>Inodes</a:t>
            </a:r>
            <a:r>
              <a:rPr lang="en-US" dirty="0"/>
              <a:t>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EF8F5C6-84A2-1047-128A-9C3F5FF73C66}"/>
              </a:ext>
            </a:extLst>
          </p:cNvPr>
          <p:cNvSpPr txBox="1"/>
          <p:nvPr/>
        </p:nvSpPr>
        <p:spPr>
          <a:xfrm>
            <a:off x="6613977" y="4755562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File Data Blocks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2B1547F-A9DC-F706-3C0E-1A52F4641A18}"/>
              </a:ext>
            </a:extLst>
          </p:cNvPr>
          <p:cNvSpPr txBox="1"/>
          <p:nvPr/>
        </p:nvSpPr>
        <p:spPr>
          <a:xfrm>
            <a:off x="7272516" y="6336268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 Block</a:t>
            </a:r>
          </a:p>
        </p:txBody>
      </p:sp>
      <p:sp>
        <p:nvSpPr>
          <p:cNvPr id="51" name="Right Brace 50">
            <a:extLst>
              <a:ext uri="{FF2B5EF4-FFF2-40B4-BE49-F238E27FC236}">
                <a16:creationId xmlns:a16="http://schemas.microsoft.com/office/drawing/2014/main" id="{8A342E1E-B089-0903-E5C2-D5974EE6037C}"/>
              </a:ext>
            </a:extLst>
          </p:cNvPr>
          <p:cNvSpPr/>
          <p:nvPr/>
        </p:nvSpPr>
        <p:spPr>
          <a:xfrm rot="5400000">
            <a:off x="3449025" y="4686959"/>
            <a:ext cx="205298" cy="287098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85E456D-DEE6-ECB5-9BAA-C78F99C3B7E6}"/>
              </a:ext>
            </a:extLst>
          </p:cNvPr>
          <p:cNvCxnSpPr/>
          <p:nvPr/>
        </p:nvCxnSpPr>
        <p:spPr>
          <a:xfrm>
            <a:off x="10244966" y="592149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DD208D65-5642-28CD-82BF-4DC0E162F866}"/>
              </a:ext>
            </a:extLst>
          </p:cNvPr>
          <p:cNvSpPr txBox="1"/>
          <p:nvPr/>
        </p:nvSpPr>
        <p:spPr>
          <a:xfrm>
            <a:off x="10706887" y="5594618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</a:t>
            </a:r>
            <a:br>
              <a:rPr lang="en-US" dirty="0"/>
            </a:br>
            <a:r>
              <a:rPr lang="en-US" dirty="0"/>
              <a:t>Numbers</a:t>
            </a:r>
          </a:p>
        </p:txBody>
      </p:sp>
      <p:sp>
        <p:nvSpPr>
          <p:cNvPr id="55" name="Right Brace 54">
            <a:extLst>
              <a:ext uri="{FF2B5EF4-FFF2-40B4-BE49-F238E27FC236}">
                <a16:creationId xmlns:a16="http://schemas.microsoft.com/office/drawing/2014/main" id="{7BE9547C-4F24-94A9-2B60-50298D41BFE0}"/>
              </a:ext>
            </a:extLst>
          </p:cNvPr>
          <p:cNvSpPr/>
          <p:nvPr/>
        </p:nvSpPr>
        <p:spPr>
          <a:xfrm rot="16200000">
            <a:off x="7437224" y="2657732"/>
            <a:ext cx="205297" cy="510541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Curved Connector 56">
            <a:extLst>
              <a:ext uri="{FF2B5EF4-FFF2-40B4-BE49-F238E27FC236}">
                <a16:creationId xmlns:a16="http://schemas.microsoft.com/office/drawing/2014/main" id="{32A90DAA-EE15-287B-9E3B-3C75CBD7E351}"/>
              </a:ext>
            </a:extLst>
          </p:cNvPr>
          <p:cNvCxnSpPr>
            <a:cxnSpLocks/>
          </p:cNvCxnSpPr>
          <p:nvPr/>
        </p:nvCxnSpPr>
        <p:spPr>
          <a:xfrm>
            <a:off x="7391400" y="5769094"/>
            <a:ext cx="512058" cy="471855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54DB631C-9ABD-86C7-91C3-D5B09565C722}"/>
              </a:ext>
            </a:extLst>
          </p:cNvPr>
          <p:cNvGrpSpPr/>
          <p:nvPr/>
        </p:nvGrpSpPr>
        <p:grpSpPr>
          <a:xfrm>
            <a:off x="3602870" y="1524671"/>
            <a:ext cx="3505200" cy="3121152"/>
            <a:chOff x="6553200" y="2209800"/>
            <a:chExt cx="3505200" cy="312115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F100F7E-2E30-2039-CA70-BC568F3A687E}"/>
                </a:ext>
              </a:extLst>
            </p:cNvPr>
            <p:cNvSpPr/>
            <p:nvPr/>
          </p:nvSpPr>
          <p:spPr>
            <a:xfrm>
              <a:off x="8610600" y="22098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n0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7D58D22-FD52-4C59-BDB9-F044EBEFE853}"/>
                </a:ext>
              </a:extLst>
            </p:cNvPr>
            <p:cNvSpPr/>
            <p:nvPr/>
          </p:nvSpPr>
          <p:spPr>
            <a:xfrm>
              <a:off x="7696200" y="28956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0633735-9510-B01E-0C32-A25F5B8223A8}"/>
                </a:ext>
              </a:extLst>
            </p:cNvPr>
            <p:cNvSpPr/>
            <p:nvPr/>
          </p:nvSpPr>
          <p:spPr>
            <a:xfrm>
              <a:off x="8534400" y="39624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n4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EFCF4DC-C9F0-1311-8153-7BD4C2302CF2}"/>
                </a:ext>
              </a:extLst>
            </p:cNvPr>
            <p:cNvSpPr/>
            <p:nvPr/>
          </p:nvSpPr>
          <p:spPr>
            <a:xfrm>
              <a:off x="9144000" y="29718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n5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D0C28AD-1391-DB68-C0C4-EAFCA4799064}"/>
                </a:ext>
              </a:extLst>
            </p:cNvPr>
            <p:cNvSpPr/>
            <p:nvPr/>
          </p:nvSpPr>
          <p:spPr>
            <a:xfrm>
              <a:off x="67818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n2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94954D0-A250-875C-454E-B5E0045CC370}"/>
                </a:ext>
              </a:extLst>
            </p:cNvPr>
            <p:cNvSpPr/>
            <p:nvPr/>
          </p:nvSpPr>
          <p:spPr>
            <a:xfrm>
              <a:off x="76200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n3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D6AA4B7-680F-D1BB-9315-29A6748B92A7}"/>
                </a:ext>
              </a:extLst>
            </p:cNvPr>
            <p:cNvSpPr/>
            <p:nvPr/>
          </p:nvSpPr>
          <p:spPr>
            <a:xfrm>
              <a:off x="8839200" y="5029200"/>
              <a:ext cx="612648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n7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742D0A9-491F-CFC5-D5AB-CE76357496D3}"/>
                </a:ext>
              </a:extLst>
            </p:cNvPr>
            <p:cNvSpPr/>
            <p:nvPr/>
          </p:nvSpPr>
          <p:spPr>
            <a:xfrm>
              <a:off x="8001000" y="5029200"/>
              <a:ext cx="609600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n6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6BA2DE9-99FD-57EB-2072-EA2675F8331E}"/>
                </a:ext>
              </a:extLst>
            </p:cNvPr>
            <p:cNvCxnSpPr>
              <a:stCxn id="6" idx="2"/>
              <a:endCxn id="9" idx="0"/>
            </p:cNvCxnSpPr>
            <p:nvPr/>
          </p:nvCxnSpPr>
          <p:spPr>
            <a:xfrm>
              <a:off x="8801100" y="2590800"/>
              <a:ext cx="647700" cy="381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CCDD2A4-1535-CEAD-8169-867B6DE17456}"/>
                </a:ext>
              </a:extLst>
            </p:cNvPr>
            <p:cNvCxnSpPr>
              <a:stCxn id="6" idx="2"/>
              <a:endCxn id="7" idx="0"/>
            </p:cNvCxnSpPr>
            <p:nvPr/>
          </p:nvCxnSpPr>
          <p:spPr>
            <a:xfrm flipH="1">
              <a:off x="7886700" y="2590800"/>
              <a:ext cx="914400" cy="304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6560300-4CCC-1473-AE0D-D867289555E3}"/>
                </a:ext>
              </a:extLst>
            </p:cNvPr>
            <p:cNvCxnSpPr>
              <a:stCxn id="7" idx="2"/>
              <a:endCxn id="11" idx="0"/>
            </p:cNvCxnSpPr>
            <p:nvPr/>
          </p:nvCxnSpPr>
          <p:spPr>
            <a:xfrm>
              <a:off x="7886700" y="3276600"/>
              <a:ext cx="38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5AA09A9-80D8-BC35-33D0-BACE427D6AAB}"/>
                </a:ext>
              </a:extLst>
            </p:cNvPr>
            <p:cNvCxnSpPr>
              <a:stCxn id="7" idx="2"/>
              <a:endCxn id="8" idx="0"/>
            </p:cNvCxnSpPr>
            <p:nvPr/>
          </p:nvCxnSpPr>
          <p:spPr>
            <a:xfrm>
              <a:off x="7886700" y="3276600"/>
              <a:ext cx="8382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0D4871F-CF62-6D7E-B53F-1E39C683A94B}"/>
                </a:ext>
              </a:extLst>
            </p:cNvPr>
            <p:cNvCxnSpPr>
              <a:stCxn id="7" idx="2"/>
              <a:endCxn id="10" idx="0"/>
            </p:cNvCxnSpPr>
            <p:nvPr/>
          </p:nvCxnSpPr>
          <p:spPr>
            <a:xfrm flipH="1">
              <a:off x="7086600" y="3276600"/>
              <a:ext cx="800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D98D5A4-B11B-B169-15D8-1258FBF8FCC7}"/>
                </a:ext>
              </a:extLst>
            </p:cNvPr>
            <p:cNvCxnSpPr>
              <a:stCxn id="8" idx="2"/>
              <a:endCxn id="12" idx="0"/>
            </p:cNvCxnSpPr>
            <p:nvPr/>
          </p:nvCxnSpPr>
          <p:spPr>
            <a:xfrm>
              <a:off x="8724900" y="4343400"/>
              <a:ext cx="420624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2B16862-B252-61F6-7F9A-53CC12C06AAA}"/>
                </a:ext>
              </a:extLst>
            </p:cNvPr>
            <p:cNvCxnSpPr>
              <a:stCxn id="8" idx="2"/>
              <a:endCxn id="13" idx="0"/>
            </p:cNvCxnSpPr>
            <p:nvPr/>
          </p:nvCxnSpPr>
          <p:spPr>
            <a:xfrm flipH="1">
              <a:off x="8305800" y="4343400"/>
              <a:ext cx="4191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0AA9165-A5D5-B677-D18D-9EAC6CF26781}"/>
                </a:ext>
              </a:extLst>
            </p:cNvPr>
            <p:cNvCxnSpPr>
              <a:stCxn id="8" idx="3"/>
              <a:endCxn id="9" idx="4"/>
            </p:cNvCxnSpPr>
            <p:nvPr/>
          </p:nvCxnSpPr>
          <p:spPr>
            <a:xfrm flipV="1">
              <a:off x="8915400" y="3276600"/>
              <a:ext cx="533400" cy="8763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52">
              <a:extLst>
                <a:ext uri="{FF2B5EF4-FFF2-40B4-BE49-F238E27FC236}">
                  <a16:creationId xmlns:a16="http://schemas.microsoft.com/office/drawing/2014/main" id="{1863DDA6-C3E4-E7AE-51DA-7E0907B98A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43800" y="23622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home</a:t>
              </a:r>
            </a:p>
          </p:txBody>
        </p:sp>
        <p:sp>
          <p:nvSpPr>
            <p:cNvPr id="23" name="TextBox 53">
              <a:extLst>
                <a:ext uri="{FF2B5EF4-FFF2-40B4-BE49-F238E27FC236}">
                  <a16:creationId xmlns:a16="http://schemas.microsoft.com/office/drawing/2014/main" id="{7222D1A1-A76E-7D56-6A39-9A6CE2168D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7800" y="24384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  <p:sp>
          <p:nvSpPr>
            <p:cNvPr id="24" name="TextBox 54">
              <a:extLst>
                <a:ext uri="{FF2B5EF4-FFF2-40B4-BE49-F238E27FC236}">
                  <a16:creationId xmlns:a16="http://schemas.microsoft.com/office/drawing/2014/main" id="{AEA52E22-A2D7-309D-3658-D4F022E0C2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9600" y="33528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steen</a:t>
              </a:r>
            </a:p>
          </p:txBody>
        </p:sp>
        <p:sp>
          <p:nvSpPr>
            <p:cNvPr id="25" name="TextBox 55">
              <a:extLst>
                <a:ext uri="{FF2B5EF4-FFF2-40B4-BE49-F238E27FC236}">
                  <a16:creationId xmlns:a16="http://schemas.microsoft.com/office/drawing/2014/main" id="{9CC1D852-2C11-28CA-3DDC-EFF1814769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91400" y="35052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max</a:t>
              </a:r>
            </a:p>
          </p:txBody>
        </p:sp>
        <p:sp>
          <p:nvSpPr>
            <p:cNvPr id="26" name="TextBox 56">
              <a:extLst>
                <a:ext uri="{FF2B5EF4-FFF2-40B4-BE49-F238E27FC236}">
                  <a16:creationId xmlns:a16="http://schemas.microsoft.com/office/drawing/2014/main" id="{6F4109A3-6710-AF2B-B2CF-1F910BF2EC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3200" y="33528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elke</a:t>
              </a:r>
            </a:p>
          </p:txBody>
        </p:sp>
        <p:sp>
          <p:nvSpPr>
            <p:cNvPr id="28" name="TextBox 80">
              <a:extLst>
                <a:ext uri="{FF2B5EF4-FFF2-40B4-BE49-F238E27FC236}">
                  <a16:creationId xmlns:a16="http://schemas.microsoft.com/office/drawing/2014/main" id="{5313F74C-8DEE-D54B-796D-36743207D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00" y="44958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twmrc</a:t>
              </a:r>
            </a:p>
          </p:txBody>
        </p:sp>
        <p:sp>
          <p:nvSpPr>
            <p:cNvPr id="29" name="TextBox 81">
              <a:extLst>
                <a:ext uri="{FF2B5EF4-FFF2-40B4-BE49-F238E27FC236}">
                  <a16:creationId xmlns:a16="http://schemas.microsoft.com/office/drawing/2014/main" id="{50C43406-5B7C-5717-A655-0660558251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4400" y="4572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mbox</a:t>
              </a:r>
            </a:p>
          </p:txBody>
        </p:sp>
        <p:sp>
          <p:nvSpPr>
            <p:cNvPr id="30" name="TextBox 83">
              <a:extLst>
                <a:ext uri="{FF2B5EF4-FFF2-40B4-BE49-F238E27FC236}">
                  <a16:creationId xmlns:a16="http://schemas.microsoft.com/office/drawing/2014/main" id="{DC61090B-48EB-3CAD-C8E1-85DAF1B3B8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0" y="3810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</p:grp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80E5D3F2-1150-7FA0-EEB9-6912956459B2}"/>
              </a:ext>
            </a:extLst>
          </p:cNvPr>
          <p:cNvSpPr/>
          <p:nvPr/>
        </p:nvSpPr>
        <p:spPr>
          <a:xfrm>
            <a:off x="8610600" y="2599731"/>
            <a:ext cx="2209800" cy="9143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u="sng" dirty="0">
                <a:solidFill>
                  <a:schemeClr val="tx1"/>
                </a:solidFill>
              </a:rPr>
              <a:t>Logical</a:t>
            </a:r>
            <a:r>
              <a:rPr lang="en-US" b="1" dirty="0">
                <a:solidFill>
                  <a:schemeClr val="tx1"/>
                </a:solidFill>
              </a:rPr>
              <a:t> to </a:t>
            </a:r>
            <a:r>
              <a:rPr lang="en-US" b="1" i="1" u="sng" dirty="0">
                <a:solidFill>
                  <a:schemeClr val="tx1"/>
                </a:solidFill>
              </a:rPr>
              <a:t>Physical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Mapping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E5BC77C-7B9F-896E-24F1-B22BC2F55D5F}"/>
              </a:ext>
            </a:extLst>
          </p:cNvPr>
          <p:cNvCxnSpPr/>
          <p:nvPr/>
        </p:nvCxnSpPr>
        <p:spPr>
          <a:xfrm>
            <a:off x="8686800" y="2058071"/>
            <a:ext cx="0" cy="201374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ECAC984-5E76-75D8-D807-BB7FF2768FAD}"/>
              </a:ext>
            </a:extLst>
          </p:cNvPr>
          <p:cNvSpPr txBox="1"/>
          <p:nvPr/>
        </p:nvSpPr>
        <p:spPr>
          <a:xfrm>
            <a:off x="643841" y="1709473"/>
            <a:ext cx="3031599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Lookup </a:t>
            </a:r>
            <a:r>
              <a:rPr lang="en-US" b="1" dirty="0">
                <a:solidFill>
                  <a:schemeClr val="bg1"/>
                </a:solidFill>
              </a:rPr>
              <a:t>/home/</a:t>
            </a:r>
            <a:r>
              <a:rPr lang="en-US" b="1" dirty="0" err="1">
                <a:solidFill>
                  <a:schemeClr val="bg1"/>
                </a:solidFill>
              </a:rPr>
              <a:t>steen</a:t>
            </a:r>
            <a:r>
              <a:rPr lang="en-US" b="1" dirty="0">
                <a:solidFill>
                  <a:schemeClr val="bg1"/>
                </a:solidFill>
              </a:rPr>
              <a:t>/</a:t>
            </a:r>
            <a:r>
              <a:rPr lang="en-US" b="1" dirty="0" err="1">
                <a:solidFill>
                  <a:schemeClr val="bg1"/>
                </a:solidFill>
              </a:rPr>
              <a:t>mbox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FD34D81-9015-7EFB-83F8-7A5EC1505E13}"/>
              </a:ext>
            </a:extLst>
          </p:cNvPr>
          <p:cNvCxnSpPr>
            <a:stCxn id="6" idx="2"/>
            <a:endCxn id="7" idx="0"/>
          </p:cNvCxnSpPr>
          <p:nvPr/>
        </p:nvCxnSpPr>
        <p:spPr>
          <a:xfrm flipH="1">
            <a:off x="4936370" y="1905671"/>
            <a:ext cx="9144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9409E264-3C53-2DDD-7882-FEE4C05A3877}"/>
              </a:ext>
            </a:extLst>
          </p:cNvPr>
          <p:cNvSpPr txBox="1"/>
          <p:nvPr/>
        </p:nvSpPr>
        <p:spPr>
          <a:xfrm>
            <a:off x="916855" y="2188830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/>
              <a:t>Inode</a:t>
            </a:r>
            <a:r>
              <a:rPr lang="en-US" i="1" dirty="0"/>
              <a:t> 0</a:t>
            </a:r>
            <a:r>
              <a:rPr lang="en-US" dirty="0"/>
              <a:t> Contains:</a:t>
            </a:r>
          </a:p>
        </p:txBody>
      </p:sp>
      <p:graphicFrame>
        <p:nvGraphicFramePr>
          <p:cNvPr id="36" name="Table 40">
            <a:extLst>
              <a:ext uri="{FF2B5EF4-FFF2-40B4-BE49-F238E27FC236}">
                <a16:creationId xmlns:a16="http://schemas.microsoft.com/office/drawing/2014/main" id="{F6CAC176-C6A1-49F1-62E4-EEA877B5FE05}"/>
              </a:ext>
            </a:extLst>
          </p:cNvPr>
          <p:cNvGraphicFramePr>
            <a:graphicFrameLocks noGrp="1"/>
          </p:cNvGraphicFramePr>
          <p:nvPr/>
        </p:nvGraphicFramePr>
        <p:xfrm>
          <a:off x="1236916" y="2647617"/>
          <a:ext cx="1284670" cy="688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335">
                  <a:extLst>
                    <a:ext uri="{9D8B030D-6E8A-4147-A177-3AD203B41FA5}">
                      <a16:colId xmlns:a16="http://schemas.microsoft.com/office/drawing/2014/main" val="2741969522"/>
                    </a:ext>
                  </a:extLst>
                </a:gridCol>
                <a:gridCol w="642335">
                  <a:extLst>
                    <a:ext uri="{9D8B030D-6E8A-4147-A177-3AD203B41FA5}">
                      <a16:colId xmlns:a16="http://schemas.microsoft.com/office/drawing/2014/main" val="1003927943"/>
                    </a:ext>
                  </a:extLst>
                </a:gridCol>
              </a:tblGrid>
              <a:tr h="344008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home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5614998"/>
                  </a:ext>
                </a:extLst>
              </a:tr>
              <a:tr h="344008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keys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51544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5156FBA-959D-815B-0A9B-176E28F59A09}"/>
              </a:ext>
            </a:extLst>
          </p:cNvPr>
          <p:cNvSpPr txBox="1"/>
          <p:nvPr/>
        </p:nvSpPr>
        <p:spPr>
          <a:xfrm>
            <a:off x="809988" y="3450849"/>
            <a:ext cx="23262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Through “home” we </a:t>
            </a:r>
            <a:br>
              <a:rPr lang="en-US" dirty="0"/>
            </a:br>
            <a:r>
              <a:rPr lang="en-US" dirty="0"/>
              <a:t>get to n1 (from n0)</a:t>
            </a:r>
          </a:p>
        </p:txBody>
      </p:sp>
      <p:sp>
        <p:nvSpPr>
          <p:cNvPr id="5" name="Down Arrow 4">
            <a:extLst>
              <a:ext uri="{FF2B5EF4-FFF2-40B4-BE49-F238E27FC236}">
                <a16:creationId xmlns:a16="http://schemas.microsoft.com/office/drawing/2014/main" id="{D571DA43-8407-FC30-1EFF-5D5634099824}"/>
              </a:ext>
            </a:extLst>
          </p:cNvPr>
          <p:cNvSpPr/>
          <p:nvPr/>
        </p:nvSpPr>
        <p:spPr>
          <a:xfrm>
            <a:off x="1823547" y="1385558"/>
            <a:ext cx="312668" cy="305471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26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EB1EC450-57C2-416C-8EE0-D917920E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11125200" cy="1325880"/>
          </a:xfrm>
        </p:spPr>
        <p:txBody>
          <a:bodyPr lIns="0" rIns="0"/>
          <a:lstStyle/>
          <a:p>
            <a:r>
              <a:rPr lang="en-US" altLang="en-US" dirty="0"/>
              <a:t>The Unix Naming Graph: Putting it Altogether</a:t>
            </a:r>
          </a:p>
        </p:txBody>
      </p:sp>
      <p:graphicFrame>
        <p:nvGraphicFramePr>
          <p:cNvPr id="31" name="Table 33">
            <a:extLst>
              <a:ext uri="{FF2B5EF4-FFF2-40B4-BE49-F238E27FC236}">
                <a16:creationId xmlns:a16="http://schemas.microsoft.com/office/drawing/2014/main" id="{D2B01B57-F3C9-08B0-E6AD-F2C46B198078}"/>
              </a:ext>
            </a:extLst>
          </p:cNvPr>
          <p:cNvGraphicFramePr>
            <a:graphicFrameLocks noGrp="1"/>
          </p:cNvGraphicFramePr>
          <p:nvPr/>
        </p:nvGraphicFramePr>
        <p:xfrm>
          <a:off x="1380362" y="5398254"/>
          <a:ext cx="871221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009">
                  <a:extLst>
                    <a:ext uri="{9D8B030D-6E8A-4147-A177-3AD203B41FA5}">
                      <a16:colId xmlns:a16="http://schemas.microsoft.com/office/drawing/2014/main" val="272674020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58585110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08632444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4220369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5541766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418991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77558480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1680784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17796885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4961085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1679361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77921456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583268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34887116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319093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4251627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9382674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6397714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967544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1896708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991773707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78653262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10035748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12910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395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245678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8363ACE7-197E-C737-0464-6573D33F9D02}"/>
              </a:ext>
            </a:extLst>
          </p:cNvPr>
          <p:cNvSpPr txBox="1"/>
          <p:nvPr/>
        </p:nvSpPr>
        <p:spPr>
          <a:xfrm>
            <a:off x="609600" y="6336268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Boot Block</a:t>
            </a:r>
          </a:p>
        </p:txBody>
      </p:sp>
      <p:cxnSp>
        <p:nvCxnSpPr>
          <p:cNvPr id="42" name="Curved Connector 41">
            <a:extLst>
              <a:ext uri="{FF2B5EF4-FFF2-40B4-BE49-F238E27FC236}">
                <a16:creationId xmlns:a16="http://schemas.microsoft.com/office/drawing/2014/main" id="{305E0DB8-61F2-8750-54E9-1ED11B5EBF98}"/>
              </a:ext>
            </a:extLst>
          </p:cNvPr>
          <p:cNvCxnSpPr>
            <a:endCxn id="40" idx="0"/>
          </p:cNvCxnSpPr>
          <p:nvPr/>
        </p:nvCxnSpPr>
        <p:spPr>
          <a:xfrm rot="5400000">
            <a:off x="1122179" y="5900281"/>
            <a:ext cx="567174" cy="30480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CC5C49BD-EF87-678E-005C-4485146DE587}"/>
              </a:ext>
            </a:extLst>
          </p:cNvPr>
          <p:cNvSpPr txBox="1"/>
          <p:nvPr/>
        </p:nvSpPr>
        <p:spPr>
          <a:xfrm>
            <a:off x="1024766" y="475556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Superblock</a:t>
            </a:r>
          </a:p>
        </p:txBody>
      </p:sp>
      <p:cxnSp>
        <p:nvCxnSpPr>
          <p:cNvPr id="46" name="Curved Connector 45">
            <a:extLst>
              <a:ext uri="{FF2B5EF4-FFF2-40B4-BE49-F238E27FC236}">
                <a16:creationId xmlns:a16="http://schemas.microsoft.com/office/drawing/2014/main" id="{89A6ECD5-C9E9-0D4A-DC63-D2B58682047F}"/>
              </a:ext>
            </a:extLst>
          </p:cNvPr>
          <p:cNvCxnSpPr>
            <a:cxnSpLocks/>
            <a:endCxn id="44" idx="2"/>
          </p:cNvCxnSpPr>
          <p:nvPr/>
        </p:nvCxnSpPr>
        <p:spPr>
          <a:xfrm rot="16200000" flipV="1">
            <a:off x="1648658" y="5170417"/>
            <a:ext cx="293997" cy="202952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D594D06-F633-F233-5391-2CF2A194FAE4}"/>
              </a:ext>
            </a:extLst>
          </p:cNvPr>
          <p:cNvSpPr txBox="1"/>
          <p:nvPr/>
        </p:nvSpPr>
        <p:spPr>
          <a:xfrm>
            <a:off x="2029462" y="6336268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Nodes (called </a:t>
            </a:r>
            <a:r>
              <a:rPr lang="en-US" i="1" dirty="0" err="1"/>
              <a:t>Inodes</a:t>
            </a:r>
            <a:r>
              <a:rPr lang="en-US" dirty="0"/>
              <a:t>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EF8F5C6-84A2-1047-128A-9C3F5FF73C66}"/>
              </a:ext>
            </a:extLst>
          </p:cNvPr>
          <p:cNvSpPr txBox="1"/>
          <p:nvPr/>
        </p:nvSpPr>
        <p:spPr>
          <a:xfrm>
            <a:off x="6613977" y="4755562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File Data Blocks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2B1547F-A9DC-F706-3C0E-1A52F4641A18}"/>
              </a:ext>
            </a:extLst>
          </p:cNvPr>
          <p:cNvSpPr txBox="1"/>
          <p:nvPr/>
        </p:nvSpPr>
        <p:spPr>
          <a:xfrm>
            <a:off x="7272516" y="6336268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 Block</a:t>
            </a:r>
          </a:p>
        </p:txBody>
      </p:sp>
      <p:sp>
        <p:nvSpPr>
          <p:cNvPr id="51" name="Right Brace 50">
            <a:extLst>
              <a:ext uri="{FF2B5EF4-FFF2-40B4-BE49-F238E27FC236}">
                <a16:creationId xmlns:a16="http://schemas.microsoft.com/office/drawing/2014/main" id="{8A342E1E-B089-0903-E5C2-D5974EE6037C}"/>
              </a:ext>
            </a:extLst>
          </p:cNvPr>
          <p:cNvSpPr/>
          <p:nvPr/>
        </p:nvSpPr>
        <p:spPr>
          <a:xfrm rot="5400000">
            <a:off x="3449025" y="4686959"/>
            <a:ext cx="205298" cy="287098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85E456D-DEE6-ECB5-9BAA-C78F99C3B7E6}"/>
              </a:ext>
            </a:extLst>
          </p:cNvPr>
          <p:cNvCxnSpPr/>
          <p:nvPr/>
        </p:nvCxnSpPr>
        <p:spPr>
          <a:xfrm>
            <a:off x="10244966" y="592149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DD208D65-5642-28CD-82BF-4DC0E162F866}"/>
              </a:ext>
            </a:extLst>
          </p:cNvPr>
          <p:cNvSpPr txBox="1"/>
          <p:nvPr/>
        </p:nvSpPr>
        <p:spPr>
          <a:xfrm>
            <a:off x="10706887" y="5594618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</a:t>
            </a:r>
            <a:br>
              <a:rPr lang="en-US" dirty="0"/>
            </a:br>
            <a:r>
              <a:rPr lang="en-US" dirty="0"/>
              <a:t>Numbers</a:t>
            </a:r>
          </a:p>
        </p:txBody>
      </p:sp>
      <p:sp>
        <p:nvSpPr>
          <p:cNvPr id="55" name="Right Brace 54">
            <a:extLst>
              <a:ext uri="{FF2B5EF4-FFF2-40B4-BE49-F238E27FC236}">
                <a16:creationId xmlns:a16="http://schemas.microsoft.com/office/drawing/2014/main" id="{7BE9547C-4F24-94A9-2B60-50298D41BFE0}"/>
              </a:ext>
            </a:extLst>
          </p:cNvPr>
          <p:cNvSpPr/>
          <p:nvPr/>
        </p:nvSpPr>
        <p:spPr>
          <a:xfrm rot="16200000">
            <a:off x="7437224" y="2657732"/>
            <a:ext cx="205297" cy="510541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Curved Connector 56">
            <a:extLst>
              <a:ext uri="{FF2B5EF4-FFF2-40B4-BE49-F238E27FC236}">
                <a16:creationId xmlns:a16="http://schemas.microsoft.com/office/drawing/2014/main" id="{32A90DAA-EE15-287B-9E3B-3C75CBD7E351}"/>
              </a:ext>
            </a:extLst>
          </p:cNvPr>
          <p:cNvCxnSpPr>
            <a:cxnSpLocks/>
          </p:cNvCxnSpPr>
          <p:nvPr/>
        </p:nvCxnSpPr>
        <p:spPr>
          <a:xfrm>
            <a:off x="7391400" y="5769094"/>
            <a:ext cx="512058" cy="471855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54DB631C-9ABD-86C7-91C3-D5B09565C722}"/>
              </a:ext>
            </a:extLst>
          </p:cNvPr>
          <p:cNvGrpSpPr/>
          <p:nvPr/>
        </p:nvGrpSpPr>
        <p:grpSpPr>
          <a:xfrm>
            <a:off x="3602870" y="1524671"/>
            <a:ext cx="3505200" cy="3121152"/>
            <a:chOff x="6553200" y="2209800"/>
            <a:chExt cx="3505200" cy="312115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F100F7E-2E30-2039-CA70-BC568F3A687E}"/>
                </a:ext>
              </a:extLst>
            </p:cNvPr>
            <p:cNvSpPr/>
            <p:nvPr/>
          </p:nvSpPr>
          <p:spPr>
            <a:xfrm>
              <a:off x="8610600" y="22098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n0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7D58D22-FD52-4C59-BDB9-F044EBEFE853}"/>
                </a:ext>
              </a:extLst>
            </p:cNvPr>
            <p:cNvSpPr/>
            <p:nvPr/>
          </p:nvSpPr>
          <p:spPr>
            <a:xfrm>
              <a:off x="7696200" y="28956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0633735-9510-B01E-0C32-A25F5B8223A8}"/>
                </a:ext>
              </a:extLst>
            </p:cNvPr>
            <p:cNvSpPr/>
            <p:nvPr/>
          </p:nvSpPr>
          <p:spPr>
            <a:xfrm>
              <a:off x="8534400" y="39624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n4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EFCF4DC-C9F0-1311-8153-7BD4C2302CF2}"/>
                </a:ext>
              </a:extLst>
            </p:cNvPr>
            <p:cNvSpPr/>
            <p:nvPr/>
          </p:nvSpPr>
          <p:spPr>
            <a:xfrm>
              <a:off x="9144000" y="29718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n5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D0C28AD-1391-DB68-C0C4-EAFCA4799064}"/>
                </a:ext>
              </a:extLst>
            </p:cNvPr>
            <p:cNvSpPr/>
            <p:nvPr/>
          </p:nvSpPr>
          <p:spPr>
            <a:xfrm>
              <a:off x="67818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n2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94954D0-A250-875C-454E-B5E0045CC370}"/>
                </a:ext>
              </a:extLst>
            </p:cNvPr>
            <p:cNvSpPr/>
            <p:nvPr/>
          </p:nvSpPr>
          <p:spPr>
            <a:xfrm>
              <a:off x="76200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n3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D6AA4B7-680F-D1BB-9315-29A6748B92A7}"/>
                </a:ext>
              </a:extLst>
            </p:cNvPr>
            <p:cNvSpPr/>
            <p:nvPr/>
          </p:nvSpPr>
          <p:spPr>
            <a:xfrm>
              <a:off x="8839200" y="5029200"/>
              <a:ext cx="612648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n7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742D0A9-491F-CFC5-D5AB-CE76357496D3}"/>
                </a:ext>
              </a:extLst>
            </p:cNvPr>
            <p:cNvSpPr/>
            <p:nvPr/>
          </p:nvSpPr>
          <p:spPr>
            <a:xfrm>
              <a:off x="8001000" y="5029200"/>
              <a:ext cx="609600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n6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6BA2DE9-99FD-57EB-2072-EA2675F8331E}"/>
                </a:ext>
              </a:extLst>
            </p:cNvPr>
            <p:cNvCxnSpPr>
              <a:stCxn id="6" idx="2"/>
              <a:endCxn id="9" idx="0"/>
            </p:cNvCxnSpPr>
            <p:nvPr/>
          </p:nvCxnSpPr>
          <p:spPr>
            <a:xfrm>
              <a:off x="8801100" y="2590800"/>
              <a:ext cx="647700" cy="381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CCDD2A4-1535-CEAD-8169-867B6DE17456}"/>
                </a:ext>
              </a:extLst>
            </p:cNvPr>
            <p:cNvCxnSpPr>
              <a:stCxn id="6" idx="2"/>
              <a:endCxn id="7" idx="0"/>
            </p:cNvCxnSpPr>
            <p:nvPr/>
          </p:nvCxnSpPr>
          <p:spPr>
            <a:xfrm flipH="1">
              <a:off x="7886700" y="2590800"/>
              <a:ext cx="914400" cy="304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6560300-4CCC-1473-AE0D-D867289555E3}"/>
                </a:ext>
              </a:extLst>
            </p:cNvPr>
            <p:cNvCxnSpPr>
              <a:stCxn id="7" idx="2"/>
              <a:endCxn id="11" idx="0"/>
            </p:cNvCxnSpPr>
            <p:nvPr/>
          </p:nvCxnSpPr>
          <p:spPr>
            <a:xfrm>
              <a:off x="7886700" y="3276600"/>
              <a:ext cx="38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5AA09A9-80D8-BC35-33D0-BACE427D6AAB}"/>
                </a:ext>
              </a:extLst>
            </p:cNvPr>
            <p:cNvCxnSpPr>
              <a:stCxn id="7" idx="2"/>
              <a:endCxn id="8" idx="0"/>
            </p:cNvCxnSpPr>
            <p:nvPr/>
          </p:nvCxnSpPr>
          <p:spPr>
            <a:xfrm>
              <a:off x="7886700" y="3276600"/>
              <a:ext cx="8382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0D4871F-CF62-6D7E-B53F-1E39C683A94B}"/>
                </a:ext>
              </a:extLst>
            </p:cNvPr>
            <p:cNvCxnSpPr>
              <a:stCxn id="7" idx="2"/>
              <a:endCxn id="10" idx="0"/>
            </p:cNvCxnSpPr>
            <p:nvPr/>
          </p:nvCxnSpPr>
          <p:spPr>
            <a:xfrm flipH="1">
              <a:off x="7086600" y="3276600"/>
              <a:ext cx="800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D98D5A4-B11B-B169-15D8-1258FBF8FCC7}"/>
                </a:ext>
              </a:extLst>
            </p:cNvPr>
            <p:cNvCxnSpPr>
              <a:stCxn id="8" idx="2"/>
              <a:endCxn id="12" idx="0"/>
            </p:cNvCxnSpPr>
            <p:nvPr/>
          </p:nvCxnSpPr>
          <p:spPr>
            <a:xfrm>
              <a:off x="8724900" y="4343400"/>
              <a:ext cx="420624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2B16862-B252-61F6-7F9A-53CC12C06AAA}"/>
                </a:ext>
              </a:extLst>
            </p:cNvPr>
            <p:cNvCxnSpPr>
              <a:stCxn id="8" idx="2"/>
              <a:endCxn id="13" idx="0"/>
            </p:cNvCxnSpPr>
            <p:nvPr/>
          </p:nvCxnSpPr>
          <p:spPr>
            <a:xfrm flipH="1">
              <a:off x="8305800" y="4343400"/>
              <a:ext cx="4191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0AA9165-A5D5-B677-D18D-9EAC6CF26781}"/>
                </a:ext>
              </a:extLst>
            </p:cNvPr>
            <p:cNvCxnSpPr>
              <a:stCxn id="8" idx="3"/>
              <a:endCxn id="9" idx="4"/>
            </p:cNvCxnSpPr>
            <p:nvPr/>
          </p:nvCxnSpPr>
          <p:spPr>
            <a:xfrm flipV="1">
              <a:off x="8915400" y="3276600"/>
              <a:ext cx="533400" cy="8763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52">
              <a:extLst>
                <a:ext uri="{FF2B5EF4-FFF2-40B4-BE49-F238E27FC236}">
                  <a16:creationId xmlns:a16="http://schemas.microsoft.com/office/drawing/2014/main" id="{1863DDA6-C3E4-E7AE-51DA-7E0907B98A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43800" y="23622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home</a:t>
              </a:r>
            </a:p>
          </p:txBody>
        </p:sp>
        <p:sp>
          <p:nvSpPr>
            <p:cNvPr id="23" name="TextBox 53">
              <a:extLst>
                <a:ext uri="{FF2B5EF4-FFF2-40B4-BE49-F238E27FC236}">
                  <a16:creationId xmlns:a16="http://schemas.microsoft.com/office/drawing/2014/main" id="{7222D1A1-A76E-7D56-6A39-9A6CE2168D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7800" y="24384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  <p:sp>
          <p:nvSpPr>
            <p:cNvPr id="24" name="TextBox 54">
              <a:extLst>
                <a:ext uri="{FF2B5EF4-FFF2-40B4-BE49-F238E27FC236}">
                  <a16:creationId xmlns:a16="http://schemas.microsoft.com/office/drawing/2014/main" id="{AEA52E22-A2D7-309D-3658-D4F022E0C2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9600" y="33528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steen</a:t>
              </a:r>
            </a:p>
          </p:txBody>
        </p:sp>
        <p:sp>
          <p:nvSpPr>
            <p:cNvPr id="25" name="TextBox 55">
              <a:extLst>
                <a:ext uri="{FF2B5EF4-FFF2-40B4-BE49-F238E27FC236}">
                  <a16:creationId xmlns:a16="http://schemas.microsoft.com/office/drawing/2014/main" id="{9CC1D852-2C11-28CA-3DDC-EFF1814769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91400" y="35052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max</a:t>
              </a:r>
            </a:p>
          </p:txBody>
        </p:sp>
        <p:sp>
          <p:nvSpPr>
            <p:cNvPr id="26" name="TextBox 56">
              <a:extLst>
                <a:ext uri="{FF2B5EF4-FFF2-40B4-BE49-F238E27FC236}">
                  <a16:creationId xmlns:a16="http://schemas.microsoft.com/office/drawing/2014/main" id="{6F4109A3-6710-AF2B-B2CF-1F910BF2EC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3200" y="33528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elke</a:t>
              </a:r>
            </a:p>
          </p:txBody>
        </p:sp>
        <p:sp>
          <p:nvSpPr>
            <p:cNvPr id="28" name="TextBox 80">
              <a:extLst>
                <a:ext uri="{FF2B5EF4-FFF2-40B4-BE49-F238E27FC236}">
                  <a16:creationId xmlns:a16="http://schemas.microsoft.com/office/drawing/2014/main" id="{5313F74C-8DEE-D54B-796D-36743207D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00" y="44958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twmrc</a:t>
              </a:r>
            </a:p>
          </p:txBody>
        </p:sp>
        <p:sp>
          <p:nvSpPr>
            <p:cNvPr id="29" name="TextBox 81">
              <a:extLst>
                <a:ext uri="{FF2B5EF4-FFF2-40B4-BE49-F238E27FC236}">
                  <a16:creationId xmlns:a16="http://schemas.microsoft.com/office/drawing/2014/main" id="{50C43406-5B7C-5717-A655-0660558251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4400" y="4572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mbox</a:t>
              </a:r>
            </a:p>
          </p:txBody>
        </p:sp>
        <p:sp>
          <p:nvSpPr>
            <p:cNvPr id="30" name="TextBox 83">
              <a:extLst>
                <a:ext uri="{FF2B5EF4-FFF2-40B4-BE49-F238E27FC236}">
                  <a16:creationId xmlns:a16="http://schemas.microsoft.com/office/drawing/2014/main" id="{DC61090B-48EB-3CAD-C8E1-85DAF1B3B8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0" y="3810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</p:grp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80E5D3F2-1150-7FA0-EEB9-6912956459B2}"/>
              </a:ext>
            </a:extLst>
          </p:cNvPr>
          <p:cNvSpPr/>
          <p:nvPr/>
        </p:nvSpPr>
        <p:spPr>
          <a:xfrm>
            <a:off x="8610600" y="2599731"/>
            <a:ext cx="2209800" cy="9143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u="sng" dirty="0">
                <a:solidFill>
                  <a:schemeClr val="tx1"/>
                </a:solidFill>
              </a:rPr>
              <a:t>Logical</a:t>
            </a:r>
            <a:r>
              <a:rPr lang="en-US" b="1" dirty="0">
                <a:solidFill>
                  <a:schemeClr val="tx1"/>
                </a:solidFill>
              </a:rPr>
              <a:t> to </a:t>
            </a:r>
            <a:r>
              <a:rPr lang="en-US" b="1" i="1" u="sng" dirty="0">
                <a:solidFill>
                  <a:schemeClr val="tx1"/>
                </a:solidFill>
              </a:rPr>
              <a:t>Physical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Mapping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E5BC77C-7B9F-896E-24F1-B22BC2F55D5F}"/>
              </a:ext>
            </a:extLst>
          </p:cNvPr>
          <p:cNvCxnSpPr/>
          <p:nvPr/>
        </p:nvCxnSpPr>
        <p:spPr>
          <a:xfrm>
            <a:off x="8686800" y="2058071"/>
            <a:ext cx="0" cy="201374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ECAC984-5E76-75D8-D807-BB7FF2768FAD}"/>
              </a:ext>
            </a:extLst>
          </p:cNvPr>
          <p:cNvSpPr txBox="1"/>
          <p:nvPr/>
        </p:nvSpPr>
        <p:spPr>
          <a:xfrm>
            <a:off x="643841" y="1709473"/>
            <a:ext cx="3031599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Lookup </a:t>
            </a:r>
            <a:r>
              <a:rPr lang="en-US" b="1" dirty="0">
                <a:solidFill>
                  <a:schemeClr val="bg1"/>
                </a:solidFill>
              </a:rPr>
              <a:t>/home/</a:t>
            </a:r>
            <a:r>
              <a:rPr lang="en-US" b="1" dirty="0" err="1">
                <a:solidFill>
                  <a:schemeClr val="bg1"/>
                </a:solidFill>
              </a:rPr>
              <a:t>steen</a:t>
            </a:r>
            <a:r>
              <a:rPr lang="en-US" b="1" dirty="0">
                <a:solidFill>
                  <a:schemeClr val="bg1"/>
                </a:solidFill>
              </a:rPr>
              <a:t>/</a:t>
            </a:r>
            <a:r>
              <a:rPr lang="en-US" b="1" dirty="0" err="1">
                <a:solidFill>
                  <a:schemeClr val="bg1"/>
                </a:solidFill>
              </a:rPr>
              <a:t>mbox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FD34D81-9015-7EFB-83F8-7A5EC1505E13}"/>
              </a:ext>
            </a:extLst>
          </p:cNvPr>
          <p:cNvCxnSpPr>
            <a:stCxn id="6" idx="2"/>
            <a:endCxn id="7" idx="0"/>
          </p:cNvCxnSpPr>
          <p:nvPr/>
        </p:nvCxnSpPr>
        <p:spPr>
          <a:xfrm flipH="1">
            <a:off x="4936370" y="1905671"/>
            <a:ext cx="9144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05AB613-A424-18BA-C7AA-27DF7AAE970E}"/>
              </a:ext>
            </a:extLst>
          </p:cNvPr>
          <p:cNvCxnSpPr/>
          <p:nvPr/>
        </p:nvCxnSpPr>
        <p:spPr>
          <a:xfrm flipV="1">
            <a:off x="2286000" y="5124894"/>
            <a:ext cx="0" cy="27336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9409E264-3C53-2DDD-7882-FEE4C05A3877}"/>
              </a:ext>
            </a:extLst>
          </p:cNvPr>
          <p:cNvSpPr txBox="1"/>
          <p:nvPr/>
        </p:nvSpPr>
        <p:spPr>
          <a:xfrm>
            <a:off x="916855" y="2188830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/>
              <a:t>Inode</a:t>
            </a:r>
            <a:r>
              <a:rPr lang="en-US" i="1" dirty="0"/>
              <a:t> 0</a:t>
            </a:r>
            <a:r>
              <a:rPr lang="en-US" dirty="0"/>
              <a:t> Contains:</a:t>
            </a:r>
          </a:p>
        </p:txBody>
      </p:sp>
      <p:graphicFrame>
        <p:nvGraphicFramePr>
          <p:cNvPr id="36" name="Table 40">
            <a:extLst>
              <a:ext uri="{FF2B5EF4-FFF2-40B4-BE49-F238E27FC236}">
                <a16:creationId xmlns:a16="http://schemas.microsoft.com/office/drawing/2014/main" id="{F6CAC176-C6A1-49F1-62E4-EEA877B5FE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956470"/>
              </p:ext>
            </p:extLst>
          </p:nvPr>
        </p:nvGraphicFramePr>
        <p:xfrm>
          <a:off x="1236916" y="2647617"/>
          <a:ext cx="1284670" cy="688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335">
                  <a:extLst>
                    <a:ext uri="{9D8B030D-6E8A-4147-A177-3AD203B41FA5}">
                      <a16:colId xmlns:a16="http://schemas.microsoft.com/office/drawing/2014/main" val="2741969522"/>
                    </a:ext>
                  </a:extLst>
                </a:gridCol>
                <a:gridCol w="642335">
                  <a:extLst>
                    <a:ext uri="{9D8B030D-6E8A-4147-A177-3AD203B41FA5}">
                      <a16:colId xmlns:a16="http://schemas.microsoft.com/office/drawing/2014/main" val="1003927943"/>
                    </a:ext>
                  </a:extLst>
                </a:gridCol>
              </a:tblGrid>
              <a:tr h="344008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FF"/>
                          </a:solidFill>
                        </a:rPr>
                        <a:t>n1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FF"/>
                          </a:solidFill>
                        </a:rPr>
                        <a:t>home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5614998"/>
                  </a:ext>
                </a:extLst>
              </a:tr>
              <a:tr h="344008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keys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515440"/>
                  </a:ext>
                </a:extLst>
              </a:tr>
            </a:tbl>
          </a:graphicData>
        </a:graphic>
      </p:graphicFrame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1E11FB7-A785-4A39-D2A8-81DC1C3D1B7A}"/>
              </a:ext>
            </a:extLst>
          </p:cNvPr>
          <p:cNvCxnSpPr>
            <a:cxnSpLocks/>
          </p:cNvCxnSpPr>
          <p:nvPr/>
        </p:nvCxnSpPr>
        <p:spPr>
          <a:xfrm>
            <a:off x="2286000" y="5124894"/>
            <a:ext cx="3810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7146FCB4-3F52-05BB-28C4-C0926C4462BC}"/>
              </a:ext>
            </a:extLst>
          </p:cNvPr>
          <p:cNvCxnSpPr/>
          <p:nvPr/>
        </p:nvCxnSpPr>
        <p:spPr>
          <a:xfrm>
            <a:off x="2667000" y="5107790"/>
            <a:ext cx="0" cy="290464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504F9A1-1947-07E7-D7E7-785BE4BF01A9}"/>
              </a:ext>
            </a:extLst>
          </p:cNvPr>
          <p:cNvSpPr txBox="1"/>
          <p:nvPr/>
        </p:nvSpPr>
        <p:spPr>
          <a:xfrm>
            <a:off x="809988" y="3450849"/>
            <a:ext cx="23262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Through “home” we </a:t>
            </a:r>
            <a:br>
              <a:rPr lang="en-US" dirty="0"/>
            </a:br>
            <a:r>
              <a:rPr lang="en-US" dirty="0"/>
              <a:t>get to n1 (from n0)</a:t>
            </a:r>
          </a:p>
        </p:txBody>
      </p:sp>
      <p:sp>
        <p:nvSpPr>
          <p:cNvPr id="5" name="Down Arrow 4">
            <a:extLst>
              <a:ext uri="{FF2B5EF4-FFF2-40B4-BE49-F238E27FC236}">
                <a16:creationId xmlns:a16="http://schemas.microsoft.com/office/drawing/2014/main" id="{E06CAFF8-C25B-97EB-9573-39FDFBDA628A}"/>
              </a:ext>
            </a:extLst>
          </p:cNvPr>
          <p:cNvSpPr/>
          <p:nvPr/>
        </p:nvSpPr>
        <p:spPr>
          <a:xfrm>
            <a:off x="1823547" y="1385558"/>
            <a:ext cx="312668" cy="305471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66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EB1EC450-57C2-416C-8EE0-D917920E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11125200" cy="1325880"/>
          </a:xfrm>
        </p:spPr>
        <p:txBody>
          <a:bodyPr lIns="0" rIns="0"/>
          <a:lstStyle/>
          <a:p>
            <a:r>
              <a:rPr lang="en-US" altLang="en-US" dirty="0"/>
              <a:t>The Unix Naming Graph: Putting it Altogether</a:t>
            </a:r>
          </a:p>
        </p:txBody>
      </p:sp>
      <p:graphicFrame>
        <p:nvGraphicFramePr>
          <p:cNvPr id="31" name="Table 33">
            <a:extLst>
              <a:ext uri="{FF2B5EF4-FFF2-40B4-BE49-F238E27FC236}">
                <a16:creationId xmlns:a16="http://schemas.microsoft.com/office/drawing/2014/main" id="{D2B01B57-F3C9-08B0-E6AD-F2C46B198078}"/>
              </a:ext>
            </a:extLst>
          </p:cNvPr>
          <p:cNvGraphicFramePr>
            <a:graphicFrameLocks noGrp="1"/>
          </p:cNvGraphicFramePr>
          <p:nvPr/>
        </p:nvGraphicFramePr>
        <p:xfrm>
          <a:off x="1380362" y="5398254"/>
          <a:ext cx="871221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009">
                  <a:extLst>
                    <a:ext uri="{9D8B030D-6E8A-4147-A177-3AD203B41FA5}">
                      <a16:colId xmlns:a16="http://schemas.microsoft.com/office/drawing/2014/main" val="272674020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58585110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08632444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4220369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5541766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418991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77558480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1680784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17796885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4961085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1679361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77921456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583268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34887116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319093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4251627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9382674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6397714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967544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1896708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991773707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78653262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10035748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12910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395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245678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8363ACE7-197E-C737-0464-6573D33F9D02}"/>
              </a:ext>
            </a:extLst>
          </p:cNvPr>
          <p:cNvSpPr txBox="1"/>
          <p:nvPr/>
        </p:nvSpPr>
        <p:spPr>
          <a:xfrm>
            <a:off x="609600" y="6336268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Boot Block</a:t>
            </a:r>
          </a:p>
        </p:txBody>
      </p:sp>
      <p:cxnSp>
        <p:nvCxnSpPr>
          <p:cNvPr id="42" name="Curved Connector 41">
            <a:extLst>
              <a:ext uri="{FF2B5EF4-FFF2-40B4-BE49-F238E27FC236}">
                <a16:creationId xmlns:a16="http://schemas.microsoft.com/office/drawing/2014/main" id="{305E0DB8-61F2-8750-54E9-1ED11B5EBF98}"/>
              </a:ext>
            </a:extLst>
          </p:cNvPr>
          <p:cNvCxnSpPr>
            <a:endCxn id="40" idx="0"/>
          </p:cNvCxnSpPr>
          <p:nvPr/>
        </p:nvCxnSpPr>
        <p:spPr>
          <a:xfrm rot="5400000">
            <a:off x="1122179" y="5900281"/>
            <a:ext cx="567174" cy="30480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CC5C49BD-EF87-678E-005C-4485146DE587}"/>
              </a:ext>
            </a:extLst>
          </p:cNvPr>
          <p:cNvSpPr txBox="1"/>
          <p:nvPr/>
        </p:nvSpPr>
        <p:spPr>
          <a:xfrm>
            <a:off x="1024766" y="475556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Superblock</a:t>
            </a:r>
          </a:p>
        </p:txBody>
      </p:sp>
      <p:cxnSp>
        <p:nvCxnSpPr>
          <p:cNvPr id="46" name="Curved Connector 45">
            <a:extLst>
              <a:ext uri="{FF2B5EF4-FFF2-40B4-BE49-F238E27FC236}">
                <a16:creationId xmlns:a16="http://schemas.microsoft.com/office/drawing/2014/main" id="{89A6ECD5-C9E9-0D4A-DC63-D2B58682047F}"/>
              </a:ext>
            </a:extLst>
          </p:cNvPr>
          <p:cNvCxnSpPr>
            <a:cxnSpLocks/>
            <a:endCxn id="44" idx="2"/>
          </p:cNvCxnSpPr>
          <p:nvPr/>
        </p:nvCxnSpPr>
        <p:spPr>
          <a:xfrm rot="16200000" flipV="1">
            <a:off x="1648658" y="5170417"/>
            <a:ext cx="293997" cy="202952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D594D06-F633-F233-5391-2CF2A194FAE4}"/>
              </a:ext>
            </a:extLst>
          </p:cNvPr>
          <p:cNvSpPr txBox="1"/>
          <p:nvPr/>
        </p:nvSpPr>
        <p:spPr>
          <a:xfrm>
            <a:off x="2029462" y="6336268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Nodes (called </a:t>
            </a:r>
            <a:r>
              <a:rPr lang="en-US" i="1" dirty="0" err="1"/>
              <a:t>Inodes</a:t>
            </a:r>
            <a:r>
              <a:rPr lang="en-US" dirty="0"/>
              <a:t>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EF8F5C6-84A2-1047-128A-9C3F5FF73C66}"/>
              </a:ext>
            </a:extLst>
          </p:cNvPr>
          <p:cNvSpPr txBox="1"/>
          <p:nvPr/>
        </p:nvSpPr>
        <p:spPr>
          <a:xfrm>
            <a:off x="6613977" y="4755562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File Data Blocks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2B1547F-A9DC-F706-3C0E-1A52F4641A18}"/>
              </a:ext>
            </a:extLst>
          </p:cNvPr>
          <p:cNvSpPr txBox="1"/>
          <p:nvPr/>
        </p:nvSpPr>
        <p:spPr>
          <a:xfrm>
            <a:off x="7272516" y="6336268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 Block</a:t>
            </a:r>
          </a:p>
        </p:txBody>
      </p:sp>
      <p:sp>
        <p:nvSpPr>
          <p:cNvPr id="51" name="Right Brace 50">
            <a:extLst>
              <a:ext uri="{FF2B5EF4-FFF2-40B4-BE49-F238E27FC236}">
                <a16:creationId xmlns:a16="http://schemas.microsoft.com/office/drawing/2014/main" id="{8A342E1E-B089-0903-E5C2-D5974EE6037C}"/>
              </a:ext>
            </a:extLst>
          </p:cNvPr>
          <p:cNvSpPr/>
          <p:nvPr/>
        </p:nvSpPr>
        <p:spPr>
          <a:xfrm rot="5400000">
            <a:off x="3449025" y="4686959"/>
            <a:ext cx="205298" cy="287098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85E456D-DEE6-ECB5-9BAA-C78F99C3B7E6}"/>
              </a:ext>
            </a:extLst>
          </p:cNvPr>
          <p:cNvCxnSpPr/>
          <p:nvPr/>
        </p:nvCxnSpPr>
        <p:spPr>
          <a:xfrm>
            <a:off x="10244966" y="592149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DD208D65-5642-28CD-82BF-4DC0E162F866}"/>
              </a:ext>
            </a:extLst>
          </p:cNvPr>
          <p:cNvSpPr txBox="1"/>
          <p:nvPr/>
        </p:nvSpPr>
        <p:spPr>
          <a:xfrm>
            <a:off x="10706887" y="5594618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</a:t>
            </a:r>
            <a:br>
              <a:rPr lang="en-US" dirty="0"/>
            </a:br>
            <a:r>
              <a:rPr lang="en-US" dirty="0"/>
              <a:t>Numbers</a:t>
            </a:r>
          </a:p>
        </p:txBody>
      </p:sp>
      <p:sp>
        <p:nvSpPr>
          <p:cNvPr id="55" name="Right Brace 54">
            <a:extLst>
              <a:ext uri="{FF2B5EF4-FFF2-40B4-BE49-F238E27FC236}">
                <a16:creationId xmlns:a16="http://schemas.microsoft.com/office/drawing/2014/main" id="{7BE9547C-4F24-94A9-2B60-50298D41BFE0}"/>
              </a:ext>
            </a:extLst>
          </p:cNvPr>
          <p:cNvSpPr/>
          <p:nvPr/>
        </p:nvSpPr>
        <p:spPr>
          <a:xfrm rot="16200000">
            <a:off x="7437224" y="2657732"/>
            <a:ext cx="205297" cy="510541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Curved Connector 56">
            <a:extLst>
              <a:ext uri="{FF2B5EF4-FFF2-40B4-BE49-F238E27FC236}">
                <a16:creationId xmlns:a16="http://schemas.microsoft.com/office/drawing/2014/main" id="{32A90DAA-EE15-287B-9E3B-3C75CBD7E351}"/>
              </a:ext>
            </a:extLst>
          </p:cNvPr>
          <p:cNvCxnSpPr>
            <a:cxnSpLocks/>
          </p:cNvCxnSpPr>
          <p:nvPr/>
        </p:nvCxnSpPr>
        <p:spPr>
          <a:xfrm>
            <a:off x="7391400" y="5769094"/>
            <a:ext cx="512058" cy="471855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54DB631C-9ABD-86C7-91C3-D5B09565C722}"/>
              </a:ext>
            </a:extLst>
          </p:cNvPr>
          <p:cNvGrpSpPr/>
          <p:nvPr/>
        </p:nvGrpSpPr>
        <p:grpSpPr>
          <a:xfrm>
            <a:off x="3602870" y="1524671"/>
            <a:ext cx="3505200" cy="3121152"/>
            <a:chOff x="6553200" y="2209800"/>
            <a:chExt cx="3505200" cy="312115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F100F7E-2E30-2039-CA70-BC568F3A687E}"/>
                </a:ext>
              </a:extLst>
            </p:cNvPr>
            <p:cNvSpPr/>
            <p:nvPr/>
          </p:nvSpPr>
          <p:spPr>
            <a:xfrm>
              <a:off x="8610600" y="22098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n0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7D58D22-FD52-4C59-BDB9-F044EBEFE853}"/>
                </a:ext>
              </a:extLst>
            </p:cNvPr>
            <p:cNvSpPr/>
            <p:nvPr/>
          </p:nvSpPr>
          <p:spPr>
            <a:xfrm>
              <a:off x="7696200" y="28956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0633735-9510-B01E-0C32-A25F5B8223A8}"/>
                </a:ext>
              </a:extLst>
            </p:cNvPr>
            <p:cNvSpPr/>
            <p:nvPr/>
          </p:nvSpPr>
          <p:spPr>
            <a:xfrm>
              <a:off x="8534400" y="39624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n4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EFCF4DC-C9F0-1311-8153-7BD4C2302CF2}"/>
                </a:ext>
              </a:extLst>
            </p:cNvPr>
            <p:cNvSpPr/>
            <p:nvPr/>
          </p:nvSpPr>
          <p:spPr>
            <a:xfrm>
              <a:off x="9144000" y="29718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n5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D0C28AD-1391-DB68-C0C4-EAFCA4799064}"/>
                </a:ext>
              </a:extLst>
            </p:cNvPr>
            <p:cNvSpPr/>
            <p:nvPr/>
          </p:nvSpPr>
          <p:spPr>
            <a:xfrm>
              <a:off x="67818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n2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94954D0-A250-875C-454E-B5E0045CC370}"/>
                </a:ext>
              </a:extLst>
            </p:cNvPr>
            <p:cNvSpPr/>
            <p:nvPr/>
          </p:nvSpPr>
          <p:spPr>
            <a:xfrm>
              <a:off x="76200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n3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D6AA4B7-680F-D1BB-9315-29A6748B92A7}"/>
                </a:ext>
              </a:extLst>
            </p:cNvPr>
            <p:cNvSpPr/>
            <p:nvPr/>
          </p:nvSpPr>
          <p:spPr>
            <a:xfrm>
              <a:off x="8839200" y="5029200"/>
              <a:ext cx="612648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n7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742D0A9-491F-CFC5-D5AB-CE76357496D3}"/>
                </a:ext>
              </a:extLst>
            </p:cNvPr>
            <p:cNvSpPr/>
            <p:nvPr/>
          </p:nvSpPr>
          <p:spPr>
            <a:xfrm>
              <a:off x="8001000" y="5029200"/>
              <a:ext cx="609600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n6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6BA2DE9-99FD-57EB-2072-EA2675F8331E}"/>
                </a:ext>
              </a:extLst>
            </p:cNvPr>
            <p:cNvCxnSpPr>
              <a:stCxn id="6" idx="2"/>
              <a:endCxn id="9" idx="0"/>
            </p:cNvCxnSpPr>
            <p:nvPr/>
          </p:nvCxnSpPr>
          <p:spPr>
            <a:xfrm>
              <a:off x="8801100" y="2590800"/>
              <a:ext cx="647700" cy="381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CCDD2A4-1535-CEAD-8169-867B6DE17456}"/>
                </a:ext>
              </a:extLst>
            </p:cNvPr>
            <p:cNvCxnSpPr>
              <a:stCxn id="6" idx="2"/>
              <a:endCxn id="7" idx="0"/>
            </p:cNvCxnSpPr>
            <p:nvPr/>
          </p:nvCxnSpPr>
          <p:spPr>
            <a:xfrm flipH="1">
              <a:off x="7886700" y="2590800"/>
              <a:ext cx="914400" cy="304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6560300-4CCC-1473-AE0D-D867289555E3}"/>
                </a:ext>
              </a:extLst>
            </p:cNvPr>
            <p:cNvCxnSpPr>
              <a:stCxn id="7" idx="2"/>
              <a:endCxn id="11" idx="0"/>
            </p:cNvCxnSpPr>
            <p:nvPr/>
          </p:nvCxnSpPr>
          <p:spPr>
            <a:xfrm>
              <a:off x="7886700" y="3276600"/>
              <a:ext cx="38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5AA09A9-80D8-BC35-33D0-BACE427D6AAB}"/>
                </a:ext>
              </a:extLst>
            </p:cNvPr>
            <p:cNvCxnSpPr>
              <a:stCxn id="7" idx="2"/>
              <a:endCxn id="8" idx="0"/>
            </p:cNvCxnSpPr>
            <p:nvPr/>
          </p:nvCxnSpPr>
          <p:spPr>
            <a:xfrm>
              <a:off x="7886700" y="3276600"/>
              <a:ext cx="8382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0D4871F-CF62-6D7E-B53F-1E39C683A94B}"/>
                </a:ext>
              </a:extLst>
            </p:cNvPr>
            <p:cNvCxnSpPr>
              <a:stCxn id="7" idx="2"/>
              <a:endCxn id="10" idx="0"/>
            </p:cNvCxnSpPr>
            <p:nvPr/>
          </p:nvCxnSpPr>
          <p:spPr>
            <a:xfrm flipH="1">
              <a:off x="7086600" y="3276600"/>
              <a:ext cx="800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D98D5A4-B11B-B169-15D8-1258FBF8FCC7}"/>
                </a:ext>
              </a:extLst>
            </p:cNvPr>
            <p:cNvCxnSpPr>
              <a:stCxn id="8" idx="2"/>
              <a:endCxn id="12" idx="0"/>
            </p:cNvCxnSpPr>
            <p:nvPr/>
          </p:nvCxnSpPr>
          <p:spPr>
            <a:xfrm>
              <a:off x="8724900" y="4343400"/>
              <a:ext cx="420624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2B16862-B252-61F6-7F9A-53CC12C06AAA}"/>
                </a:ext>
              </a:extLst>
            </p:cNvPr>
            <p:cNvCxnSpPr>
              <a:stCxn id="8" idx="2"/>
              <a:endCxn id="13" idx="0"/>
            </p:cNvCxnSpPr>
            <p:nvPr/>
          </p:nvCxnSpPr>
          <p:spPr>
            <a:xfrm flipH="1">
              <a:off x="8305800" y="4343400"/>
              <a:ext cx="4191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0AA9165-A5D5-B677-D18D-9EAC6CF26781}"/>
                </a:ext>
              </a:extLst>
            </p:cNvPr>
            <p:cNvCxnSpPr>
              <a:stCxn id="8" idx="3"/>
              <a:endCxn id="9" idx="4"/>
            </p:cNvCxnSpPr>
            <p:nvPr/>
          </p:nvCxnSpPr>
          <p:spPr>
            <a:xfrm flipV="1">
              <a:off x="8915400" y="3276600"/>
              <a:ext cx="533400" cy="8763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52">
              <a:extLst>
                <a:ext uri="{FF2B5EF4-FFF2-40B4-BE49-F238E27FC236}">
                  <a16:creationId xmlns:a16="http://schemas.microsoft.com/office/drawing/2014/main" id="{1863DDA6-C3E4-E7AE-51DA-7E0907B98A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43800" y="23622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home</a:t>
              </a:r>
            </a:p>
          </p:txBody>
        </p:sp>
        <p:sp>
          <p:nvSpPr>
            <p:cNvPr id="23" name="TextBox 53">
              <a:extLst>
                <a:ext uri="{FF2B5EF4-FFF2-40B4-BE49-F238E27FC236}">
                  <a16:creationId xmlns:a16="http://schemas.microsoft.com/office/drawing/2014/main" id="{7222D1A1-A76E-7D56-6A39-9A6CE2168D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7800" y="24384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  <p:sp>
          <p:nvSpPr>
            <p:cNvPr id="24" name="TextBox 54">
              <a:extLst>
                <a:ext uri="{FF2B5EF4-FFF2-40B4-BE49-F238E27FC236}">
                  <a16:creationId xmlns:a16="http://schemas.microsoft.com/office/drawing/2014/main" id="{AEA52E22-A2D7-309D-3658-D4F022E0C2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9600" y="33528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steen</a:t>
              </a:r>
            </a:p>
          </p:txBody>
        </p:sp>
        <p:sp>
          <p:nvSpPr>
            <p:cNvPr id="25" name="TextBox 55">
              <a:extLst>
                <a:ext uri="{FF2B5EF4-FFF2-40B4-BE49-F238E27FC236}">
                  <a16:creationId xmlns:a16="http://schemas.microsoft.com/office/drawing/2014/main" id="{9CC1D852-2C11-28CA-3DDC-EFF1814769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91400" y="35052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max</a:t>
              </a:r>
            </a:p>
          </p:txBody>
        </p:sp>
        <p:sp>
          <p:nvSpPr>
            <p:cNvPr id="26" name="TextBox 56">
              <a:extLst>
                <a:ext uri="{FF2B5EF4-FFF2-40B4-BE49-F238E27FC236}">
                  <a16:creationId xmlns:a16="http://schemas.microsoft.com/office/drawing/2014/main" id="{6F4109A3-6710-AF2B-B2CF-1F910BF2EC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3200" y="33528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elke</a:t>
              </a:r>
            </a:p>
          </p:txBody>
        </p:sp>
        <p:sp>
          <p:nvSpPr>
            <p:cNvPr id="28" name="TextBox 80">
              <a:extLst>
                <a:ext uri="{FF2B5EF4-FFF2-40B4-BE49-F238E27FC236}">
                  <a16:creationId xmlns:a16="http://schemas.microsoft.com/office/drawing/2014/main" id="{5313F74C-8DEE-D54B-796D-36743207D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00" y="44958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twmrc</a:t>
              </a:r>
            </a:p>
          </p:txBody>
        </p:sp>
        <p:sp>
          <p:nvSpPr>
            <p:cNvPr id="29" name="TextBox 81">
              <a:extLst>
                <a:ext uri="{FF2B5EF4-FFF2-40B4-BE49-F238E27FC236}">
                  <a16:creationId xmlns:a16="http://schemas.microsoft.com/office/drawing/2014/main" id="{50C43406-5B7C-5717-A655-0660558251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4400" y="4572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mbox</a:t>
              </a:r>
            </a:p>
          </p:txBody>
        </p:sp>
        <p:sp>
          <p:nvSpPr>
            <p:cNvPr id="30" name="TextBox 83">
              <a:extLst>
                <a:ext uri="{FF2B5EF4-FFF2-40B4-BE49-F238E27FC236}">
                  <a16:creationId xmlns:a16="http://schemas.microsoft.com/office/drawing/2014/main" id="{DC61090B-48EB-3CAD-C8E1-85DAF1B3B8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0" y="3810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</p:grp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80E5D3F2-1150-7FA0-EEB9-6912956459B2}"/>
              </a:ext>
            </a:extLst>
          </p:cNvPr>
          <p:cNvSpPr/>
          <p:nvPr/>
        </p:nvSpPr>
        <p:spPr>
          <a:xfrm>
            <a:off x="8610600" y="2599731"/>
            <a:ext cx="2209800" cy="9143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u="sng" dirty="0">
                <a:solidFill>
                  <a:schemeClr val="tx1"/>
                </a:solidFill>
              </a:rPr>
              <a:t>Logical</a:t>
            </a:r>
            <a:r>
              <a:rPr lang="en-US" b="1" dirty="0">
                <a:solidFill>
                  <a:schemeClr val="tx1"/>
                </a:solidFill>
              </a:rPr>
              <a:t> to </a:t>
            </a:r>
            <a:r>
              <a:rPr lang="en-US" b="1" i="1" u="sng" dirty="0">
                <a:solidFill>
                  <a:schemeClr val="tx1"/>
                </a:solidFill>
              </a:rPr>
              <a:t>Physical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Mapping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E5BC77C-7B9F-896E-24F1-B22BC2F55D5F}"/>
              </a:ext>
            </a:extLst>
          </p:cNvPr>
          <p:cNvCxnSpPr/>
          <p:nvPr/>
        </p:nvCxnSpPr>
        <p:spPr>
          <a:xfrm>
            <a:off x="8686800" y="2058071"/>
            <a:ext cx="0" cy="201374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ECAC984-5E76-75D8-D807-BB7FF2768FAD}"/>
              </a:ext>
            </a:extLst>
          </p:cNvPr>
          <p:cNvSpPr txBox="1"/>
          <p:nvPr/>
        </p:nvSpPr>
        <p:spPr>
          <a:xfrm>
            <a:off x="643841" y="1709473"/>
            <a:ext cx="3031599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Lookup </a:t>
            </a:r>
            <a:r>
              <a:rPr lang="en-US" b="1" dirty="0">
                <a:solidFill>
                  <a:schemeClr val="bg1"/>
                </a:solidFill>
              </a:rPr>
              <a:t>/home/</a:t>
            </a:r>
            <a:r>
              <a:rPr lang="en-US" b="1" dirty="0" err="1">
                <a:solidFill>
                  <a:schemeClr val="bg1"/>
                </a:solidFill>
              </a:rPr>
              <a:t>steen</a:t>
            </a:r>
            <a:r>
              <a:rPr lang="en-US" b="1" dirty="0">
                <a:solidFill>
                  <a:schemeClr val="bg1"/>
                </a:solidFill>
              </a:rPr>
              <a:t>/</a:t>
            </a:r>
            <a:r>
              <a:rPr lang="en-US" b="1" dirty="0" err="1">
                <a:solidFill>
                  <a:schemeClr val="bg1"/>
                </a:solidFill>
              </a:rPr>
              <a:t>mbox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FD34D81-9015-7EFB-83F8-7A5EC1505E13}"/>
              </a:ext>
            </a:extLst>
          </p:cNvPr>
          <p:cNvCxnSpPr>
            <a:stCxn id="6" idx="2"/>
            <a:endCxn id="7" idx="0"/>
          </p:cNvCxnSpPr>
          <p:nvPr/>
        </p:nvCxnSpPr>
        <p:spPr>
          <a:xfrm flipH="1">
            <a:off x="4936370" y="1905671"/>
            <a:ext cx="9144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9409E264-3C53-2DDD-7882-FEE4C05A3877}"/>
              </a:ext>
            </a:extLst>
          </p:cNvPr>
          <p:cNvSpPr txBox="1"/>
          <p:nvPr/>
        </p:nvSpPr>
        <p:spPr>
          <a:xfrm>
            <a:off x="916855" y="2188830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/>
              <a:t>Inode</a:t>
            </a:r>
            <a:r>
              <a:rPr lang="en-US" i="1" dirty="0"/>
              <a:t> 1</a:t>
            </a:r>
            <a:r>
              <a:rPr lang="en-US" dirty="0"/>
              <a:t> Contains:</a:t>
            </a:r>
          </a:p>
        </p:txBody>
      </p:sp>
      <p:graphicFrame>
        <p:nvGraphicFramePr>
          <p:cNvPr id="36" name="Table 40">
            <a:extLst>
              <a:ext uri="{FF2B5EF4-FFF2-40B4-BE49-F238E27FC236}">
                <a16:creationId xmlns:a16="http://schemas.microsoft.com/office/drawing/2014/main" id="{F6CAC176-C6A1-49F1-62E4-EEA877B5FE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646046"/>
              </p:ext>
            </p:extLst>
          </p:nvPr>
        </p:nvGraphicFramePr>
        <p:xfrm>
          <a:off x="1236916" y="2647617"/>
          <a:ext cx="1284670" cy="1032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335">
                  <a:extLst>
                    <a:ext uri="{9D8B030D-6E8A-4147-A177-3AD203B41FA5}">
                      <a16:colId xmlns:a16="http://schemas.microsoft.com/office/drawing/2014/main" val="2741969522"/>
                    </a:ext>
                  </a:extLst>
                </a:gridCol>
                <a:gridCol w="642335">
                  <a:extLst>
                    <a:ext uri="{9D8B030D-6E8A-4147-A177-3AD203B41FA5}">
                      <a16:colId xmlns:a16="http://schemas.microsoft.com/office/drawing/2014/main" val="1003927943"/>
                    </a:ext>
                  </a:extLst>
                </a:gridCol>
              </a:tblGrid>
              <a:tr h="344008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elke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5614998"/>
                  </a:ext>
                </a:extLst>
              </a:tr>
              <a:tr h="344008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max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515440"/>
                  </a:ext>
                </a:extLst>
              </a:tr>
              <a:tr h="344008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steen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5710674"/>
                  </a:ext>
                </a:extLst>
              </a:tr>
            </a:tbl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BC7FCC1-EE6D-3637-0346-AB6DEC596F03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4936370" y="2591471"/>
            <a:ext cx="8382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72FAE74-7236-B9BF-C3E7-4053513F0C08}"/>
              </a:ext>
            </a:extLst>
          </p:cNvPr>
          <p:cNvCxnSpPr/>
          <p:nvPr/>
        </p:nvCxnSpPr>
        <p:spPr>
          <a:xfrm flipV="1">
            <a:off x="2286000" y="5124894"/>
            <a:ext cx="0" cy="27336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343D68D-F966-F5C4-3C30-74DDEF582639}"/>
              </a:ext>
            </a:extLst>
          </p:cNvPr>
          <p:cNvCxnSpPr>
            <a:cxnSpLocks/>
          </p:cNvCxnSpPr>
          <p:nvPr/>
        </p:nvCxnSpPr>
        <p:spPr>
          <a:xfrm>
            <a:off x="2286000" y="5124894"/>
            <a:ext cx="3810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70F74C8-9D71-902F-F407-34A28E4EF9DC}"/>
              </a:ext>
            </a:extLst>
          </p:cNvPr>
          <p:cNvCxnSpPr/>
          <p:nvPr/>
        </p:nvCxnSpPr>
        <p:spPr>
          <a:xfrm>
            <a:off x="2667000" y="5107790"/>
            <a:ext cx="0" cy="290464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own Arrow 4">
            <a:extLst>
              <a:ext uri="{FF2B5EF4-FFF2-40B4-BE49-F238E27FC236}">
                <a16:creationId xmlns:a16="http://schemas.microsoft.com/office/drawing/2014/main" id="{CBD8E627-5A97-1C21-72B0-1F577BB013A8}"/>
              </a:ext>
            </a:extLst>
          </p:cNvPr>
          <p:cNvSpPr/>
          <p:nvPr/>
        </p:nvSpPr>
        <p:spPr>
          <a:xfrm>
            <a:off x="2438400" y="1385558"/>
            <a:ext cx="312668" cy="305471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6360F63-1504-9E60-2526-73D1AD5E8242}"/>
              </a:ext>
            </a:extLst>
          </p:cNvPr>
          <p:cNvSpPr txBox="1"/>
          <p:nvPr/>
        </p:nvSpPr>
        <p:spPr>
          <a:xfrm>
            <a:off x="794353" y="3748649"/>
            <a:ext cx="2249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Through “</a:t>
            </a:r>
            <a:r>
              <a:rPr lang="en-US" dirty="0" err="1"/>
              <a:t>steen</a:t>
            </a:r>
            <a:r>
              <a:rPr lang="en-US" dirty="0"/>
              <a:t>” we </a:t>
            </a:r>
            <a:br>
              <a:rPr lang="en-US" dirty="0"/>
            </a:br>
            <a:r>
              <a:rPr lang="en-US" dirty="0"/>
              <a:t>get to n4 (from n1)</a:t>
            </a:r>
          </a:p>
        </p:txBody>
      </p:sp>
    </p:spTree>
    <p:extLst>
      <p:ext uri="{BB962C8B-B14F-4D97-AF65-F5344CB8AC3E}">
        <p14:creationId xmlns:p14="http://schemas.microsoft.com/office/powerpoint/2010/main" val="2661868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F023C7A-2D07-47B1-B69C-C65EDA8127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74320"/>
            <a:ext cx="10515600" cy="1325563"/>
          </a:xfrm>
        </p:spPr>
        <p:txBody>
          <a:bodyPr>
            <a:normAutofit/>
          </a:bodyPr>
          <a:lstStyle/>
          <a:p>
            <a:pPr algn="ctr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altLang="en-US" sz="4400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6B1ACCD-F0F2-485D-B35C-CE5A46A442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7752" cy="486156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77E1FF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Quiz I</a:t>
            </a:r>
          </a:p>
          <a:p>
            <a:pPr marL="342900" lvl="1" indent="0">
              <a:buNone/>
              <a:defRPr/>
            </a:pPr>
            <a:endParaRPr lang="en-US" sz="2800" dirty="0"/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5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77E1FF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Naming- Part 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500" dirty="0"/>
              <a:t>Structured and attribute-based </a:t>
            </a:r>
            <a:r>
              <a:rPr lang="en-US" sz="2500" dirty="0" err="1"/>
              <a:t>namings</a:t>
            </a:r>
            <a:r>
              <a:rPr lang="en-US" sz="2500" dirty="0"/>
              <a:t> 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77E1FF"/>
                </a:solidFill>
              </a:rPr>
              <a:t>Announcements: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PS2 is due today by midnight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Quiz 1 grades are out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EF7273"/>
                </a:solidFill>
              </a:rPr>
              <a:t>Project 1 is due on October 1</a:t>
            </a:r>
            <a:r>
              <a:rPr lang="en-US" sz="2800" baseline="30000" dirty="0">
                <a:solidFill>
                  <a:srgbClr val="EF7273"/>
                </a:solidFill>
              </a:rPr>
              <a:t>st</a:t>
            </a:r>
            <a:r>
              <a:rPr lang="en-US" sz="2800" dirty="0">
                <a:solidFill>
                  <a:srgbClr val="EF7273"/>
                </a:solidFill>
              </a:rPr>
              <a:t> 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EF7273"/>
                </a:solidFill>
              </a:rPr>
              <a:t>Midterm is on October 15</a:t>
            </a:r>
            <a:r>
              <a:rPr lang="en-US" sz="2800" baseline="30000" dirty="0">
                <a:solidFill>
                  <a:srgbClr val="EF7273"/>
                </a:solidFill>
              </a:rPr>
              <a:t>th</a:t>
            </a:r>
            <a:endParaRPr lang="en-US" sz="2800" dirty="0">
              <a:solidFill>
                <a:srgbClr val="EF7273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rgbClr val="FF000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Tx/>
              <a:buNone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EB1EC450-57C2-416C-8EE0-D917920E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11125200" cy="1325880"/>
          </a:xfrm>
        </p:spPr>
        <p:txBody>
          <a:bodyPr lIns="0" rIns="0"/>
          <a:lstStyle/>
          <a:p>
            <a:r>
              <a:rPr lang="en-US" altLang="en-US" dirty="0"/>
              <a:t>The Unix Naming Graph: Putting it Altogether</a:t>
            </a:r>
          </a:p>
        </p:txBody>
      </p:sp>
      <p:graphicFrame>
        <p:nvGraphicFramePr>
          <p:cNvPr id="31" name="Table 33">
            <a:extLst>
              <a:ext uri="{FF2B5EF4-FFF2-40B4-BE49-F238E27FC236}">
                <a16:creationId xmlns:a16="http://schemas.microsoft.com/office/drawing/2014/main" id="{D2B01B57-F3C9-08B0-E6AD-F2C46B198078}"/>
              </a:ext>
            </a:extLst>
          </p:cNvPr>
          <p:cNvGraphicFramePr>
            <a:graphicFrameLocks noGrp="1"/>
          </p:cNvGraphicFramePr>
          <p:nvPr/>
        </p:nvGraphicFramePr>
        <p:xfrm>
          <a:off x="1380362" y="5398254"/>
          <a:ext cx="871221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009">
                  <a:extLst>
                    <a:ext uri="{9D8B030D-6E8A-4147-A177-3AD203B41FA5}">
                      <a16:colId xmlns:a16="http://schemas.microsoft.com/office/drawing/2014/main" val="272674020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58585110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08632444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4220369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5541766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418991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77558480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1680784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17796885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4961085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1679361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77921456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583268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34887116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319093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4251627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9382674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6397714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967544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1896708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991773707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78653262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10035748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12910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395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245678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8363ACE7-197E-C737-0464-6573D33F9D02}"/>
              </a:ext>
            </a:extLst>
          </p:cNvPr>
          <p:cNvSpPr txBox="1"/>
          <p:nvPr/>
        </p:nvSpPr>
        <p:spPr>
          <a:xfrm>
            <a:off x="609600" y="6336268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Boot Block</a:t>
            </a:r>
          </a:p>
        </p:txBody>
      </p:sp>
      <p:cxnSp>
        <p:nvCxnSpPr>
          <p:cNvPr id="42" name="Curved Connector 41">
            <a:extLst>
              <a:ext uri="{FF2B5EF4-FFF2-40B4-BE49-F238E27FC236}">
                <a16:creationId xmlns:a16="http://schemas.microsoft.com/office/drawing/2014/main" id="{305E0DB8-61F2-8750-54E9-1ED11B5EBF98}"/>
              </a:ext>
            </a:extLst>
          </p:cNvPr>
          <p:cNvCxnSpPr>
            <a:endCxn id="40" idx="0"/>
          </p:cNvCxnSpPr>
          <p:nvPr/>
        </p:nvCxnSpPr>
        <p:spPr>
          <a:xfrm rot="5400000">
            <a:off x="1122179" y="5900281"/>
            <a:ext cx="567174" cy="30480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CC5C49BD-EF87-678E-005C-4485146DE587}"/>
              </a:ext>
            </a:extLst>
          </p:cNvPr>
          <p:cNvSpPr txBox="1"/>
          <p:nvPr/>
        </p:nvSpPr>
        <p:spPr>
          <a:xfrm>
            <a:off x="1024766" y="475556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Superblock</a:t>
            </a:r>
          </a:p>
        </p:txBody>
      </p:sp>
      <p:cxnSp>
        <p:nvCxnSpPr>
          <p:cNvPr id="46" name="Curved Connector 45">
            <a:extLst>
              <a:ext uri="{FF2B5EF4-FFF2-40B4-BE49-F238E27FC236}">
                <a16:creationId xmlns:a16="http://schemas.microsoft.com/office/drawing/2014/main" id="{89A6ECD5-C9E9-0D4A-DC63-D2B58682047F}"/>
              </a:ext>
            </a:extLst>
          </p:cNvPr>
          <p:cNvCxnSpPr>
            <a:cxnSpLocks/>
            <a:endCxn id="44" idx="2"/>
          </p:cNvCxnSpPr>
          <p:nvPr/>
        </p:nvCxnSpPr>
        <p:spPr>
          <a:xfrm rot="16200000" flipV="1">
            <a:off x="1648658" y="5170417"/>
            <a:ext cx="293997" cy="202952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D594D06-F633-F233-5391-2CF2A194FAE4}"/>
              </a:ext>
            </a:extLst>
          </p:cNvPr>
          <p:cNvSpPr txBox="1"/>
          <p:nvPr/>
        </p:nvSpPr>
        <p:spPr>
          <a:xfrm>
            <a:off x="2029462" y="6336268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Nodes (called </a:t>
            </a:r>
            <a:r>
              <a:rPr lang="en-US" i="1" dirty="0" err="1"/>
              <a:t>Inodes</a:t>
            </a:r>
            <a:r>
              <a:rPr lang="en-US" dirty="0"/>
              <a:t>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EF8F5C6-84A2-1047-128A-9C3F5FF73C66}"/>
              </a:ext>
            </a:extLst>
          </p:cNvPr>
          <p:cNvSpPr txBox="1"/>
          <p:nvPr/>
        </p:nvSpPr>
        <p:spPr>
          <a:xfrm>
            <a:off x="6613977" y="4755562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File Data Blocks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2B1547F-A9DC-F706-3C0E-1A52F4641A18}"/>
              </a:ext>
            </a:extLst>
          </p:cNvPr>
          <p:cNvSpPr txBox="1"/>
          <p:nvPr/>
        </p:nvSpPr>
        <p:spPr>
          <a:xfrm>
            <a:off x="7272516" y="6336268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 Block</a:t>
            </a:r>
          </a:p>
        </p:txBody>
      </p:sp>
      <p:sp>
        <p:nvSpPr>
          <p:cNvPr id="51" name="Right Brace 50">
            <a:extLst>
              <a:ext uri="{FF2B5EF4-FFF2-40B4-BE49-F238E27FC236}">
                <a16:creationId xmlns:a16="http://schemas.microsoft.com/office/drawing/2014/main" id="{8A342E1E-B089-0903-E5C2-D5974EE6037C}"/>
              </a:ext>
            </a:extLst>
          </p:cNvPr>
          <p:cNvSpPr/>
          <p:nvPr/>
        </p:nvSpPr>
        <p:spPr>
          <a:xfrm rot="5400000">
            <a:off x="3449025" y="4686959"/>
            <a:ext cx="205298" cy="287098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85E456D-DEE6-ECB5-9BAA-C78F99C3B7E6}"/>
              </a:ext>
            </a:extLst>
          </p:cNvPr>
          <p:cNvCxnSpPr/>
          <p:nvPr/>
        </p:nvCxnSpPr>
        <p:spPr>
          <a:xfrm>
            <a:off x="10244966" y="592149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DD208D65-5642-28CD-82BF-4DC0E162F866}"/>
              </a:ext>
            </a:extLst>
          </p:cNvPr>
          <p:cNvSpPr txBox="1"/>
          <p:nvPr/>
        </p:nvSpPr>
        <p:spPr>
          <a:xfrm>
            <a:off x="10706887" y="5594618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</a:t>
            </a:r>
            <a:br>
              <a:rPr lang="en-US" dirty="0"/>
            </a:br>
            <a:r>
              <a:rPr lang="en-US" dirty="0"/>
              <a:t>Numbers</a:t>
            </a:r>
          </a:p>
        </p:txBody>
      </p:sp>
      <p:sp>
        <p:nvSpPr>
          <p:cNvPr id="55" name="Right Brace 54">
            <a:extLst>
              <a:ext uri="{FF2B5EF4-FFF2-40B4-BE49-F238E27FC236}">
                <a16:creationId xmlns:a16="http://schemas.microsoft.com/office/drawing/2014/main" id="{7BE9547C-4F24-94A9-2B60-50298D41BFE0}"/>
              </a:ext>
            </a:extLst>
          </p:cNvPr>
          <p:cNvSpPr/>
          <p:nvPr/>
        </p:nvSpPr>
        <p:spPr>
          <a:xfrm rot="16200000">
            <a:off x="7437224" y="2657732"/>
            <a:ext cx="205297" cy="510541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Curved Connector 56">
            <a:extLst>
              <a:ext uri="{FF2B5EF4-FFF2-40B4-BE49-F238E27FC236}">
                <a16:creationId xmlns:a16="http://schemas.microsoft.com/office/drawing/2014/main" id="{32A90DAA-EE15-287B-9E3B-3C75CBD7E351}"/>
              </a:ext>
            </a:extLst>
          </p:cNvPr>
          <p:cNvCxnSpPr>
            <a:cxnSpLocks/>
          </p:cNvCxnSpPr>
          <p:nvPr/>
        </p:nvCxnSpPr>
        <p:spPr>
          <a:xfrm>
            <a:off x="7391400" y="5769094"/>
            <a:ext cx="512058" cy="471855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54DB631C-9ABD-86C7-91C3-D5B09565C722}"/>
              </a:ext>
            </a:extLst>
          </p:cNvPr>
          <p:cNvGrpSpPr/>
          <p:nvPr/>
        </p:nvGrpSpPr>
        <p:grpSpPr>
          <a:xfrm>
            <a:off x="3602870" y="1524671"/>
            <a:ext cx="3505200" cy="3121152"/>
            <a:chOff x="6553200" y="2209800"/>
            <a:chExt cx="3505200" cy="312115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F100F7E-2E30-2039-CA70-BC568F3A687E}"/>
                </a:ext>
              </a:extLst>
            </p:cNvPr>
            <p:cNvSpPr/>
            <p:nvPr/>
          </p:nvSpPr>
          <p:spPr>
            <a:xfrm>
              <a:off x="8610600" y="22098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n0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7D58D22-FD52-4C59-BDB9-F044EBEFE853}"/>
                </a:ext>
              </a:extLst>
            </p:cNvPr>
            <p:cNvSpPr/>
            <p:nvPr/>
          </p:nvSpPr>
          <p:spPr>
            <a:xfrm>
              <a:off x="7696200" y="28956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0633735-9510-B01E-0C32-A25F5B8223A8}"/>
                </a:ext>
              </a:extLst>
            </p:cNvPr>
            <p:cNvSpPr/>
            <p:nvPr/>
          </p:nvSpPr>
          <p:spPr>
            <a:xfrm>
              <a:off x="8534400" y="39624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n4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EFCF4DC-C9F0-1311-8153-7BD4C2302CF2}"/>
                </a:ext>
              </a:extLst>
            </p:cNvPr>
            <p:cNvSpPr/>
            <p:nvPr/>
          </p:nvSpPr>
          <p:spPr>
            <a:xfrm>
              <a:off x="9144000" y="29718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n5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D0C28AD-1391-DB68-C0C4-EAFCA4799064}"/>
                </a:ext>
              </a:extLst>
            </p:cNvPr>
            <p:cNvSpPr/>
            <p:nvPr/>
          </p:nvSpPr>
          <p:spPr>
            <a:xfrm>
              <a:off x="67818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n2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94954D0-A250-875C-454E-B5E0045CC370}"/>
                </a:ext>
              </a:extLst>
            </p:cNvPr>
            <p:cNvSpPr/>
            <p:nvPr/>
          </p:nvSpPr>
          <p:spPr>
            <a:xfrm>
              <a:off x="76200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n3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D6AA4B7-680F-D1BB-9315-29A6748B92A7}"/>
                </a:ext>
              </a:extLst>
            </p:cNvPr>
            <p:cNvSpPr/>
            <p:nvPr/>
          </p:nvSpPr>
          <p:spPr>
            <a:xfrm>
              <a:off x="8839200" y="5029200"/>
              <a:ext cx="612648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n7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742D0A9-491F-CFC5-D5AB-CE76357496D3}"/>
                </a:ext>
              </a:extLst>
            </p:cNvPr>
            <p:cNvSpPr/>
            <p:nvPr/>
          </p:nvSpPr>
          <p:spPr>
            <a:xfrm>
              <a:off x="8001000" y="5029200"/>
              <a:ext cx="609600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n6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6BA2DE9-99FD-57EB-2072-EA2675F8331E}"/>
                </a:ext>
              </a:extLst>
            </p:cNvPr>
            <p:cNvCxnSpPr>
              <a:stCxn id="6" idx="2"/>
              <a:endCxn id="9" idx="0"/>
            </p:cNvCxnSpPr>
            <p:nvPr/>
          </p:nvCxnSpPr>
          <p:spPr>
            <a:xfrm>
              <a:off x="8801100" y="2590800"/>
              <a:ext cx="647700" cy="381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CCDD2A4-1535-CEAD-8169-867B6DE17456}"/>
                </a:ext>
              </a:extLst>
            </p:cNvPr>
            <p:cNvCxnSpPr>
              <a:stCxn id="6" idx="2"/>
              <a:endCxn id="7" idx="0"/>
            </p:cNvCxnSpPr>
            <p:nvPr/>
          </p:nvCxnSpPr>
          <p:spPr>
            <a:xfrm flipH="1">
              <a:off x="7886700" y="2590800"/>
              <a:ext cx="914400" cy="304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6560300-4CCC-1473-AE0D-D867289555E3}"/>
                </a:ext>
              </a:extLst>
            </p:cNvPr>
            <p:cNvCxnSpPr>
              <a:stCxn id="7" idx="2"/>
              <a:endCxn id="11" idx="0"/>
            </p:cNvCxnSpPr>
            <p:nvPr/>
          </p:nvCxnSpPr>
          <p:spPr>
            <a:xfrm>
              <a:off x="7886700" y="3276600"/>
              <a:ext cx="38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5AA09A9-80D8-BC35-33D0-BACE427D6AAB}"/>
                </a:ext>
              </a:extLst>
            </p:cNvPr>
            <p:cNvCxnSpPr>
              <a:stCxn id="7" idx="2"/>
              <a:endCxn id="8" idx="0"/>
            </p:cNvCxnSpPr>
            <p:nvPr/>
          </p:nvCxnSpPr>
          <p:spPr>
            <a:xfrm>
              <a:off x="7886700" y="3276600"/>
              <a:ext cx="8382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0D4871F-CF62-6D7E-B53F-1E39C683A94B}"/>
                </a:ext>
              </a:extLst>
            </p:cNvPr>
            <p:cNvCxnSpPr>
              <a:stCxn id="7" idx="2"/>
              <a:endCxn id="10" idx="0"/>
            </p:cNvCxnSpPr>
            <p:nvPr/>
          </p:nvCxnSpPr>
          <p:spPr>
            <a:xfrm flipH="1">
              <a:off x="7086600" y="3276600"/>
              <a:ext cx="800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D98D5A4-B11B-B169-15D8-1258FBF8FCC7}"/>
                </a:ext>
              </a:extLst>
            </p:cNvPr>
            <p:cNvCxnSpPr>
              <a:stCxn id="8" idx="2"/>
              <a:endCxn id="12" idx="0"/>
            </p:cNvCxnSpPr>
            <p:nvPr/>
          </p:nvCxnSpPr>
          <p:spPr>
            <a:xfrm>
              <a:off x="8724900" y="4343400"/>
              <a:ext cx="420624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2B16862-B252-61F6-7F9A-53CC12C06AAA}"/>
                </a:ext>
              </a:extLst>
            </p:cNvPr>
            <p:cNvCxnSpPr>
              <a:stCxn id="8" idx="2"/>
              <a:endCxn id="13" idx="0"/>
            </p:cNvCxnSpPr>
            <p:nvPr/>
          </p:nvCxnSpPr>
          <p:spPr>
            <a:xfrm flipH="1">
              <a:off x="8305800" y="4343400"/>
              <a:ext cx="4191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0AA9165-A5D5-B677-D18D-9EAC6CF26781}"/>
                </a:ext>
              </a:extLst>
            </p:cNvPr>
            <p:cNvCxnSpPr>
              <a:stCxn id="8" idx="3"/>
              <a:endCxn id="9" idx="4"/>
            </p:cNvCxnSpPr>
            <p:nvPr/>
          </p:nvCxnSpPr>
          <p:spPr>
            <a:xfrm flipV="1">
              <a:off x="8915400" y="3276600"/>
              <a:ext cx="533400" cy="8763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52">
              <a:extLst>
                <a:ext uri="{FF2B5EF4-FFF2-40B4-BE49-F238E27FC236}">
                  <a16:creationId xmlns:a16="http://schemas.microsoft.com/office/drawing/2014/main" id="{1863DDA6-C3E4-E7AE-51DA-7E0907B98A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43800" y="23622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home</a:t>
              </a:r>
            </a:p>
          </p:txBody>
        </p:sp>
        <p:sp>
          <p:nvSpPr>
            <p:cNvPr id="23" name="TextBox 53">
              <a:extLst>
                <a:ext uri="{FF2B5EF4-FFF2-40B4-BE49-F238E27FC236}">
                  <a16:creationId xmlns:a16="http://schemas.microsoft.com/office/drawing/2014/main" id="{7222D1A1-A76E-7D56-6A39-9A6CE2168D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7800" y="24384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  <p:sp>
          <p:nvSpPr>
            <p:cNvPr id="24" name="TextBox 54">
              <a:extLst>
                <a:ext uri="{FF2B5EF4-FFF2-40B4-BE49-F238E27FC236}">
                  <a16:creationId xmlns:a16="http://schemas.microsoft.com/office/drawing/2014/main" id="{AEA52E22-A2D7-309D-3658-D4F022E0C2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9600" y="33528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steen</a:t>
              </a:r>
            </a:p>
          </p:txBody>
        </p:sp>
        <p:sp>
          <p:nvSpPr>
            <p:cNvPr id="25" name="TextBox 55">
              <a:extLst>
                <a:ext uri="{FF2B5EF4-FFF2-40B4-BE49-F238E27FC236}">
                  <a16:creationId xmlns:a16="http://schemas.microsoft.com/office/drawing/2014/main" id="{9CC1D852-2C11-28CA-3DDC-EFF1814769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91400" y="35052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max</a:t>
              </a:r>
            </a:p>
          </p:txBody>
        </p:sp>
        <p:sp>
          <p:nvSpPr>
            <p:cNvPr id="26" name="TextBox 56">
              <a:extLst>
                <a:ext uri="{FF2B5EF4-FFF2-40B4-BE49-F238E27FC236}">
                  <a16:creationId xmlns:a16="http://schemas.microsoft.com/office/drawing/2014/main" id="{6F4109A3-6710-AF2B-B2CF-1F910BF2EC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3200" y="33528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elke</a:t>
              </a:r>
            </a:p>
          </p:txBody>
        </p:sp>
        <p:sp>
          <p:nvSpPr>
            <p:cNvPr id="28" name="TextBox 80">
              <a:extLst>
                <a:ext uri="{FF2B5EF4-FFF2-40B4-BE49-F238E27FC236}">
                  <a16:creationId xmlns:a16="http://schemas.microsoft.com/office/drawing/2014/main" id="{5313F74C-8DEE-D54B-796D-36743207D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00" y="44958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twmrc</a:t>
              </a:r>
            </a:p>
          </p:txBody>
        </p:sp>
        <p:sp>
          <p:nvSpPr>
            <p:cNvPr id="29" name="TextBox 81">
              <a:extLst>
                <a:ext uri="{FF2B5EF4-FFF2-40B4-BE49-F238E27FC236}">
                  <a16:creationId xmlns:a16="http://schemas.microsoft.com/office/drawing/2014/main" id="{50C43406-5B7C-5717-A655-0660558251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4400" y="4572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mbox</a:t>
              </a:r>
            </a:p>
          </p:txBody>
        </p:sp>
        <p:sp>
          <p:nvSpPr>
            <p:cNvPr id="30" name="TextBox 83">
              <a:extLst>
                <a:ext uri="{FF2B5EF4-FFF2-40B4-BE49-F238E27FC236}">
                  <a16:creationId xmlns:a16="http://schemas.microsoft.com/office/drawing/2014/main" id="{DC61090B-48EB-3CAD-C8E1-85DAF1B3B8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0" y="3810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</p:grp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80E5D3F2-1150-7FA0-EEB9-6912956459B2}"/>
              </a:ext>
            </a:extLst>
          </p:cNvPr>
          <p:cNvSpPr/>
          <p:nvPr/>
        </p:nvSpPr>
        <p:spPr>
          <a:xfrm>
            <a:off x="8610600" y="2599731"/>
            <a:ext cx="2209800" cy="9143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u="sng" dirty="0">
                <a:solidFill>
                  <a:schemeClr val="tx1"/>
                </a:solidFill>
              </a:rPr>
              <a:t>Logical</a:t>
            </a:r>
            <a:r>
              <a:rPr lang="en-US" b="1" dirty="0">
                <a:solidFill>
                  <a:schemeClr val="tx1"/>
                </a:solidFill>
              </a:rPr>
              <a:t> to </a:t>
            </a:r>
            <a:r>
              <a:rPr lang="en-US" b="1" i="1" u="sng" dirty="0">
                <a:solidFill>
                  <a:schemeClr val="tx1"/>
                </a:solidFill>
              </a:rPr>
              <a:t>Physical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Mapping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E5BC77C-7B9F-896E-24F1-B22BC2F55D5F}"/>
              </a:ext>
            </a:extLst>
          </p:cNvPr>
          <p:cNvCxnSpPr/>
          <p:nvPr/>
        </p:nvCxnSpPr>
        <p:spPr>
          <a:xfrm>
            <a:off x="8686800" y="2058071"/>
            <a:ext cx="0" cy="201374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ECAC984-5E76-75D8-D807-BB7FF2768FAD}"/>
              </a:ext>
            </a:extLst>
          </p:cNvPr>
          <p:cNvSpPr txBox="1"/>
          <p:nvPr/>
        </p:nvSpPr>
        <p:spPr>
          <a:xfrm>
            <a:off x="643841" y="1709473"/>
            <a:ext cx="3031599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Lookup </a:t>
            </a:r>
            <a:r>
              <a:rPr lang="en-US" b="1" dirty="0">
                <a:solidFill>
                  <a:schemeClr val="bg1"/>
                </a:solidFill>
              </a:rPr>
              <a:t>/home/</a:t>
            </a:r>
            <a:r>
              <a:rPr lang="en-US" b="1" dirty="0" err="1">
                <a:solidFill>
                  <a:schemeClr val="bg1"/>
                </a:solidFill>
              </a:rPr>
              <a:t>steen</a:t>
            </a:r>
            <a:r>
              <a:rPr lang="en-US" b="1" dirty="0">
                <a:solidFill>
                  <a:schemeClr val="bg1"/>
                </a:solidFill>
              </a:rPr>
              <a:t>/</a:t>
            </a:r>
            <a:r>
              <a:rPr lang="en-US" b="1" dirty="0" err="1">
                <a:solidFill>
                  <a:schemeClr val="bg1"/>
                </a:solidFill>
              </a:rPr>
              <a:t>mbox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FD34D81-9015-7EFB-83F8-7A5EC1505E13}"/>
              </a:ext>
            </a:extLst>
          </p:cNvPr>
          <p:cNvCxnSpPr>
            <a:stCxn id="6" idx="2"/>
            <a:endCxn id="7" idx="0"/>
          </p:cNvCxnSpPr>
          <p:nvPr/>
        </p:nvCxnSpPr>
        <p:spPr>
          <a:xfrm flipH="1">
            <a:off x="4936370" y="1905671"/>
            <a:ext cx="9144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9409E264-3C53-2DDD-7882-FEE4C05A3877}"/>
              </a:ext>
            </a:extLst>
          </p:cNvPr>
          <p:cNvSpPr txBox="1"/>
          <p:nvPr/>
        </p:nvSpPr>
        <p:spPr>
          <a:xfrm>
            <a:off x="916855" y="2188830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/>
              <a:t>Inode</a:t>
            </a:r>
            <a:r>
              <a:rPr lang="en-US" i="1" dirty="0"/>
              <a:t> 1</a:t>
            </a:r>
            <a:r>
              <a:rPr lang="en-US" dirty="0"/>
              <a:t> Contains:</a:t>
            </a:r>
          </a:p>
        </p:txBody>
      </p:sp>
      <p:graphicFrame>
        <p:nvGraphicFramePr>
          <p:cNvPr id="36" name="Table 40">
            <a:extLst>
              <a:ext uri="{FF2B5EF4-FFF2-40B4-BE49-F238E27FC236}">
                <a16:creationId xmlns:a16="http://schemas.microsoft.com/office/drawing/2014/main" id="{F6CAC176-C6A1-49F1-62E4-EEA877B5FE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24666"/>
              </p:ext>
            </p:extLst>
          </p:nvPr>
        </p:nvGraphicFramePr>
        <p:xfrm>
          <a:off x="1236916" y="2647617"/>
          <a:ext cx="1284670" cy="1032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335">
                  <a:extLst>
                    <a:ext uri="{9D8B030D-6E8A-4147-A177-3AD203B41FA5}">
                      <a16:colId xmlns:a16="http://schemas.microsoft.com/office/drawing/2014/main" val="2741969522"/>
                    </a:ext>
                  </a:extLst>
                </a:gridCol>
                <a:gridCol w="642335">
                  <a:extLst>
                    <a:ext uri="{9D8B030D-6E8A-4147-A177-3AD203B41FA5}">
                      <a16:colId xmlns:a16="http://schemas.microsoft.com/office/drawing/2014/main" val="1003927943"/>
                    </a:ext>
                  </a:extLst>
                </a:gridCol>
              </a:tblGrid>
              <a:tr h="344008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elke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5614998"/>
                  </a:ext>
                </a:extLst>
              </a:tr>
              <a:tr h="344008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max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515440"/>
                  </a:ext>
                </a:extLst>
              </a:tr>
              <a:tr h="344008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FF"/>
                          </a:solidFill>
                        </a:rPr>
                        <a:t>n4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rgbClr val="0000FF"/>
                          </a:solidFill>
                        </a:rPr>
                        <a:t>steen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5710674"/>
                  </a:ext>
                </a:extLst>
              </a:tr>
            </a:tbl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BC7FCC1-EE6D-3637-0346-AB6DEC596F03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4936370" y="2591471"/>
            <a:ext cx="8382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6929C38-CFCA-B45E-11F5-780AF351A7F3}"/>
              </a:ext>
            </a:extLst>
          </p:cNvPr>
          <p:cNvCxnSpPr/>
          <p:nvPr/>
        </p:nvCxnSpPr>
        <p:spPr>
          <a:xfrm flipV="1">
            <a:off x="2286000" y="5124894"/>
            <a:ext cx="0" cy="27336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9CD1B48-8878-AA6F-B981-E8A6A080952C}"/>
              </a:ext>
            </a:extLst>
          </p:cNvPr>
          <p:cNvCxnSpPr>
            <a:cxnSpLocks/>
          </p:cNvCxnSpPr>
          <p:nvPr/>
        </p:nvCxnSpPr>
        <p:spPr>
          <a:xfrm>
            <a:off x="2286000" y="5124894"/>
            <a:ext cx="3810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AE8A2E3-AC38-9EE9-BAA2-5168CDC1B49D}"/>
              </a:ext>
            </a:extLst>
          </p:cNvPr>
          <p:cNvCxnSpPr/>
          <p:nvPr/>
        </p:nvCxnSpPr>
        <p:spPr>
          <a:xfrm>
            <a:off x="2667000" y="5107790"/>
            <a:ext cx="0" cy="290464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55ADC2C-99F3-F36B-6855-D4D985DFB8DC}"/>
              </a:ext>
            </a:extLst>
          </p:cNvPr>
          <p:cNvCxnSpPr/>
          <p:nvPr/>
        </p:nvCxnSpPr>
        <p:spPr>
          <a:xfrm flipV="1">
            <a:off x="2762611" y="5124894"/>
            <a:ext cx="0" cy="27336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F8D95BD-DFEF-1BC7-66E2-271C5F7247B9}"/>
              </a:ext>
            </a:extLst>
          </p:cNvPr>
          <p:cNvCxnSpPr>
            <a:cxnSpLocks/>
          </p:cNvCxnSpPr>
          <p:nvPr/>
        </p:nvCxnSpPr>
        <p:spPr>
          <a:xfrm>
            <a:off x="2762611" y="5124894"/>
            <a:ext cx="9906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9028176-FFA3-271A-227E-5C42C28F4044}"/>
              </a:ext>
            </a:extLst>
          </p:cNvPr>
          <p:cNvCxnSpPr/>
          <p:nvPr/>
        </p:nvCxnSpPr>
        <p:spPr>
          <a:xfrm>
            <a:off x="3753211" y="5127284"/>
            <a:ext cx="0" cy="290464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Down Arrow 42">
            <a:extLst>
              <a:ext uri="{FF2B5EF4-FFF2-40B4-BE49-F238E27FC236}">
                <a16:creationId xmlns:a16="http://schemas.microsoft.com/office/drawing/2014/main" id="{FC6A4D20-BFE1-C707-7141-202060C2C247}"/>
              </a:ext>
            </a:extLst>
          </p:cNvPr>
          <p:cNvSpPr/>
          <p:nvPr/>
        </p:nvSpPr>
        <p:spPr>
          <a:xfrm>
            <a:off x="2438400" y="1385558"/>
            <a:ext cx="312668" cy="305471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A0E8513-18A0-C707-C136-E1F6A0A6266F}"/>
              </a:ext>
            </a:extLst>
          </p:cNvPr>
          <p:cNvSpPr txBox="1"/>
          <p:nvPr/>
        </p:nvSpPr>
        <p:spPr>
          <a:xfrm>
            <a:off x="794353" y="3748649"/>
            <a:ext cx="2249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Through “</a:t>
            </a:r>
            <a:r>
              <a:rPr lang="en-US" dirty="0" err="1"/>
              <a:t>steen</a:t>
            </a:r>
            <a:r>
              <a:rPr lang="en-US" dirty="0"/>
              <a:t>” we </a:t>
            </a:r>
            <a:br>
              <a:rPr lang="en-US" dirty="0"/>
            </a:br>
            <a:r>
              <a:rPr lang="en-US" dirty="0"/>
              <a:t>get to n4 (from n1)</a:t>
            </a:r>
          </a:p>
        </p:txBody>
      </p:sp>
    </p:spTree>
    <p:extLst>
      <p:ext uri="{BB962C8B-B14F-4D97-AF65-F5344CB8AC3E}">
        <p14:creationId xmlns:p14="http://schemas.microsoft.com/office/powerpoint/2010/main" val="323028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EB1EC450-57C2-416C-8EE0-D917920E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11125200" cy="1325880"/>
          </a:xfrm>
        </p:spPr>
        <p:txBody>
          <a:bodyPr lIns="0" rIns="0"/>
          <a:lstStyle/>
          <a:p>
            <a:r>
              <a:rPr lang="en-US" altLang="en-US" dirty="0"/>
              <a:t>The Unix Naming Graph: Putting it Altogether</a:t>
            </a:r>
          </a:p>
        </p:txBody>
      </p:sp>
      <p:graphicFrame>
        <p:nvGraphicFramePr>
          <p:cNvPr id="31" name="Table 33">
            <a:extLst>
              <a:ext uri="{FF2B5EF4-FFF2-40B4-BE49-F238E27FC236}">
                <a16:creationId xmlns:a16="http://schemas.microsoft.com/office/drawing/2014/main" id="{D2B01B57-F3C9-08B0-E6AD-F2C46B198078}"/>
              </a:ext>
            </a:extLst>
          </p:cNvPr>
          <p:cNvGraphicFramePr>
            <a:graphicFrameLocks noGrp="1"/>
          </p:cNvGraphicFramePr>
          <p:nvPr/>
        </p:nvGraphicFramePr>
        <p:xfrm>
          <a:off x="1380362" y="5398254"/>
          <a:ext cx="871221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009">
                  <a:extLst>
                    <a:ext uri="{9D8B030D-6E8A-4147-A177-3AD203B41FA5}">
                      <a16:colId xmlns:a16="http://schemas.microsoft.com/office/drawing/2014/main" val="272674020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58585110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08632444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4220369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5541766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418991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77558480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1680784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17796885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4961085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1679361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77921456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583268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34887116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319093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4251627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9382674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6397714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967544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1896708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991773707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78653262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10035748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12910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395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245678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8363ACE7-197E-C737-0464-6573D33F9D02}"/>
              </a:ext>
            </a:extLst>
          </p:cNvPr>
          <p:cNvSpPr txBox="1"/>
          <p:nvPr/>
        </p:nvSpPr>
        <p:spPr>
          <a:xfrm>
            <a:off x="609600" y="6336268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Boot Block</a:t>
            </a:r>
          </a:p>
        </p:txBody>
      </p:sp>
      <p:cxnSp>
        <p:nvCxnSpPr>
          <p:cNvPr id="42" name="Curved Connector 41">
            <a:extLst>
              <a:ext uri="{FF2B5EF4-FFF2-40B4-BE49-F238E27FC236}">
                <a16:creationId xmlns:a16="http://schemas.microsoft.com/office/drawing/2014/main" id="{305E0DB8-61F2-8750-54E9-1ED11B5EBF98}"/>
              </a:ext>
            </a:extLst>
          </p:cNvPr>
          <p:cNvCxnSpPr>
            <a:endCxn id="40" idx="0"/>
          </p:cNvCxnSpPr>
          <p:nvPr/>
        </p:nvCxnSpPr>
        <p:spPr>
          <a:xfrm rot="5400000">
            <a:off x="1122179" y="5900281"/>
            <a:ext cx="567174" cy="30480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CC5C49BD-EF87-678E-005C-4485146DE587}"/>
              </a:ext>
            </a:extLst>
          </p:cNvPr>
          <p:cNvSpPr txBox="1"/>
          <p:nvPr/>
        </p:nvSpPr>
        <p:spPr>
          <a:xfrm>
            <a:off x="1024766" y="475556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Superblock</a:t>
            </a:r>
          </a:p>
        </p:txBody>
      </p:sp>
      <p:cxnSp>
        <p:nvCxnSpPr>
          <p:cNvPr id="46" name="Curved Connector 45">
            <a:extLst>
              <a:ext uri="{FF2B5EF4-FFF2-40B4-BE49-F238E27FC236}">
                <a16:creationId xmlns:a16="http://schemas.microsoft.com/office/drawing/2014/main" id="{89A6ECD5-C9E9-0D4A-DC63-D2B58682047F}"/>
              </a:ext>
            </a:extLst>
          </p:cNvPr>
          <p:cNvCxnSpPr>
            <a:cxnSpLocks/>
            <a:endCxn id="44" idx="2"/>
          </p:cNvCxnSpPr>
          <p:nvPr/>
        </p:nvCxnSpPr>
        <p:spPr>
          <a:xfrm rot="16200000" flipV="1">
            <a:off x="1648658" y="5170417"/>
            <a:ext cx="293997" cy="202952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D594D06-F633-F233-5391-2CF2A194FAE4}"/>
              </a:ext>
            </a:extLst>
          </p:cNvPr>
          <p:cNvSpPr txBox="1"/>
          <p:nvPr/>
        </p:nvSpPr>
        <p:spPr>
          <a:xfrm>
            <a:off x="2029462" y="6336268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Nodes (called </a:t>
            </a:r>
            <a:r>
              <a:rPr lang="en-US" i="1" dirty="0" err="1"/>
              <a:t>Inodes</a:t>
            </a:r>
            <a:r>
              <a:rPr lang="en-US" dirty="0"/>
              <a:t>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EF8F5C6-84A2-1047-128A-9C3F5FF73C66}"/>
              </a:ext>
            </a:extLst>
          </p:cNvPr>
          <p:cNvSpPr txBox="1"/>
          <p:nvPr/>
        </p:nvSpPr>
        <p:spPr>
          <a:xfrm>
            <a:off x="6613977" y="4755562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File Data Blocks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2B1547F-A9DC-F706-3C0E-1A52F4641A18}"/>
              </a:ext>
            </a:extLst>
          </p:cNvPr>
          <p:cNvSpPr txBox="1"/>
          <p:nvPr/>
        </p:nvSpPr>
        <p:spPr>
          <a:xfrm>
            <a:off x="7272516" y="6336268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 Block</a:t>
            </a:r>
          </a:p>
        </p:txBody>
      </p:sp>
      <p:sp>
        <p:nvSpPr>
          <p:cNvPr id="51" name="Right Brace 50">
            <a:extLst>
              <a:ext uri="{FF2B5EF4-FFF2-40B4-BE49-F238E27FC236}">
                <a16:creationId xmlns:a16="http://schemas.microsoft.com/office/drawing/2014/main" id="{8A342E1E-B089-0903-E5C2-D5974EE6037C}"/>
              </a:ext>
            </a:extLst>
          </p:cNvPr>
          <p:cNvSpPr/>
          <p:nvPr/>
        </p:nvSpPr>
        <p:spPr>
          <a:xfrm rot="5400000">
            <a:off x="3449025" y="4686959"/>
            <a:ext cx="205298" cy="287098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85E456D-DEE6-ECB5-9BAA-C78F99C3B7E6}"/>
              </a:ext>
            </a:extLst>
          </p:cNvPr>
          <p:cNvCxnSpPr/>
          <p:nvPr/>
        </p:nvCxnSpPr>
        <p:spPr>
          <a:xfrm>
            <a:off x="10244966" y="592149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DD208D65-5642-28CD-82BF-4DC0E162F866}"/>
              </a:ext>
            </a:extLst>
          </p:cNvPr>
          <p:cNvSpPr txBox="1"/>
          <p:nvPr/>
        </p:nvSpPr>
        <p:spPr>
          <a:xfrm>
            <a:off x="10706887" y="5594618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</a:t>
            </a:r>
            <a:br>
              <a:rPr lang="en-US" dirty="0"/>
            </a:br>
            <a:r>
              <a:rPr lang="en-US" dirty="0"/>
              <a:t>Numbers</a:t>
            </a:r>
          </a:p>
        </p:txBody>
      </p:sp>
      <p:sp>
        <p:nvSpPr>
          <p:cNvPr id="55" name="Right Brace 54">
            <a:extLst>
              <a:ext uri="{FF2B5EF4-FFF2-40B4-BE49-F238E27FC236}">
                <a16:creationId xmlns:a16="http://schemas.microsoft.com/office/drawing/2014/main" id="{7BE9547C-4F24-94A9-2B60-50298D41BFE0}"/>
              </a:ext>
            </a:extLst>
          </p:cNvPr>
          <p:cNvSpPr/>
          <p:nvPr/>
        </p:nvSpPr>
        <p:spPr>
          <a:xfrm rot="16200000">
            <a:off x="7437224" y="2657732"/>
            <a:ext cx="205297" cy="510541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Curved Connector 56">
            <a:extLst>
              <a:ext uri="{FF2B5EF4-FFF2-40B4-BE49-F238E27FC236}">
                <a16:creationId xmlns:a16="http://schemas.microsoft.com/office/drawing/2014/main" id="{32A90DAA-EE15-287B-9E3B-3C75CBD7E351}"/>
              </a:ext>
            </a:extLst>
          </p:cNvPr>
          <p:cNvCxnSpPr>
            <a:cxnSpLocks/>
          </p:cNvCxnSpPr>
          <p:nvPr/>
        </p:nvCxnSpPr>
        <p:spPr>
          <a:xfrm>
            <a:off x="7391400" y="5769094"/>
            <a:ext cx="512058" cy="471855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54DB631C-9ABD-86C7-91C3-D5B09565C722}"/>
              </a:ext>
            </a:extLst>
          </p:cNvPr>
          <p:cNvGrpSpPr/>
          <p:nvPr/>
        </p:nvGrpSpPr>
        <p:grpSpPr>
          <a:xfrm>
            <a:off x="3602870" y="1524671"/>
            <a:ext cx="3505200" cy="3121152"/>
            <a:chOff x="6553200" y="2209800"/>
            <a:chExt cx="3505200" cy="312115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F100F7E-2E30-2039-CA70-BC568F3A687E}"/>
                </a:ext>
              </a:extLst>
            </p:cNvPr>
            <p:cNvSpPr/>
            <p:nvPr/>
          </p:nvSpPr>
          <p:spPr>
            <a:xfrm>
              <a:off x="8610600" y="22098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n0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7D58D22-FD52-4C59-BDB9-F044EBEFE853}"/>
                </a:ext>
              </a:extLst>
            </p:cNvPr>
            <p:cNvSpPr/>
            <p:nvPr/>
          </p:nvSpPr>
          <p:spPr>
            <a:xfrm>
              <a:off x="7696200" y="28956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0633735-9510-B01E-0C32-A25F5B8223A8}"/>
                </a:ext>
              </a:extLst>
            </p:cNvPr>
            <p:cNvSpPr/>
            <p:nvPr/>
          </p:nvSpPr>
          <p:spPr>
            <a:xfrm>
              <a:off x="8534400" y="39624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n4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EFCF4DC-C9F0-1311-8153-7BD4C2302CF2}"/>
                </a:ext>
              </a:extLst>
            </p:cNvPr>
            <p:cNvSpPr/>
            <p:nvPr/>
          </p:nvSpPr>
          <p:spPr>
            <a:xfrm>
              <a:off x="9144000" y="29718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n5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D0C28AD-1391-DB68-C0C4-EAFCA4799064}"/>
                </a:ext>
              </a:extLst>
            </p:cNvPr>
            <p:cNvSpPr/>
            <p:nvPr/>
          </p:nvSpPr>
          <p:spPr>
            <a:xfrm>
              <a:off x="67818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n2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94954D0-A250-875C-454E-B5E0045CC370}"/>
                </a:ext>
              </a:extLst>
            </p:cNvPr>
            <p:cNvSpPr/>
            <p:nvPr/>
          </p:nvSpPr>
          <p:spPr>
            <a:xfrm>
              <a:off x="76200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n3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D6AA4B7-680F-D1BB-9315-29A6748B92A7}"/>
                </a:ext>
              </a:extLst>
            </p:cNvPr>
            <p:cNvSpPr/>
            <p:nvPr/>
          </p:nvSpPr>
          <p:spPr>
            <a:xfrm>
              <a:off x="8839200" y="5029200"/>
              <a:ext cx="612648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n7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742D0A9-491F-CFC5-D5AB-CE76357496D3}"/>
                </a:ext>
              </a:extLst>
            </p:cNvPr>
            <p:cNvSpPr/>
            <p:nvPr/>
          </p:nvSpPr>
          <p:spPr>
            <a:xfrm>
              <a:off x="8001000" y="5029200"/>
              <a:ext cx="609600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n6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6BA2DE9-99FD-57EB-2072-EA2675F8331E}"/>
                </a:ext>
              </a:extLst>
            </p:cNvPr>
            <p:cNvCxnSpPr>
              <a:stCxn id="6" idx="2"/>
              <a:endCxn id="9" idx="0"/>
            </p:cNvCxnSpPr>
            <p:nvPr/>
          </p:nvCxnSpPr>
          <p:spPr>
            <a:xfrm>
              <a:off x="8801100" y="2590800"/>
              <a:ext cx="647700" cy="381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CCDD2A4-1535-CEAD-8169-867B6DE17456}"/>
                </a:ext>
              </a:extLst>
            </p:cNvPr>
            <p:cNvCxnSpPr>
              <a:stCxn id="6" idx="2"/>
              <a:endCxn id="7" idx="0"/>
            </p:cNvCxnSpPr>
            <p:nvPr/>
          </p:nvCxnSpPr>
          <p:spPr>
            <a:xfrm flipH="1">
              <a:off x="7886700" y="2590800"/>
              <a:ext cx="914400" cy="304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6560300-4CCC-1473-AE0D-D867289555E3}"/>
                </a:ext>
              </a:extLst>
            </p:cNvPr>
            <p:cNvCxnSpPr>
              <a:stCxn id="7" idx="2"/>
              <a:endCxn id="11" idx="0"/>
            </p:cNvCxnSpPr>
            <p:nvPr/>
          </p:nvCxnSpPr>
          <p:spPr>
            <a:xfrm>
              <a:off x="7886700" y="3276600"/>
              <a:ext cx="38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5AA09A9-80D8-BC35-33D0-BACE427D6AAB}"/>
                </a:ext>
              </a:extLst>
            </p:cNvPr>
            <p:cNvCxnSpPr>
              <a:stCxn id="7" idx="2"/>
              <a:endCxn id="8" idx="0"/>
            </p:cNvCxnSpPr>
            <p:nvPr/>
          </p:nvCxnSpPr>
          <p:spPr>
            <a:xfrm>
              <a:off x="7886700" y="3276600"/>
              <a:ext cx="8382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0D4871F-CF62-6D7E-B53F-1E39C683A94B}"/>
                </a:ext>
              </a:extLst>
            </p:cNvPr>
            <p:cNvCxnSpPr>
              <a:stCxn id="7" idx="2"/>
              <a:endCxn id="10" idx="0"/>
            </p:cNvCxnSpPr>
            <p:nvPr/>
          </p:nvCxnSpPr>
          <p:spPr>
            <a:xfrm flipH="1">
              <a:off x="7086600" y="3276600"/>
              <a:ext cx="800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D98D5A4-B11B-B169-15D8-1258FBF8FCC7}"/>
                </a:ext>
              </a:extLst>
            </p:cNvPr>
            <p:cNvCxnSpPr>
              <a:stCxn id="8" idx="2"/>
              <a:endCxn id="12" idx="0"/>
            </p:cNvCxnSpPr>
            <p:nvPr/>
          </p:nvCxnSpPr>
          <p:spPr>
            <a:xfrm>
              <a:off x="8724900" y="4343400"/>
              <a:ext cx="420624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2B16862-B252-61F6-7F9A-53CC12C06AAA}"/>
                </a:ext>
              </a:extLst>
            </p:cNvPr>
            <p:cNvCxnSpPr>
              <a:stCxn id="8" idx="2"/>
              <a:endCxn id="13" idx="0"/>
            </p:cNvCxnSpPr>
            <p:nvPr/>
          </p:nvCxnSpPr>
          <p:spPr>
            <a:xfrm flipH="1">
              <a:off x="8305800" y="4343400"/>
              <a:ext cx="4191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0AA9165-A5D5-B677-D18D-9EAC6CF26781}"/>
                </a:ext>
              </a:extLst>
            </p:cNvPr>
            <p:cNvCxnSpPr>
              <a:stCxn id="8" idx="3"/>
              <a:endCxn id="9" idx="4"/>
            </p:cNvCxnSpPr>
            <p:nvPr/>
          </p:nvCxnSpPr>
          <p:spPr>
            <a:xfrm flipV="1">
              <a:off x="8915400" y="3276600"/>
              <a:ext cx="533400" cy="8763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52">
              <a:extLst>
                <a:ext uri="{FF2B5EF4-FFF2-40B4-BE49-F238E27FC236}">
                  <a16:creationId xmlns:a16="http://schemas.microsoft.com/office/drawing/2014/main" id="{1863DDA6-C3E4-E7AE-51DA-7E0907B98A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43800" y="23622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home</a:t>
              </a:r>
            </a:p>
          </p:txBody>
        </p:sp>
        <p:sp>
          <p:nvSpPr>
            <p:cNvPr id="23" name="TextBox 53">
              <a:extLst>
                <a:ext uri="{FF2B5EF4-FFF2-40B4-BE49-F238E27FC236}">
                  <a16:creationId xmlns:a16="http://schemas.microsoft.com/office/drawing/2014/main" id="{7222D1A1-A76E-7D56-6A39-9A6CE2168D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7800" y="24384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  <p:sp>
          <p:nvSpPr>
            <p:cNvPr id="24" name="TextBox 54">
              <a:extLst>
                <a:ext uri="{FF2B5EF4-FFF2-40B4-BE49-F238E27FC236}">
                  <a16:creationId xmlns:a16="http://schemas.microsoft.com/office/drawing/2014/main" id="{AEA52E22-A2D7-309D-3658-D4F022E0C2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9600" y="33528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steen</a:t>
              </a:r>
            </a:p>
          </p:txBody>
        </p:sp>
        <p:sp>
          <p:nvSpPr>
            <p:cNvPr id="25" name="TextBox 55">
              <a:extLst>
                <a:ext uri="{FF2B5EF4-FFF2-40B4-BE49-F238E27FC236}">
                  <a16:creationId xmlns:a16="http://schemas.microsoft.com/office/drawing/2014/main" id="{9CC1D852-2C11-28CA-3DDC-EFF1814769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91400" y="35052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max</a:t>
              </a:r>
            </a:p>
          </p:txBody>
        </p:sp>
        <p:sp>
          <p:nvSpPr>
            <p:cNvPr id="26" name="TextBox 56">
              <a:extLst>
                <a:ext uri="{FF2B5EF4-FFF2-40B4-BE49-F238E27FC236}">
                  <a16:creationId xmlns:a16="http://schemas.microsoft.com/office/drawing/2014/main" id="{6F4109A3-6710-AF2B-B2CF-1F910BF2EC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3200" y="33528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elke</a:t>
              </a:r>
            </a:p>
          </p:txBody>
        </p:sp>
        <p:sp>
          <p:nvSpPr>
            <p:cNvPr id="28" name="TextBox 80">
              <a:extLst>
                <a:ext uri="{FF2B5EF4-FFF2-40B4-BE49-F238E27FC236}">
                  <a16:creationId xmlns:a16="http://schemas.microsoft.com/office/drawing/2014/main" id="{5313F74C-8DEE-D54B-796D-36743207D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00" y="44958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twmrc</a:t>
              </a:r>
            </a:p>
          </p:txBody>
        </p:sp>
        <p:sp>
          <p:nvSpPr>
            <p:cNvPr id="29" name="TextBox 81">
              <a:extLst>
                <a:ext uri="{FF2B5EF4-FFF2-40B4-BE49-F238E27FC236}">
                  <a16:creationId xmlns:a16="http://schemas.microsoft.com/office/drawing/2014/main" id="{50C43406-5B7C-5717-A655-0660558251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4400" y="4572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mbox</a:t>
              </a:r>
            </a:p>
          </p:txBody>
        </p:sp>
        <p:sp>
          <p:nvSpPr>
            <p:cNvPr id="30" name="TextBox 83">
              <a:extLst>
                <a:ext uri="{FF2B5EF4-FFF2-40B4-BE49-F238E27FC236}">
                  <a16:creationId xmlns:a16="http://schemas.microsoft.com/office/drawing/2014/main" id="{DC61090B-48EB-3CAD-C8E1-85DAF1B3B8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0" y="3810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</p:grp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80E5D3F2-1150-7FA0-EEB9-6912956459B2}"/>
              </a:ext>
            </a:extLst>
          </p:cNvPr>
          <p:cNvSpPr/>
          <p:nvPr/>
        </p:nvSpPr>
        <p:spPr>
          <a:xfrm>
            <a:off x="8610600" y="2599731"/>
            <a:ext cx="2209800" cy="9143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u="sng" dirty="0">
                <a:solidFill>
                  <a:schemeClr val="tx1"/>
                </a:solidFill>
              </a:rPr>
              <a:t>Logical</a:t>
            </a:r>
            <a:r>
              <a:rPr lang="en-US" b="1" dirty="0">
                <a:solidFill>
                  <a:schemeClr val="tx1"/>
                </a:solidFill>
              </a:rPr>
              <a:t> to </a:t>
            </a:r>
            <a:r>
              <a:rPr lang="en-US" b="1" i="1" u="sng" dirty="0">
                <a:solidFill>
                  <a:schemeClr val="tx1"/>
                </a:solidFill>
              </a:rPr>
              <a:t>Physical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Mapping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E5BC77C-7B9F-896E-24F1-B22BC2F55D5F}"/>
              </a:ext>
            </a:extLst>
          </p:cNvPr>
          <p:cNvCxnSpPr/>
          <p:nvPr/>
        </p:nvCxnSpPr>
        <p:spPr>
          <a:xfrm>
            <a:off x="8686800" y="2058071"/>
            <a:ext cx="0" cy="201374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ECAC984-5E76-75D8-D807-BB7FF2768FAD}"/>
              </a:ext>
            </a:extLst>
          </p:cNvPr>
          <p:cNvSpPr txBox="1"/>
          <p:nvPr/>
        </p:nvSpPr>
        <p:spPr>
          <a:xfrm>
            <a:off x="643841" y="1709473"/>
            <a:ext cx="3031599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Lookup </a:t>
            </a:r>
            <a:r>
              <a:rPr lang="en-US" b="1" dirty="0">
                <a:solidFill>
                  <a:schemeClr val="bg1"/>
                </a:solidFill>
              </a:rPr>
              <a:t>/home/</a:t>
            </a:r>
            <a:r>
              <a:rPr lang="en-US" b="1" dirty="0" err="1">
                <a:solidFill>
                  <a:schemeClr val="bg1"/>
                </a:solidFill>
              </a:rPr>
              <a:t>steen</a:t>
            </a:r>
            <a:r>
              <a:rPr lang="en-US" b="1" dirty="0">
                <a:solidFill>
                  <a:schemeClr val="bg1"/>
                </a:solidFill>
              </a:rPr>
              <a:t>/</a:t>
            </a:r>
            <a:r>
              <a:rPr lang="en-US" b="1" dirty="0" err="1">
                <a:solidFill>
                  <a:schemeClr val="bg1"/>
                </a:solidFill>
              </a:rPr>
              <a:t>mbox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FD34D81-9015-7EFB-83F8-7A5EC1505E13}"/>
              </a:ext>
            </a:extLst>
          </p:cNvPr>
          <p:cNvCxnSpPr>
            <a:stCxn id="6" idx="2"/>
            <a:endCxn id="7" idx="0"/>
          </p:cNvCxnSpPr>
          <p:nvPr/>
        </p:nvCxnSpPr>
        <p:spPr>
          <a:xfrm flipH="1">
            <a:off x="4936370" y="1905671"/>
            <a:ext cx="9144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9409E264-3C53-2DDD-7882-FEE4C05A3877}"/>
              </a:ext>
            </a:extLst>
          </p:cNvPr>
          <p:cNvSpPr txBox="1"/>
          <p:nvPr/>
        </p:nvSpPr>
        <p:spPr>
          <a:xfrm>
            <a:off x="916855" y="2188830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/>
              <a:t>Inode</a:t>
            </a:r>
            <a:r>
              <a:rPr lang="en-US" i="1" dirty="0"/>
              <a:t> 4</a:t>
            </a:r>
            <a:r>
              <a:rPr lang="en-US" dirty="0"/>
              <a:t> Contains:</a:t>
            </a:r>
          </a:p>
        </p:txBody>
      </p:sp>
      <p:graphicFrame>
        <p:nvGraphicFramePr>
          <p:cNvPr id="36" name="Table 40">
            <a:extLst>
              <a:ext uri="{FF2B5EF4-FFF2-40B4-BE49-F238E27FC236}">
                <a16:creationId xmlns:a16="http://schemas.microsoft.com/office/drawing/2014/main" id="{F6CAC176-C6A1-49F1-62E4-EEA877B5FE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416988"/>
              </p:ext>
            </p:extLst>
          </p:nvPr>
        </p:nvGraphicFramePr>
        <p:xfrm>
          <a:off x="1236916" y="2647617"/>
          <a:ext cx="1284670" cy="1032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335">
                  <a:extLst>
                    <a:ext uri="{9D8B030D-6E8A-4147-A177-3AD203B41FA5}">
                      <a16:colId xmlns:a16="http://schemas.microsoft.com/office/drawing/2014/main" val="2741969522"/>
                    </a:ext>
                  </a:extLst>
                </a:gridCol>
                <a:gridCol w="642335">
                  <a:extLst>
                    <a:ext uri="{9D8B030D-6E8A-4147-A177-3AD203B41FA5}">
                      <a16:colId xmlns:a16="http://schemas.microsoft.com/office/drawing/2014/main" val="1003927943"/>
                    </a:ext>
                  </a:extLst>
                </a:gridCol>
              </a:tblGrid>
              <a:tr h="344008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twmrc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5614998"/>
                  </a:ext>
                </a:extLst>
              </a:tr>
              <a:tr h="344008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mbox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515440"/>
                  </a:ext>
                </a:extLst>
              </a:tr>
              <a:tr h="344008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keys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2699164"/>
                  </a:ext>
                </a:extLst>
              </a:tr>
            </a:tbl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BC7FCC1-EE6D-3637-0346-AB6DEC596F03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4936370" y="2591471"/>
            <a:ext cx="8382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6929C38-CFCA-B45E-11F5-780AF351A7F3}"/>
              </a:ext>
            </a:extLst>
          </p:cNvPr>
          <p:cNvCxnSpPr/>
          <p:nvPr/>
        </p:nvCxnSpPr>
        <p:spPr>
          <a:xfrm flipV="1">
            <a:off x="2286000" y="5124894"/>
            <a:ext cx="0" cy="27336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9CD1B48-8878-AA6F-B981-E8A6A080952C}"/>
              </a:ext>
            </a:extLst>
          </p:cNvPr>
          <p:cNvCxnSpPr>
            <a:cxnSpLocks/>
          </p:cNvCxnSpPr>
          <p:nvPr/>
        </p:nvCxnSpPr>
        <p:spPr>
          <a:xfrm>
            <a:off x="2286000" y="5124894"/>
            <a:ext cx="3810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AE8A2E3-AC38-9EE9-BAA2-5168CDC1B49D}"/>
              </a:ext>
            </a:extLst>
          </p:cNvPr>
          <p:cNvCxnSpPr/>
          <p:nvPr/>
        </p:nvCxnSpPr>
        <p:spPr>
          <a:xfrm>
            <a:off x="2667000" y="5107790"/>
            <a:ext cx="0" cy="290464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55ADC2C-99F3-F36B-6855-D4D985DFB8DC}"/>
              </a:ext>
            </a:extLst>
          </p:cNvPr>
          <p:cNvCxnSpPr/>
          <p:nvPr/>
        </p:nvCxnSpPr>
        <p:spPr>
          <a:xfrm flipV="1">
            <a:off x="2762611" y="5124894"/>
            <a:ext cx="0" cy="27336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F8D95BD-DFEF-1BC7-66E2-271C5F7247B9}"/>
              </a:ext>
            </a:extLst>
          </p:cNvPr>
          <p:cNvCxnSpPr>
            <a:cxnSpLocks/>
          </p:cNvCxnSpPr>
          <p:nvPr/>
        </p:nvCxnSpPr>
        <p:spPr>
          <a:xfrm>
            <a:off x="2762611" y="5124894"/>
            <a:ext cx="9906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9028176-FFA3-271A-227E-5C42C28F4044}"/>
              </a:ext>
            </a:extLst>
          </p:cNvPr>
          <p:cNvCxnSpPr/>
          <p:nvPr/>
        </p:nvCxnSpPr>
        <p:spPr>
          <a:xfrm>
            <a:off x="3753211" y="5127284"/>
            <a:ext cx="0" cy="290464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CFA3C0F-F0E6-7751-B9F3-5274DF391287}"/>
              </a:ext>
            </a:extLst>
          </p:cNvPr>
          <p:cNvCxnSpPr>
            <a:cxnSpLocks/>
            <a:stCxn id="8" idx="2"/>
            <a:endCxn id="12" idx="0"/>
          </p:cNvCxnSpPr>
          <p:nvPr/>
        </p:nvCxnSpPr>
        <p:spPr>
          <a:xfrm>
            <a:off x="5774570" y="3658271"/>
            <a:ext cx="420624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Down Arrow 44">
            <a:extLst>
              <a:ext uri="{FF2B5EF4-FFF2-40B4-BE49-F238E27FC236}">
                <a16:creationId xmlns:a16="http://schemas.microsoft.com/office/drawing/2014/main" id="{8BA340DF-DDE7-3AF1-30F2-9915148C7964}"/>
              </a:ext>
            </a:extLst>
          </p:cNvPr>
          <p:cNvSpPr/>
          <p:nvPr/>
        </p:nvSpPr>
        <p:spPr>
          <a:xfrm>
            <a:off x="3116332" y="1385558"/>
            <a:ext cx="312668" cy="305471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902FB1D-0B3B-7477-DAC1-8FBEFE78432C}"/>
              </a:ext>
            </a:extLst>
          </p:cNvPr>
          <p:cNvSpPr txBox="1"/>
          <p:nvPr/>
        </p:nvSpPr>
        <p:spPr>
          <a:xfrm>
            <a:off x="874866" y="3773269"/>
            <a:ext cx="2249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Through “</a:t>
            </a:r>
            <a:r>
              <a:rPr lang="en-US" dirty="0" err="1"/>
              <a:t>mbox</a:t>
            </a:r>
            <a:r>
              <a:rPr lang="en-US" dirty="0"/>
              <a:t>” we </a:t>
            </a:r>
            <a:br>
              <a:rPr lang="en-US" dirty="0"/>
            </a:br>
            <a:r>
              <a:rPr lang="en-US" dirty="0"/>
              <a:t>get to n7 (from n4)</a:t>
            </a:r>
          </a:p>
        </p:txBody>
      </p:sp>
    </p:spTree>
    <p:extLst>
      <p:ext uri="{BB962C8B-B14F-4D97-AF65-F5344CB8AC3E}">
        <p14:creationId xmlns:p14="http://schemas.microsoft.com/office/powerpoint/2010/main" val="385148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5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EB1EC450-57C2-416C-8EE0-D917920E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11125200" cy="1325880"/>
          </a:xfrm>
        </p:spPr>
        <p:txBody>
          <a:bodyPr lIns="0" rIns="0"/>
          <a:lstStyle/>
          <a:p>
            <a:r>
              <a:rPr lang="en-US" altLang="en-US" dirty="0"/>
              <a:t>The Unix Naming Graph: Putting it Altogether</a:t>
            </a:r>
          </a:p>
        </p:txBody>
      </p:sp>
      <p:graphicFrame>
        <p:nvGraphicFramePr>
          <p:cNvPr id="31" name="Table 33">
            <a:extLst>
              <a:ext uri="{FF2B5EF4-FFF2-40B4-BE49-F238E27FC236}">
                <a16:creationId xmlns:a16="http://schemas.microsoft.com/office/drawing/2014/main" id="{D2B01B57-F3C9-08B0-E6AD-F2C46B198078}"/>
              </a:ext>
            </a:extLst>
          </p:cNvPr>
          <p:cNvGraphicFramePr>
            <a:graphicFrameLocks noGrp="1"/>
          </p:cNvGraphicFramePr>
          <p:nvPr/>
        </p:nvGraphicFramePr>
        <p:xfrm>
          <a:off x="1380362" y="5398254"/>
          <a:ext cx="871221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009">
                  <a:extLst>
                    <a:ext uri="{9D8B030D-6E8A-4147-A177-3AD203B41FA5}">
                      <a16:colId xmlns:a16="http://schemas.microsoft.com/office/drawing/2014/main" val="272674020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58585110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08632444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4220369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5541766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418991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77558480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1680784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17796885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4961085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1679361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77921456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583268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34887116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319093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4251627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9382674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6397714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967544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1896708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991773707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78653262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10035748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12910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395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245678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8363ACE7-197E-C737-0464-6573D33F9D02}"/>
              </a:ext>
            </a:extLst>
          </p:cNvPr>
          <p:cNvSpPr txBox="1"/>
          <p:nvPr/>
        </p:nvSpPr>
        <p:spPr>
          <a:xfrm>
            <a:off x="609600" y="6336268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Boot Block</a:t>
            </a:r>
          </a:p>
        </p:txBody>
      </p:sp>
      <p:cxnSp>
        <p:nvCxnSpPr>
          <p:cNvPr id="42" name="Curved Connector 41">
            <a:extLst>
              <a:ext uri="{FF2B5EF4-FFF2-40B4-BE49-F238E27FC236}">
                <a16:creationId xmlns:a16="http://schemas.microsoft.com/office/drawing/2014/main" id="{305E0DB8-61F2-8750-54E9-1ED11B5EBF98}"/>
              </a:ext>
            </a:extLst>
          </p:cNvPr>
          <p:cNvCxnSpPr>
            <a:endCxn id="40" idx="0"/>
          </p:cNvCxnSpPr>
          <p:nvPr/>
        </p:nvCxnSpPr>
        <p:spPr>
          <a:xfrm rot="5400000">
            <a:off x="1122179" y="5900281"/>
            <a:ext cx="567174" cy="30480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CC5C49BD-EF87-678E-005C-4485146DE587}"/>
              </a:ext>
            </a:extLst>
          </p:cNvPr>
          <p:cNvSpPr txBox="1"/>
          <p:nvPr/>
        </p:nvSpPr>
        <p:spPr>
          <a:xfrm>
            <a:off x="1024766" y="475556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Superblock</a:t>
            </a:r>
          </a:p>
        </p:txBody>
      </p:sp>
      <p:cxnSp>
        <p:nvCxnSpPr>
          <p:cNvPr id="46" name="Curved Connector 45">
            <a:extLst>
              <a:ext uri="{FF2B5EF4-FFF2-40B4-BE49-F238E27FC236}">
                <a16:creationId xmlns:a16="http://schemas.microsoft.com/office/drawing/2014/main" id="{89A6ECD5-C9E9-0D4A-DC63-D2B58682047F}"/>
              </a:ext>
            </a:extLst>
          </p:cNvPr>
          <p:cNvCxnSpPr>
            <a:cxnSpLocks/>
            <a:endCxn id="44" idx="2"/>
          </p:cNvCxnSpPr>
          <p:nvPr/>
        </p:nvCxnSpPr>
        <p:spPr>
          <a:xfrm rot="16200000" flipV="1">
            <a:off x="1648658" y="5170417"/>
            <a:ext cx="293997" cy="202952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D594D06-F633-F233-5391-2CF2A194FAE4}"/>
              </a:ext>
            </a:extLst>
          </p:cNvPr>
          <p:cNvSpPr txBox="1"/>
          <p:nvPr/>
        </p:nvSpPr>
        <p:spPr>
          <a:xfrm>
            <a:off x="2029462" y="6336268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Nodes (called </a:t>
            </a:r>
            <a:r>
              <a:rPr lang="en-US" i="1" dirty="0" err="1"/>
              <a:t>Inodes</a:t>
            </a:r>
            <a:r>
              <a:rPr lang="en-US" dirty="0"/>
              <a:t>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EF8F5C6-84A2-1047-128A-9C3F5FF73C66}"/>
              </a:ext>
            </a:extLst>
          </p:cNvPr>
          <p:cNvSpPr txBox="1"/>
          <p:nvPr/>
        </p:nvSpPr>
        <p:spPr>
          <a:xfrm>
            <a:off x="6613977" y="4755562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File Data Blocks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2B1547F-A9DC-F706-3C0E-1A52F4641A18}"/>
              </a:ext>
            </a:extLst>
          </p:cNvPr>
          <p:cNvSpPr txBox="1"/>
          <p:nvPr/>
        </p:nvSpPr>
        <p:spPr>
          <a:xfrm>
            <a:off x="7272516" y="6336268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 Block</a:t>
            </a:r>
          </a:p>
        </p:txBody>
      </p:sp>
      <p:sp>
        <p:nvSpPr>
          <p:cNvPr id="51" name="Right Brace 50">
            <a:extLst>
              <a:ext uri="{FF2B5EF4-FFF2-40B4-BE49-F238E27FC236}">
                <a16:creationId xmlns:a16="http://schemas.microsoft.com/office/drawing/2014/main" id="{8A342E1E-B089-0903-E5C2-D5974EE6037C}"/>
              </a:ext>
            </a:extLst>
          </p:cNvPr>
          <p:cNvSpPr/>
          <p:nvPr/>
        </p:nvSpPr>
        <p:spPr>
          <a:xfrm rot="5400000">
            <a:off x="3449025" y="4686959"/>
            <a:ext cx="205298" cy="287098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85E456D-DEE6-ECB5-9BAA-C78F99C3B7E6}"/>
              </a:ext>
            </a:extLst>
          </p:cNvPr>
          <p:cNvCxnSpPr/>
          <p:nvPr/>
        </p:nvCxnSpPr>
        <p:spPr>
          <a:xfrm>
            <a:off x="10244966" y="592149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DD208D65-5642-28CD-82BF-4DC0E162F866}"/>
              </a:ext>
            </a:extLst>
          </p:cNvPr>
          <p:cNvSpPr txBox="1"/>
          <p:nvPr/>
        </p:nvSpPr>
        <p:spPr>
          <a:xfrm>
            <a:off x="10706887" y="5594618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</a:t>
            </a:r>
            <a:br>
              <a:rPr lang="en-US" dirty="0"/>
            </a:br>
            <a:r>
              <a:rPr lang="en-US" dirty="0"/>
              <a:t>Numbers</a:t>
            </a:r>
          </a:p>
        </p:txBody>
      </p:sp>
      <p:sp>
        <p:nvSpPr>
          <p:cNvPr id="55" name="Right Brace 54">
            <a:extLst>
              <a:ext uri="{FF2B5EF4-FFF2-40B4-BE49-F238E27FC236}">
                <a16:creationId xmlns:a16="http://schemas.microsoft.com/office/drawing/2014/main" id="{7BE9547C-4F24-94A9-2B60-50298D41BFE0}"/>
              </a:ext>
            </a:extLst>
          </p:cNvPr>
          <p:cNvSpPr/>
          <p:nvPr/>
        </p:nvSpPr>
        <p:spPr>
          <a:xfrm rot="16200000">
            <a:off x="7437224" y="2657732"/>
            <a:ext cx="205297" cy="510541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Curved Connector 56">
            <a:extLst>
              <a:ext uri="{FF2B5EF4-FFF2-40B4-BE49-F238E27FC236}">
                <a16:creationId xmlns:a16="http://schemas.microsoft.com/office/drawing/2014/main" id="{32A90DAA-EE15-287B-9E3B-3C75CBD7E351}"/>
              </a:ext>
            </a:extLst>
          </p:cNvPr>
          <p:cNvCxnSpPr>
            <a:cxnSpLocks/>
          </p:cNvCxnSpPr>
          <p:nvPr/>
        </p:nvCxnSpPr>
        <p:spPr>
          <a:xfrm>
            <a:off x="7391400" y="5769094"/>
            <a:ext cx="512058" cy="471855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54DB631C-9ABD-86C7-91C3-D5B09565C722}"/>
              </a:ext>
            </a:extLst>
          </p:cNvPr>
          <p:cNvGrpSpPr/>
          <p:nvPr/>
        </p:nvGrpSpPr>
        <p:grpSpPr>
          <a:xfrm>
            <a:off x="3602870" y="1524671"/>
            <a:ext cx="3505200" cy="3121152"/>
            <a:chOff x="6553200" y="2209800"/>
            <a:chExt cx="3505200" cy="312115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F100F7E-2E30-2039-CA70-BC568F3A687E}"/>
                </a:ext>
              </a:extLst>
            </p:cNvPr>
            <p:cNvSpPr/>
            <p:nvPr/>
          </p:nvSpPr>
          <p:spPr>
            <a:xfrm>
              <a:off x="8610600" y="22098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n0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7D58D22-FD52-4C59-BDB9-F044EBEFE853}"/>
                </a:ext>
              </a:extLst>
            </p:cNvPr>
            <p:cNvSpPr/>
            <p:nvPr/>
          </p:nvSpPr>
          <p:spPr>
            <a:xfrm>
              <a:off x="7696200" y="28956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0633735-9510-B01E-0C32-A25F5B8223A8}"/>
                </a:ext>
              </a:extLst>
            </p:cNvPr>
            <p:cNvSpPr/>
            <p:nvPr/>
          </p:nvSpPr>
          <p:spPr>
            <a:xfrm>
              <a:off x="8534400" y="39624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n4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EFCF4DC-C9F0-1311-8153-7BD4C2302CF2}"/>
                </a:ext>
              </a:extLst>
            </p:cNvPr>
            <p:cNvSpPr/>
            <p:nvPr/>
          </p:nvSpPr>
          <p:spPr>
            <a:xfrm>
              <a:off x="9144000" y="29718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n5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D0C28AD-1391-DB68-C0C4-EAFCA4799064}"/>
                </a:ext>
              </a:extLst>
            </p:cNvPr>
            <p:cNvSpPr/>
            <p:nvPr/>
          </p:nvSpPr>
          <p:spPr>
            <a:xfrm>
              <a:off x="67818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n2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94954D0-A250-875C-454E-B5E0045CC370}"/>
                </a:ext>
              </a:extLst>
            </p:cNvPr>
            <p:cNvSpPr/>
            <p:nvPr/>
          </p:nvSpPr>
          <p:spPr>
            <a:xfrm>
              <a:off x="76200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n3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D6AA4B7-680F-D1BB-9315-29A6748B92A7}"/>
                </a:ext>
              </a:extLst>
            </p:cNvPr>
            <p:cNvSpPr/>
            <p:nvPr/>
          </p:nvSpPr>
          <p:spPr>
            <a:xfrm>
              <a:off x="8839200" y="5029200"/>
              <a:ext cx="612648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n7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742D0A9-491F-CFC5-D5AB-CE76357496D3}"/>
                </a:ext>
              </a:extLst>
            </p:cNvPr>
            <p:cNvSpPr/>
            <p:nvPr/>
          </p:nvSpPr>
          <p:spPr>
            <a:xfrm>
              <a:off x="8001000" y="5029200"/>
              <a:ext cx="609600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n6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6BA2DE9-99FD-57EB-2072-EA2675F8331E}"/>
                </a:ext>
              </a:extLst>
            </p:cNvPr>
            <p:cNvCxnSpPr>
              <a:stCxn id="6" idx="2"/>
              <a:endCxn id="9" idx="0"/>
            </p:cNvCxnSpPr>
            <p:nvPr/>
          </p:nvCxnSpPr>
          <p:spPr>
            <a:xfrm>
              <a:off x="8801100" y="2590800"/>
              <a:ext cx="647700" cy="381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CCDD2A4-1535-CEAD-8169-867B6DE17456}"/>
                </a:ext>
              </a:extLst>
            </p:cNvPr>
            <p:cNvCxnSpPr>
              <a:stCxn id="6" idx="2"/>
              <a:endCxn id="7" idx="0"/>
            </p:cNvCxnSpPr>
            <p:nvPr/>
          </p:nvCxnSpPr>
          <p:spPr>
            <a:xfrm flipH="1">
              <a:off x="7886700" y="2590800"/>
              <a:ext cx="914400" cy="304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6560300-4CCC-1473-AE0D-D867289555E3}"/>
                </a:ext>
              </a:extLst>
            </p:cNvPr>
            <p:cNvCxnSpPr>
              <a:stCxn id="7" idx="2"/>
              <a:endCxn id="11" idx="0"/>
            </p:cNvCxnSpPr>
            <p:nvPr/>
          </p:nvCxnSpPr>
          <p:spPr>
            <a:xfrm>
              <a:off x="7886700" y="3276600"/>
              <a:ext cx="38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5AA09A9-80D8-BC35-33D0-BACE427D6AAB}"/>
                </a:ext>
              </a:extLst>
            </p:cNvPr>
            <p:cNvCxnSpPr>
              <a:stCxn id="7" idx="2"/>
              <a:endCxn id="8" idx="0"/>
            </p:cNvCxnSpPr>
            <p:nvPr/>
          </p:nvCxnSpPr>
          <p:spPr>
            <a:xfrm>
              <a:off x="7886700" y="3276600"/>
              <a:ext cx="8382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0D4871F-CF62-6D7E-B53F-1E39C683A94B}"/>
                </a:ext>
              </a:extLst>
            </p:cNvPr>
            <p:cNvCxnSpPr>
              <a:stCxn id="7" idx="2"/>
              <a:endCxn id="10" idx="0"/>
            </p:cNvCxnSpPr>
            <p:nvPr/>
          </p:nvCxnSpPr>
          <p:spPr>
            <a:xfrm flipH="1">
              <a:off x="7086600" y="3276600"/>
              <a:ext cx="800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D98D5A4-B11B-B169-15D8-1258FBF8FCC7}"/>
                </a:ext>
              </a:extLst>
            </p:cNvPr>
            <p:cNvCxnSpPr>
              <a:stCxn id="8" idx="2"/>
              <a:endCxn id="12" idx="0"/>
            </p:cNvCxnSpPr>
            <p:nvPr/>
          </p:nvCxnSpPr>
          <p:spPr>
            <a:xfrm>
              <a:off x="8724900" y="4343400"/>
              <a:ext cx="420624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2B16862-B252-61F6-7F9A-53CC12C06AAA}"/>
                </a:ext>
              </a:extLst>
            </p:cNvPr>
            <p:cNvCxnSpPr>
              <a:stCxn id="8" idx="2"/>
              <a:endCxn id="13" idx="0"/>
            </p:cNvCxnSpPr>
            <p:nvPr/>
          </p:nvCxnSpPr>
          <p:spPr>
            <a:xfrm flipH="1">
              <a:off x="8305800" y="4343400"/>
              <a:ext cx="4191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0AA9165-A5D5-B677-D18D-9EAC6CF26781}"/>
                </a:ext>
              </a:extLst>
            </p:cNvPr>
            <p:cNvCxnSpPr>
              <a:stCxn id="8" idx="3"/>
              <a:endCxn id="9" idx="4"/>
            </p:cNvCxnSpPr>
            <p:nvPr/>
          </p:nvCxnSpPr>
          <p:spPr>
            <a:xfrm flipV="1">
              <a:off x="8915400" y="3276600"/>
              <a:ext cx="533400" cy="8763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52">
              <a:extLst>
                <a:ext uri="{FF2B5EF4-FFF2-40B4-BE49-F238E27FC236}">
                  <a16:creationId xmlns:a16="http://schemas.microsoft.com/office/drawing/2014/main" id="{1863DDA6-C3E4-E7AE-51DA-7E0907B98A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43800" y="23622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home</a:t>
              </a:r>
            </a:p>
          </p:txBody>
        </p:sp>
        <p:sp>
          <p:nvSpPr>
            <p:cNvPr id="23" name="TextBox 53">
              <a:extLst>
                <a:ext uri="{FF2B5EF4-FFF2-40B4-BE49-F238E27FC236}">
                  <a16:creationId xmlns:a16="http://schemas.microsoft.com/office/drawing/2014/main" id="{7222D1A1-A76E-7D56-6A39-9A6CE2168D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7800" y="24384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  <p:sp>
          <p:nvSpPr>
            <p:cNvPr id="24" name="TextBox 54">
              <a:extLst>
                <a:ext uri="{FF2B5EF4-FFF2-40B4-BE49-F238E27FC236}">
                  <a16:creationId xmlns:a16="http://schemas.microsoft.com/office/drawing/2014/main" id="{AEA52E22-A2D7-309D-3658-D4F022E0C2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9600" y="33528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steen</a:t>
              </a:r>
            </a:p>
          </p:txBody>
        </p:sp>
        <p:sp>
          <p:nvSpPr>
            <p:cNvPr id="25" name="TextBox 55">
              <a:extLst>
                <a:ext uri="{FF2B5EF4-FFF2-40B4-BE49-F238E27FC236}">
                  <a16:creationId xmlns:a16="http://schemas.microsoft.com/office/drawing/2014/main" id="{9CC1D852-2C11-28CA-3DDC-EFF1814769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91400" y="35052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max</a:t>
              </a:r>
            </a:p>
          </p:txBody>
        </p:sp>
        <p:sp>
          <p:nvSpPr>
            <p:cNvPr id="26" name="TextBox 56">
              <a:extLst>
                <a:ext uri="{FF2B5EF4-FFF2-40B4-BE49-F238E27FC236}">
                  <a16:creationId xmlns:a16="http://schemas.microsoft.com/office/drawing/2014/main" id="{6F4109A3-6710-AF2B-B2CF-1F910BF2EC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3200" y="33528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elke</a:t>
              </a:r>
            </a:p>
          </p:txBody>
        </p:sp>
        <p:sp>
          <p:nvSpPr>
            <p:cNvPr id="28" name="TextBox 80">
              <a:extLst>
                <a:ext uri="{FF2B5EF4-FFF2-40B4-BE49-F238E27FC236}">
                  <a16:creationId xmlns:a16="http://schemas.microsoft.com/office/drawing/2014/main" id="{5313F74C-8DEE-D54B-796D-36743207D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00" y="44958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twmrc</a:t>
              </a:r>
            </a:p>
          </p:txBody>
        </p:sp>
        <p:sp>
          <p:nvSpPr>
            <p:cNvPr id="29" name="TextBox 81">
              <a:extLst>
                <a:ext uri="{FF2B5EF4-FFF2-40B4-BE49-F238E27FC236}">
                  <a16:creationId xmlns:a16="http://schemas.microsoft.com/office/drawing/2014/main" id="{50C43406-5B7C-5717-A655-0660558251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4400" y="4572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mbox</a:t>
              </a:r>
            </a:p>
          </p:txBody>
        </p:sp>
        <p:sp>
          <p:nvSpPr>
            <p:cNvPr id="30" name="TextBox 83">
              <a:extLst>
                <a:ext uri="{FF2B5EF4-FFF2-40B4-BE49-F238E27FC236}">
                  <a16:creationId xmlns:a16="http://schemas.microsoft.com/office/drawing/2014/main" id="{DC61090B-48EB-3CAD-C8E1-85DAF1B3B8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0" y="3810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</p:grp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80E5D3F2-1150-7FA0-EEB9-6912956459B2}"/>
              </a:ext>
            </a:extLst>
          </p:cNvPr>
          <p:cNvSpPr/>
          <p:nvPr/>
        </p:nvSpPr>
        <p:spPr>
          <a:xfrm>
            <a:off x="8610600" y="2599731"/>
            <a:ext cx="2209800" cy="9143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u="sng" dirty="0">
                <a:solidFill>
                  <a:schemeClr val="tx1"/>
                </a:solidFill>
              </a:rPr>
              <a:t>Logical</a:t>
            </a:r>
            <a:r>
              <a:rPr lang="en-US" b="1" dirty="0">
                <a:solidFill>
                  <a:schemeClr val="tx1"/>
                </a:solidFill>
              </a:rPr>
              <a:t> to </a:t>
            </a:r>
            <a:r>
              <a:rPr lang="en-US" b="1" i="1" u="sng" dirty="0">
                <a:solidFill>
                  <a:schemeClr val="tx1"/>
                </a:solidFill>
              </a:rPr>
              <a:t>Physical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Mapping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E5BC77C-7B9F-896E-24F1-B22BC2F55D5F}"/>
              </a:ext>
            </a:extLst>
          </p:cNvPr>
          <p:cNvCxnSpPr/>
          <p:nvPr/>
        </p:nvCxnSpPr>
        <p:spPr>
          <a:xfrm>
            <a:off x="8686800" y="2058071"/>
            <a:ext cx="0" cy="201374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ECAC984-5E76-75D8-D807-BB7FF2768FAD}"/>
              </a:ext>
            </a:extLst>
          </p:cNvPr>
          <p:cNvSpPr txBox="1"/>
          <p:nvPr/>
        </p:nvSpPr>
        <p:spPr>
          <a:xfrm>
            <a:off x="643841" y="1709473"/>
            <a:ext cx="3031599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Lookup </a:t>
            </a:r>
            <a:r>
              <a:rPr lang="en-US" b="1" dirty="0">
                <a:solidFill>
                  <a:schemeClr val="bg1"/>
                </a:solidFill>
              </a:rPr>
              <a:t>/home/</a:t>
            </a:r>
            <a:r>
              <a:rPr lang="en-US" b="1" dirty="0" err="1">
                <a:solidFill>
                  <a:schemeClr val="bg1"/>
                </a:solidFill>
              </a:rPr>
              <a:t>steen</a:t>
            </a:r>
            <a:r>
              <a:rPr lang="en-US" b="1" dirty="0">
                <a:solidFill>
                  <a:schemeClr val="bg1"/>
                </a:solidFill>
              </a:rPr>
              <a:t>/</a:t>
            </a:r>
            <a:r>
              <a:rPr lang="en-US" b="1" dirty="0" err="1">
                <a:solidFill>
                  <a:schemeClr val="bg1"/>
                </a:solidFill>
              </a:rPr>
              <a:t>mbox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FD34D81-9015-7EFB-83F8-7A5EC1505E13}"/>
              </a:ext>
            </a:extLst>
          </p:cNvPr>
          <p:cNvCxnSpPr>
            <a:stCxn id="6" idx="2"/>
            <a:endCxn id="7" idx="0"/>
          </p:cNvCxnSpPr>
          <p:nvPr/>
        </p:nvCxnSpPr>
        <p:spPr>
          <a:xfrm flipH="1">
            <a:off x="4936370" y="1905671"/>
            <a:ext cx="9144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9409E264-3C53-2DDD-7882-FEE4C05A3877}"/>
              </a:ext>
            </a:extLst>
          </p:cNvPr>
          <p:cNvSpPr txBox="1"/>
          <p:nvPr/>
        </p:nvSpPr>
        <p:spPr>
          <a:xfrm>
            <a:off x="916855" y="2188830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/>
              <a:t>Inode</a:t>
            </a:r>
            <a:r>
              <a:rPr lang="en-US" i="1" dirty="0"/>
              <a:t> 4</a:t>
            </a:r>
            <a:r>
              <a:rPr lang="en-US" dirty="0"/>
              <a:t> Contains:</a:t>
            </a:r>
          </a:p>
        </p:txBody>
      </p:sp>
      <p:graphicFrame>
        <p:nvGraphicFramePr>
          <p:cNvPr id="36" name="Table 40">
            <a:extLst>
              <a:ext uri="{FF2B5EF4-FFF2-40B4-BE49-F238E27FC236}">
                <a16:creationId xmlns:a16="http://schemas.microsoft.com/office/drawing/2014/main" id="{F6CAC176-C6A1-49F1-62E4-EEA877B5FE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076803"/>
              </p:ext>
            </p:extLst>
          </p:nvPr>
        </p:nvGraphicFramePr>
        <p:xfrm>
          <a:off x="1236916" y="2647617"/>
          <a:ext cx="1284670" cy="1032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335">
                  <a:extLst>
                    <a:ext uri="{9D8B030D-6E8A-4147-A177-3AD203B41FA5}">
                      <a16:colId xmlns:a16="http://schemas.microsoft.com/office/drawing/2014/main" val="2741969522"/>
                    </a:ext>
                  </a:extLst>
                </a:gridCol>
                <a:gridCol w="642335">
                  <a:extLst>
                    <a:ext uri="{9D8B030D-6E8A-4147-A177-3AD203B41FA5}">
                      <a16:colId xmlns:a16="http://schemas.microsoft.com/office/drawing/2014/main" val="1003927943"/>
                    </a:ext>
                  </a:extLst>
                </a:gridCol>
              </a:tblGrid>
              <a:tr h="344008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twmrc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5614998"/>
                  </a:ext>
                </a:extLst>
              </a:tr>
              <a:tr h="344008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FF"/>
                          </a:solidFill>
                        </a:rPr>
                        <a:t>n7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rgbClr val="0000FF"/>
                          </a:solidFill>
                        </a:rPr>
                        <a:t>mbox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515440"/>
                  </a:ext>
                </a:extLst>
              </a:tr>
              <a:tr h="344008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keys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1169121"/>
                  </a:ext>
                </a:extLst>
              </a:tr>
            </a:tbl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BC7FCC1-EE6D-3637-0346-AB6DEC596F03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4936370" y="2591471"/>
            <a:ext cx="8382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6929C38-CFCA-B45E-11F5-780AF351A7F3}"/>
              </a:ext>
            </a:extLst>
          </p:cNvPr>
          <p:cNvCxnSpPr/>
          <p:nvPr/>
        </p:nvCxnSpPr>
        <p:spPr>
          <a:xfrm flipV="1">
            <a:off x="2286000" y="5124894"/>
            <a:ext cx="0" cy="27336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9CD1B48-8878-AA6F-B981-E8A6A080952C}"/>
              </a:ext>
            </a:extLst>
          </p:cNvPr>
          <p:cNvCxnSpPr>
            <a:cxnSpLocks/>
          </p:cNvCxnSpPr>
          <p:nvPr/>
        </p:nvCxnSpPr>
        <p:spPr>
          <a:xfrm>
            <a:off x="2286000" y="5124894"/>
            <a:ext cx="3810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AE8A2E3-AC38-9EE9-BAA2-5168CDC1B49D}"/>
              </a:ext>
            </a:extLst>
          </p:cNvPr>
          <p:cNvCxnSpPr/>
          <p:nvPr/>
        </p:nvCxnSpPr>
        <p:spPr>
          <a:xfrm>
            <a:off x="2667000" y="5107790"/>
            <a:ext cx="0" cy="290464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55ADC2C-99F3-F36B-6855-D4D985DFB8DC}"/>
              </a:ext>
            </a:extLst>
          </p:cNvPr>
          <p:cNvCxnSpPr/>
          <p:nvPr/>
        </p:nvCxnSpPr>
        <p:spPr>
          <a:xfrm flipV="1">
            <a:off x="2762611" y="5124894"/>
            <a:ext cx="0" cy="27336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F8D95BD-DFEF-1BC7-66E2-271C5F7247B9}"/>
              </a:ext>
            </a:extLst>
          </p:cNvPr>
          <p:cNvCxnSpPr>
            <a:cxnSpLocks/>
          </p:cNvCxnSpPr>
          <p:nvPr/>
        </p:nvCxnSpPr>
        <p:spPr>
          <a:xfrm>
            <a:off x="2762611" y="5124894"/>
            <a:ext cx="9906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9028176-FFA3-271A-227E-5C42C28F4044}"/>
              </a:ext>
            </a:extLst>
          </p:cNvPr>
          <p:cNvCxnSpPr/>
          <p:nvPr/>
        </p:nvCxnSpPr>
        <p:spPr>
          <a:xfrm>
            <a:off x="3753211" y="5127284"/>
            <a:ext cx="0" cy="290464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CFA3C0F-F0E6-7751-B9F3-5274DF391287}"/>
              </a:ext>
            </a:extLst>
          </p:cNvPr>
          <p:cNvCxnSpPr>
            <a:cxnSpLocks/>
            <a:stCxn id="8" idx="2"/>
            <a:endCxn id="12" idx="0"/>
          </p:cNvCxnSpPr>
          <p:nvPr/>
        </p:nvCxnSpPr>
        <p:spPr>
          <a:xfrm>
            <a:off x="5774570" y="3658271"/>
            <a:ext cx="420624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14D43C9-2BE2-8DCC-2FBA-2D18BFD4525B}"/>
              </a:ext>
            </a:extLst>
          </p:cNvPr>
          <p:cNvCxnSpPr/>
          <p:nvPr/>
        </p:nvCxnSpPr>
        <p:spPr>
          <a:xfrm flipV="1">
            <a:off x="3831470" y="5107790"/>
            <a:ext cx="0" cy="27336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99FD4D5B-A038-CD5A-CA50-46CF511AC372}"/>
              </a:ext>
            </a:extLst>
          </p:cNvPr>
          <p:cNvCxnSpPr/>
          <p:nvPr/>
        </p:nvCxnSpPr>
        <p:spPr>
          <a:xfrm>
            <a:off x="4836486" y="5107790"/>
            <a:ext cx="0" cy="290464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A0C89300-0FCF-3339-D9A3-B6BCE307A583}"/>
              </a:ext>
            </a:extLst>
          </p:cNvPr>
          <p:cNvCxnSpPr>
            <a:cxnSpLocks/>
          </p:cNvCxnSpPr>
          <p:nvPr/>
        </p:nvCxnSpPr>
        <p:spPr>
          <a:xfrm>
            <a:off x="3831470" y="5125853"/>
            <a:ext cx="9906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Down Arrow 51">
            <a:extLst>
              <a:ext uri="{FF2B5EF4-FFF2-40B4-BE49-F238E27FC236}">
                <a16:creationId xmlns:a16="http://schemas.microsoft.com/office/drawing/2014/main" id="{0022288E-5919-F28D-AE60-613B23801848}"/>
              </a:ext>
            </a:extLst>
          </p:cNvPr>
          <p:cNvSpPr/>
          <p:nvPr/>
        </p:nvSpPr>
        <p:spPr>
          <a:xfrm>
            <a:off x="3116332" y="1385558"/>
            <a:ext cx="312668" cy="305471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ED3B5EC-1855-8F25-4DBE-F69A58738916}"/>
              </a:ext>
            </a:extLst>
          </p:cNvPr>
          <p:cNvSpPr txBox="1"/>
          <p:nvPr/>
        </p:nvSpPr>
        <p:spPr>
          <a:xfrm>
            <a:off x="874866" y="3773269"/>
            <a:ext cx="2249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Through “</a:t>
            </a:r>
            <a:r>
              <a:rPr lang="en-US" dirty="0" err="1"/>
              <a:t>mbox</a:t>
            </a:r>
            <a:r>
              <a:rPr lang="en-US" dirty="0"/>
              <a:t>” we </a:t>
            </a:r>
            <a:br>
              <a:rPr lang="en-US" dirty="0"/>
            </a:br>
            <a:r>
              <a:rPr lang="en-US" dirty="0"/>
              <a:t>get to n7 (from n4)</a:t>
            </a:r>
          </a:p>
        </p:txBody>
      </p:sp>
    </p:spTree>
    <p:extLst>
      <p:ext uri="{BB962C8B-B14F-4D97-AF65-F5344CB8AC3E}">
        <p14:creationId xmlns:p14="http://schemas.microsoft.com/office/powerpoint/2010/main" val="104466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EB1EC450-57C2-416C-8EE0-D917920E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11125200" cy="1325880"/>
          </a:xfrm>
        </p:spPr>
        <p:txBody>
          <a:bodyPr lIns="0" rIns="0"/>
          <a:lstStyle/>
          <a:p>
            <a:r>
              <a:rPr lang="en-US" altLang="en-US" dirty="0"/>
              <a:t>The Unix Naming Graph: Putting it Altogether</a:t>
            </a:r>
          </a:p>
        </p:txBody>
      </p:sp>
      <p:graphicFrame>
        <p:nvGraphicFramePr>
          <p:cNvPr id="31" name="Table 33">
            <a:extLst>
              <a:ext uri="{FF2B5EF4-FFF2-40B4-BE49-F238E27FC236}">
                <a16:creationId xmlns:a16="http://schemas.microsoft.com/office/drawing/2014/main" id="{D2B01B57-F3C9-08B0-E6AD-F2C46B198078}"/>
              </a:ext>
            </a:extLst>
          </p:cNvPr>
          <p:cNvGraphicFramePr>
            <a:graphicFrameLocks noGrp="1"/>
          </p:cNvGraphicFramePr>
          <p:nvPr/>
        </p:nvGraphicFramePr>
        <p:xfrm>
          <a:off x="1380362" y="5398254"/>
          <a:ext cx="871221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009">
                  <a:extLst>
                    <a:ext uri="{9D8B030D-6E8A-4147-A177-3AD203B41FA5}">
                      <a16:colId xmlns:a16="http://schemas.microsoft.com/office/drawing/2014/main" val="272674020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58585110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08632444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4220369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5541766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418991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77558480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1680784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17796885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4961085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1679361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77921456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583268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34887116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319093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4251627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9382674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6397714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967544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1896708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991773707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78653262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10035748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12910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395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245678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8363ACE7-197E-C737-0464-6573D33F9D02}"/>
              </a:ext>
            </a:extLst>
          </p:cNvPr>
          <p:cNvSpPr txBox="1"/>
          <p:nvPr/>
        </p:nvSpPr>
        <p:spPr>
          <a:xfrm>
            <a:off x="609600" y="6336268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Boot Block</a:t>
            </a:r>
          </a:p>
        </p:txBody>
      </p:sp>
      <p:cxnSp>
        <p:nvCxnSpPr>
          <p:cNvPr id="42" name="Curved Connector 41">
            <a:extLst>
              <a:ext uri="{FF2B5EF4-FFF2-40B4-BE49-F238E27FC236}">
                <a16:creationId xmlns:a16="http://schemas.microsoft.com/office/drawing/2014/main" id="{305E0DB8-61F2-8750-54E9-1ED11B5EBF98}"/>
              </a:ext>
            </a:extLst>
          </p:cNvPr>
          <p:cNvCxnSpPr>
            <a:endCxn id="40" idx="0"/>
          </p:cNvCxnSpPr>
          <p:nvPr/>
        </p:nvCxnSpPr>
        <p:spPr>
          <a:xfrm rot="5400000">
            <a:off x="1122179" y="5900281"/>
            <a:ext cx="567174" cy="30480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CC5C49BD-EF87-678E-005C-4485146DE587}"/>
              </a:ext>
            </a:extLst>
          </p:cNvPr>
          <p:cNvSpPr txBox="1"/>
          <p:nvPr/>
        </p:nvSpPr>
        <p:spPr>
          <a:xfrm>
            <a:off x="1024766" y="475556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Superblock</a:t>
            </a:r>
          </a:p>
        </p:txBody>
      </p:sp>
      <p:cxnSp>
        <p:nvCxnSpPr>
          <p:cNvPr id="46" name="Curved Connector 45">
            <a:extLst>
              <a:ext uri="{FF2B5EF4-FFF2-40B4-BE49-F238E27FC236}">
                <a16:creationId xmlns:a16="http://schemas.microsoft.com/office/drawing/2014/main" id="{89A6ECD5-C9E9-0D4A-DC63-D2B58682047F}"/>
              </a:ext>
            </a:extLst>
          </p:cNvPr>
          <p:cNvCxnSpPr>
            <a:cxnSpLocks/>
            <a:endCxn id="44" idx="2"/>
          </p:cNvCxnSpPr>
          <p:nvPr/>
        </p:nvCxnSpPr>
        <p:spPr>
          <a:xfrm rot="16200000" flipV="1">
            <a:off x="1648658" y="5170417"/>
            <a:ext cx="293997" cy="202952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D594D06-F633-F233-5391-2CF2A194FAE4}"/>
              </a:ext>
            </a:extLst>
          </p:cNvPr>
          <p:cNvSpPr txBox="1"/>
          <p:nvPr/>
        </p:nvSpPr>
        <p:spPr>
          <a:xfrm>
            <a:off x="2029462" y="6336268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Nodes (called </a:t>
            </a:r>
            <a:r>
              <a:rPr lang="en-US" i="1" dirty="0" err="1"/>
              <a:t>Inodes</a:t>
            </a:r>
            <a:r>
              <a:rPr lang="en-US" dirty="0"/>
              <a:t>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EF8F5C6-84A2-1047-128A-9C3F5FF73C66}"/>
              </a:ext>
            </a:extLst>
          </p:cNvPr>
          <p:cNvSpPr txBox="1"/>
          <p:nvPr/>
        </p:nvSpPr>
        <p:spPr>
          <a:xfrm>
            <a:off x="6613977" y="4755562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File Data Blocks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2B1547F-A9DC-F706-3C0E-1A52F4641A18}"/>
              </a:ext>
            </a:extLst>
          </p:cNvPr>
          <p:cNvSpPr txBox="1"/>
          <p:nvPr/>
        </p:nvSpPr>
        <p:spPr>
          <a:xfrm>
            <a:off x="7272516" y="6336268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 Block</a:t>
            </a:r>
          </a:p>
        </p:txBody>
      </p:sp>
      <p:sp>
        <p:nvSpPr>
          <p:cNvPr id="51" name="Right Brace 50">
            <a:extLst>
              <a:ext uri="{FF2B5EF4-FFF2-40B4-BE49-F238E27FC236}">
                <a16:creationId xmlns:a16="http://schemas.microsoft.com/office/drawing/2014/main" id="{8A342E1E-B089-0903-E5C2-D5974EE6037C}"/>
              </a:ext>
            </a:extLst>
          </p:cNvPr>
          <p:cNvSpPr/>
          <p:nvPr/>
        </p:nvSpPr>
        <p:spPr>
          <a:xfrm rot="5400000">
            <a:off x="3449025" y="4686959"/>
            <a:ext cx="205298" cy="287098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85E456D-DEE6-ECB5-9BAA-C78F99C3B7E6}"/>
              </a:ext>
            </a:extLst>
          </p:cNvPr>
          <p:cNvCxnSpPr/>
          <p:nvPr/>
        </p:nvCxnSpPr>
        <p:spPr>
          <a:xfrm>
            <a:off x="10244966" y="592149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DD208D65-5642-28CD-82BF-4DC0E162F866}"/>
              </a:ext>
            </a:extLst>
          </p:cNvPr>
          <p:cNvSpPr txBox="1"/>
          <p:nvPr/>
        </p:nvSpPr>
        <p:spPr>
          <a:xfrm>
            <a:off x="10706887" y="5594618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</a:t>
            </a:r>
            <a:br>
              <a:rPr lang="en-US" dirty="0"/>
            </a:br>
            <a:r>
              <a:rPr lang="en-US" dirty="0"/>
              <a:t>Numbers</a:t>
            </a:r>
          </a:p>
        </p:txBody>
      </p:sp>
      <p:sp>
        <p:nvSpPr>
          <p:cNvPr id="55" name="Right Brace 54">
            <a:extLst>
              <a:ext uri="{FF2B5EF4-FFF2-40B4-BE49-F238E27FC236}">
                <a16:creationId xmlns:a16="http://schemas.microsoft.com/office/drawing/2014/main" id="{7BE9547C-4F24-94A9-2B60-50298D41BFE0}"/>
              </a:ext>
            </a:extLst>
          </p:cNvPr>
          <p:cNvSpPr/>
          <p:nvPr/>
        </p:nvSpPr>
        <p:spPr>
          <a:xfrm rot="16200000">
            <a:off x="7437224" y="2657732"/>
            <a:ext cx="205297" cy="510541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Curved Connector 56">
            <a:extLst>
              <a:ext uri="{FF2B5EF4-FFF2-40B4-BE49-F238E27FC236}">
                <a16:creationId xmlns:a16="http://schemas.microsoft.com/office/drawing/2014/main" id="{32A90DAA-EE15-287B-9E3B-3C75CBD7E351}"/>
              </a:ext>
            </a:extLst>
          </p:cNvPr>
          <p:cNvCxnSpPr>
            <a:cxnSpLocks/>
          </p:cNvCxnSpPr>
          <p:nvPr/>
        </p:nvCxnSpPr>
        <p:spPr>
          <a:xfrm>
            <a:off x="7391400" y="5769094"/>
            <a:ext cx="512058" cy="471855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54DB631C-9ABD-86C7-91C3-D5B09565C722}"/>
              </a:ext>
            </a:extLst>
          </p:cNvPr>
          <p:cNvGrpSpPr/>
          <p:nvPr/>
        </p:nvGrpSpPr>
        <p:grpSpPr>
          <a:xfrm>
            <a:off x="3602870" y="1524671"/>
            <a:ext cx="3505200" cy="3121152"/>
            <a:chOff x="6553200" y="2209800"/>
            <a:chExt cx="3505200" cy="312115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F100F7E-2E30-2039-CA70-BC568F3A687E}"/>
                </a:ext>
              </a:extLst>
            </p:cNvPr>
            <p:cNvSpPr/>
            <p:nvPr/>
          </p:nvSpPr>
          <p:spPr>
            <a:xfrm>
              <a:off x="8610600" y="22098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n0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7D58D22-FD52-4C59-BDB9-F044EBEFE853}"/>
                </a:ext>
              </a:extLst>
            </p:cNvPr>
            <p:cNvSpPr/>
            <p:nvPr/>
          </p:nvSpPr>
          <p:spPr>
            <a:xfrm>
              <a:off x="7696200" y="28956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0633735-9510-B01E-0C32-A25F5B8223A8}"/>
                </a:ext>
              </a:extLst>
            </p:cNvPr>
            <p:cNvSpPr/>
            <p:nvPr/>
          </p:nvSpPr>
          <p:spPr>
            <a:xfrm>
              <a:off x="8534400" y="39624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n4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EFCF4DC-C9F0-1311-8153-7BD4C2302CF2}"/>
                </a:ext>
              </a:extLst>
            </p:cNvPr>
            <p:cNvSpPr/>
            <p:nvPr/>
          </p:nvSpPr>
          <p:spPr>
            <a:xfrm>
              <a:off x="9144000" y="29718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n5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D0C28AD-1391-DB68-C0C4-EAFCA4799064}"/>
                </a:ext>
              </a:extLst>
            </p:cNvPr>
            <p:cNvSpPr/>
            <p:nvPr/>
          </p:nvSpPr>
          <p:spPr>
            <a:xfrm>
              <a:off x="67818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n2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94954D0-A250-875C-454E-B5E0045CC370}"/>
                </a:ext>
              </a:extLst>
            </p:cNvPr>
            <p:cNvSpPr/>
            <p:nvPr/>
          </p:nvSpPr>
          <p:spPr>
            <a:xfrm>
              <a:off x="76200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n3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D6AA4B7-680F-D1BB-9315-29A6748B92A7}"/>
                </a:ext>
              </a:extLst>
            </p:cNvPr>
            <p:cNvSpPr/>
            <p:nvPr/>
          </p:nvSpPr>
          <p:spPr>
            <a:xfrm>
              <a:off x="8839200" y="5029200"/>
              <a:ext cx="612648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n7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742D0A9-491F-CFC5-D5AB-CE76357496D3}"/>
                </a:ext>
              </a:extLst>
            </p:cNvPr>
            <p:cNvSpPr/>
            <p:nvPr/>
          </p:nvSpPr>
          <p:spPr>
            <a:xfrm>
              <a:off x="8001000" y="5029200"/>
              <a:ext cx="609600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n6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6BA2DE9-99FD-57EB-2072-EA2675F8331E}"/>
                </a:ext>
              </a:extLst>
            </p:cNvPr>
            <p:cNvCxnSpPr>
              <a:stCxn id="6" idx="2"/>
              <a:endCxn id="9" idx="0"/>
            </p:cNvCxnSpPr>
            <p:nvPr/>
          </p:nvCxnSpPr>
          <p:spPr>
            <a:xfrm>
              <a:off x="8801100" y="2590800"/>
              <a:ext cx="647700" cy="381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CCDD2A4-1535-CEAD-8169-867B6DE17456}"/>
                </a:ext>
              </a:extLst>
            </p:cNvPr>
            <p:cNvCxnSpPr>
              <a:stCxn id="6" idx="2"/>
              <a:endCxn id="7" idx="0"/>
            </p:cNvCxnSpPr>
            <p:nvPr/>
          </p:nvCxnSpPr>
          <p:spPr>
            <a:xfrm flipH="1">
              <a:off x="7886700" y="2590800"/>
              <a:ext cx="914400" cy="304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6560300-4CCC-1473-AE0D-D867289555E3}"/>
                </a:ext>
              </a:extLst>
            </p:cNvPr>
            <p:cNvCxnSpPr>
              <a:stCxn id="7" idx="2"/>
              <a:endCxn id="11" idx="0"/>
            </p:cNvCxnSpPr>
            <p:nvPr/>
          </p:nvCxnSpPr>
          <p:spPr>
            <a:xfrm>
              <a:off x="7886700" y="3276600"/>
              <a:ext cx="38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5AA09A9-80D8-BC35-33D0-BACE427D6AAB}"/>
                </a:ext>
              </a:extLst>
            </p:cNvPr>
            <p:cNvCxnSpPr>
              <a:stCxn id="7" idx="2"/>
              <a:endCxn id="8" idx="0"/>
            </p:cNvCxnSpPr>
            <p:nvPr/>
          </p:nvCxnSpPr>
          <p:spPr>
            <a:xfrm>
              <a:off x="7886700" y="3276600"/>
              <a:ext cx="8382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0D4871F-CF62-6D7E-B53F-1E39C683A94B}"/>
                </a:ext>
              </a:extLst>
            </p:cNvPr>
            <p:cNvCxnSpPr>
              <a:stCxn id="7" idx="2"/>
              <a:endCxn id="10" idx="0"/>
            </p:cNvCxnSpPr>
            <p:nvPr/>
          </p:nvCxnSpPr>
          <p:spPr>
            <a:xfrm flipH="1">
              <a:off x="7086600" y="3276600"/>
              <a:ext cx="800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D98D5A4-B11B-B169-15D8-1258FBF8FCC7}"/>
                </a:ext>
              </a:extLst>
            </p:cNvPr>
            <p:cNvCxnSpPr>
              <a:stCxn id="8" idx="2"/>
              <a:endCxn id="12" idx="0"/>
            </p:cNvCxnSpPr>
            <p:nvPr/>
          </p:nvCxnSpPr>
          <p:spPr>
            <a:xfrm>
              <a:off x="8724900" y="4343400"/>
              <a:ext cx="420624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2B16862-B252-61F6-7F9A-53CC12C06AAA}"/>
                </a:ext>
              </a:extLst>
            </p:cNvPr>
            <p:cNvCxnSpPr>
              <a:stCxn id="8" idx="2"/>
              <a:endCxn id="13" idx="0"/>
            </p:cNvCxnSpPr>
            <p:nvPr/>
          </p:nvCxnSpPr>
          <p:spPr>
            <a:xfrm flipH="1">
              <a:off x="8305800" y="4343400"/>
              <a:ext cx="4191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0AA9165-A5D5-B677-D18D-9EAC6CF26781}"/>
                </a:ext>
              </a:extLst>
            </p:cNvPr>
            <p:cNvCxnSpPr>
              <a:stCxn id="8" idx="3"/>
              <a:endCxn id="9" idx="4"/>
            </p:cNvCxnSpPr>
            <p:nvPr/>
          </p:nvCxnSpPr>
          <p:spPr>
            <a:xfrm flipV="1">
              <a:off x="8915400" y="3276600"/>
              <a:ext cx="533400" cy="8763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52">
              <a:extLst>
                <a:ext uri="{FF2B5EF4-FFF2-40B4-BE49-F238E27FC236}">
                  <a16:creationId xmlns:a16="http://schemas.microsoft.com/office/drawing/2014/main" id="{1863DDA6-C3E4-E7AE-51DA-7E0907B98A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43800" y="23622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home</a:t>
              </a:r>
            </a:p>
          </p:txBody>
        </p:sp>
        <p:sp>
          <p:nvSpPr>
            <p:cNvPr id="23" name="TextBox 53">
              <a:extLst>
                <a:ext uri="{FF2B5EF4-FFF2-40B4-BE49-F238E27FC236}">
                  <a16:creationId xmlns:a16="http://schemas.microsoft.com/office/drawing/2014/main" id="{7222D1A1-A76E-7D56-6A39-9A6CE2168D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7800" y="24384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  <p:sp>
          <p:nvSpPr>
            <p:cNvPr id="24" name="TextBox 54">
              <a:extLst>
                <a:ext uri="{FF2B5EF4-FFF2-40B4-BE49-F238E27FC236}">
                  <a16:creationId xmlns:a16="http://schemas.microsoft.com/office/drawing/2014/main" id="{AEA52E22-A2D7-309D-3658-D4F022E0C2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9600" y="33528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steen</a:t>
              </a:r>
            </a:p>
          </p:txBody>
        </p:sp>
        <p:sp>
          <p:nvSpPr>
            <p:cNvPr id="25" name="TextBox 55">
              <a:extLst>
                <a:ext uri="{FF2B5EF4-FFF2-40B4-BE49-F238E27FC236}">
                  <a16:creationId xmlns:a16="http://schemas.microsoft.com/office/drawing/2014/main" id="{9CC1D852-2C11-28CA-3DDC-EFF1814769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91400" y="35052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max</a:t>
              </a:r>
            </a:p>
          </p:txBody>
        </p:sp>
        <p:sp>
          <p:nvSpPr>
            <p:cNvPr id="26" name="TextBox 56">
              <a:extLst>
                <a:ext uri="{FF2B5EF4-FFF2-40B4-BE49-F238E27FC236}">
                  <a16:creationId xmlns:a16="http://schemas.microsoft.com/office/drawing/2014/main" id="{6F4109A3-6710-AF2B-B2CF-1F910BF2EC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3200" y="33528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elke</a:t>
              </a:r>
            </a:p>
          </p:txBody>
        </p:sp>
        <p:sp>
          <p:nvSpPr>
            <p:cNvPr id="28" name="TextBox 80">
              <a:extLst>
                <a:ext uri="{FF2B5EF4-FFF2-40B4-BE49-F238E27FC236}">
                  <a16:creationId xmlns:a16="http://schemas.microsoft.com/office/drawing/2014/main" id="{5313F74C-8DEE-D54B-796D-36743207D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00" y="44958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twmrc</a:t>
              </a:r>
            </a:p>
          </p:txBody>
        </p:sp>
        <p:sp>
          <p:nvSpPr>
            <p:cNvPr id="29" name="TextBox 81">
              <a:extLst>
                <a:ext uri="{FF2B5EF4-FFF2-40B4-BE49-F238E27FC236}">
                  <a16:creationId xmlns:a16="http://schemas.microsoft.com/office/drawing/2014/main" id="{50C43406-5B7C-5717-A655-0660558251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4400" y="4572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mbox</a:t>
              </a:r>
            </a:p>
          </p:txBody>
        </p:sp>
        <p:sp>
          <p:nvSpPr>
            <p:cNvPr id="30" name="TextBox 83">
              <a:extLst>
                <a:ext uri="{FF2B5EF4-FFF2-40B4-BE49-F238E27FC236}">
                  <a16:creationId xmlns:a16="http://schemas.microsoft.com/office/drawing/2014/main" id="{DC61090B-48EB-3CAD-C8E1-85DAF1B3B8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0" y="3810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</p:grp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80E5D3F2-1150-7FA0-EEB9-6912956459B2}"/>
              </a:ext>
            </a:extLst>
          </p:cNvPr>
          <p:cNvSpPr/>
          <p:nvPr/>
        </p:nvSpPr>
        <p:spPr>
          <a:xfrm>
            <a:off x="8610600" y="2599731"/>
            <a:ext cx="2209800" cy="9143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u="sng" dirty="0">
                <a:solidFill>
                  <a:schemeClr val="tx1"/>
                </a:solidFill>
              </a:rPr>
              <a:t>Logical</a:t>
            </a:r>
            <a:r>
              <a:rPr lang="en-US" b="1" dirty="0">
                <a:solidFill>
                  <a:schemeClr val="tx1"/>
                </a:solidFill>
              </a:rPr>
              <a:t> to </a:t>
            </a:r>
            <a:r>
              <a:rPr lang="en-US" b="1" i="1" u="sng" dirty="0">
                <a:solidFill>
                  <a:schemeClr val="tx1"/>
                </a:solidFill>
              </a:rPr>
              <a:t>Physical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Mapping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E5BC77C-7B9F-896E-24F1-B22BC2F55D5F}"/>
              </a:ext>
            </a:extLst>
          </p:cNvPr>
          <p:cNvCxnSpPr/>
          <p:nvPr/>
        </p:nvCxnSpPr>
        <p:spPr>
          <a:xfrm>
            <a:off x="8686800" y="2058071"/>
            <a:ext cx="0" cy="201374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ECAC984-5E76-75D8-D807-BB7FF2768FAD}"/>
              </a:ext>
            </a:extLst>
          </p:cNvPr>
          <p:cNvSpPr txBox="1"/>
          <p:nvPr/>
        </p:nvSpPr>
        <p:spPr>
          <a:xfrm>
            <a:off x="643841" y="1709473"/>
            <a:ext cx="3031599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Lookup </a:t>
            </a:r>
            <a:r>
              <a:rPr lang="en-US" b="1" dirty="0">
                <a:solidFill>
                  <a:schemeClr val="bg1"/>
                </a:solidFill>
              </a:rPr>
              <a:t>/home/</a:t>
            </a:r>
            <a:r>
              <a:rPr lang="en-US" b="1" dirty="0" err="1">
                <a:solidFill>
                  <a:schemeClr val="bg1"/>
                </a:solidFill>
              </a:rPr>
              <a:t>steen</a:t>
            </a:r>
            <a:r>
              <a:rPr lang="en-US" b="1" dirty="0">
                <a:solidFill>
                  <a:schemeClr val="bg1"/>
                </a:solidFill>
              </a:rPr>
              <a:t>/</a:t>
            </a:r>
            <a:r>
              <a:rPr lang="en-US" b="1" dirty="0" err="1">
                <a:solidFill>
                  <a:schemeClr val="bg1"/>
                </a:solidFill>
              </a:rPr>
              <a:t>mbox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FD34D81-9015-7EFB-83F8-7A5EC1505E13}"/>
              </a:ext>
            </a:extLst>
          </p:cNvPr>
          <p:cNvCxnSpPr>
            <a:stCxn id="6" idx="2"/>
            <a:endCxn id="7" idx="0"/>
          </p:cNvCxnSpPr>
          <p:nvPr/>
        </p:nvCxnSpPr>
        <p:spPr>
          <a:xfrm flipH="1">
            <a:off x="4936370" y="1905671"/>
            <a:ext cx="9144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BC7FCC1-EE6D-3637-0346-AB6DEC596F03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4936370" y="2591471"/>
            <a:ext cx="8382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6929C38-CFCA-B45E-11F5-780AF351A7F3}"/>
              </a:ext>
            </a:extLst>
          </p:cNvPr>
          <p:cNvCxnSpPr/>
          <p:nvPr/>
        </p:nvCxnSpPr>
        <p:spPr>
          <a:xfrm flipV="1">
            <a:off x="2286000" y="5124894"/>
            <a:ext cx="0" cy="27336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9CD1B48-8878-AA6F-B981-E8A6A080952C}"/>
              </a:ext>
            </a:extLst>
          </p:cNvPr>
          <p:cNvCxnSpPr>
            <a:cxnSpLocks/>
          </p:cNvCxnSpPr>
          <p:nvPr/>
        </p:nvCxnSpPr>
        <p:spPr>
          <a:xfrm>
            <a:off x="2286000" y="5124894"/>
            <a:ext cx="3810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AE8A2E3-AC38-9EE9-BAA2-5168CDC1B49D}"/>
              </a:ext>
            </a:extLst>
          </p:cNvPr>
          <p:cNvCxnSpPr/>
          <p:nvPr/>
        </p:nvCxnSpPr>
        <p:spPr>
          <a:xfrm>
            <a:off x="2667000" y="5107790"/>
            <a:ext cx="0" cy="290464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55ADC2C-99F3-F36B-6855-D4D985DFB8DC}"/>
              </a:ext>
            </a:extLst>
          </p:cNvPr>
          <p:cNvCxnSpPr/>
          <p:nvPr/>
        </p:nvCxnSpPr>
        <p:spPr>
          <a:xfrm flipV="1">
            <a:off x="2762611" y="5124894"/>
            <a:ext cx="0" cy="27336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F8D95BD-DFEF-1BC7-66E2-271C5F7247B9}"/>
              </a:ext>
            </a:extLst>
          </p:cNvPr>
          <p:cNvCxnSpPr>
            <a:cxnSpLocks/>
          </p:cNvCxnSpPr>
          <p:nvPr/>
        </p:nvCxnSpPr>
        <p:spPr>
          <a:xfrm>
            <a:off x="2762611" y="5124894"/>
            <a:ext cx="9906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9028176-FFA3-271A-227E-5C42C28F4044}"/>
              </a:ext>
            </a:extLst>
          </p:cNvPr>
          <p:cNvCxnSpPr/>
          <p:nvPr/>
        </p:nvCxnSpPr>
        <p:spPr>
          <a:xfrm>
            <a:off x="3753211" y="5127284"/>
            <a:ext cx="0" cy="290464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CFA3C0F-F0E6-7751-B9F3-5274DF391287}"/>
              </a:ext>
            </a:extLst>
          </p:cNvPr>
          <p:cNvCxnSpPr>
            <a:cxnSpLocks/>
            <a:stCxn id="8" idx="2"/>
            <a:endCxn id="12" idx="0"/>
          </p:cNvCxnSpPr>
          <p:nvPr/>
        </p:nvCxnSpPr>
        <p:spPr>
          <a:xfrm>
            <a:off x="5774570" y="3658271"/>
            <a:ext cx="420624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14D43C9-2BE2-8DCC-2FBA-2D18BFD4525B}"/>
              </a:ext>
            </a:extLst>
          </p:cNvPr>
          <p:cNvCxnSpPr/>
          <p:nvPr/>
        </p:nvCxnSpPr>
        <p:spPr>
          <a:xfrm flipV="1">
            <a:off x="3831470" y="5107790"/>
            <a:ext cx="0" cy="27336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99FD4D5B-A038-CD5A-CA50-46CF511AC372}"/>
              </a:ext>
            </a:extLst>
          </p:cNvPr>
          <p:cNvCxnSpPr/>
          <p:nvPr/>
        </p:nvCxnSpPr>
        <p:spPr>
          <a:xfrm>
            <a:off x="4836486" y="5107790"/>
            <a:ext cx="0" cy="290464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A0C89300-0FCF-3339-D9A3-B6BCE307A583}"/>
              </a:ext>
            </a:extLst>
          </p:cNvPr>
          <p:cNvCxnSpPr>
            <a:cxnSpLocks/>
          </p:cNvCxnSpPr>
          <p:nvPr/>
        </p:nvCxnSpPr>
        <p:spPr>
          <a:xfrm>
            <a:off x="3831470" y="5125853"/>
            <a:ext cx="9906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AE208AD8-DDDA-9130-2653-B9D7D5F86ACA}"/>
              </a:ext>
            </a:extLst>
          </p:cNvPr>
          <p:cNvCxnSpPr/>
          <p:nvPr/>
        </p:nvCxnSpPr>
        <p:spPr>
          <a:xfrm>
            <a:off x="4836486" y="5594618"/>
            <a:ext cx="2554914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Down Arrow 51">
            <a:extLst>
              <a:ext uri="{FF2B5EF4-FFF2-40B4-BE49-F238E27FC236}">
                <a16:creationId xmlns:a16="http://schemas.microsoft.com/office/drawing/2014/main" id="{0022288E-5919-F28D-AE60-613B23801848}"/>
              </a:ext>
            </a:extLst>
          </p:cNvPr>
          <p:cNvSpPr/>
          <p:nvPr/>
        </p:nvSpPr>
        <p:spPr>
          <a:xfrm>
            <a:off x="3116332" y="1385558"/>
            <a:ext cx="312668" cy="305471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CBD3A0D-3810-70F4-AEFA-FF0C0294D75A}"/>
              </a:ext>
            </a:extLst>
          </p:cNvPr>
          <p:cNvSpPr txBox="1"/>
          <p:nvPr/>
        </p:nvSpPr>
        <p:spPr>
          <a:xfrm>
            <a:off x="583723" y="2413262"/>
            <a:ext cx="305724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n7 is an </a:t>
            </a:r>
            <a:r>
              <a:rPr lang="en-US" dirty="0" err="1"/>
              <a:t>Inode</a:t>
            </a:r>
            <a:r>
              <a:rPr lang="en-US" dirty="0"/>
              <a:t> that contains </a:t>
            </a:r>
            <a:br>
              <a:rPr lang="en-US" dirty="0"/>
            </a:br>
            <a:r>
              <a:rPr lang="en-US" dirty="0"/>
              <a:t>information on where the </a:t>
            </a:r>
            <a:br>
              <a:rPr lang="en-US" dirty="0"/>
            </a:br>
            <a:r>
              <a:rPr lang="en-US" dirty="0"/>
              <a:t>data of its associated file </a:t>
            </a:r>
            <a:br>
              <a:rPr lang="en-US" dirty="0"/>
            </a:br>
            <a:r>
              <a:rPr lang="en-US" dirty="0"/>
              <a:t>can be found on disk (say,</a:t>
            </a:r>
            <a:br>
              <a:rPr lang="en-US" dirty="0"/>
            </a:br>
            <a:r>
              <a:rPr lang="en-US" dirty="0"/>
              <a:t>at n14)</a:t>
            </a:r>
          </a:p>
        </p:txBody>
      </p:sp>
    </p:spTree>
    <p:extLst>
      <p:ext uri="{BB962C8B-B14F-4D97-AF65-F5344CB8AC3E}">
        <p14:creationId xmlns:p14="http://schemas.microsoft.com/office/powerpoint/2010/main" val="381966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C19C4894-3067-413E-9EEF-2EB7195E7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Name Linking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9935028A-CAB4-4BBB-8026-17FCA34DA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Strongly related to name resolution is the use of </a:t>
            </a:r>
            <a:r>
              <a:rPr lang="en-US" altLang="en-US" sz="3200" dirty="0">
                <a:solidFill>
                  <a:srgbClr val="77E1FF"/>
                </a:solidFill>
              </a:rPr>
              <a:t>aliases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900" dirty="0"/>
              <a:t>An alias is another name for the same entity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900" dirty="0"/>
              <a:t>E.g., An environment variable is an example of an alias 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8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In terms of naming graphs, there are essentially two ways to implement aliases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/>
              <a:t>Via using </a:t>
            </a:r>
            <a:r>
              <a:rPr lang="en-US" altLang="en-US" sz="2800" i="1" dirty="0">
                <a:solidFill>
                  <a:srgbClr val="EF7273"/>
                </a:solidFill>
              </a:rPr>
              <a:t>hard links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/>
              <a:t>Via using </a:t>
            </a:r>
            <a:r>
              <a:rPr lang="en-US" altLang="en-US" sz="2800" i="1" dirty="0">
                <a:solidFill>
                  <a:srgbClr val="EF7273"/>
                </a:solidFill>
              </a:rPr>
              <a:t>symbolic links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2023FE27-F716-42AE-88C8-DE51DDBBC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Hard Links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6478ECDA-A062-4D7D-9792-BEE8EC648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63040"/>
            <a:ext cx="5848350" cy="4953000"/>
          </a:xfrm>
        </p:spPr>
        <p:txBody>
          <a:bodyPr>
            <a:normAutofit/>
          </a:bodyPr>
          <a:lstStyle/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Hard links allow multiple names to refer to the same node in the graph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Name resolution: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800" dirty="0"/>
              <a:t>Similar to the general name resolution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Constraint: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800" dirty="0"/>
              <a:t>There should be no cycles in the graph</a:t>
            </a:r>
          </a:p>
        </p:txBody>
      </p:sp>
      <p:sp>
        <p:nvSpPr>
          <p:cNvPr id="35915" name="Rectangle 35914">
            <a:extLst>
              <a:ext uri="{FF2B5EF4-FFF2-40B4-BE49-F238E27FC236}">
                <a16:creationId xmlns:a16="http://schemas.microsoft.com/office/drawing/2014/main" id="{61D9E36F-BBA4-4785-AE9A-18033251FF92}"/>
              </a:ext>
            </a:extLst>
          </p:cNvPr>
          <p:cNvSpPr/>
          <p:nvPr/>
        </p:nvSpPr>
        <p:spPr>
          <a:xfrm>
            <a:off x="6686550" y="1364390"/>
            <a:ext cx="3848100" cy="70352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bg1"/>
                </a:solidFill>
              </a:rPr>
              <a:t>“/home/</a:t>
            </a:r>
            <a:r>
              <a:rPr lang="en-US" sz="2000" dirty="0" err="1">
                <a:solidFill>
                  <a:schemeClr val="bg1"/>
                </a:solidFill>
              </a:rPr>
              <a:t>steen</a:t>
            </a:r>
            <a:r>
              <a:rPr lang="en-US" sz="2000" dirty="0">
                <a:solidFill>
                  <a:schemeClr val="bg1"/>
                </a:solidFill>
              </a:rPr>
              <a:t>/keys” and “/keys” are </a:t>
            </a:r>
            <a:r>
              <a:rPr lang="en-US" sz="2000" i="1" u="sng" dirty="0">
                <a:solidFill>
                  <a:schemeClr val="bg1"/>
                </a:solidFill>
              </a:rPr>
              <a:t>hard links</a:t>
            </a:r>
            <a:r>
              <a:rPr lang="en-US" sz="2000" dirty="0">
                <a:solidFill>
                  <a:schemeClr val="bg1"/>
                </a:solidFill>
              </a:rPr>
              <a:t> to n5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38339E-8A27-4DA8-8C0B-55C1208373E0}"/>
              </a:ext>
            </a:extLst>
          </p:cNvPr>
          <p:cNvSpPr/>
          <p:nvPr/>
        </p:nvSpPr>
        <p:spPr>
          <a:xfrm>
            <a:off x="8610600" y="2209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41BABE-542D-4295-B354-317BCF246E49}"/>
              </a:ext>
            </a:extLst>
          </p:cNvPr>
          <p:cNvSpPr/>
          <p:nvPr/>
        </p:nvSpPr>
        <p:spPr>
          <a:xfrm>
            <a:off x="7696200" y="28956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5F4894-9848-4599-9239-EC4252FF5293}"/>
              </a:ext>
            </a:extLst>
          </p:cNvPr>
          <p:cNvSpPr/>
          <p:nvPr/>
        </p:nvSpPr>
        <p:spPr>
          <a:xfrm>
            <a:off x="8534400" y="39624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n4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7190B58-0120-4E6E-97AB-B17C6B50548C}"/>
              </a:ext>
            </a:extLst>
          </p:cNvPr>
          <p:cNvSpPr/>
          <p:nvPr/>
        </p:nvSpPr>
        <p:spPr>
          <a:xfrm>
            <a:off x="9144000" y="2971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n5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654789D-F6E2-44DA-B3AC-8C0A832FE883}"/>
              </a:ext>
            </a:extLst>
          </p:cNvPr>
          <p:cNvSpPr/>
          <p:nvPr/>
        </p:nvSpPr>
        <p:spPr>
          <a:xfrm>
            <a:off x="67818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39CC9CC-A43C-465E-B7DC-AF517564C363}"/>
              </a:ext>
            </a:extLst>
          </p:cNvPr>
          <p:cNvSpPr/>
          <p:nvPr/>
        </p:nvSpPr>
        <p:spPr>
          <a:xfrm>
            <a:off x="76200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n3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B56A12B-4E12-4BD0-9ACB-6712DAA7712D}"/>
              </a:ext>
            </a:extLst>
          </p:cNvPr>
          <p:cNvSpPr/>
          <p:nvPr/>
        </p:nvSpPr>
        <p:spPr>
          <a:xfrm>
            <a:off x="8839200" y="5029200"/>
            <a:ext cx="612648" cy="30175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D49B24B-7389-4F53-8933-59E5A4666BE0}"/>
              </a:ext>
            </a:extLst>
          </p:cNvPr>
          <p:cNvSpPr/>
          <p:nvPr/>
        </p:nvSpPr>
        <p:spPr>
          <a:xfrm>
            <a:off x="8001000" y="5029200"/>
            <a:ext cx="609600" cy="30175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8BB67B6-4EFF-45A9-A35E-7AF8CA6CDC93}"/>
              </a:ext>
            </a:extLst>
          </p:cNvPr>
          <p:cNvCxnSpPr>
            <a:stCxn id="9" idx="2"/>
            <a:endCxn id="13" idx="0"/>
          </p:cNvCxnSpPr>
          <p:nvPr/>
        </p:nvCxnSpPr>
        <p:spPr>
          <a:xfrm>
            <a:off x="8801100" y="2590800"/>
            <a:ext cx="647700" cy="381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1D32127-C4D0-45CC-8DD8-92EFD3AB630B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7886700" y="2590800"/>
            <a:ext cx="914400" cy="304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341B386-A5BD-4C49-86CD-1B24709F6B35}"/>
              </a:ext>
            </a:extLst>
          </p:cNvPr>
          <p:cNvCxnSpPr>
            <a:stCxn id="10" idx="2"/>
            <a:endCxn id="15" idx="0"/>
          </p:cNvCxnSpPr>
          <p:nvPr/>
        </p:nvCxnSpPr>
        <p:spPr>
          <a:xfrm>
            <a:off x="7886700" y="3276600"/>
            <a:ext cx="38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54FB094-9445-4883-91AA-456E5A5A274D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7886700" y="3276600"/>
            <a:ext cx="838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722FE41-41D4-42D2-9979-142F0ECE02C6}"/>
              </a:ext>
            </a:extLst>
          </p:cNvPr>
          <p:cNvCxnSpPr>
            <a:stCxn id="10" idx="2"/>
            <a:endCxn id="14" idx="0"/>
          </p:cNvCxnSpPr>
          <p:nvPr/>
        </p:nvCxnSpPr>
        <p:spPr>
          <a:xfrm flipH="1">
            <a:off x="7086600" y="3276600"/>
            <a:ext cx="800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2807B2D-FC3C-4517-9C43-9EB480F0A6D4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8724900" y="4343400"/>
            <a:ext cx="420624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82867AC-A489-4CB0-9D5A-5D3F41D04430}"/>
              </a:ext>
            </a:extLst>
          </p:cNvPr>
          <p:cNvCxnSpPr>
            <a:stCxn id="11" idx="2"/>
            <a:endCxn id="17" idx="0"/>
          </p:cNvCxnSpPr>
          <p:nvPr/>
        </p:nvCxnSpPr>
        <p:spPr>
          <a:xfrm flipH="1">
            <a:off x="8305800" y="4343400"/>
            <a:ext cx="4191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BA75AE5-0909-409A-BDAC-D8635AE3B5DF}"/>
              </a:ext>
            </a:extLst>
          </p:cNvPr>
          <p:cNvCxnSpPr>
            <a:stCxn id="11" idx="3"/>
            <a:endCxn id="13" idx="4"/>
          </p:cNvCxnSpPr>
          <p:nvPr/>
        </p:nvCxnSpPr>
        <p:spPr>
          <a:xfrm flipV="1">
            <a:off x="8915400" y="3276600"/>
            <a:ext cx="533400" cy="8763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13" name="TextBox 52">
            <a:extLst>
              <a:ext uri="{FF2B5EF4-FFF2-40B4-BE49-F238E27FC236}">
                <a16:creationId xmlns:a16="http://schemas.microsoft.com/office/drawing/2014/main" id="{714371BF-E4D5-4A5E-A6EA-78C425C6B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23622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33814" name="TextBox 53">
            <a:extLst>
              <a:ext uri="{FF2B5EF4-FFF2-40B4-BE49-F238E27FC236}">
                <a16:creationId xmlns:a16="http://schemas.microsoft.com/office/drawing/2014/main" id="{E05F1FA8-8AEE-46DB-AF8C-D3AE46E5C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24384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sp>
        <p:nvSpPr>
          <p:cNvPr id="33815" name="TextBox 54">
            <a:extLst>
              <a:ext uri="{FF2B5EF4-FFF2-40B4-BE49-F238E27FC236}">
                <a16:creationId xmlns:a16="http://schemas.microsoft.com/office/drawing/2014/main" id="{BE859325-3488-48F6-9654-03B773A99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3528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33816" name="TextBox 55">
            <a:extLst>
              <a:ext uri="{FF2B5EF4-FFF2-40B4-BE49-F238E27FC236}">
                <a16:creationId xmlns:a16="http://schemas.microsoft.com/office/drawing/2014/main" id="{2D67BB6D-D4A3-46A1-8799-811C99365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5052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max</a:t>
            </a:r>
          </a:p>
        </p:txBody>
      </p:sp>
      <p:sp>
        <p:nvSpPr>
          <p:cNvPr id="33817" name="TextBox 56">
            <a:extLst>
              <a:ext uri="{FF2B5EF4-FFF2-40B4-BE49-F238E27FC236}">
                <a16:creationId xmlns:a16="http://schemas.microsoft.com/office/drawing/2014/main" id="{EF56B564-97FD-4041-A7A0-F3593B312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352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elke</a:t>
            </a:r>
          </a:p>
        </p:txBody>
      </p:sp>
      <p:sp>
        <p:nvSpPr>
          <p:cNvPr id="33819" name="TextBox 80">
            <a:extLst>
              <a:ext uri="{FF2B5EF4-FFF2-40B4-BE49-F238E27FC236}">
                <a16:creationId xmlns:a16="http://schemas.microsoft.com/office/drawing/2014/main" id="{D092FCCE-7DAC-4634-B8EE-9D0C58BB3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4958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twmrc</a:t>
            </a:r>
          </a:p>
        </p:txBody>
      </p:sp>
      <p:sp>
        <p:nvSpPr>
          <p:cNvPr id="33820" name="TextBox 81">
            <a:extLst>
              <a:ext uri="{FF2B5EF4-FFF2-40B4-BE49-F238E27FC236}">
                <a16:creationId xmlns:a16="http://schemas.microsoft.com/office/drawing/2014/main" id="{4796FB76-862E-4912-8B1E-0E45A1833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4572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mbox</a:t>
            </a:r>
          </a:p>
        </p:txBody>
      </p:sp>
      <p:sp>
        <p:nvSpPr>
          <p:cNvPr id="33821" name="TextBox 83">
            <a:extLst>
              <a:ext uri="{FF2B5EF4-FFF2-40B4-BE49-F238E27FC236}">
                <a16:creationId xmlns:a16="http://schemas.microsoft.com/office/drawing/2014/main" id="{8B3B50E0-064D-4DC6-8A55-CAAB2D977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3810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67BD141C-AE16-48DD-9B30-782A1CDAB92C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 flipH="1">
            <a:off x="7886700" y="2590800"/>
            <a:ext cx="9144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7551A72-E6B0-4CD5-AEA7-832ED406170C}"/>
              </a:ext>
            </a:extLst>
          </p:cNvPr>
          <p:cNvCxnSpPr>
            <a:cxnSpLocks/>
            <a:stCxn id="10" idx="2"/>
            <a:endCxn id="11" idx="0"/>
          </p:cNvCxnSpPr>
          <p:nvPr/>
        </p:nvCxnSpPr>
        <p:spPr>
          <a:xfrm>
            <a:off x="7886700" y="3276600"/>
            <a:ext cx="8382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153493B3-2AC8-470D-AC3F-B6747774159A}"/>
              </a:ext>
            </a:extLst>
          </p:cNvPr>
          <p:cNvCxnSpPr>
            <a:cxnSpLocks/>
            <a:stCxn id="11" idx="3"/>
            <a:endCxn id="13" idx="4"/>
          </p:cNvCxnSpPr>
          <p:nvPr/>
        </p:nvCxnSpPr>
        <p:spPr>
          <a:xfrm flipV="1">
            <a:off x="8915400" y="3276600"/>
            <a:ext cx="533400" cy="8763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C41E56F-B609-A257-1BCD-73A928B30D40}"/>
              </a:ext>
            </a:extLst>
          </p:cNvPr>
          <p:cNvCxnSpPr>
            <a:cxnSpLocks/>
            <a:stCxn id="9" idx="2"/>
            <a:endCxn id="13" idx="0"/>
          </p:cNvCxnSpPr>
          <p:nvPr/>
        </p:nvCxnSpPr>
        <p:spPr>
          <a:xfrm>
            <a:off x="8801100" y="2590800"/>
            <a:ext cx="647700" cy="3810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1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563489E9-BDE8-424B-8EDC-D8F52A7A8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Symbolic Links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3DB7FE63-8F7F-4D4C-9747-799DC50BF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296" y="1463040"/>
            <a:ext cx="6547104" cy="4953000"/>
          </a:xfrm>
        </p:spPr>
        <p:txBody>
          <a:bodyPr>
            <a:noAutofit/>
          </a:bodyPr>
          <a:lstStyle/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Instead of storing in a leaf node an </a:t>
            </a:r>
            <a:r>
              <a:rPr lang="en-US" altLang="en-US" sz="2800" i="1" dirty="0"/>
              <a:t>address</a:t>
            </a:r>
            <a:r>
              <a:rPr lang="en-US" altLang="en-US" sz="2800" dirty="0"/>
              <a:t> or a </a:t>
            </a:r>
            <a:r>
              <a:rPr lang="en-US" altLang="en-US" sz="2800" i="1" dirty="0"/>
              <a:t>state</a:t>
            </a:r>
            <a:r>
              <a:rPr lang="en-US" altLang="en-US" sz="2800" dirty="0"/>
              <a:t>, symbolic links suggest storing an </a:t>
            </a:r>
            <a:r>
              <a:rPr lang="en-US" altLang="en-US" sz="2800" i="1" dirty="0"/>
              <a:t>absolute path name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Name resolution for a symbolic link, SL: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First resolve SL’s name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Read the content of SL 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Name resolution continues with the content of SL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Constraint: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No cyclic references should be present</a:t>
            </a:r>
          </a:p>
        </p:txBody>
      </p:sp>
      <p:sp>
        <p:nvSpPr>
          <p:cNvPr id="35915" name="Rectangle 35914">
            <a:extLst>
              <a:ext uri="{FF2B5EF4-FFF2-40B4-BE49-F238E27FC236}">
                <a16:creationId xmlns:a16="http://schemas.microsoft.com/office/drawing/2014/main" id="{C847E4F8-FEC2-4C49-B0B4-9631A5A3E06D}"/>
              </a:ext>
            </a:extLst>
          </p:cNvPr>
          <p:cNvSpPr/>
          <p:nvPr/>
        </p:nvSpPr>
        <p:spPr>
          <a:xfrm>
            <a:off x="7620000" y="1295400"/>
            <a:ext cx="3352800" cy="70104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bg1"/>
                </a:solidFill>
              </a:rPr>
              <a:t>“/home/</a:t>
            </a:r>
            <a:r>
              <a:rPr lang="en-US" sz="2000" dirty="0" err="1">
                <a:solidFill>
                  <a:schemeClr val="bg1"/>
                </a:solidFill>
              </a:rPr>
              <a:t>steen</a:t>
            </a:r>
            <a:r>
              <a:rPr lang="en-US" sz="2000" dirty="0">
                <a:solidFill>
                  <a:schemeClr val="bg1"/>
                </a:solidFill>
              </a:rPr>
              <a:t>/keys” is a </a:t>
            </a:r>
            <a:r>
              <a:rPr lang="en-US" sz="2000" i="1" u="sng" dirty="0">
                <a:solidFill>
                  <a:schemeClr val="bg1"/>
                </a:solidFill>
              </a:rPr>
              <a:t>symbolic link</a:t>
            </a:r>
            <a:r>
              <a:rPr lang="en-US" sz="2000" i="1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to n5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46EBDC-DBBD-419B-991F-5B03B1BCFDF0}"/>
              </a:ext>
            </a:extLst>
          </p:cNvPr>
          <p:cNvSpPr/>
          <p:nvPr/>
        </p:nvSpPr>
        <p:spPr>
          <a:xfrm>
            <a:off x="9448800" y="2209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283BA7-A218-45D8-9971-3877AFB85F3B}"/>
              </a:ext>
            </a:extLst>
          </p:cNvPr>
          <p:cNvSpPr/>
          <p:nvPr/>
        </p:nvSpPr>
        <p:spPr>
          <a:xfrm>
            <a:off x="8534400" y="28956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4B80B16-3020-431D-8474-2BEC596AC2FE}"/>
              </a:ext>
            </a:extLst>
          </p:cNvPr>
          <p:cNvSpPr/>
          <p:nvPr/>
        </p:nvSpPr>
        <p:spPr>
          <a:xfrm>
            <a:off x="9372600" y="39624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n4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81DA565-34C3-45FF-BC46-D52285754CEE}"/>
              </a:ext>
            </a:extLst>
          </p:cNvPr>
          <p:cNvSpPr/>
          <p:nvPr/>
        </p:nvSpPr>
        <p:spPr>
          <a:xfrm>
            <a:off x="9982200" y="2971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n5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101A8AC-9038-42C0-AD6E-A130DFA91FCA}"/>
              </a:ext>
            </a:extLst>
          </p:cNvPr>
          <p:cNvSpPr/>
          <p:nvPr/>
        </p:nvSpPr>
        <p:spPr>
          <a:xfrm>
            <a:off x="76200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25A1F85-B886-4D81-ADAD-BD92183083D3}"/>
              </a:ext>
            </a:extLst>
          </p:cNvPr>
          <p:cNvSpPr/>
          <p:nvPr/>
        </p:nvSpPr>
        <p:spPr>
          <a:xfrm>
            <a:off x="84582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n3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A53B76E-385F-4E16-8313-5CA4131C6300}"/>
              </a:ext>
            </a:extLst>
          </p:cNvPr>
          <p:cNvSpPr/>
          <p:nvPr/>
        </p:nvSpPr>
        <p:spPr>
          <a:xfrm>
            <a:off x="9256776" y="5041836"/>
            <a:ext cx="612648" cy="30175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C3BBFB5-C448-4F96-BA11-E84296E654AC}"/>
              </a:ext>
            </a:extLst>
          </p:cNvPr>
          <p:cNvSpPr/>
          <p:nvPr/>
        </p:nvSpPr>
        <p:spPr>
          <a:xfrm>
            <a:off x="8382000" y="5029200"/>
            <a:ext cx="609600" cy="30175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03EDD6D-D760-4D84-B78D-695336C08B37}"/>
              </a:ext>
            </a:extLst>
          </p:cNvPr>
          <p:cNvCxnSpPr>
            <a:stCxn id="9" idx="2"/>
            <a:endCxn id="13" idx="0"/>
          </p:cNvCxnSpPr>
          <p:nvPr/>
        </p:nvCxnSpPr>
        <p:spPr>
          <a:xfrm>
            <a:off x="9639300" y="2590800"/>
            <a:ext cx="647700" cy="381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87F0B9E-1E81-4D57-B231-16888822130E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8724900" y="2590800"/>
            <a:ext cx="914400" cy="304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ED9F662-ACF4-449D-A753-74DD72666016}"/>
              </a:ext>
            </a:extLst>
          </p:cNvPr>
          <p:cNvCxnSpPr>
            <a:stCxn id="10" idx="2"/>
            <a:endCxn id="15" idx="0"/>
          </p:cNvCxnSpPr>
          <p:nvPr/>
        </p:nvCxnSpPr>
        <p:spPr>
          <a:xfrm>
            <a:off x="8724900" y="3276600"/>
            <a:ext cx="38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10224BE-493E-4E4A-A283-78B1889D15B2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8724900" y="3276600"/>
            <a:ext cx="838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7EF367C-3ED5-4EFC-8E8F-A6C6AB7DDBB1}"/>
              </a:ext>
            </a:extLst>
          </p:cNvPr>
          <p:cNvCxnSpPr>
            <a:stCxn id="10" idx="2"/>
            <a:endCxn id="14" idx="0"/>
          </p:cNvCxnSpPr>
          <p:nvPr/>
        </p:nvCxnSpPr>
        <p:spPr>
          <a:xfrm flipH="1">
            <a:off x="7924800" y="3276600"/>
            <a:ext cx="800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F071C10-78B2-49C7-8CCC-D13454E2194A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9563100" y="4343400"/>
            <a:ext cx="0" cy="698436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5BB8784-46AE-4350-983A-420FAE34059C}"/>
              </a:ext>
            </a:extLst>
          </p:cNvPr>
          <p:cNvCxnSpPr>
            <a:stCxn id="11" idx="2"/>
            <a:endCxn id="17" idx="0"/>
          </p:cNvCxnSpPr>
          <p:nvPr/>
        </p:nvCxnSpPr>
        <p:spPr>
          <a:xfrm flipH="1">
            <a:off x="8686800" y="4343400"/>
            <a:ext cx="8763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60" name="TextBox 52">
            <a:extLst>
              <a:ext uri="{FF2B5EF4-FFF2-40B4-BE49-F238E27FC236}">
                <a16:creationId xmlns:a16="http://schemas.microsoft.com/office/drawing/2014/main" id="{995F5E7E-77ED-403F-82D6-B00173897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23622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35861" name="TextBox 53">
            <a:extLst>
              <a:ext uri="{FF2B5EF4-FFF2-40B4-BE49-F238E27FC236}">
                <a16:creationId xmlns:a16="http://schemas.microsoft.com/office/drawing/2014/main" id="{D916F85D-F6C0-4C6B-98A5-5DE8452BE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0" y="24384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sp>
        <p:nvSpPr>
          <p:cNvPr id="35862" name="TextBox 54">
            <a:extLst>
              <a:ext uri="{FF2B5EF4-FFF2-40B4-BE49-F238E27FC236}">
                <a16:creationId xmlns:a16="http://schemas.microsoft.com/office/drawing/2014/main" id="{A9B1D12A-5798-43F3-9A09-5F82F88BE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33528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35863" name="TextBox 55">
            <a:extLst>
              <a:ext uri="{FF2B5EF4-FFF2-40B4-BE49-F238E27FC236}">
                <a16:creationId xmlns:a16="http://schemas.microsoft.com/office/drawing/2014/main" id="{B055E85F-E9CB-47DE-BD37-3862EE329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5052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max</a:t>
            </a:r>
          </a:p>
        </p:txBody>
      </p:sp>
      <p:sp>
        <p:nvSpPr>
          <p:cNvPr id="35864" name="TextBox 56">
            <a:extLst>
              <a:ext uri="{FF2B5EF4-FFF2-40B4-BE49-F238E27FC236}">
                <a16:creationId xmlns:a16="http://schemas.microsoft.com/office/drawing/2014/main" id="{DEA6AE87-FCBF-4EC7-A61D-5844D1834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352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elke</a:t>
            </a:r>
          </a:p>
        </p:txBody>
      </p:sp>
      <p:sp>
        <p:nvSpPr>
          <p:cNvPr id="35866" name="TextBox 80">
            <a:extLst>
              <a:ext uri="{FF2B5EF4-FFF2-40B4-BE49-F238E27FC236}">
                <a16:creationId xmlns:a16="http://schemas.microsoft.com/office/drawing/2014/main" id="{5E15D187-0297-4C55-85D4-2E1777A43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44958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twmrc</a:t>
            </a:r>
          </a:p>
        </p:txBody>
      </p:sp>
      <p:sp>
        <p:nvSpPr>
          <p:cNvPr id="35867" name="TextBox 81">
            <a:extLst>
              <a:ext uri="{FF2B5EF4-FFF2-40B4-BE49-F238E27FC236}">
                <a16:creationId xmlns:a16="http://schemas.microsoft.com/office/drawing/2014/main" id="{C54FDC21-BBCA-4672-8483-2F82B94BA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4572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mbox</a:t>
            </a:r>
          </a:p>
        </p:txBody>
      </p:sp>
      <p:sp>
        <p:nvSpPr>
          <p:cNvPr id="35868" name="TextBox 83">
            <a:extLst>
              <a:ext uri="{FF2B5EF4-FFF2-40B4-BE49-F238E27FC236}">
                <a16:creationId xmlns:a16="http://schemas.microsoft.com/office/drawing/2014/main" id="{26C4E2D5-AE60-42F6-AD6C-D33FB5190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2200" y="42783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94D1DC38-35FD-49BE-83ED-DB5B1E71E64C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8724900" y="2590800"/>
            <a:ext cx="9144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6BA337FE-554F-4499-BF8B-15FBC5C7C145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8724900" y="3276600"/>
            <a:ext cx="8382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667744E-9014-4D0A-B0C5-27E48D632E32}"/>
              </a:ext>
            </a:extLst>
          </p:cNvPr>
          <p:cNvCxnSpPr>
            <a:stCxn id="11" idx="2"/>
            <a:endCxn id="38" idx="0"/>
          </p:cNvCxnSpPr>
          <p:nvPr/>
        </p:nvCxnSpPr>
        <p:spPr>
          <a:xfrm>
            <a:off x="9563100" y="4343400"/>
            <a:ext cx="954024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>
            <a:extLst>
              <a:ext uri="{FF2B5EF4-FFF2-40B4-BE49-F238E27FC236}">
                <a16:creationId xmlns:a16="http://schemas.microsoft.com/office/drawing/2014/main" id="{041F07AF-516B-492E-A48B-6FD30E424489}"/>
              </a:ext>
            </a:extLst>
          </p:cNvPr>
          <p:cNvSpPr/>
          <p:nvPr/>
        </p:nvSpPr>
        <p:spPr>
          <a:xfrm>
            <a:off x="10210800" y="5029200"/>
            <a:ext cx="612648" cy="30175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n6</a:t>
            </a: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BFDCF0F1-8C81-42BF-9C37-84A9EF0F273C}"/>
              </a:ext>
            </a:extLst>
          </p:cNvPr>
          <p:cNvSpPr/>
          <p:nvPr/>
        </p:nvSpPr>
        <p:spPr>
          <a:xfrm>
            <a:off x="10058400" y="5715000"/>
            <a:ext cx="914400" cy="38100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“/keys”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1E81803-3B16-418D-ACED-30C6F3F3217E}"/>
              </a:ext>
            </a:extLst>
          </p:cNvPr>
          <p:cNvCxnSpPr>
            <a:stCxn id="38" idx="4"/>
            <a:endCxn id="39" idx="0"/>
          </p:cNvCxnSpPr>
          <p:nvPr/>
        </p:nvCxnSpPr>
        <p:spPr>
          <a:xfrm flipH="1">
            <a:off x="10515600" y="5330952"/>
            <a:ext cx="1524" cy="384048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875" name="TextBox 47">
            <a:extLst>
              <a:ext uri="{FF2B5EF4-FFF2-40B4-BE49-F238E27FC236}">
                <a16:creationId xmlns:a16="http://schemas.microsoft.com/office/drawing/2014/main" id="{C0FCD203-D4FF-48B9-AC2F-0D6AB6DFA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57150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Data stored in n6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14140D27-E3A6-4A8E-B66F-221FFD98C349}"/>
              </a:ext>
            </a:extLst>
          </p:cNvPr>
          <p:cNvCxnSpPr>
            <a:stCxn id="11" idx="2"/>
            <a:endCxn id="38" idx="0"/>
          </p:cNvCxnSpPr>
          <p:nvPr/>
        </p:nvCxnSpPr>
        <p:spPr>
          <a:xfrm>
            <a:off x="9563100" y="4343400"/>
            <a:ext cx="954024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8161E37-B5A2-4613-9A72-160D6B461D18}"/>
              </a:ext>
            </a:extLst>
          </p:cNvPr>
          <p:cNvCxnSpPr>
            <a:stCxn id="9" idx="2"/>
            <a:endCxn id="13" idx="0"/>
          </p:cNvCxnSpPr>
          <p:nvPr/>
        </p:nvCxnSpPr>
        <p:spPr>
          <a:xfrm>
            <a:off x="9639300" y="2590800"/>
            <a:ext cx="647700" cy="3810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15" grpId="0" animBg="1"/>
      <p:bldP spid="3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Mounting of Name Spaces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Two or more name spaces can be merged transparently by a technique known as </a:t>
            </a:r>
            <a:r>
              <a:rPr lang="en-US" altLang="en-US" sz="2800" i="1" dirty="0">
                <a:solidFill>
                  <a:srgbClr val="77E1FF"/>
                </a:solidFill>
              </a:rPr>
              <a:t>mounting</a:t>
            </a:r>
          </a:p>
          <a:p>
            <a:pPr lvl="4"/>
            <a:endParaRPr lang="en-US" altLang="en-US" sz="1600" dirty="0"/>
          </a:p>
          <a:p>
            <a:r>
              <a:rPr lang="en-US" altLang="en-US" sz="2800" dirty="0"/>
              <a:t>With mounting, a directory node in one name space will store the identifier of a directory node of another name space</a:t>
            </a:r>
          </a:p>
          <a:p>
            <a:endParaRPr lang="en-US" altLang="en-US" sz="2800" dirty="0"/>
          </a:p>
          <a:p>
            <a:r>
              <a:rPr lang="en-US" altLang="en-US" sz="2800" dirty="0"/>
              <a:t>The Network File System (NFS) is an example where different name spaces are mounted</a:t>
            </a:r>
          </a:p>
          <a:p>
            <a:pPr lvl="1"/>
            <a:r>
              <a:rPr lang="en-US" altLang="en-US" sz="2600" dirty="0"/>
              <a:t>NFS enables </a:t>
            </a:r>
            <a:r>
              <a:rPr lang="en-US" altLang="en-US" sz="2600" i="1" dirty="0"/>
              <a:t>transparent</a:t>
            </a:r>
            <a:r>
              <a:rPr lang="en-US" altLang="en-US" sz="2600" dirty="0"/>
              <a:t> access to remote files</a:t>
            </a:r>
          </a:p>
        </p:txBody>
      </p:sp>
    </p:spTree>
    <p:extLst>
      <p:ext uri="{BB962C8B-B14F-4D97-AF65-F5344CB8AC3E}">
        <p14:creationId xmlns:p14="http://schemas.microsoft.com/office/powerpoint/2010/main" val="3958923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762000" y="274320"/>
            <a:ext cx="107442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Example of Mounting Name Spaces in NFS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81200" y="2027238"/>
            <a:ext cx="8229600" cy="4525962"/>
          </a:xfrm>
        </p:spPr>
        <p:txBody>
          <a:bodyPr/>
          <a:lstStyle/>
          <a:p>
            <a:endParaRPr lang="en-US" altLang="en-US"/>
          </a:p>
        </p:txBody>
      </p:sp>
      <p:grpSp>
        <p:nvGrpSpPr>
          <p:cNvPr id="15364" name="Group 7"/>
          <p:cNvGrpSpPr>
            <a:grpSpLocks/>
          </p:cNvGrpSpPr>
          <p:nvPr/>
        </p:nvGrpSpPr>
        <p:grpSpPr bwMode="auto">
          <a:xfrm>
            <a:off x="6934200" y="2103438"/>
            <a:ext cx="2971800" cy="3962400"/>
            <a:chOff x="5105400" y="3962400"/>
            <a:chExt cx="3194686" cy="2057400"/>
          </a:xfrm>
        </p:grpSpPr>
        <p:sp>
          <p:nvSpPr>
            <p:cNvPr id="6" name="Rectangle 5"/>
            <p:cNvSpPr/>
            <p:nvPr/>
          </p:nvSpPr>
          <p:spPr>
            <a:xfrm>
              <a:off x="5105400" y="3962400"/>
              <a:ext cx="3194686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105400" y="3962400"/>
              <a:ext cx="3194686" cy="21183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B</a:t>
              </a:r>
            </a:p>
          </p:txBody>
        </p:sp>
      </p:grpSp>
      <p:sp>
        <p:nvSpPr>
          <p:cNvPr id="8" name="Rectangle 7"/>
          <p:cNvSpPr/>
          <p:nvPr/>
        </p:nvSpPr>
        <p:spPr>
          <a:xfrm>
            <a:off x="7086600" y="2713038"/>
            <a:ext cx="26670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b="1" dirty="0">
                <a:solidFill>
                  <a:srgbClr val="000000"/>
                </a:solidFill>
              </a:rPr>
              <a:t>Name Space 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086600" y="5546725"/>
            <a:ext cx="2667000" cy="4572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OS</a:t>
            </a:r>
          </a:p>
        </p:txBody>
      </p:sp>
      <p:grpSp>
        <p:nvGrpSpPr>
          <p:cNvPr id="15367" name="Group 7"/>
          <p:cNvGrpSpPr>
            <a:grpSpLocks/>
          </p:cNvGrpSpPr>
          <p:nvPr/>
        </p:nvGrpSpPr>
        <p:grpSpPr bwMode="auto">
          <a:xfrm>
            <a:off x="2286000" y="2103438"/>
            <a:ext cx="2971800" cy="3962400"/>
            <a:chOff x="5105400" y="3962400"/>
            <a:chExt cx="3276601" cy="2057400"/>
          </a:xfrm>
        </p:grpSpPr>
        <p:sp>
          <p:nvSpPr>
            <p:cNvPr id="13" name="Rectangle 12"/>
            <p:cNvSpPr/>
            <p:nvPr/>
          </p:nvSpPr>
          <p:spPr>
            <a:xfrm>
              <a:off x="5105400" y="3962400"/>
              <a:ext cx="3276601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105400" y="3962400"/>
              <a:ext cx="3276601" cy="21183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A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2514600" y="2713038"/>
            <a:ext cx="25146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b="1" dirty="0">
                <a:solidFill>
                  <a:srgbClr val="000000"/>
                </a:solidFill>
              </a:rPr>
              <a:t>Name Space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514600" y="5546725"/>
            <a:ext cx="2514600" cy="4572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OS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3200400" y="6370638"/>
            <a:ext cx="59436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4038600" y="6218238"/>
            <a:ext cx="3048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7866063" y="6218238"/>
            <a:ext cx="3048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8305800" y="3094038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0" name="Rectangle 39"/>
          <p:cNvSpPr/>
          <p:nvPr/>
        </p:nvSpPr>
        <p:spPr>
          <a:xfrm>
            <a:off x="7950200" y="3627438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8534400" y="4325938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2" name="Oval 41"/>
          <p:cNvSpPr/>
          <p:nvPr/>
        </p:nvSpPr>
        <p:spPr>
          <a:xfrm>
            <a:off x="8661400" y="35814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3" name="Oval 42"/>
          <p:cNvSpPr/>
          <p:nvPr/>
        </p:nvSpPr>
        <p:spPr>
          <a:xfrm>
            <a:off x="7162800" y="4389438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4" name="Oval 43"/>
          <p:cNvSpPr/>
          <p:nvPr/>
        </p:nvSpPr>
        <p:spPr>
          <a:xfrm>
            <a:off x="7848600" y="4389438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5" name="Oval 44"/>
          <p:cNvSpPr/>
          <p:nvPr/>
        </p:nvSpPr>
        <p:spPr>
          <a:xfrm>
            <a:off x="8775700" y="5075238"/>
            <a:ext cx="685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6" name="Oval 45"/>
          <p:cNvSpPr/>
          <p:nvPr/>
        </p:nvSpPr>
        <p:spPr>
          <a:xfrm>
            <a:off x="8077200" y="5075238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100" dirty="0"/>
          </a:p>
        </p:txBody>
      </p:sp>
      <p:cxnSp>
        <p:nvCxnSpPr>
          <p:cNvPr id="47" name="Straight Connector 46"/>
          <p:cNvCxnSpPr>
            <a:stCxn id="39" idx="2"/>
            <a:endCxn id="42" idx="0"/>
          </p:cNvCxnSpPr>
          <p:nvPr/>
        </p:nvCxnSpPr>
        <p:spPr>
          <a:xfrm>
            <a:off x="8496300" y="3475038"/>
            <a:ext cx="469900" cy="106362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9" idx="2"/>
            <a:endCxn id="40" idx="0"/>
          </p:cNvCxnSpPr>
          <p:nvPr/>
        </p:nvCxnSpPr>
        <p:spPr>
          <a:xfrm flipH="1">
            <a:off x="8140700" y="3475038"/>
            <a:ext cx="355600" cy="1524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0" idx="2"/>
            <a:endCxn id="44" idx="0"/>
          </p:cNvCxnSpPr>
          <p:nvPr/>
        </p:nvCxnSpPr>
        <p:spPr>
          <a:xfrm>
            <a:off x="8140700" y="4008438"/>
            <a:ext cx="12700" cy="3810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0" idx="2"/>
            <a:endCxn id="41" idx="0"/>
          </p:cNvCxnSpPr>
          <p:nvPr/>
        </p:nvCxnSpPr>
        <p:spPr>
          <a:xfrm>
            <a:off x="8140700" y="4008438"/>
            <a:ext cx="584200" cy="3175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0" idx="2"/>
            <a:endCxn id="43" idx="0"/>
          </p:cNvCxnSpPr>
          <p:nvPr/>
        </p:nvCxnSpPr>
        <p:spPr>
          <a:xfrm flipH="1">
            <a:off x="7467600" y="4008438"/>
            <a:ext cx="673100" cy="3810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1" idx="2"/>
            <a:endCxn id="45" idx="0"/>
          </p:cNvCxnSpPr>
          <p:nvPr/>
        </p:nvCxnSpPr>
        <p:spPr>
          <a:xfrm>
            <a:off x="8724900" y="4706938"/>
            <a:ext cx="393700" cy="3683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1" idx="2"/>
            <a:endCxn id="46" idx="0"/>
          </p:cNvCxnSpPr>
          <p:nvPr/>
        </p:nvCxnSpPr>
        <p:spPr>
          <a:xfrm flipH="1">
            <a:off x="8382000" y="4706938"/>
            <a:ext cx="342900" cy="3683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88" name="TextBox 53"/>
          <p:cNvSpPr txBox="1">
            <a:spLocks noChangeArrowheads="1"/>
          </p:cNvSpPr>
          <p:nvPr/>
        </p:nvSpPr>
        <p:spPr bwMode="auto">
          <a:xfrm>
            <a:off x="7391400" y="3246439"/>
            <a:ext cx="838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15389" name="TextBox 55"/>
          <p:cNvSpPr txBox="1">
            <a:spLocks noChangeArrowheads="1"/>
          </p:cNvSpPr>
          <p:nvPr/>
        </p:nvSpPr>
        <p:spPr bwMode="auto">
          <a:xfrm>
            <a:off x="8382000" y="3898900"/>
            <a:ext cx="83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15390" name="TextBox 59"/>
          <p:cNvSpPr txBox="1">
            <a:spLocks noChangeArrowheads="1"/>
          </p:cNvSpPr>
          <p:nvPr/>
        </p:nvSpPr>
        <p:spPr bwMode="auto">
          <a:xfrm>
            <a:off x="8991600" y="4694239"/>
            <a:ext cx="762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mbox</a:t>
            </a:r>
          </a:p>
        </p:txBody>
      </p:sp>
      <p:sp>
        <p:nvSpPr>
          <p:cNvPr id="15391" name="TextBox 70"/>
          <p:cNvSpPr txBox="1">
            <a:spLocks noChangeArrowheads="1"/>
          </p:cNvSpPr>
          <p:nvPr/>
        </p:nvSpPr>
        <p:spPr bwMode="auto">
          <a:xfrm>
            <a:off x="5257800" y="2438401"/>
            <a:ext cx="1676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Name Server for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foreign name space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810000" y="30480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3" name="Rectangle 72"/>
          <p:cNvSpPr/>
          <p:nvPr/>
        </p:nvSpPr>
        <p:spPr>
          <a:xfrm>
            <a:off x="3454400" y="35814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4" name="Rectangle 73"/>
          <p:cNvSpPr/>
          <p:nvPr/>
        </p:nvSpPr>
        <p:spPr>
          <a:xfrm>
            <a:off x="4038600" y="42799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5" name="Oval 74"/>
          <p:cNvSpPr/>
          <p:nvPr/>
        </p:nvSpPr>
        <p:spPr>
          <a:xfrm>
            <a:off x="4165600" y="3535363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6" name="Oval 75"/>
          <p:cNvSpPr/>
          <p:nvPr/>
        </p:nvSpPr>
        <p:spPr>
          <a:xfrm>
            <a:off x="2667000" y="43434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80" name="Straight Connector 79"/>
          <p:cNvCxnSpPr>
            <a:stCxn id="72" idx="2"/>
            <a:endCxn id="75" idx="0"/>
          </p:cNvCxnSpPr>
          <p:nvPr/>
        </p:nvCxnSpPr>
        <p:spPr>
          <a:xfrm>
            <a:off x="4000500" y="3429001"/>
            <a:ext cx="469900" cy="106363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2" idx="2"/>
            <a:endCxn id="73" idx="0"/>
          </p:cNvCxnSpPr>
          <p:nvPr/>
        </p:nvCxnSpPr>
        <p:spPr>
          <a:xfrm flipH="1">
            <a:off x="3644900" y="3429000"/>
            <a:ext cx="355600" cy="1524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73" idx="2"/>
            <a:endCxn id="74" idx="0"/>
          </p:cNvCxnSpPr>
          <p:nvPr/>
        </p:nvCxnSpPr>
        <p:spPr>
          <a:xfrm>
            <a:off x="3644900" y="3962400"/>
            <a:ext cx="584200" cy="3175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3" idx="2"/>
            <a:endCxn id="76" idx="0"/>
          </p:cNvCxnSpPr>
          <p:nvPr/>
        </p:nvCxnSpPr>
        <p:spPr>
          <a:xfrm flipH="1">
            <a:off x="2971800" y="3962400"/>
            <a:ext cx="673100" cy="3810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01" name="TextBox 86"/>
          <p:cNvSpPr txBox="1">
            <a:spLocks noChangeArrowheads="1"/>
          </p:cNvSpPr>
          <p:nvPr/>
        </p:nvSpPr>
        <p:spPr bwMode="auto">
          <a:xfrm>
            <a:off x="2819400" y="3200400"/>
            <a:ext cx="83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remote</a:t>
            </a:r>
          </a:p>
        </p:txBody>
      </p:sp>
      <p:sp>
        <p:nvSpPr>
          <p:cNvPr id="15402" name="TextBox 87"/>
          <p:cNvSpPr txBox="1">
            <a:spLocks noChangeArrowheads="1"/>
          </p:cNvSpPr>
          <p:nvPr/>
        </p:nvSpPr>
        <p:spPr bwMode="auto">
          <a:xfrm>
            <a:off x="3810000" y="38528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vu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2590800" y="4800600"/>
            <a:ext cx="1828800" cy="60960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“nfs://</a:t>
            </a:r>
            <a:r>
              <a:rPr lang="en-US" sz="1400" dirty="0"/>
              <a:t>flits.cs.vu.nl/home/</a:t>
            </a:r>
            <a:r>
              <a:rPr lang="en-US" sz="1400" dirty="0" err="1"/>
              <a:t>steen</a:t>
            </a:r>
            <a:r>
              <a:rPr lang="en-US" sz="1400" dirty="0"/>
              <a:t>/</a:t>
            </a:r>
            <a:r>
              <a:rPr lang="en-US" sz="1400" dirty="0" err="1"/>
              <a:t>mbox</a:t>
            </a:r>
            <a:r>
              <a:rPr lang="en-US" dirty="0"/>
              <a:t>”</a:t>
            </a:r>
          </a:p>
        </p:txBody>
      </p:sp>
      <p:cxnSp>
        <p:nvCxnSpPr>
          <p:cNvPr id="91" name="Straight Connector 90"/>
          <p:cNvCxnSpPr>
            <a:cxnSpLocks/>
            <a:stCxn id="74" idx="2"/>
            <a:endCxn id="90" idx="0"/>
          </p:cNvCxnSpPr>
          <p:nvPr/>
        </p:nvCxnSpPr>
        <p:spPr>
          <a:xfrm flipH="1">
            <a:off x="3505200" y="4660900"/>
            <a:ext cx="723900" cy="139700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  <a:stCxn id="7" idx="3"/>
          </p:cNvCxnSpPr>
          <p:nvPr/>
        </p:nvCxnSpPr>
        <p:spPr bwMode="auto">
          <a:xfrm>
            <a:off x="9906000" y="2307431"/>
            <a:ext cx="685800" cy="0"/>
          </a:xfrm>
          <a:prstGeom prst="line">
            <a:avLst/>
          </a:prstGeom>
          <a:ln w="28575">
            <a:solidFill>
              <a:srgbClr val="0000FF"/>
            </a:solidFill>
            <a:head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 bwMode="auto">
          <a:xfrm>
            <a:off x="4114800" y="6248400"/>
            <a:ext cx="6477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 bwMode="auto">
          <a:xfrm>
            <a:off x="4114800" y="5410200"/>
            <a:ext cx="0" cy="8382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H="1" flipV="1">
            <a:off x="6781800" y="2895600"/>
            <a:ext cx="304800" cy="762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2286000" y="1331871"/>
            <a:ext cx="7620000" cy="5334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Lookup “/remote/vu/home/</a:t>
            </a:r>
            <a:r>
              <a:rPr lang="en-US" b="1" dirty="0" err="1">
                <a:solidFill>
                  <a:schemeClr val="bg1"/>
                </a:solidFill>
              </a:rPr>
              <a:t>steen</a:t>
            </a:r>
            <a:r>
              <a:rPr lang="en-US" b="1" dirty="0">
                <a:solidFill>
                  <a:schemeClr val="bg1"/>
                </a:solidFill>
              </a:rPr>
              <a:t>/</a:t>
            </a:r>
            <a:r>
              <a:rPr lang="en-US" b="1" dirty="0" err="1">
                <a:solidFill>
                  <a:schemeClr val="bg1"/>
                </a:solidFill>
              </a:rPr>
              <a:t>mbox</a:t>
            </a:r>
            <a:r>
              <a:rPr lang="en-US" b="1" dirty="0">
                <a:solidFill>
                  <a:schemeClr val="bg1"/>
                </a:solidFill>
              </a:rPr>
              <a:t>”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EF321A41-81D9-D83F-A279-825142A11243}"/>
              </a:ext>
            </a:extLst>
          </p:cNvPr>
          <p:cNvSpPr/>
          <p:nvPr/>
        </p:nvSpPr>
        <p:spPr>
          <a:xfrm>
            <a:off x="228600" y="2713038"/>
            <a:ext cx="2057400" cy="19939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Knowing </a:t>
            </a:r>
            <a:r>
              <a:rPr lang="en-US" i="1" u="sng" dirty="0">
                <a:solidFill>
                  <a:schemeClr val="tx1"/>
                </a:solidFill>
              </a:rPr>
              <a:t>from where</a:t>
            </a:r>
            <a:r>
              <a:rPr lang="en-US" dirty="0">
                <a:solidFill>
                  <a:schemeClr val="tx1"/>
                </a:solidFill>
              </a:rPr>
              <a:t> to start is referred to as a </a:t>
            </a:r>
            <a:r>
              <a:rPr lang="en-US" sz="2000" b="1" i="1" dirty="0">
                <a:solidFill>
                  <a:schemeClr val="tx1"/>
                </a:solidFill>
              </a:rPr>
              <a:t>closure mechanism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C4A1A23-8F38-4A74-0CD4-8D00494F072E}"/>
              </a:ext>
            </a:extLst>
          </p:cNvPr>
          <p:cNvCxnSpPr/>
          <p:nvPr/>
        </p:nvCxnSpPr>
        <p:spPr>
          <a:xfrm flipH="1">
            <a:off x="3647818" y="3432176"/>
            <a:ext cx="355600" cy="1524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D370BF-DF9C-9704-1024-00F0A05B9C92}"/>
              </a:ext>
            </a:extLst>
          </p:cNvPr>
          <p:cNvCxnSpPr/>
          <p:nvPr/>
        </p:nvCxnSpPr>
        <p:spPr>
          <a:xfrm>
            <a:off x="3648847" y="3964805"/>
            <a:ext cx="584200" cy="3175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3108932-BD06-CE9A-0436-4D054552A6E8}"/>
              </a:ext>
            </a:extLst>
          </p:cNvPr>
          <p:cNvCxnSpPr/>
          <p:nvPr/>
        </p:nvCxnSpPr>
        <p:spPr>
          <a:xfrm>
            <a:off x="10591800" y="2307431"/>
            <a:ext cx="0" cy="3940969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AD8F6FD-306E-F02B-2EE5-2B197FD67E23}"/>
              </a:ext>
            </a:extLst>
          </p:cNvPr>
          <p:cNvCxnSpPr/>
          <p:nvPr/>
        </p:nvCxnSpPr>
        <p:spPr>
          <a:xfrm flipH="1">
            <a:off x="8134350" y="3479478"/>
            <a:ext cx="355600" cy="1524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FE8345E-31C5-A657-F91C-33C2CF24029F}"/>
              </a:ext>
            </a:extLst>
          </p:cNvPr>
          <p:cNvCxnSpPr/>
          <p:nvPr/>
        </p:nvCxnSpPr>
        <p:spPr>
          <a:xfrm>
            <a:off x="8147050" y="4009446"/>
            <a:ext cx="584200" cy="3175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3A64CEE-1A26-7A7C-E352-E0C0697BCCCE}"/>
              </a:ext>
            </a:extLst>
          </p:cNvPr>
          <p:cNvCxnSpPr/>
          <p:nvPr/>
        </p:nvCxnSpPr>
        <p:spPr>
          <a:xfrm>
            <a:off x="8718550" y="4697908"/>
            <a:ext cx="393700" cy="3683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068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274320"/>
            <a:ext cx="10439400" cy="1055688"/>
          </a:xfrm>
        </p:spPr>
        <p:txBody>
          <a:bodyPr>
            <a:normAutofit/>
          </a:bodyPr>
          <a:lstStyle/>
          <a:p>
            <a:r>
              <a:rPr lang="en-US" altLang="en-US" dirty="0"/>
              <a:t>How to Distribute the Unix Naming Graph?</a:t>
            </a:r>
          </a:p>
        </p:txBody>
      </p:sp>
      <p:graphicFrame>
        <p:nvGraphicFramePr>
          <p:cNvPr id="4" name="Table 33">
            <a:extLst>
              <a:ext uri="{FF2B5EF4-FFF2-40B4-BE49-F238E27FC236}">
                <a16:creationId xmlns:a16="http://schemas.microsoft.com/office/drawing/2014/main" id="{B4B34E0C-2D99-B7DC-82EC-9DA05D48F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681336"/>
              </p:ext>
            </p:extLst>
          </p:nvPr>
        </p:nvGraphicFramePr>
        <p:xfrm>
          <a:off x="1380362" y="5398254"/>
          <a:ext cx="871221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009">
                  <a:extLst>
                    <a:ext uri="{9D8B030D-6E8A-4147-A177-3AD203B41FA5}">
                      <a16:colId xmlns:a16="http://schemas.microsoft.com/office/drawing/2014/main" val="272674020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58585110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08632444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4220369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5541766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418991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77558480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1680784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17796885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4961085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1679361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77921456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583268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34887116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319093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4251627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9382674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6397714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967544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1896708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991773707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78653262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10035748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12910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395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24567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48AF575-DF8D-940C-DF01-F117FDB09555}"/>
              </a:ext>
            </a:extLst>
          </p:cNvPr>
          <p:cNvSpPr txBox="1"/>
          <p:nvPr/>
        </p:nvSpPr>
        <p:spPr>
          <a:xfrm>
            <a:off x="609600" y="6336268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Boot Block</a:t>
            </a:r>
          </a:p>
        </p:txBody>
      </p:sp>
      <p:cxnSp>
        <p:nvCxnSpPr>
          <p:cNvPr id="6" name="Curved Connector 5">
            <a:extLst>
              <a:ext uri="{FF2B5EF4-FFF2-40B4-BE49-F238E27FC236}">
                <a16:creationId xmlns:a16="http://schemas.microsoft.com/office/drawing/2014/main" id="{D6D9AFB1-8A21-82E6-5C28-85AA427F65DA}"/>
              </a:ext>
            </a:extLst>
          </p:cNvPr>
          <p:cNvCxnSpPr>
            <a:endCxn id="5" idx="0"/>
          </p:cNvCxnSpPr>
          <p:nvPr/>
        </p:nvCxnSpPr>
        <p:spPr>
          <a:xfrm rot="5400000">
            <a:off x="1122179" y="5900281"/>
            <a:ext cx="567174" cy="30480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FC9927F-1773-0D58-6229-802DE2D5CEFA}"/>
              </a:ext>
            </a:extLst>
          </p:cNvPr>
          <p:cNvSpPr txBox="1"/>
          <p:nvPr/>
        </p:nvSpPr>
        <p:spPr>
          <a:xfrm>
            <a:off x="1024766" y="475556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Superblock</a:t>
            </a:r>
          </a:p>
        </p:txBody>
      </p:sp>
      <p:cxnSp>
        <p:nvCxnSpPr>
          <p:cNvPr id="8" name="Curved Connector 7">
            <a:extLst>
              <a:ext uri="{FF2B5EF4-FFF2-40B4-BE49-F238E27FC236}">
                <a16:creationId xmlns:a16="http://schemas.microsoft.com/office/drawing/2014/main" id="{C0300461-0181-36D0-7B00-F9C0B5FB70D8}"/>
              </a:ext>
            </a:extLst>
          </p:cNvPr>
          <p:cNvCxnSpPr>
            <a:cxnSpLocks/>
            <a:endCxn id="7" idx="2"/>
          </p:cNvCxnSpPr>
          <p:nvPr/>
        </p:nvCxnSpPr>
        <p:spPr>
          <a:xfrm rot="16200000" flipV="1">
            <a:off x="1648658" y="5170417"/>
            <a:ext cx="293997" cy="202952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A7726F5-7602-245E-BB40-CBDFC97592CA}"/>
              </a:ext>
            </a:extLst>
          </p:cNvPr>
          <p:cNvSpPr txBox="1"/>
          <p:nvPr/>
        </p:nvSpPr>
        <p:spPr>
          <a:xfrm>
            <a:off x="2029462" y="6336268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Nodes (called </a:t>
            </a:r>
            <a:r>
              <a:rPr lang="en-US" i="1" dirty="0" err="1"/>
              <a:t>Inodes</a:t>
            </a:r>
            <a:r>
              <a:rPr lang="en-US" dirty="0"/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583EA5-F693-5D4E-26F7-074B80305B45}"/>
              </a:ext>
            </a:extLst>
          </p:cNvPr>
          <p:cNvSpPr txBox="1"/>
          <p:nvPr/>
        </p:nvSpPr>
        <p:spPr>
          <a:xfrm>
            <a:off x="6613977" y="4755562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File Data Blocks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DD1283-51DE-552E-461F-AFB07BEFD561}"/>
              </a:ext>
            </a:extLst>
          </p:cNvPr>
          <p:cNvSpPr txBox="1"/>
          <p:nvPr/>
        </p:nvSpPr>
        <p:spPr>
          <a:xfrm>
            <a:off x="7272516" y="6336268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 Block</a:t>
            </a: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1450A10C-F3E1-46C5-DD73-A2748B143D92}"/>
              </a:ext>
            </a:extLst>
          </p:cNvPr>
          <p:cNvSpPr/>
          <p:nvPr/>
        </p:nvSpPr>
        <p:spPr>
          <a:xfrm rot="5400000">
            <a:off x="3449025" y="4686959"/>
            <a:ext cx="205298" cy="287098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8B9B3C3-3DEA-472F-C523-1E2BC7A23DD1}"/>
              </a:ext>
            </a:extLst>
          </p:cNvPr>
          <p:cNvCxnSpPr/>
          <p:nvPr/>
        </p:nvCxnSpPr>
        <p:spPr>
          <a:xfrm>
            <a:off x="10244966" y="592149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6BAB897-1F8C-F629-8138-C68E346A9A95}"/>
              </a:ext>
            </a:extLst>
          </p:cNvPr>
          <p:cNvSpPr txBox="1"/>
          <p:nvPr/>
        </p:nvSpPr>
        <p:spPr>
          <a:xfrm>
            <a:off x="10706887" y="5594618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</a:t>
            </a:r>
            <a:br>
              <a:rPr lang="en-US" dirty="0"/>
            </a:br>
            <a:r>
              <a:rPr lang="en-US" dirty="0"/>
              <a:t>Numbers</a:t>
            </a:r>
          </a:p>
        </p:txBody>
      </p:sp>
      <p:sp>
        <p:nvSpPr>
          <p:cNvPr id="15" name="Right Brace 14">
            <a:extLst>
              <a:ext uri="{FF2B5EF4-FFF2-40B4-BE49-F238E27FC236}">
                <a16:creationId xmlns:a16="http://schemas.microsoft.com/office/drawing/2014/main" id="{CADC3425-93DC-53B1-33A2-97346B6EF9F2}"/>
              </a:ext>
            </a:extLst>
          </p:cNvPr>
          <p:cNvSpPr/>
          <p:nvPr/>
        </p:nvSpPr>
        <p:spPr>
          <a:xfrm rot="16200000">
            <a:off x="7437224" y="2657732"/>
            <a:ext cx="205297" cy="510541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Curved Connector 15">
            <a:extLst>
              <a:ext uri="{FF2B5EF4-FFF2-40B4-BE49-F238E27FC236}">
                <a16:creationId xmlns:a16="http://schemas.microsoft.com/office/drawing/2014/main" id="{EFFB0AAE-55BD-A5C7-39AD-4C4DA328AA58}"/>
              </a:ext>
            </a:extLst>
          </p:cNvPr>
          <p:cNvCxnSpPr>
            <a:cxnSpLocks/>
          </p:cNvCxnSpPr>
          <p:nvPr/>
        </p:nvCxnSpPr>
        <p:spPr>
          <a:xfrm>
            <a:off x="7391400" y="5769094"/>
            <a:ext cx="512058" cy="471855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208CB59-0C5A-9A57-DCA9-95A8A198C21E}"/>
              </a:ext>
            </a:extLst>
          </p:cNvPr>
          <p:cNvGrpSpPr/>
          <p:nvPr/>
        </p:nvGrpSpPr>
        <p:grpSpPr>
          <a:xfrm>
            <a:off x="3602870" y="1524671"/>
            <a:ext cx="3505200" cy="3121152"/>
            <a:chOff x="6553200" y="2209800"/>
            <a:chExt cx="3505200" cy="312115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A5075ED-8D82-718A-FB3B-3126FE56B6C6}"/>
                </a:ext>
              </a:extLst>
            </p:cNvPr>
            <p:cNvSpPr/>
            <p:nvPr/>
          </p:nvSpPr>
          <p:spPr>
            <a:xfrm>
              <a:off x="8610600" y="22098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n0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5646066-A91E-0C37-C638-A3240BEA83E4}"/>
                </a:ext>
              </a:extLst>
            </p:cNvPr>
            <p:cNvSpPr/>
            <p:nvPr/>
          </p:nvSpPr>
          <p:spPr>
            <a:xfrm>
              <a:off x="7696200" y="28956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n1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085FFCC-29D3-A819-70A3-115CD2B6194D}"/>
                </a:ext>
              </a:extLst>
            </p:cNvPr>
            <p:cNvSpPr/>
            <p:nvPr/>
          </p:nvSpPr>
          <p:spPr>
            <a:xfrm>
              <a:off x="8534400" y="39624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n4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D91EB44-DB63-B1D2-81F2-B72532838CEB}"/>
                </a:ext>
              </a:extLst>
            </p:cNvPr>
            <p:cNvSpPr/>
            <p:nvPr/>
          </p:nvSpPr>
          <p:spPr>
            <a:xfrm>
              <a:off x="9144000" y="29718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n5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F5CC270-EEC1-49B4-98C8-1BB046127D87}"/>
                </a:ext>
              </a:extLst>
            </p:cNvPr>
            <p:cNvSpPr/>
            <p:nvPr/>
          </p:nvSpPr>
          <p:spPr>
            <a:xfrm>
              <a:off x="67818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n2</a:t>
              </a: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12524439-44A6-5ED0-4226-AF76BE46AFE0}"/>
                </a:ext>
              </a:extLst>
            </p:cNvPr>
            <p:cNvSpPr/>
            <p:nvPr/>
          </p:nvSpPr>
          <p:spPr>
            <a:xfrm>
              <a:off x="76200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n3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C852EA3-E9CD-7732-FB3B-12EB2B87E222}"/>
                </a:ext>
              </a:extLst>
            </p:cNvPr>
            <p:cNvSpPr/>
            <p:nvPr/>
          </p:nvSpPr>
          <p:spPr>
            <a:xfrm>
              <a:off x="8839200" y="5029200"/>
              <a:ext cx="612648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n7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1EA12D9-57C9-A7E7-06AA-D7BA2FDFE00F}"/>
                </a:ext>
              </a:extLst>
            </p:cNvPr>
            <p:cNvSpPr/>
            <p:nvPr/>
          </p:nvSpPr>
          <p:spPr>
            <a:xfrm>
              <a:off x="8001000" y="5029200"/>
              <a:ext cx="612648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n6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1F89E1D-6443-C135-42A8-CFA3BC94D9E6}"/>
                </a:ext>
              </a:extLst>
            </p:cNvPr>
            <p:cNvCxnSpPr>
              <a:stCxn id="18" idx="2"/>
              <a:endCxn id="21" idx="0"/>
            </p:cNvCxnSpPr>
            <p:nvPr/>
          </p:nvCxnSpPr>
          <p:spPr>
            <a:xfrm>
              <a:off x="8801100" y="2590800"/>
              <a:ext cx="647700" cy="381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D172C0A-B32D-403C-D67E-244180537BEE}"/>
                </a:ext>
              </a:extLst>
            </p:cNvPr>
            <p:cNvCxnSpPr>
              <a:stCxn id="18" idx="2"/>
              <a:endCxn id="19" idx="0"/>
            </p:cNvCxnSpPr>
            <p:nvPr/>
          </p:nvCxnSpPr>
          <p:spPr>
            <a:xfrm flipH="1">
              <a:off x="7886700" y="2590800"/>
              <a:ext cx="914400" cy="304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0DB408C-AD97-92A8-2EF2-CC4D4BAFB9DF}"/>
                </a:ext>
              </a:extLst>
            </p:cNvPr>
            <p:cNvCxnSpPr>
              <a:stCxn id="19" idx="2"/>
              <a:endCxn id="23" idx="0"/>
            </p:cNvCxnSpPr>
            <p:nvPr/>
          </p:nvCxnSpPr>
          <p:spPr>
            <a:xfrm>
              <a:off x="7886700" y="3276600"/>
              <a:ext cx="38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75A3BAC-CFDB-5BE0-BF25-CE6727722311}"/>
                </a:ext>
              </a:extLst>
            </p:cNvPr>
            <p:cNvCxnSpPr>
              <a:stCxn id="19" idx="2"/>
              <a:endCxn id="20" idx="0"/>
            </p:cNvCxnSpPr>
            <p:nvPr/>
          </p:nvCxnSpPr>
          <p:spPr>
            <a:xfrm>
              <a:off x="7886700" y="3276600"/>
              <a:ext cx="8382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C7D1351-1169-C0D3-9DCF-664FDFF91DDE}"/>
                </a:ext>
              </a:extLst>
            </p:cNvPr>
            <p:cNvCxnSpPr>
              <a:stCxn id="19" idx="2"/>
              <a:endCxn id="22" idx="0"/>
            </p:cNvCxnSpPr>
            <p:nvPr/>
          </p:nvCxnSpPr>
          <p:spPr>
            <a:xfrm flipH="1">
              <a:off x="7086600" y="3276600"/>
              <a:ext cx="800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84EBFF4-FF4E-5DE0-AE7F-63B7F033E339}"/>
                </a:ext>
              </a:extLst>
            </p:cNvPr>
            <p:cNvCxnSpPr>
              <a:stCxn id="20" idx="2"/>
              <a:endCxn id="24" idx="0"/>
            </p:cNvCxnSpPr>
            <p:nvPr/>
          </p:nvCxnSpPr>
          <p:spPr>
            <a:xfrm>
              <a:off x="8724900" y="4343400"/>
              <a:ext cx="420624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165CE5B-2DEF-5A91-4447-CC0A1DD1BF94}"/>
                </a:ext>
              </a:extLst>
            </p:cNvPr>
            <p:cNvCxnSpPr>
              <a:stCxn id="20" idx="2"/>
              <a:endCxn id="25" idx="0"/>
            </p:cNvCxnSpPr>
            <p:nvPr/>
          </p:nvCxnSpPr>
          <p:spPr>
            <a:xfrm flipH="1">
              <a:off x="8307324" y="4343400"/>
              <a:ext cx="417576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1818257-8FA2-CE28-0620-CDFD30D2B0A3}"/>
                </a:ext>
              </a:extLst>
            </p:cNvPr>
            <p:cNvCxnSpPr>
              <a:stCxn id="20" idx="3"/>
              <a:endCxn id="21" idx="4"/>
            </p:cNvCxnSpPr>
            <p:nvPr/>
          </p:nvCxnSpPr>
          <p:spPr>
            <a:xfrm flipV="1">
              <a:off x="8915400" y="3276600"/>
              <a:ext cx="533400" cy="8763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52">
              <a:extLst>
                <a:ext uri="{FF2B5EF4-FFF2-40B4-BE49-F238E27FC236}">
                  <a16:creationId xmlns:a16="http://schemas.microsoft.com/office/drawing/2014/main" id="{CEFE9DB0-37B6-E942-C935-3D0485A204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43800" y="23622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home</a:t>
              </a:r>
            </a:p>
          </p:txBody>
        </p:sp>
        <p:sp>
          <p:nvSpPr>
            <p:cNvPr id="35" name="TextBox 53">
              <a:extLst>
                <a:ext uri="{FF2B5EF4-FFF2-40B4-BE49-F238E27FC236}">
                  <a16:creationId xmlns:a16="http://schemas.microsoft.com/office/drawing/2014/main" id="{264DEC70-7DE9-91C2-0F1D-987CEA512D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7800" y="24384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  <p:sp>
          <p:nvSpPr>
            <p:cNvPr id="37" name="TextBox 55">
              <a:extLst>
                <a:ext uri="{FF2B5EF4-FFF2-40B4-BE49-F238E27FC236}">
                  <a16:creationId xmlns:a16="http://schemas.microsoft.com/office/drawing/2014/main" id="{BC005C75-4E44-8A82-1AB6-234186BDE6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91400" y="35052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max</a:t>
              </a:r>
            </a:p>
          </p:txBody>
        </p:sp>
        <p:sp>
          <p:nvSpPr>
            <p:cNvPr id="38" name="TextBox 56">
              <a:extLst>
                <a:ext uri="{FF2B5EF4-FFF2-40B4-BE49-F238E27FC236}">
                  <a16:creationId xmlns:a16="http://schemas.microsoft.com/office/drawing/2014/main" id="{E523541E-8F30-554B-9E38-DACBA26DAA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3200" y="33528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elke</a:t>
              </a:r>
            </a:p>
          </p:txBody>
        </p:sp>
        <p:sp>
          <p:nvSpPr>
            <p:cNvPr id="40" name="TextBox 80">
              <a:extLst>
                <a:ext uri="{FF2B5EF4-FFF2-40B4-BE49-F238E27FC236}">
                  <a16:creationId xmlns:a16="http://schemas.microsoft.com/office/drawing/2014/main" id="{0475EAEC-CF68-567D-8767-08F4EFAB0C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00" y="44958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twmrc</a:t>
              </a:r>
            </a:p>
          </p:txBody>
        </p:sp>
        <p:sp>
          <p:nvSpPr>
            <p:cNvPr id="41" name="TextBox 81">
              <a:extLst>
                <a:ext uri="{FF2B5EF4-FFF2-40B4-BE49-F238E27FC236}">
                  <a16:creationId xmlns:a16="http://schemas.microsoft.com/office/drawing/2014/main" id="{CB44434B-6222-E911-AEE2-773C3CB39F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4400" y="4572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mbox</a:t>
              </a:r>
            </a:p>
          </p:txBody>
        </p:sp>
        <p:sp>
          <p:nvSpPr>
            <p:cNvPr id="42" name="TextBox 83">
              <a:extLst>
                <a:ext uri="{FF2B5EF4-FFF2-40B4-BE49-F238E27FC236}">
                  <a16:creationId xmlns:a16="http://schemas.microsoft.com/office/drawing/2014/main" id="{3ED3C0A8-8C70-8F57-2E39-FAB7DF3901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0" y="3810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270800A2-B400-5825-F590-AE0837824298}"/>
              </a:ext>
            </a:extLst>
          </p:cNvPr>
          <p:cNvSpPr txBox="1"/>
          <p:nvPr/>
        </p:nvSpPr>
        <p:spPr>
          <a:xfrm>
            <a:off x="8844582" y="2728836"/>
            <a:ext cx="2800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u="sng" dirty="0">
                <a:solidFill>
                  <a:srgbClr val="77E1FF"/>
                </a:solidFill>
              </a:rPr>
              <a:t>Logical</a:t>
            </a:r>
            <a:r>
              <a:rPr lang="en-US" b="1" i="1" dirty="0">
                <a:solidFill>
                  <a:srgbClr val="77E1FF"/>
                </a:solidFill>
              </a:rPr>
              <a:t> Representation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1176373-D19B-BB43-8A6E-EFE54FB5D784}"/>
              </a:ext>
            </a:extLst>
          </p:cNvPr>
          <p:cNvSpPr txBox="1"/>
          <p:nvPr/>
        </p:nvSpPr>
        <p:spPr>
          <a:xfrm>
            <a:off x="564958" y="3810671"/>
            <a:ext cx="2929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u="sng" dirty="0">
                <a:solidFill>
                  <a:srgbClr val="EF7273"/>
                </a:solidFill>
              </a:rPr>
              <a:t>Physical</a:t>
            </a:r>
            <a:r>
              <a:rPr lang="en-US" b="1" i="1" dirty="0">
                <a:solidFill>
                  <a:srgbClr val="EF7273"/>
                </a:solidFill>
              </a:rPr>
              <a:t> Representation </a:t>
            </a:r>
          </a:p>
        </p:txBody>
      </p:sp>
      <p:sp>
        <p:nvSpPr>
          <p:cNvPr id="50" name="Right Arrow 49">
            <a:extLst>
              <a:ext uri="{FF2B5EF4-FFF2-40B4-BE49-F238E27FC236}">
                <a16:creationId xmlns:a16="http://schemas.microsoft.com/office/drawing/2014/main" id="{7209739B-6E76-6089-EFCF-F872C0EB910E}"/>
              </a:ext>
            </a:extLst>
          </p:cNvPr>
          <p:cNvSpPr/>
          <p:nvPr/>
        </p:nvSpPr>
        <p:spPr>
          <a:xfrm rot="10800000">
            <a:off x="8371456" y="2739752"/>
            <a:ext cx="439738" cy="381671"/>
          </a:xfrm>
          <a:prstGeom prst="rightArrow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ight Arrow 50">
            <a:extLst>
              <a:ext uri="{FF2B5EF4-FFF2-40B4-BE49-F238E27FC236}">
                <a16:creationId xmlns:a16="http://schemas.microsoft.com/office/drawing/2014/main" id="{1E8F2FE0-15B9-9AC3-FDE8-1E9D4131E7E7}"/>
              </a:ext>
            </a:extLst>
          </p:cNvPr>
          <p:cNvSpPr/>
          <p:nvPr/>
        </p:nvSpPr>
        <p:spPr>
          <a:xfrm rot="3205538">
            <a:off x="1599253" y="4227187"/>
            <a:ext cx="439738" cy="420678"/>
          </a:xfrm>
          <a:prstGeom prst="rightArrow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4">
            <a:extLst>
              <a:ext uri="{FF2B5EF4-FFF2-40B4-BE49-F238E27FC236}">
                <a16:creationId xmlns:a16="http://schemas.microsoft.com/office/drawing/2014/main" id="{EE63A401-24D9-3036-9D18-92B39C535A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667671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err="1">
                <a:solidFill>
                  <a:schemeClr val="tx1"/>
                </a:solidFill>
              </a:rPr>
              <a:t>steen</a:t>
            </a:r>
            <a:endParaRPr lang="en-US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18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  <p:bldP spid="11" grpId="0"/>
      <p:bldP spid="12" grpId="0" animBg="1"/>
      <p:bldP spid="14" grpId="0"/>
      <p:bldP spid="15" grpId="0" animBg="1"/>
      <p:bldP spid="48" grpId="0"/>
      <p:bldP spid="49" grpId="0"/>
      <p:bldP spid="50" grpId="0" animBg="1"/>
      <p:bldP spid="51" grpId="0" animBg="1"/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EC8430AA-6DE5-628F-063A-97AF4E21FC41}"/>
              </a:ext>
            </a:extLst>
          </p:cNvPr>
          <p:cNvSpPr/>
          <p:nvPr/>
        </p:nvSpPr>
        <p:spPr>
          <a:xfrm>
            <a:off x="1981200" y="4238244"/>
            <a:ext cx="76200" cy="17815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B5FCCA-8E85-28A7-9B66-22BA371E334F}"/>
              </a:ext>
            </a:extLst>
          </p:cNvPr>
          <p:cNvSpPr txBox="1"/>
          <p:nvPr/>
        </p:nvSpPr>
        <p:spPr>
          <a:xfrm>
            <a:off x="415299" y="4677078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or</a:t>
            </a:r>
          </a:p>
          <a:p>
            <a:r>
              <a:rPr lang="en-US" b="1" i="1" dirty="0">
                <a:solidFill>
                  <a:srgbClr val="77E1FF"/>
                </a:solidFill>
              </a:rPr>
              <a:t>Effective</a:t>
            </a:r>
            <a:r>
              <a:rPr lang="en-US" dirty="0"/>
              <a:t> DS</a:t>
            </a:r>
          </a:p>
        </p:txBody>
      </p:sp>
      <p:sp>
        <p:nvSpPr>
          <p:cNvPr id="17" name="Left Bracket 16">
            <a:extLst>
              <a:ext uri="{FF2B5EF4-FFF2-40B4-BE49-F238E27FC236}">
                <a16:creationId xmlns:a16="http://schemas.microsoft.com/office/drawing/2014/main" id="{72FCB9ED-567F-4C43-F96A-1D9E29199180}"/>
              </a:ext>
            </a:extLst>
          </p:cNvPr>
          <p:cNvSpPr/>
          <p:nvPr/>
        </p:nvSpPr>
        <p:spPr>
          <a:xfrm>
            <a:off x="1973918" y="2503932"/>
            <a:ext cx="76200" cy="16291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8271FB-1448-9AD0-E9B2-D77604BACE71}"/>
              </a:ext>
            </a:extLst>
          </p:cNvPr>
          <p:cNvSpPr txBox="1"/>
          <p:nvPr/>
        </p:nvSpPr>
        <p:spPr>
          <a:xfrm>
            <a:off x="252984" y="3044716"/>
            <a:ext cx="181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Fast &amp; Reliable </a:t>
            </a:r>
            <a:br>
              <a:rPr lang="en-US" dirty="0"/>
            </a:br>
            <a:r>
              <a:rPr lang="en-US" dirty="0"/>
              <a:t>or </a:t>
            </a:r>
            <a:r>
              <a:rPr lang="en-US" b="1" i="1" dirty="0">
                <a:solidFill>
                  <a:srgbClr val="77E1FF"/>
                </a:solidFill>
              </a:rPr>
              <a:t>Efficient</a:t>
            </a:r>
            <a:r>
              <a:rPr lang="en-US" dirty="0"/>
              <a:t> DS</a:t>
            </a:r>
          </a:p>
        </p:txBody>
      </p:sp>
    </p:spTree>
    <p:extLst>
      <p:ext uri="{BB962C8B-B14F-4D97-AF65-F5344CB8AC3E}">
        <p14:creationId xmlns:p14="http://schemas.microsoft.com/office/powerpoint/2010/main" val="19120566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274320"/>
            <a:ext cx="10439400" cy="1055688"/>
          </a:xfrm>
        </p:spPr>
        <p:txBody>
          <a:bodyPr>
            <a:normAutofit/>
          </a:bodyPr>
          <a:lstStyle/>
          <a:p>
            <a:r>
              <a:rPr lang="en-US" altLang="en-US" dirty="0"/>
              <a:t>How to Distribute the Unix Naming Graph?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208CB59-0C5A-9A57-DCA9-95A8A198C21E}"/>
              </a:ext>
            </a:extLst>
          </p:cNvPr>
          <p:cNvGrpSpPr/>
          <p:nvPr/>
        </p:nvGrpSpPr>
        <p:grpSpPr>
          <a:xfrm>
            <a:off x="3602870" y="1524671"/>
            <a:ext cx="3505200" cy="3121152"/>
            <a:chOff x="6553200" y="2209800"/>
            <a:chExt cx="3505200" cy="312115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A5075ED-8D82-718A-FB3B-3126FE56B6C6}"/>
                </a:ext>
              </a:extLst>
            </p:cNvPr>
            <p:cNvSpPr/>
            <p:nvPr/>
          </p:nvSpPr>
          <p:spPr>
            <a:xfrm>
              <a:off x="8610600" y="22098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n0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5646066-A91E-0C37-C638-A3240BEA83E4}"/>
                </a:ext>
              </a:extLst>
            </p:cNvPr>
            <p:cNvSpPr/>
            <p:nvPr/>
          </p:nvSpPr>
          <p:spPr>
            <a:xfrm>
              <a:off x="7696200" y="28956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n1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085FFCC-29D3-A819-70A3-115CD2B6194D}"/>
                </a:ext>
              </a:extLst>
            </p:cNvPr>
            <p:cNvSpPr/>
            <p:nvPr/>
          </p:nvSpPr>
          <p:spPr>
            <a:xfrm>
              <a:off x="8534400" y="39624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n4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D91EB44-DB63-B1D2-81F2-B72532838CEB}"/>
                </a:ext>
              </a:extLst>
            </p:cNvPr>
            <p:cNvSpPr/>
            <p:nvPr/>
          </p:nvSpPr>
          <p:spPr>
            <a:xfrm>
              <a:off x="9144000" y="29718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n5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F5CC270-EEC1-49B4-98C8-1BB046127D87}"/>
                </a:ext>
              </a:extLst>
            </p:cNvPr>
            <p:cNvSpPr/>
            <p:nvPr/>
          </p:nvSpPr>
          <p:spPr>
            <a:xfrm>
              <a:off x="67818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n2</a:t>
              </a: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12524439-44A6-5ED0-4226-AF76BE46AFE0}"/>
                </a:ext>
              </a:extLst>
            </p:cNvPr>
            <p:cNvSpPr/>
            <p:nvPr/>
          </p:nvSpPr>
          <p:spPr>
            <a:xfrm>
              <a:off x="76200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n3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C852EA3-E9CD-7732-FB3B-12EB2B87E222}"/>
                </a:ext>
              </a:extLst>
            </p:cNvPr>
            <p:cNvSpPr/>
            <p:nvPr/>
          </p:nvSpPr>
          <p:spPr>
            <a:xfrm>
              <a:off x="8839200" y="5029200"/>
              <a:ext cx="612648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n7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1EA12D9-57C9-A7E7-06AA-D7BA2FDFE00F}"/>
                </a:ext>
              </a:extLst>
            </p:cNvPr>
            <p:cNvSpPr/>
            <p:nvPr/>
          </p:nvSpPr>
          <p:spPr>
            <a:xfrm>
              <a:off x="8001000" y="5029200"/>
              <a:ext cx="612648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n6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1F89E1D-6443-C135-42A8-CFA3BC94D9E6}"/>
                </a:ext>
              </a:extLst>
            </p:cNvPr>
            <p:cNvCxnSpPr>
              <a:stCxn id="18" idx="2"/>
              <a:endCxn id="21" idx="0"/>
            </p:cNvCxnSpPr>
            <p:nvPr/>
          </p:nvCxnSpPr>
          <p:spPr>
            <a:xfrm>
              <a:off x="8801100" y="2590800"/>
              <a:ext cx="647700" cy="381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D172C0A-B32D-403C-D67E-244180537BEE}"/>
                </a:ext>
              </a:extLst>
            </p:cNvPr>
            <p:cNvCxnSpPr>
              <a:stCxn id="18" idx="2"/>
              <a:endCxn id="19" idx="0"/>
            </p:cNvCxnSpPr>
            <p:nvPr/>
          </p:nvCxnSpPr>
          <p:spPr>
            <a:xfrm flipH="1">
              <a:off x="7886700" y="2590800"/>
              <a:ext cx="914400" cy="304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0DB408C-AD97-92A8-2EF2-CC4D4BAFB9DF}"/>
                </a:ext>
              </a:extLst>
            </p:cNvPr>
            <p:cNvCxnSpPr>
              <a:stCxn id="19" idx="2"/>
              <a:endCxn id="23" idx="0"/>
            </p:cNvCxnSpPr>
            <p:nvPr/>
          </p:nvCxnSpPr>
          <p:spPr>
            <a:xfrm>
              <a:off x="7886700" y="3276600"/>
              <a:ext cx="38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75A3BAC-CFDB-5BE0-BF25-CE6727722311}"/>
                </a:ext>
              </a:extLst>
            </p:cNvPr>
            <p:cNvCxnSpPr>
              <a:stCxn id="19" idx="2"/>
              <a:endCxn id="20" idx="0"/>
            </p:cNvCxnSpPr>
            <p:nvPr/>
          </p:nvCxnSpPr>
          <p:spPr>
            <a:xfrm>
              <a:off x="7886700" y="3276600"/>
              <a:ext cx="8382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C7D1351-1169-C0D3-9DCF-664FDFF91DDE}"/>
                </a:ext>
              </a:extLst>
            </p:cNvPr>
            <p:cNvCxnSpPr>
              <a:stCxn id="19" idx="2"/>
              <a:endCxn id="22" idx="0"/>
            </p:cNvCxnSpPr>
            <p:nvPr/>
          </p:nvCxnSpPr>
          <p:spPr>
            <a:xfrm flipH="1">
              <a:off x="7086600" y="3276600"/>
              <a:ext cx="800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84EBFF4-FF4E-5DE0-AE7F-63B7F033E339}"/>
                </a:ext>
              </a:extLst>
            </p:cNvPr>
            <p:cNvCxnSpPr>
              <a:stCxn id="20" idx="2"/>
              <a:endCxn id="24" idx="0"/>
            </p:cNvCxnSpPr>
            <p:nvPr/>
          </p:nvCxnSpPr>
          <p:spPr>
            <a:xfrm>
              <a:off x="8724900" y="4343400"/>
              <a:ext cx="420624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165CE5B-2DEF-5A91-4447-CC0A1DD1BF94}"/>
                </a:ext>
              </a:extLst>
            </p:cNvPr>
            <p:cNvCxnSpPr>
              <a:stCxn id="20" idx="2"/>
              <a:endCxn id="25" idx="0"/>
            </p:cNvCxnSpPr>
            <p:nvPr/>
          </p:nvCxnSpPr>
          <p:spPr>
            <a:xfrm flipH="1">
              <a:off x="8307324" y="4343400"/>
              <a:ext cx="417576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1818257-8FA2-CE28-0620-CDFD30D2B0A3}"/>
                </a:ext>
              </a:extLst>
            </p:cNvPr>
            <p:cNvCxnSpPr>
              <a:stCxn id="20" idx="3"/>
              <a:endCxn id="21" idx="4"/>
            </p:cNvCxnSpPr>
            <p:nvPr/>
          </p:nvCxnSpPr>
          <p:spPr>
            <a:xfrm flipV="1">
              <a:off x="8915400" y="3276600"/>
              <a:ext cx="533400" cy="8763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52">
              <a:extLst>
                <a:ext uri="{FF2B5EF4-FFF2-40B4-BE49-F238E27FC236}">
                  <a16:creationId xmlns:a16="http://schemas.microsoft.com/office/drawing/2014/main" id="{CEFE9DB0-37B6-E942-C935-3D0485A204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43800" y="23622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home</a:t>
              </a:r>
            </a:p>
          </p:txBody>
        </p:sp>
        <p:sp>
          <p:nvSpPr>
            <p:cNvPr id="35" name="TextBox 53">
              <a:extLst>
                <a:ext uri="{FF2B5EF4-FFF2-40B4-BE49-F238E27FC236}">
                  <a16:creationId xmlns:a16="http://schemas.microsoft.com/office/drawing/2014/main" id="{264DEC70-7DE9-91C2-0F1D-987CEA512D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7800" y="24384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  <p:sp>
          <p:nvSpPr>
            <p:cNvPr id="36" name="TextBox 54">
              <a:extLst>
                <a:ext uri="{FF2B5EF4-FFF2-40B4-BE49-F238E27FC236}">
                  <a16:creationId xmlns:a16="http://schemas.microsoft.com/office/drawing/2014/main" id="{E80D606F-9B0A-2FD2-E2FD-A8E9CBBC3C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84330" y="33528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err="1">
                  <a:solidFill>
                    <a:schemeClr val="tx1"/>
                  </a:solidFill>
                </a:rPr>
                <a:t>steen</a:t>
              </a:r>
              <a:endParaRPr lang="en-US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37" name="TextBox 55">
              <a:extLst>
                <a:ext uri="{FF2B5EF4-FFF2-40B4-BE49-F238E27FC236}">
                  <a16:creationId xmlns:a16="http://schemas.microsoft.com/office/drawing/2014/main" id="{BC005C75-4E44-8A82-1AB6-234186BDE6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91400" y="35052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max</a:t>
              </a:r>
            </a:p>
          </p:txBody>
        </p:sp>
        <p:sp>
          <p:nvSpPr>
            <p:cNvPr id="38" name="TextBox 56">
              <a:extLst>
                <a:ext uri="{FF2B5EF4-FFF2-40B4-BE49-F238E27FC236}">
                  <a16:creationId xmlns:a16="http://schemas.microsoft.com/office/drawing/2014/main" id="{E523541E-8F30-554B-9E38-DACBA26DAA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3200" y="33528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elke</a:t>
              </a:r>
            </a:p>
          </p:txBody>
        </p:sp>
        <p:sp>
          <p:nvSpPr>
            <p:cNvPr id="40" name="TextBox 80">
              <a:extLst>
                <a:ext uri="{FF2B5EF4-FFF2-40B4-BE49-F238E27FC236}">
                  <a16:creationId xmlns:a16="http://schemas.microsoft.com/office/drawing/2014/main" id="{0475EAEC-CF68-567D-8767-08F4EFAB0C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00" y="44958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twmrc</a:t>
              </a:r>
            </a:p>
          </p:txBody>
        </p:sp>
        <p:sp>
          <p:nvSpPr>
            <p:cNvPr id="41" name="TextBox 81">
              <a:extLst>
                <a:ext uri="{FF2B5EF4-FFF2-40B4-BE49-F238E27FC236}">
                  <a16:creationId xmlns:a16="http://schemas.microsoft.com/office/drawing/2014/main" id="{CB44434B-6222-E911-AEE2-773C3CB39F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4400" y="4572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mbox</a:t>
              </a:r>
            </a:p>
          </p:txBody>
        </p:sp>
        <p:sp>
          <p:nvSpPr>
            <p:cNvPr id="42" name="TextBox 83">
              <a:extLst>
                <a:ext uri="{FF2B5EF4-FFF2-40B4-BE49-F238E27FC236}">
                  <a16:creationId xmlns:a16="http://schemas.microsoft.com/office/drawing/2014/main" id="{3ED3C0A8-8C70-8F57-2E39-FAB7DF3901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0" y="3810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1DEC4A87-C254-ADCA-4443-0CD98A8A8778}"/>
              </a:ext>
            </a:extLst>
          </p:cNvPr>
          <p:cNvSpPr txBox="1"/>
          <p:nvPr/>
        </p:nvSpPr>
        <p:spPr>
          <a:xfrm>
            <a:off x="145388" y="3048671"/>
            <a:ext cx="3326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Map this to a </a:t>
            </a:r>
            <a:r>
              <a:rPr lang="en-US" b="1" i="1" dirty="0">
                <a:solidFill>
                  <a:srgbClr val="EF7273"/>
                </a:solidFill>
              </a:rPr>
              <a:t>worker</a:t>
            </a:r>
            <a:r>
              <a:rPr lang="en-US" b="1" dirty="0"/>
              <a:t> </a:t>
            </a:r>
            <a:r>
              <a:rPr lang="en-US" dirty="0"/>
              <a:t>machine</a:t>
            </a:r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C3BC886C-B8AA-41B5-CFB0-2CE1FB24A1DA}"/>
              </a:ext>
            </a:extLst>
          </p:cNvPr>
          <p:cNvSpPr/>
          <p:nvPr/>
        </p:nvSpPr>
        <p:spPr>
          <a:xfrm>
            <a:off x="3484022" y="2627641"/>
            <a:ext cx="2688178" cy="1144929"/>
          </a:xfrm>
          <a:custGeom>
            <a:avLst/>
            <a:gdLst>
              <a:gd name="connsiteX0" fmla="*/ 173598 w 2092467"/>
              <a:gd name="connsiteY0" fmla="*/ 1684380 h 1832661"/>
              <a:gd name="connsiteX1" fmla="*/ 173598 w 2092467"/>
              <a:gd name="connsiteY1" fmla="*/ 189213 h 1832661"/>
              <a:gd name="connsiteX2" fmla="*/ 1977685 w 2092467"/>
              <a:gd name="connsiteY2" fmla="*/ 201569 h 1832661"/>
              <a:gd name="connsiteX3" fmla="*/ 1915901 w 2092467"/>
              <a:gd name="connsiteY3" fmla="*/ 1832661 h 1832661"/>
              <a:gd name="connsiteX4" fmla="*/ 1915901 w 2092467"/>
              <a:gd name="connsiteY4" fmla="*/ 1832661 h 1832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2467" h="1832661">
                <a:moveTo>
                  <a:pt x="173598" y="1684380"/>
                </a:moveTo>
                <a:cubicBezTo>
                  <a:pt x="23257" y="1060364"/>
                  <a:pt x="-127083" y="436348"/>
                  <a:pt x="173598" y="189213"/>
                </a:cubicBezTo>
                <a:cubicBezTo>
                  <a:pt x="474279" y="-57922"/>
                  <a:pt x="1687301" y="-72339"/>
                  <a:pt x="1977685" y="201569"/>
                </a:cubicBezTo>
                <a:cubicBezTo>
                  <a:pt x="2268069" y="475477"/>
                  <a:pt x="1915901" y="1832661"/>
                  <a:pt x="1915901" y="1832661"/>
                </a:cubicBezTo>
                <a:lnTo>
                  <a:pt x="1915901" y="1832661"/>
                </a:lnTo>
              </a:path>
            </a:pathLst>
          </a:custGeom>
          <a:noFill/>
          <a:ln w="19050">
            <a:solidFill>
              <a:srgbClr val="EF72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EF7273"/>
              </a:solidFill>
            </a:endParaRPr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8F48B9E9-D23D-A48D-DC75-E502CCA96B91}"/>
              </a:ext>
            </a:extLst>
          </p:cNvPr>
          <p:cNvSpPr/>
          <p:nvPr/>
        </p:nvSpPr>
        <p:spPr>
          <a:xfrm>
            <a:off x="4324938" y="1264258"/>
            <a:ext cx="2696217" cy="1380088"/>
          </a:xfrm>
          <a:custGeom>
            <a:avLst/>
            <a:gdLst>
              <a:gd name="connsiteX0" fmla="*/ 222348 w 2696217"/>
              <a:gd name="connsiteY0" fmla="*/ 1194737 h 1380088"/>
              <a:gd name="connsiteX1" fmla="*/ 222348 w 2696217"/>
              <a:gd name="connsiteY1" fmla="*/ 193839 h 1380088"/>
              <a:gd name="connsiteX2" fmla="*/ 2533062 w 2696217"/>
              <a:gd name="connsiteY2" fmla="*/ 107342 h 1380088"/>
              <a:gd name="connsiteX3" fmla="*/ 2508348 w 2696217"/>
              <a:gd name="connsiteY3" fmla="*/ 1380088 h 1380088"/>
              <a:gd name="connsiteX4" fmla="*/ 2508348 w 2696217"/>
              <a:gd name="connsiteY4" fmla="*/ 1380088 h 1380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96217" h="1380088">
                <a:moveTo>
                  <a:pt x="222348" y="1194737"/>
                </a:moveTo>
                <a:cubicBezTo>
                  <a:pt x="29788" y="784904"/>
                  <a:pt x="-162771" y="375071"/>
                  <a:pt x="222348" y="193839"/>
                </a:cubicBezTo>
                <a:cubicBezTo>
                  <a:pt x="607467" y="12607"/>
                  <a:pt x="2152062" y="-90366"/>
                  <a:pt x="2533062" y="107342"/>
                </a:cubicBezTo>
                <a:cubicBezTo>
                  <a:pt x="2914062" y="305050"/>
                  <a:pt x="2508348" y="1380088"/>
                  <a:pt x="2508348" y="1380088"/>
                </a:cubicBezTo>
                <a:lnTo>
                  <a:pt x="2508348" y="1380088"/>
                </a:lnTo>
              </a:path>
            </a:pathLst>
          </a:custGeom>
          <a:noFill/>
          <a:ln w="19050">
            <a:solidFill>
              <a:srgbClr val="77E1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7A4702B-B1D0-EE76-16FB-66356A241CFC}"/>
              </a:ext>
            </a:extLst>
          </p:cNvPr>
          <p:cNvSpPr txBox="1"/>
          <p:nvPr/>
        </p:nvSpPr>
        <p:spPr>
          <a:xfrm>
            <a:off x="867741" y="1707964"/>
            <a:ext cx="3326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Map this to a </a:t>
            </a:r>
            <a:r>
              <a:rPr lang="en-US" b="1" i="1" dirty="0">
                <a:solidFill>
                  <a:srgbClr val="77E1FF"/>
                </a:solidFill>
              </a:rPr>
              <a:t>master</a:t>
            </a:r>
            <a:r>
              <a:rPr lang="en-US" dirty="0"/>
              <a:t> machine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E9691B-5E31-19EB-037C-79CF6B6550FB}"/>
              </a:ext>
            </a:extLst>
          </p:cNvPr>
          <p:cNvSpPr txBox="1"/>
          <p:nvPr/>
        </p:nvSpPr>
        <p:spPr>
          <a:xfrm>
            <a:off x="3920794" y="5142124"/>
            <a:ext cx="3326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Map this to a </a:t>
            </a:r>
            <a:r>
              <a:rPr lang="en-US" b="1" i="1" dirty="0">
                <a:solidFill>
                  <a:srgbClr val="EF7273"/>
                </a:solidFill>
              </a:rPr>
              <a:t>worker</a:t>
            </a:r>
            <a:r>
              <a:rPr lang="en-US" b="1" dirty="0"/>
              <a:t> </a:t>
            </a:r>
            <a:r>
              <a:rPr lang="en-US" dirty="0"/>
              <a:t>machine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8EDECCB0-200E-7DF1-DCD7-B0A45C9D7C6E}"/>
              </a:ext>
            </a:extLst>
          </p:cNvPr>
          <p:cNvSpPr/>
          <p:nvPr/>
        </p:nvSpPr>
        <p:spPr>
          <a:xfrm>
            <a:off x="4428358" y="3825394"/>
            <a:ext cx="2403438" cy="931957"/>
          </a:xfrm>
          <a:custGeom>
            <a:avLst/>
            <a:gdLst>
              <a:gd name="connsiteX0" fmla="*/ 168356 w 2403438"/>
              <a:gd name="connsiteY0" fmla="*/ 734249 h 931957"/>
              <a:gd name="connsiteX1" fmla="*/ 217783 w 2403438"/>
              <a:gd name="connsiteY1" fmla="*/ 54628 h 931957"/>
              <a:gd name="connsiteX2" fmla="*/ 2306074 w 2403438"/>
              <a:gd name="connsiteY2" fmla="*/ 141125 h 931957"/>
              <a:gd name="connsiteX3" fmla="*/ 2083653 w 2403438"/>
              <a:gd name="connsiteY3" fmla="*/ 931957 h 931957"/>
              <a:gd name="connsiteX4" fmla="*/ 2083653 w 2403438"/>
              <a:gd name="connsiteY4" fmla="*/ 931957 h 931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438" h="931957">
                <a:moveTo>
                  <a:pt x="168356" y="734249"/>
                </a:moveTo>
                <a:cubicBezTo>
                  <a:pt x="14926" y="443865"/>
                  <a:pt x="-138503" y="153482"/>
                  <a:pt x="217783" y="54628"/>
                </a:cubicBezTo>
                <a:cubicBezTo>
                  <a:pt x="574069" y="-44226"/>
                  <a:pt x="1995096" y="-5096"/>
                  <a:pt x="2306074" y="141125"/>
                </a:cubicBezTo>
                <a:cubicBezTo>
                  <a:pt x="2617052" y="287346"/>
                  <a:pt x="2083653" y="931957"/>
                  <a:pt x="2083653" y="931957"/>
                </a:cubicBezTo>
                <a:lnTo>
                  <a:pt x="2083653" y="931957"/>
                </a:lnTo>
              </a:path>
            </a:pathLst>
          </a:custGeom>
          <a:noFill/>
          <a:ln w="19050">
            <a:solidFill>
              <a:srgbClr val="EF72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07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 animBg="1"/>
      <p:bldP spid="54" grpId="0" animBg="1"/>
      <p:bldP spid="55" grpId="0"/>
      <p:bldP spid="4" grpId="0"/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274320"/>
            <a:ext cx="10439400" cy="1055688"/>
          </a:xfrm>
        </p:spPr>
        <p:txBody>
          <a:bodyPr>
            <a:normAutofit/>
          </a:bodyPr>
          <a:lstStyle/>
          <a:p>
            <a:r>
              <a:rPr lang="en-US" altLang="en-US" dirty="0"/>
              <a:t>How to Distribute the Unix Naming Graph?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085FFCC-29D3-A819-70A3-115CD2B6194D}"/>
              </a:ext>
            </a:extLst>
          </p:cNvPr>
          <p:cNvSpPr/>
          <p:nvPr/>
        </p:nvSpPr>
        <p:spPr>
          <a:xfrm>
            <a:off x="3395448" y="3277271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n4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F5CC270-EEC1-49B4-98C8-1BB046127D87}"/>
              </a:ext>
            </a:extLst>
          </p:cNvPr>
          <p:cNvSpPr/>
          <p:nvPr/>
        </p:nvSpPr>
        <p:spPr>
          <a:xfrm>
            <a:off x="1642848" y="3353471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n2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2524439-44A6-5ED0-4226-AF76BE46AFE0}"/>
              </a:ext>
            </a:extLst>
          </p:cNvPr>
          <p:cNvSpPr/>
          <p:nvPr/>
        </p:nvSpPr>
        <p:spPr>
          <a:xfrm>
            <a:off x="2481048" y="3353471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n3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C852EA3-E9CD-7732-FB3B-12EB2B87E222}"/>
              </a:ext>
            </a:extLst>
          </p:cNvPr>
          <p:cNvSpPr/>
          <p:nvPr/>
        </p:nvSpPr>
        <p:spPr>
          <a:xfrm>
            <a:off x="3700248" y="4344071"/>
            <a:ext cx="612648" cy="30175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n7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F1EA12D9-57C9-A7E7-06AA-D7BA2FDFE00F}"/>
              </a:ext>
            </a:extLst>
          </p:cNvPr>
          <p:cNvSpPr/>
          <p:nvPr/>
        </p:nvSpPr>
        <p:spPr>
          <a:xfrm>
            <a:off x="2862048" y="4344071"/>
            <a:ext cx="612648" cy="30175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n6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0DB408C-AD97-92A8-2EF2-CC4D4BAFB9DF}"/>
              </a:ext>
            </a:extLst>
          </p:cNvPr>
          <p:cNvCxnSpPr>
            <a:stCxn id="19" idx="2"/>
            <a:endCxn id="23" idx="0"/>
          </p:cNvCxnSpPr>
          <p:nvPr/>
        </p:nvCxnSpPr>
        <p:spPr>
          <a:xfrm>
            <a:off x="2747748" y="2591471"/>
            <a:ext cx="38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75A3BAC-CFDB-5BE0-BF25-CE6727722311}"/>
              </a:ext>
            </a:extLst>
          </p:cNvPr>
          <p:cNvCxnSpPr>
            <a:stCxn id="19" idx="2"/>
            <a:endCxn id="20" idx="0"/>
          </p:cNvCxnSpPr>
          <p:nvPr/>
        </p:nvCxnSpPr>
        <p:spPr>
          <a:xfrm>
            <a:off x="2747748" y="2591471"/>
            <a:ext cx="838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C7D1351-1169-C0D3-9DCF-664FDFF91DDE}"/>
              </a:ext>
            </a:extLst>
          </p:cNvPr>
          <p:cNvCxnSpPr>
            <a:stCxn id="19" idx="2"/>
            <a:endCxn id="22" idx="0"/>
          </p:cNvCxnSpPr>
          <p:nvPr/>
        </p:nvCxnSpPr>
        <p:spPr>
          <a:xfrm flipH="1">
            <a:off x="1947648" y="2591471"/>
            <a:ext cx="800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84EBFF4-FF4E-5DE0-AE7F-63B7F033E339}"/>
              </a:ext>
            </a:extLst>
          </p:cNvPr>
          <p:cNvCxnSpPr>
            <a:stCxn id="20" idx="2"/>
            <a:endCxn id="24" idx="0"/>
          </p:cNvCxnSpPr>
          <p:nvPr/>
        </p:nvCxnSpPr>
        <p:spPr>
          <a:xfrm>
            <a:off x="3585948" y="3658271"/>
            <a:ext cx="420624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165CE5B-2DEF-5A91-4447-CC0A1DD1BF94}"/>
              </a:ext>
            </a:extLst>
          </p:cNvPr>
          <p:cNvCxnSpPr>
            <a:stCxn id="20" idx="2"/>
            <a:endCxn id="25" idx="0"/>
          </p:cNvCxnSpPr>
          <p:nvPr/>
        </p:nvCxnSpPr>
        <p:spPr>
          <a:xfrm flipH="1">
            <a:off x="3168372" y="3658271"/>
            <a:ext cx="417576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1818257-8FA2-CE28-0620-CDFD30D2B0A3}"/>
              </a:ext>
            </a:extLst>
          </p:cNvPr>
          <p:cNvCxnSpPr>
            <a:stCxn id="20" idx="3"/>
            <a:endCxn id="21" idx="4"/>
          </p:cNvCxnSpPr>
          <p:nvPr/>
        </p:nvCxnSpPr>
        <p:spPr>
          <a:xfrm flipV="1">
            <a:off x="3776448" y="2591471"/>
            <a:ext cx="533400" cy="8763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1A5075ED-8D82-718A-FB3B-3126FE56B6C6}"/>
              </a:ext>
            </a:extLst>
          </p:cNvPr>
          <p:cNvSpPr/>
          <p:nvPr/>
        </p:nvSpPr>
        <p:spPr>
          <a:xfrm>
            <a:off x="3471648" y="1524671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5646066-A91E-0C37-C638-A3240BEA83E4}"/>
              </a:ext>
            </a:extLst>
          </p:cNvPr>
          <p:cNvSpPr/>
          <p:nvPr/>
        </p:nvSpPr>
        <p:spPr>
          <a:xfrm>
            <a:off x="2557248" y="2210471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n1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D91EB44-DB63-B1D2-81F2-B72532838CEB}"/>
              </a:ext>
            </a:extLst>
          </p:cNvPr>
          <p:cNvSpPr/>
          <p:nvPr/>
        </p:nvSpPr>
        <p:spPr>
          <a:xfrm>
            <a:off x="4005048" y="2286671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n5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1F89E1D-6443-C135-42A8-CFA3BC94D9E6}"/>
              </a:ext>
            </a:extLst>
          </p:cNvPr>
          <p:cNvCxnSpPr>
            <a:stCxn id="18" idx="2"/>
            <a:endCxn id="21" idx="0"/>
          </p:cNvCxnSpPr>
          <p:nvPr/>
        </p:nvCxnSpPr>
        <p:spPr>
          <a:xfrm>
            <a:off x="3662148" y="1905671"/>
            <a:ext cx="647700" cy="381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D172C0A-B32D-403C-D67E-244180537BEE}"/>
              </a:ext>
            </a:extLst>
          </p:cNvPr>
          <p:cNvCxnSpPr>
            <a:stCxn id="18" idx="2"/>
            <a:endCxn id="19" idx="0"/>
          </p:cNvCxnSpPr>
          <p:nvPr/>
        </p:nvCxnSpPr>
        <p:spPr>
          <a:xfrm flipH="1">
            <a:off x="2747748" y="1905671"/>
            <a:ext cx="914400" cy="304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52">
            <a:extLst>
              <a:ext uri="{FF2B5EF4-FFF2-40B4-BE49-F238E27FC236}">
                <a16:creationId xmlns:a16="http://schemas.microsoft.com/office/drawing/2014/main" id="{CEFE9DB0-37B6-E942-C935-3D0485A20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4848" y="1677071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35" name="TextBox 53">
            <a:extLst>
              <a:ext uri="{FF2B5EF4-FFF2-40B4-BE49-F238E27FC236}">
                <a16:creationId xmlns:a16="http://schemas.microsoft.com/office/drawing/2014/main" id="{264DEC70-7DE9-91C2-0F1D-987CEA512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8848" y="1753271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sp>
        <p:nvSpPr>
          <p:cNvPr id="36" name="TextBox 54">
            <a:extLst>
              <a:ext uri="{FF2B5EF4-FFF2-40B4-BE49-F238E27FC236}">
                <a16:creationId xmlns:a16="http://schemas.microsoft.com/office/drawing/2014/main" id="{E80D606F-9B0A-2FD2-E2FD-A8E9CBBC3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5378" y="2667671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err="1">
                <a:solidFill>
                  <a:schemeClr val="tx1"/>
                </a:solidFill>
              </a:rPr>
              <a:t>steen</a:t>
            </a:r>
            <a:endParaRPr lang="en-US" altLang="en-US" sz="1800" dirty="0">
              <a:solidFill>
                <a:schemeClr val="tx1"/>
              </a:solidFill>
            </a:endParaRPr>
          </a:p>
        </p:txBody>
      </p:sp>
      <p:sp>
        <p:nvSpPr>
          <p:cNvPr id="37" name="TextBox 55">
            <a:extLst>
              <a:ext uri="{FF2B5EF4-FFF2-40B4-BE49-F238E27FC236}">
                <a16:creationId xmlns:a16="http://schemas.microsoft.com/office/drawing/2014/main" id="{BC005C75-4E44-8A82-1AB6-234186BDE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2448" y="2820071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max</a:t>
            </a:r>
          </a:p>
        </p:txBody>
      </p:sp>
      <p:sp>
        <p:nvSpPr>
          <p:cNvPr id="38" name="TextBox 56">
            <a:extLst>
              <a:ext uri="{FF2B5EF4-FFF2-40B4-BE49-F238E27FC236}">
                <a16:creationId xmlns:a16="http://schemas.microsoft.com/office/drawing/2014/main" id="{E523541E-8F30-554B-9E38-DACBA26DA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4248" y="2667671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elke</a:t>
            </a:r>
          </a:p>
        </p:txBody>
      </p:sp>
      <p:sp>
        <p:nvSpPr>
          <p:cNvPr id="40" name="TextBox 80">
            <a:extLst>
              <a:ext uri="{FF2B5EF4-FFF2-40B4-BE49-F238E27FC236}">
                <a16:creationId xmlns:a16="http://schemas.microsoft.com/office/drawing/2014/main" id="{0475EAEC-CF68-567D-8767-08F4EFAB0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1048" y="3810671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twmrc</a:t>
            </a:r>
          </a:p>
        </p:txBody>
      </p:sp>
      <p:sp>
        <p:nvSpPr>
          <p:cNvPr id="41" name="TextBox 81">
            <a:extLst>
              <a:ext uri="{FF2B5EF4-FFF2-40B4-BE49-F238E27FC236}">
                <a16:creationId xmlns:a16="http://schemas.microsoft.com/office/drawing/2014/main" id="{CB44434B-6222-E911-AEE2-773C3CB39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5448" y="3886871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mbox</a:t>
            </a:r>
          </a:p>
        </p:txBody>
      </p:sp>
      <p:sp>
        <p:nvSpPr>
          <p:cNvPr id="42" name="TextBox 83">
            <a:extLst>
              <a:ext uri="{FF2B5EF4-FFF2-40B4-BE49-F238E27FC236}">
                <a16:creationId xmlns:a16="http://schemas.microsoft.com/office/drawing/2014/main" id="{3ED3C0A8-8C70-8F57-2E39-FAB7DF390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5048" y="3124871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DEC4A87-C254-ADCA-4443-0CD98A8A8778}"/>
              </a:ext>
            </a:extLst>
          </p:cNvPr>
          <p:cNvSpPr txBox="1"/>
          <p:nvPr/>
        </p:nvSpPr>
        <p:spPr>
          <a:xfrm>
            <a:off x="142735" y="2972471"/>
            <a:ext cx="1167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Worker 1</a:t>
            </a:r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C3BC886C-B8AA-41B5-CFB0-2CE1FB24A1DA}"/>
              </a:ext>
            </a:extLst>
          </p:cNvPr>
          <p:cNvSpPr/>
          <p:nvPr/>
        </p:nvSpPr>
        <p:spPr>
          <a:xfrm>
            <a:off x="1295400" y="2627641"/>
            <a:ext cx="2688178" cy="1144929"/>
          </a:xfrm>
          <a:custGeom>
            <a:avLst/>
            <a:gdLst>
              <a:gd name="connsiteX0" fmla="*/ 173598 w 2092467"/>
              <a:gd name="connsiteY0" fmla="*/ 1684380 h 1832661"/>
              <a:gd name="connsiteX1" fmla="*/ 173598 w 2092467"/>
              <a:gd name="connsiteY1" fmla="*/ 189213 h 1832661"/>
              <a:gd name="connsiteX2" fmla="*/ 1977685 w 2092467"/>
              <a:gd name="connsiteY2" fmla="*/ 201569 h 1832661"/>
              <a:gd name="connsiteX3" fmla="*/ 1915901 w 2092467"/>
              <a:gd name="connsiteY3" fmla="*/ 1832661 h 1832661"/>
              <a:gd name="connsiteX4" fmla="*/ 1915901 w 2092467"/>
              <a:gd name="connsiteY4" fmla="*/ 1832661 h 1832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2467" h="1832661">
                <a:moveTo>
                  <a:pt x="173598" y="1684380"/>
                </a:moveTo>
                <a:cubicBezTo>
                  <a:pt x="23257" y="1060364"/>
                  <a:pt x="-127083" y="436348"/>
                  <a:pt x="173598" y="189213"/>
                </a:cubicBezTo>
                <a:cubicBezTo>
                  <a:pt x="474279" y="-57922"/>
                  <a:pt x="1687301" y="-72339"/>
                  <a:pt x="1977685" y="201569"/>
                </a:cubicBezTo>
                <a:cubicBezTo>
                  <a:pt x="2268069" y="475477"/>
                  <a:pt x="1915901" y="1832661"/>
                  <a:pt x="1915901" y="1832661"/>
                </a:cubicBezTo>
                <a:lnTo>
                  <a:pt x="1915901" y="1832661"/>
                </a:lnTo>
              </a:path>
            </a:pathLst>
          </a:custGeom>
          <a:noFill/>
          <a:ln w="19050">
            <a:solidFill>
              <a:srgbClr val="EF72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EF7273"/>
              </a:solidFill>
            </a:endParaRPr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8F48B9E9-D23D-A48D-DC75-E502CCA96B91}"/>
              </a:ext>
            </a:extLst>
          </p:cNvPr>
          <p:cNvSpPr/>
          <p:nvPr/>
        </p:nvSpPr>
        <p:spPr>
          <a:xfrm>
            <a:off x="2136316" y="1264258"/>
            <a:ext cx="2696217" cy="1380088"/>
          </a:xfrm>
          <a:custGeom>
            <a:avLst/>
            <a:gdLst>
              <a:gd name="connsiteX0" fmla="*/ 222348 w 2696217"/>
              <a:gd name="connsiteY0" fmla="*/ 1194737 h 1380088"/>
              <a:gd name="connsiteX1" fmla="*/ 222348 w 2696217"/>
              <a:gd name="connsiteY1" fmla="*/ 193839 h 1380088"/>
              <a:gd name="connsiteX2" fmla="*/ 2533062 w 2696217"/>
              <a:gd name="connsiteY2" fmla="*/ 107342 h 1380088"/>
              <a:gd name="connsiteX3" fmla="*/ 2508348 w 2696217"/>
              <a:gd name="connsiteY3" fmla="*/ 1380088 h 1380088"/>
              <a:gd name="connsiteX4" fmla="*/ 2508348 w 2696217"/>
              <a:gd name="connsiteY4" fmla="*/ 1380088 h 1380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96217" h="1380088">
                <a:moveTo>
                  <a:pt x="222348" y="1194737"/>
                </a:moveTo>
                <a:cubicBezTo>
                  <a:pt x="29788" y="784904"/>
                  <a:pt x="-162771" y="375071"/>
                  <a:pt x="222348" y="193839"/>
                </a:cubicBezTo>
                <a:cubicBezTo>
                  <a:pt x="607467" y="12607"/>
                  <a:pt x="2152062" y="-90366"/>
                  <a:pt x="2533062" y="107342"/>
                </a:cubicBezTo>
                <a:cubicBezTo>
                  <a:pt x="2914062" y="305050"/>
                  <a:pt x="2508348" y="1380088"/>
                  <a:pt x="2508348" y="1380088"/>
                </a:cubicBezTo>
                <a:lnTo>
                  <a:pt x="2508348" y="1380088"/>
                </a:lnTo>
              </a:path>
            </a:pathLst>
          </a:custGeom>
          <a:noFill/>
          <a:ln w="19050">
            <a:solidFill>
              <a:srgbClr val="77E1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7A4702B-B1D0-EE76-16FB-66356A241CFC}"/>
              </a:ext>
            </a:extLst>
          </p:cNvPr>
          <p:cNvSpPr txBox="1"/>
          <p:nvPr/>
        </p:nvSpPr>
        <p:spPr>
          <a:xfrm>
            <a:off x="905389" y="172046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Master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8EDECCB0-200E-7DF1-DCD7-B0A45C9D7C6E}"/>
              </a:ext>
            </a:extLst>
          </p:cNvPr>
          <p:cNvSpPr/>
          <p:nvPr/>
        </p:nvSpPr>
        <p:spPr>
          <a:xfrm>
            <a:off x="2239736" y="3825394"/>
            <a:ext cx="2403438" cy="931957"/>
          </a:xfrm>
          <a:custGeom>
            <a:avLst/>
            <a:gdLst>
              <a:gd name="connsiteX0" fmla="*/ 168356 w 2403438"/>
              <a:gd name="connsiteY0" fmla="*/ 734249 h 931957"/>
              <a:gd name="connsiteX1" fmla="*/ 217783 w 2403438"/>
              <a:gd name="connsiteY1" fmla="*/ 54628 h 931957"/>
              <a:gd name="connsiteX2" fmla="*/ 2306074 w 2403438"/>
              <a:gd name="connsiteY2" fmla="*/ 141125 h 931957"/>
              <a:gd name="connsiteX3" fmla="*/ 2083653 w 2403438"/>
              <a:gd name="connsiteY3" fmla="*/ 931957 h 931957"/>
              <a:gd name="connsiteX4" fmla="*/ 2083653 w 2403438"/>
              <a:gd name="connsiteY4" fmla="*/ 931957 h 931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438" h="931957">
                <a:moveTo>
                  <a:pt x="168356" y="734249"/>
                </a:moveTo>
                <a:cubicBezTo>
                  <a:pt x="14926" y="443865"/>
                  <a:pt x="-138503" y="153482"/>
                  <a:pt x="217783" y="54628"/>
                </a:cubicBezTo>
                <a:cubicBezTo>
                  <a:pt x="574069" y="-44226"/>
                  <a:pt x="1995096" y="-5096"/>
                  <a:pt x="2306074" y="141125"/>
                </a:cubicBezTo>
                <a:cubicBezTo>
                  <a:pt x="2617052" y="287346"/>
                  <a:pt x="2083653" y="931957"/>
                  <a:pt x="2083653" y="931957"/>
                </a:cubicBezTo>
                <a:lnTo>
                  <a:pt x="2083653" y="931957"/>
                </a:lnTo>
              </a:path>
            </a:pathLst>
          </a:custGeom>
          <a:noFill/>
          <a:ln w="19050">
            <a:solidFill>
              <a:srgbClr val="EF72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EF692B-3012-4156-D9BE-6B7F08D3C50E}"/>
              </a:ext>
            </a:extLst>
          </p:cNvPr>
          <p:cNvSpPr txBox="1"/>
          <p:nvPr/>
        </p:nvSpPr>
        <p:spPr>
          <a:xfrm>
            <a:off x="711426" y="4106706"/>
            <a:ext cx="1167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Worker 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94C483-2AD0-3040-77B8-C473BDE34B7C}"/>
              </a:ext>
            </a:extLst>
          </p:cNvPr>
          <p:cNvSpPr/>
          <p:nvPr/>
        </p:nvSpPr>
        <p:spPr>
          <a:xfrm>
            <a:off x="7010400" y="1330008"/>
            <a:ext cx="3048000" cy="1947263"/>
          </a:xfrm>
          <a:prstGeom prst="rect">
            <a:avLst/>
          </a:prstGeom>
          <a:noFill/>
          <a:ln w="28575">
            <a:solidFill>
              <a:srgbClr val="77E1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C5E1E91-2960-BD89-D652-90FD448ACBED}"/>
              </a:ext>
            </a:extLst>
          </p:cNvPr>
          <p:cNvGrpSpPr/>
          <p:nvPr/>
        </p:nvGrpSpPr>
        <p:grpSpPr>
          <a:xfrm>
            <a:off x="7353300" y="1677071"/>
            <a:ext cx="2362200" cy="1066800"/>
            <a:chOff x="2404848" y="1524671"/>
            <a:chExt cx="2362200" cy="10668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7D29138-11C3-EC82-D554-B9F5920D6FDF}"/>
                </a:ext>
              </a:extLst>
            </p:cNvPr>
            <p:cNvSpPr/>
            <p:nvPr/>
          </p:nvSpPr>
          <p:spPr>
            <a:xfrm>
              <a:off x="3471648" y="1524671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n0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C951B82-2C5E-AD0A-8D92-787D399ADB7B}"/>
                </a:ext>
              </a:extLst>
            </p:cNvPr>
            <p:cNvSpPr/>
            <p:nvPr/>
          </p:nvSpPr>
          <p:spPr>
            <a:xfrm>
              <a:off x="2557248" y="2210471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n1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3BEABC5-9C17-09CD-2C05-183AECC97F16}"/>
                </a:ext>
              </a:extLst>
            </p:cNvPr>
            <p:cNvSpPr/>
            <p:nvPr/>
          </p:nvSpPr>
          <p:spPr>
            <a:xfrm>
              <a:off x="4005048" y="2286671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n5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E74BDE4-87E4-C1CD-7CC6-EE045D66C6A0}"/>
                </a:ext>
              </a:extLst>
            </p:cNvPr>
            <p:cNvCxnSpPr>
              <a:stCxn id="8" idx="2"/>
              <a:endCxn id="10" idx="0"/>
            </p:cNvCxnSpPr>
            <p:nvPr/>
          </p:nvCxnSpPr>
          <p:spPr>
            <a:xfrm>
              <a:off x="3662148" y="1905671"/>
              <a:ext cx="647700" cy="381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E4C88E9-0FDD-E75C-9E9E-B47FB914EBAB}"/>
                </a:ext>
              </a:extLst>
            </p:cNvPr>
            <p:cNvCxnSpPr>
              <a:stCxn id="8" idx="2"/>
              <a:endCxn id="9" idx="0"/>
            </p:cNvCxnSpPr>
            <p:nvPr/>
          </p:nvCxnSpPr>
          <p:spPr>
            <a:xfrm flipH="1">
              <a:off x="2747748" y="1905671"/>
              <a:ext cx="914400" cy="304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52">
              <a:extLst>
                <a:ext uri="{FF2B5EF4-FFF2-40B4-BE49-F238E27FC236}">
                  <a16:creationId xmlns:a16="http://schemas.microsoft.com/office/drawing/2014/main" id="{A219D6CB-7748-51C0-8EBA-519A8D0BA9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4848" y="1677071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chemeClr val="tx1"/>
                  </a:solidFill>
                </a:rPr>
                <a:t>home</a:t>
              </a:r>
            </a:p>
          </p:txBody>
        </p:sp>
        <p:sp>
          <p:nvSpPr>
            <p:cNvPr id="14" name="TextBox 53">
              <a:extLst>
                <a:ext uri="{FF2B5EF4-FFF2-40B4-BE49-F238E27FC236}">
                  <a16:creationId xmlns:a16="http://schemas.microsoft.com/office/drawing/2014/main" id="{C4CCF9F8-9C93-0828-F75B-50694E4AAC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8848" y="1753271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9176D2C0-5A4F-9597-835B-14F699A0358D}"/>
              </a:ext>
            </a:extLst>
          </p:cNvPr>
          <p:cNvSpPr/>
          <p:nvPr/>
        </p:nvSpPr>
        <p:spPr>
          <a:xfrm>
            <a:off x="5347668" y="3741052"/>
            <a:ext cx="3048000" cy="1947263"/>
          </a:xfrm>
          <a:prstGeom prst="rect">
            <a:avLst/>
          </a:prstGeom>
          <a:noFill/>
          <a:ln w="28575">
            <a:solidFill>
              <a:srgbClr val="EF72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C696B6-EAF1-3D64-FDAC-8A74B3E54E34}"/>
              </a:ext>
            </a:extLst>
          </p:cNvPr>
          <p:cNvSpPr/>
          <p:nvPr/>
        </p:nvSpPr>
        <p:spPr>
          <a:xfrm>
            <a:off x="8801100" y="3741052"/>
            <a:ext cx="3048000" cy="1947263"/>
          </a:xfrm>
          <a:prstGeom prst="rect">
            <a:avLst/>
          </a:prstGeom>
          <a:noFill/>
          <a:ln w="28575">
            <a:solidFill>
              <a:srgbClr val="EF72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8774E14-090C-B895-105D-01B3AEC8E41B}"/>
              </a:ext>
            </a:extLst>
          </p:cNvPr>
          <p:cNvSpPr txBox="1"/>
          <p:nvPr/>
        </p:nvSpPr>
        <p:spPr>
          <a:xfrm>
            <a:off x="10194260" y="2019971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Master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32D0F15-CEBA-2BDD-1034-B93752128C1A}"/>
              </a:ext>
            </a:extLst>
          </p:cNvPr>
          <p:cNvSpPr txBox="1"/>
          <p:nvPr/>
        </p:nvSpPr>
        <p:spPr>
          <a:xfrm>
            <a:off x="6287694" y="5782764"/>
            <a:ext cx="1167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Worker 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38A4C8E-8F46-2DE0-9112-ACA5494ABF49}"/>
              </a:ext>
            </a:extLst>
          </p:cNvPr>
          <p:cNvSpPr txBox="1"/>
          <p:nvPr/>
        </p:nvSpPr>
        <p:spPr>
          <a:xfrm>
            <a:off x="9741126" y="5782764"/>
            <a:ext cx="1167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Worker 2</a:t>
            </a:r>
          </a:p>
        </p:txBody>
      </p:sp>
      <p:grpSp>
        <p:nvGrpSpPr>
          <p:cNvPr id="16401" name="Group 16400">
            <a:extLst>
              <a:ext uri="{FF2B5EF4-FFF2-40B4-BE49-F238E27FC236}">
                <a16:creationId xmlns:a16="http://schemas.microsoft.com/office/drawing/2014/main" id="{7863A3EB-1074-1D2E-E22C-1FE10362EE4C}"/>
              </a:ext>
            </a:extLst>
          </p:cNvPr>
          <p:cNvGrpSpPr/>
          <p:nvPr/>
        </p:nvGrpSpPr>
        <p:grpSpPr>
          <a:xfrm>
            <a:off x="5616529" y="3923627"/>
            <a:ext cx="2569330" cy="1447800"/>
            <a:chOff x="5616529" y="3923627"/>
            <a:chExt cx="2569330" cy="1447800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240A67F3-00E2-55A9-138B-29289E84C6AF}"/>
                </a:ext>
              </a:extLst>
            </p:cNvPr>
            <p:cNvSpPr/>
            <p:nvPr/>
          </p:nvSpPr>
          <p:spPr>
            <a:xfrm>
              <a:off x="7597729" y="4990427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n4</a:t>
              </a: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8B823EEA-49AB-7476-9C7C-B61775DA0D06}"/>
                </a:ext>
              </a:extLst>
            </p:cNvPr>
            <p:cNvSpPr/>
            <p:nvPr/>
          </p:nvSpPr>
          <p:spPr>
            <a:xfrm>
              <a:off x="5845129" y="5066627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n2</a:t>
              </a: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74A60A68-C669-9979-D806-CF0A11D8EB21}"/>
                </a:ext>
              </a:extLst>
            </p:cNvPr>
            <p:cNvSpPr/>
            <p:nvPr/>
          </p:nvSpPr>
          <p:spPr>
            <a:xfrm>
              <a:off x="6683329" y="5066627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n3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A7AA3125-6906-AA97-0FEE-AA93DC7F9555}"/>
                </a:ext>
              </a:extLst>
            </p:cNvPr>
            <p:cNvCxnSpPr>
              <a:stCxn id="56" idx="2"/>
              <a:endCxn id="50" idx="0"/>
            </p:cNvCxnSpPr>
            <p:nvPr/>
          </p:nvCxnSpPr>
          <p:spPr>
            <a:xfrm>
              <a:off x="6950029" y="4304627"/>
              <a:ext cx="38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42432565-6933-9CE1-C036-565B7A2AAA81}"/>
                </a:ext>
              </a:extLst>
            </p:cNvPr>
            <p:cNvCxnSpPr>
              <a:stCxn id="56" idx="2"/>
              <a:endCxn id="48" idx="0"/>
            </p:cNvCxnSpPr>
            <p:nvPr/>
          </p:nvCxnSpPr>
          <p:spPr>
            <a:xfrm>
              <a:off x="6950029" y="4304627"/>
              <a:ext cx="8382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7876DCD7-6B39-1AC8-1F1A-279089740142}"/>
                </a:ext>
              </a:extLst>
            </p:cNvPr>
            <p:cNvCxnSpPr>
              <a:stCxn id="56" idx="2"/>
              <a:endCxn id="49" idx="0"/>
            </p:cNvCxnSpPr>
            <p:nvPr/>
          </p:nvCxnSpPr>
          <p:spPr>
            <a:xfrm flipH="1">
              <a:off x="6149929" y="4304627"/>
              <a:ext cx="800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C15930CD-640E-3157-8E35-C774B8B1305F}"/>
                </a:ext>
              </a:extLst>
            </p:cNvPr>
            <p:cNvSpPr/>
            <p:nvPr/>
          </p:nvSpPr>
          <p:spPr>
            <a:xfrm>
              <a:off x="6759529" y="3923627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n0</a:t>
              </a:r>
            </a:p>
          </p:txBody>
        </p:sp>
        <p:sp>
          <p:nvSpPr>
            <p:cNvPr id="57" name="TextBox 54">
              <a:extLst>
                <a:ext uri="{FF2B5EF4-FFF2-40B4-BE49-F238E27FC236}">
                  <a16:creationId xmlns:a16="http://schemas.microsoft.com/office/drawing/2014/main" id="{253F2387-D14C-9470-5D99-0EDAAE4FEE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47659" y="4380827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err="1">
                  <a:solidFill>
                    <a:schemeClr val="tx1"/>
                  </a:solidFill>
                </a:rPr>
                <a:t>steen</a:t>
              </a:r>
              <a:endParaRPr lang="en-US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58" name="TextBox 55">
              <a:extLst>
                <a:ext uri="{FF2B5EF4-FFF2-40B4-BE49-F238E27FC236}">
                  <a16:creationId xmlns:a16="http://schemas.microsoft.com/office/drawing/2014/main" id="{BA39A377-40C3-9BB1-8C05-D5DD162D2B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54729" y="4533227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max</a:t>
              </a:r>
            </a:p>
          </p:txBody>
        </p:sp>
        <p:sp>
          <p:nvSpPr>
            <p:cNvPr id="59" name="TextBox 56">
              <a:extLst>
                <a:ext uri="{FF2B5EF4-FFF2-40B4-BE49-F238E27FC236}">
                  <a16:creationId xmlns:a16="http://schemas.microsoft.com/office/drawing/2014/main" id="{DEA21EBA-353A-8951-1B06-19D7C61FDA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16529" y="4380827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elke</a:t>
              </a:r>
            </a:p>
          </p:txBody>
        </p:sp>
      </p:grp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9B4E86A8-D418-3A49-4623-1D35C0470388}"/>
              </a:ext>
            </a:extLst>
          </p:cNvPr>
          <p:cNvCxnSpPr>
            <a:stCxn id="9" idx="2"/>
            <a:endCxn id="56" idx="0"/>
          </p:cNvCxnSpPr>
          <p:nvPr/>
        </p:nvCxnSpPr>
        <p:spPr>
          <a:xfrm flipH="1">
            <a:off x="6950029" y="2743871"/>
            <a:ext cx="746171" cy="1179756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84" name="TextBox 16383">
            <a:extLst>
              <a:ext uri="{FF2B5EF4-FFF2-40B4-BE49-F238E27FC236}">
                <a16:creationId xmlns:a16="http://schemas.microsoft.com/office/drawing/2014/main" id="{FF6C8BAF-C185-FE1C-B423-07FB132001B3}"/>
              </a:ext>
            </a:extLst>
          </p:cNvPr>
          <p:cNvSpPr txBox="1"/>
          <p:nvPr/>
        </p:nvSpPr>
        <p:spPr>
          <a:xfrm>
            <a:off x="6220274" y="2214312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Address</a:t>
            </a:r>
            <a:r>
              <a:rPr lang="en-US" dirty="0"/>
              <a:t> to </a:t>
            </a:r>
            <a:br>
              <a:rPr lang="en-US" dirty="0"/>
            </a:br>
            <a:r>
              <a:rPr lang="en-US" dirty="0"/>
              <a:t>Worker 1</a:t>
            </a:r>
          </a:p>
        </p:txBody>
      </p:sp>
      <p:grpSp>
        <p:nvGrpSpPr>
          <p:cNvPr id="16402" name="Group 16401">
            <a:extLst>
              <a:ext uri="{FF2B5EF4-FFF2-40B4-BE49-F238E27FC236}">
                <a16:creationId xmlns:a16="http://schemas.microsoft.com/office/drawing/2014/main" id="{AD16FBDE-B3ED-9A4D-BA16-65FDF1EB7F67}"/>
              </a:ext>
            </a:extLst>
          </p:cNvPr>
          <p:cNvGrpSpPr/>
          <p:nvPr/>
        </p:nvGrpSpPr>
        <p:grpSpPr>
          <a:xfrm>
            <a:off x="9229156" y="3919323"/>
            <a:ext cx="1831848" cy="1368552"/>
            <a:chOff x="9229156" y="3919323"/>
            <a:chExt cx="1831848" cy="1368552"/>
          </a:xfrm>
        </p:grpSpPr>
        <p:sp>
          <p:nvSpPr>
            <p:cNvPr id="16385" name="Rectangle 16384">
              <a:extLst>
                <a:ext uri="{FF2B5EF4-FFF2-40B4-BE49-F238E27FC236}">
                  <a16:creationId xmlns:a16="http://schemas.microsoft.com/office/drawing/2014/main" id="{3497ADB0-98CB-BE22-A901-E4161312BECF}"/>
                </a:ext>
              </a:extLst>
            </p:cNvPr>
            <p:cNvSpPr/>
            <p:nvPr/>
          </p:nvSpPr>
          <p:spPr>
            <a:xfrm>
              <a:off x="10143556" y="3919323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n0</a:t>
              </a:r>
            </a:p>
          </p:txBody>
        </p:sp>
        <p:sp>
          <p:nvSpPr>
            <p:cNvPr id="16387" name="Oval 16386">
              <a:extLst>
                <a:ext uri="{FF2B5EF4-FFF2-40B4-BE49-F238E27FC236}">
                  <a16:creationId xmlns:a16="http://schemas.microsoft.com/office/drawing/2014/main" id="{B6FFFF63-91F8-46D3-E3BA-1B8DF2C3DD75}"/>
                </a:ext>
              </a:extLst>
            </p:cNvPr>
            <p:cNvSpPr/>
            <p:nvPr/>
          </p:nvSpPr>
          <p:spPr>
            <a:xfrm>
              <a:off x="10448356" y="4986123"/>
              <a:ext cx="612648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n7</a:t>
              </a:r>
            </a:p>
          </p:txBody>
        </p:sp>
        <p:sp>
          <p:nvSpPr>
            <p:cNvPr id="16388" name="Oval 16387">
              <a:extLst>
                <a:ext uri="{FF2B5EF4-FFF2-40B4-BE49-F238E27FC236}">
                  <a16:creationId xmlns:a16="http://schemas.microsoft.com/office/drawing/2014/main" id="{BAE48E95-30F0-D050-ACBA-7515D67CEC63}"/>
                </a:ext>
              </a:extLst>
            </p:cNvPr>
            <p:cNvSpPr/>
            <p:nvPr/>
          </p:nvSpPr>
          <p:spPr>
            <a:xfrm>
              <a:off x="9610156" y="4986123"/>
              <a:ext cx="612648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n6</a:t>
              </a:r>
            </a:p>
          </p:txBody>
        </p:sp>
        <p:cxnSp>
          <p:nvCxnSpPr>
            <p:cNvPr id="16389" name="Straight Connector 16388">
              <a:extLst>
                <a:ext uri="{FF2B5EF4-FFF2-40B4-BE49-F238E27FC236}">
                  <a16:creationId xmlns:a16="http://schemas.microsoft.com/office/drawing/2014/main" id="{D6E57518-C918-0399-63A4-46836E7BF62B}"/>
                </a:ext>
              </a:extLst>
            </p:cNvPr>
            <p:cNvCxnSpPr>
              <a:stCxn id="16385" idx="2"/>
              <a:endCxn id="16387" idx="0"/>
            </p:cNvCxnSpPr>
            <p:nvPr/>
          </p:nvCxnSpPr>
          <p:spPr>
            <a:xfrm>
              <a:off x="10334056" y="4300323"/>
              <a:ext cx="420624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90" name="Straight Connector 16389">
              <a:extLst>
                <a:ext uri="{FF2B5EF4-FFF2-40B4-BE49-F238E27FC236}">
                  <a16:creationId xmlns:a16="http://schemas.microsoft.com/office/drawing/2014/main" id="{98FDBA2A-5D9C-EAA4-F3E2-4F13A8A57295}"/>
                </a:ext>
              </a:extLst>
            </p:cNvPr>
            <p:cNvCxnSpPr>
              <a:stCxn id="16385" idx="2"/>
              <a:endCxn id="16388" idx="0"/>
            </p:cNvCxnSpPr>
            <p:nvPr/>
          </p:nvCxnSpPr>
          <p:spPr>
            <a:xfrm flipH="1">
              <a:off x="9916480" y="4300323"/>
              <a:ext cx="417576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91" name="TextBox 80">
              <a:extLst>
                <a:ext uri="{FF2B5EF4-FFF2-40B4-BE49-F238E27FC236}">
                  <a16:creationId xmlns:a16="http://schemas.microsoft.com/office/drawing/2014/main" id="{7A1CEB5B-9A67-9FF4-7FE4-66C524250F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29156" y="4452723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twmrc</a:t>
              </a:r>
            </a:p>
          </p:txBody>
        </p:sp>
        <p:sp>
          <p:nvSpPr>
            <p:cNvPr id="16392" name="TextBox 81">
              <a:extLst>
                <a:ext uri="{FF2B5EF4-FFF2-40B4-BE49-F238E27FC236}">
                  <a16:creationId xmlns:a16="http://schemas.microsoft.com/office/drawing/2014/main" id="{D971D166-AFBA-8662-D4F7-7175DCA45E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43556" y="4528923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mbox</a:t>
              </a:r>
            </a:p>
          </p:txBody>
        </p:sp>
      </p:grpSp>
      <p:cxnSp>
        <p:nvCxnSpPr>
          <p:cNvPr id="16394" name="Curved Connector 16393">
            <a:extLst>
              <a:ext uri="{FF2B5EF4-FFF2-40B4-BE49-F238E27FC236}">
                <a16:creationId xmlns:a16="http://schemas.microsoft.com/office/drawing/2014/main" id="{53E034D8-EAC2-B8EA-145C-6EDE6A759909}"/>
              </a:ext>
            </a:extLst>
          </p:cNvPr>
          <p:cNvCxnSpPr>
            <a:cxnSpLocks/>
            <a:stCxn id="48" idx="3"/>
            <a:endCxn id="16385" idx="1"/>
          </p:cNvCxnSpPr>
          <p:nvPr/>
        </p:nvCxnSpPr>
        <p:spPr>
          <a:xfrm flipV="1">
            <a:off x="7978729" y="4109823"/>
            <a:ext cx="2164827" cy="1071104"/>
          </a:xfrm>
          <a:prstGeom prst="curvedConnector3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6" name="TextBox 16395">
            <a:extLst>
              <a:ext uri="{FF2B5EF4-FFF2-40B4-BE49-F238E27FC236}">
                <a16:creationId xmlns:a16="http://schemas.microsoft.com/office/drawing/2014/main" id="{F1E22249-EA1B-9AB8-12C5-3E8ECF12FDAC}"/>
              </a:ext>
            </a:extLst>
          </p:cNvPr>
          <p:cNvSpPr txBox="1"/>
          <p:nvPr/>
        </p:nvSpPr>
        <p:spPr>
          <a:xfrm>
            <a:off x="7181074" y="5344439"/>
            <a:ext cx="15953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Addresses</a:t>
            </a:r>
            <a:r>
              <a:rPr lang="en-US" dirty="0"/>
              <a:t> to </a:t>
            </a:r>
            <a:br>
              <a:rPr lang="en-US" dirty="0"/>
            </a:br>
            <a:r>
              <a:rPr lang="en-US" dirty="0"/>
              <a:t>Worker 2 &amp;</a:t>
            </a:r>
          </a:p>
          <a:p>
            <a:pPr algn="ctr"/>
            <a:r>
              <a:rPr lang="en-US" dirty="0"/>
              <a:t>Master</a:t>
            </a:r>
          </a:p>
        </p:txBody>
      </p:sp>
      <p:cxnSp>
        <p:nvCxnSpPr>
          <p:cNvPr id="16398" name="Curved Connector 16397">
            <a:extLst>
              <a:ext uri="{FF2B5EF4-FFF2-40B4-BE49-F238E27FC236}">
                <a16:creationId xmlns:a16="http://schemas.microsoft.com/office/drawing/2014/main" id="{A25CFF29-9879-6A9D-FE1E-A11E2E240CF6}"/>
              </a:ext>
            </a:extLst>
          </p:cNvPr>
          <p:cNvCxnSpPr>
            <a:cxnSpLocks/>
            <a:stCxn id="48" idx="3"/>
            <a:endCxn id="8" idx="2"/>
          </p:cNvCxnSpPr>
          <p:nvPr/>
        </p:nvCxnSpPr>
        <p:spPr>
          <a:xfrm flipV="1">
            <a:off x="7978729" y="2058071"/>
            <a:ext cx="631871" cy="3122856"/>
          </a:xfrm>
          <a:prstGeom prst="curvedConnector2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050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6" grpId="0" animBg="1"/>
      <p:bldP spid="43" grpId="0"/>
      <p:bldP spid="44" grpId="0"/>
      <p:bldP spid="47" grpId="0"/>
      <p:bldP spid="16384" grpId="0"/>
      <p:bldP spid="1639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274320"/>
            <a:ext cx="10439400" cy="1055688"/>
          </a:xfrm>
        </p:spPr>
        <p:txBody>
          <a:bodyPr>
            <a:normAutofit/>
          </a:bodyPr>
          <a:lstStyle/>
          <a:p>
            <a:r>
              <a:rPr lang="en-US" altLang="en-US" dirty="0"/>
              <a:t>How to Distribute the Unix Naming Graph?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94C483-2AD0-3040-77B8-C473BDE34B7C}"/>
              </a:ext>
            </a:extLst>
          </p:cNvPr>
          <p:cNvSpPr/>
          <p:nvPr/>
        </p:nvSpPr>
        <p:spPr>
          <a:xfrm>
            <a:off x="7010400" y="1330008"/>
            <a:ext cx="3048000" cy="1947263"/>
          </a:xfrm>
          <a:prstGeom prst="rect">
            <a:avLst/>
          </a:prstGeom>
          <a:noFill/>
          <a:ln w="28575">
            <a:solidFill>
              <a:srgbClr val="77E1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C5E1E91-2960-BD89-D652-90FD448ACBED}"/>
              </a:ext>
            </a:extLst>
          </p:cNvPr>
          <p:cNvGrpSpPr/>
          <p:nvPr/>
        </p:nvGrpSpPr>
        <p:grpSpPr>
          <a:xfrm>
            <a:off x="7353300" y="1677071"/>
            <a:ext cx="2362200" cy="1066800"/>
            <a:chOff x="2404848" y="1524671"/>
            <a:chExt cx="2362200" cy="10668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7D29138-11C3-EC82-D554-B9F5920D6FDF}"/>
                </a:ext>
              </a:extLst>
            </p:cNvPr>
            <p:cNvSpPr/>
            <p:nvPr/>
          </p:nvSpPr>
          <p:spPr>
            <a:xfrm>
              <a:off x="3471648" y="1524671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n0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C951B82-2C5E-AD0A-8D92-787D399ADB7B}"/>
                </a:ext>
              </a:extLst>
            </p:cNvPr>
            <p:cNvSpPr/>
            <p:nvPr/>
          </p:nvSpPr>
          <p:spPr>
            <a:xfrm>
              <a:off x="2557248" y="2210471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n1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3BEABC5-9C17-09CD-2C05-183AECC97F16}"/>
                </a:ext>
              </a:extLst>
            </p:cNvPr>
            <p:cNvSpPr/>
            <p:nvPr/>
          </p:nvSpPr>
          <p:spPr>
            <a:xfrm>
              <a:off x="4005048" y="2286671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n5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E74BDE4-87E4-C1CD-7CC6-EE045D66C6A0}"/>
                </a:ext>
              </a:extLst>
            </p:cNvPr>
            <p:cNvCxnSpPr>
              <a:stCxn id="8" idx="2"/>
              <a:endCxn id="10" idx="0"/>
            </p:cNvCxnSpPr>
            <p:nvPr/>
          </p:nvCxnSpPr>
          <p:spPr>
            <a:xfrm>
              <a:off x="3662148" y="1905671"/>
              <a:ext cx="647700" cy="381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E4C88E9-0FDD-E75C-9E9E-B47FB914EBAB}"/>
                </a:ext>
              </a:extLst>
            </p:cNvPr>
            <p:cNvCxnSpPr>
              <a:stCxn id="8" idx="2"/>
              <a:endCxn id="9" idx="0"/>
            </p:cNvCxnSpPr>
            <p:nvPr/>
          </p:nvCxnSpPr>
          <p:spPr>
            <a:xfrm flipH="1">
              <a:off x="2747748" y="1905671"/>
              <a:ext cx="914400" cy="304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52">
              <a:extLst>
                <a:ext uri="{FF2B5EF4-FFF2-40B4-BE49-F238E27FC236}">
                  <a16:creationId xmlns:a16="http://schemas.microsoft.com/office/drawing/2014/main" id="{A219D6CB-7748-51C0-8EBA-519A8D0BA9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4848" y="1677071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chemeClr val="tx1"/>
                  </a:solidFill>
                </a:rPr>
                <a:t>home</a:t>
              </a:r>
            </a:p>
          </p:txBody>
        </p:sp>
        <p:sp>
          <p:nvSpPr>
            <p:cNvPr id="14" name="TextBox 53">
              <a:extLst>
                <a:ext uri="{FF2B5EF4-FFF2-40B4-BE49-F238E27FC236}">
                  <a16:creationId xmlns:a16="http://schemas.microsoft.com/office/drawing/2014/main" id="{C4CCF9F8-9C93-0828-F75B-50694E4AAC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8848" y="1753271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9176D2C0-5A4F-9597-835B-14F699A0358D}"/>
              </a:ext>
            </a:extLst>
          </p:cNvPr>
          <p:cNvSpPr/>
          <p:nvPr/>
        </p:nvSpPr>
        <p:spPr>
          <a:xfrm>
            <a:off x="5347668" y="3741052"/>
            <a:ext cx="3048000" cy="1947263"/>
          </a:xfrm>
          <a:prstGeom prst="rect">
            <a:avLst/>
          </a:prstGeom>
          <a:noFill/>
          <a:ln w="28575">
            <a:solidFill>
              <a:srgbClr val="EF72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C696B6-EAF1-3D64-FDAC-8A74B3E54E34}"/>
              </a:ext>
            </a:extLst>
          </p:cNvPr>
          <p:cNvSpPr/>
          <p:nvPr/>
        </p:nvSpPr>
        <p:spPr>
          <a:xfrm>
            <a:off x="8801100" y="3741052"/>
            <a:ext cx="3048000" cy="1947263"/>
          </a:xfrm>
          <a:prstGeom prst="rect">
            <a:avLst/>
          </a:prstGeom>
          <a:noFill/>
          <a:ln w="28575">
            <a:solidFill>
              <a:srgbClr val="EF72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8774E14-090C-B895-105D-01B3AEC8E41B}"/>
              </a:ext>
            </a:extLst>
          </p:cNvPr>
          <p:cNvSpPr txBox="1"/>
          <p:nvPr/>
        </p:nvSpPr>
        <p:spPr>
          <a:xfrm>
            <a:off x="10194260" y="2019971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Master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32D0F15-CEBA-2BDD-1034-B93752128C1A}"/>
              </a:ext>
            </a:extLst>
          </p:cNvPr>
          <p:cNvSpPr txBox="1"/>
          <p:nvPr/>
        </p:nvSpPr>
        <p:spPr>
          <a:xfrm>
            <a:off x="6287694" y="5782764"/>
            <a:ext cx="1167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Worker 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38A4C8E-8F46-2DE0-9112-ACA5494ABF49}"/>
              </a:ext>
            </a:extLst>
          </p:cNvPr>
          <p:cNvSpPr txBox="1"/>
          <p:nvPr/>
        </p:nvSpPr>
        <p:spPr>
          <a:xfrm>
            <a:off x="9741126" y="5782764"/>
            <a:ext cx="1167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Worker 2</a:t>
            </a:r>
          </a:p>
        </p:txBody>
      </p:sp>
      <p:grpSp>
        <p:nvGrpSpPr>
          <p:cNvPr id="16401" name="Group 16400">
            <a:extLst>
              <a:ext uri="{FF2B5EF4-FFF2-40B4-BE49-F238E27FC236}">
                <a16:creationId xmlns:a16="http://schemas.microsoft.com/office/drawing/2014/main" id="{7863A3EB-1074-1D2E-E22C-1FE10362EE4C}"/>
              </a:ext>
            </a:extLst>
          </p:cNvPr>
          <p:cNvGrpSpPr/>
          <p:nvPr/>
        </p:nvGrpSpPr>
        <p:grpSpPr>
          <a:xfrm>
            <a:off x="5616529" y="3923627"/>
            <a:ext cx="2569330" cy="1447800"/>
            <a:chOff x="5616529" y="3923627"/>
            <a:chExt cx="2569330" cy="1447800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240A67F3-00E2-55A9-138B-29289E84C6AF}"/>
                </a:ext>
              </a:extLst>
            </p:cNvPr>
            <p:cNvSpPr/>
            <p:nvPr/>
          </p:nvSpPr>
          <p:spPr>
            <a:xfrm>
              <a:off x="7597729" y="4990427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n4</a:t>
              </a: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8B823EEA-49AB-7476-9C7C-B61775DA0D06}"/>
                </a:ext>
              </a:extLst>
            </p:cNvPr>
            <p:cNvSpPr/>
            <p:nvPr/>
          </p:nvSpPr>
          <p:spPr>
            <a:xfrm>
              <a:off x="5845129" y="5066627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n2</a:t>
              </a: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74A60A68-C669-9979-D806-CF0A11D8EB21}"/>
                </a:ext>
              </a:extLst>
            </p:cNvPr>
            <p:cNvSpPr/>
            <p:nvPr/>
          </p:nvSpPr>
          <p:spPr>
            <a:xfrm>
              <a:off x="6683329" y="5066627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n3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A7AA3125-6906-AA97-0FEE-AA93DC7F9555}"/>
                </a:ext>
              </a:extLst>
            </p:cNvPr>
            <p:cNvCxnSpPr>
              <a:stCxn id="56" idx="2"/>
              <a:endCxn id="50" idx="0"/>
            </p:cNvCxnSpPr>
            <p:nvPr/>
          </p:nvCxnSpPr>
          <p:spPr>
            <a:xfrm>
              <a:off x="6950029" y="4304627"/>
              <a:ext cx="38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42432565-6933-9CE1-C036-565B7A2AAA81}"/>
                </a:ext>
              </a:extLst>
            </p:cNvPr>
            <p:cNvCxnSpPr>
              <a:stCxn id="56" idx="2"/>
              <a:endCxn id="48" idx="0"/>
            </p:cNvCxnSpPr>
            <p:nvPr/>
          </p:nvCxnSpPr>
          <p:spPr>
            <a:xfrm>
              <a:off x="6950029" y="4304627"/>
              <a:ext cx="8382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7876DCD7-6B39-1AC8-1F1A-279089740142}"/>
                </a:ext>
              </a:extLst>
            </p:cNvPr>
            <p:cNvCxnSpPr>
              <a:stCxn id="56" idx="2"/>
              <a:endCxn id="49" idx="0"/>
            </p:cNvCxnSpPr>
            <p:nvPr/>
          </p:nvCxnSpPr>
          <p:spPr>
            <a:xfrm flipH="1">
              <a:off x="6149929" y="4304627"/>
              <a:ext cx="800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C15930CD-640E-3157-8E35-C774B8B1305F}"/>
                </a:ext>
              </a:extLst>
            </p:cNvPr>
            <p:cNvSpPr/>
            <p:nvPr/>
          </p:nvSpPr>
          <p:spPr>
            <a:xfrm>
              <a:off x="6759529" y="3923627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n0</a:t>
              </a:r>
            </a:p>
          </p:txBody>
        </p:sp>
        <p:sp>
          <p:nvSpPr>
            <p:cNvPr id="57" name="TextBox 54">
              <a:extLst>
                <a:ext uri="{FF2B5EF4-FFF2-40B4-BE49-F238E27FC236}">
                  <a16:creationId xmlns:a16="http://schemas.microsoft.com/office/drawing/2014/main" id="{253F2387-D14C-9470-5D99-0EDAAE4FEE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47659" y="4380827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err="1">
                  <a:solidFill>
                    <a:schemeClr val="tx1"/>
                  </a:solidFill>
                </a:rPr>
                <a:t>steen</a:t>
              </a:r>
              <a:endParaRPr lang="en-US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58" name="TextBox 55">
              <a:extLst>
                <a:ext uri="{FF2B5EF4-FFF2-40B4-BE49-F238E27FC236}">
                  <a16:creationId xmlns:a16="http://schemas.microsoft.com/office/drawing/2014/main" id="{BA39A377-40C3-9BB1-8C05-D5DD162D2B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54729" y="4533227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max</a:t>
              </a:r>
            </a:p>
          </p:txBody>
        </p:sp>
        <p:sp>
          <p:nvSpPr>
            <p:cNvPr id="59" name="TextBox 56">
              <a:extLst>
                <a:ext uri="{FF2B5EF4-FFF2-40B4-BE49-F238E27FC236}">
                  <a16:creationId xmlns:a16="http://schemas.microsoft.com/office/drawing/2014/main" id="{DEA21EBA-353A-8951-1B06-19D7C61FDA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16529" y="4380827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elke</a:t>
              </a:r>
            </a:p>
          </p:txBody>
        </p:sp>
      </p:grp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9B4E86A8-D418-3A49-4623-1D35C0470388}"/>
              </a:ext>
            </a:extLst>
          </p:cNvPr>
          <p:cNvCxnSpPr>
            <a:stCxn id="9" idx="2"/>
            <a:endCxn id="56" idx="0"/>
          </p:cNvCxnSpPr>
          <p:nvPr/>
        </p:nvCxnSpPr>
        <p:spPr>
          <a:xfrm flipH="1">
            <a:off x="6950029" y="2743871"/>
            <a:ext cx="746171" cy="1179756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402" name="Group 16401">
            <a:extLst>
              <a:ext uri="{FF2B5EF4-FFF2-40B4-BE49-F238E27FC236}">
                <a16:creationId xmlns:a16="http://schemas.microsoft.com/office/drawing/2014/main" id="{AD16FBDE-B3ED-9A4D-BA16-65FDF1EB7F67}"/>
              </a:ext>
            </a:extLst>
          </p:cNvPr>
          <p:cNvGrpSpPr/>
          <p:nvPr/>
        </p:nvGrpSpPr>
        <p:grpSpPr>
          <a:xfrm>
            <a:off x="9229156" y="3919323"/>
            <a:ext cx="1831848" cy="1368552"/>
            <a:chOff x="9229156" y="3919323"/>
            <a:chExt cx="1831848" cy="1368552"/>
          </a:xfrm>
        </p:grpSpPr>
        <p:sp>
          <p:nvSpPr>
            <p:cNvPr id="16385" name="Rectangle 16384">
              <a:extLst>
                <a:ext uri="{FF2B5EF4-FFF2-40B4-BE49-F238E27FC236}">
                  <a16:creationId xmlns:a16="http://schemas.microsoft.com/office/drawing/2014/main" id="{3497ADB0-98CB-BE22-A901-E4161312BECF}"/>
                </a:ext>
              </a:extLst>
            </p:cNvPr>
            <p:cNvSpPr/>
            <p:nvPr/>
          </p:nvSpPr>
          <p:spPr>
            <a:xfrm>
              <a:off x="10143556" y="3919323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n0</a:t>
              </a:r>
            </a:p>
          </p:txBody>
        </p:sp>
        <p:sp>
          <p:nvSpPr>
            <p:cNvPr id="16387" name="Oval 16386">
              <a:extLst>
                <a:ext uri="{FF2B5EF4-FFF2-40B4-BE49-F238E27FC236}">
                  <a16:creationId xmlns:a16="http://schemas.microsoft.com/office/drawing/2014/main" id="{B6FFFF63-91F8-46D3-E3BA-1B8DF2C3DD75}"/>
                </a:ext>
              </a:extLst>
            </p:cNvPr>
            <p:cNvSpPr/>
            <p:nvPr/>
          </p:nvSpPr>
          <p:spPr>
            <a:xfrm>
              <a:off x="10448356" y="4986123"/>
              <a:ext cx="612648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n7</a:t>
              </a:r>
            </a:p>
          </p:txBody>
        </p:sp>
        <p:sp>
          <p:nvSpPr>
            <p:cNvPr id="16388" name="Oval 16387">
              <a:extLst>
                <a:ext uri="{FF2B5EF4-FFF2-40B4-BE49-F238E27FC236}">
                  <a16:creationId xmlns:a16="http://schemas.microsoft.com/office/drawing/2014/main" id="{BAE48E95-30F0-D050-ACBA-7515D67CEC63}"/>
                </a:ext>
              </a:extLst>
            </p:cNvPr>
            <p:cNvSpPr/>
            <p:nvPr/>
          </p:nvSpPr>
          <p:spPr>
            <a:xfrm>
              <a:off x="9610156" y="4986123"/>
              <a:ext cx="612648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n6</a:t>
              </a:r>
            </a:p>
          </p:txBody>
        </p:sp>
        <p:cxnSp>
          <p:nvCxnSpPr>
            <p:cNvPr id="16389" name="Straight Connector 16388">
              <a:extLst>
                <a:ext uri="{FF2B5EF4-FFF2-40B4-BE49-F238E27FC236}">
                  <a16:creationId xmlns:a16="http://schemas.microsoft.com/office/drawing/2014/main" id="{D6E57518-C918-0399-63A4-46836E7BF62B}"/>
                </a:ext>
              </a:extLst>
            </p:cNvPr>
            <p:cNvCxnSpPr>
              <a:stCxn id="16385" idx="2"/>
              <a:endCxn id="16387" idx="0"/>
            </p:cNvCxnSpPr>
            <p:nvPr/>
          </p:nvCxnSpPr>
          <p:spPr>
            <a:xfrm>
              <a:off x="10334056" y="4300323"/>
              <a:ext cx="420624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90" name="Straight Connector 16389">
              <a:extLst>
                <a:ext uri="{FF2B5EF4-FFF2-40B4-BE49-F238E27FC236}">
                  <a16:creationId xmlns:a16="http://schemas.microsoft.com/office/drawing/2014/main" id="{98FDBA2A-5D9C-EAA4-F3E2-4F13A8A57295}"/>
                </a:ext>
              </a:extLst>
            </p:cNvPr>
            <p:cNvCxnSpPr>
              <a:stCxn id="16385" idx="2"/>
              <a:endCxn id="16388" idx="0"/>
            </p:cNvCxnSpPr>
            <p:nvPr/>
          </p:nvCxnSpPr>
          <p:spPr>
            <a:xfrm flipH="1">
              <a:off x="9916480" y="4300323"/>
              <a:ext cx="417576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91" name="TextBox 80">
              <a:extLst>
                <a:ext uri="{FF2B5EF4-FFF2-40B4-BE49-F238E27FC236}">
                  <a16:creationId xmlns:a16="http://schemas.microsoft.com/office/drawing/2014/main" id="{7A1CEB5B-9A67-9FF4-7FE4-66C524250F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29156" y="4452723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twmrc</a:t>
              </a:r>
            </a:p>
          </p:txBody>
        </p:sp>
        <p:sp>
          <p:nvSpPr>
            <p:cNvPr id="16392" name="TextBox 81">
              <a:extLst>
                <a:ext uri="{FF2B5EF4-FFF2-40B4-BE49-F238E27FC236}">
                  <a16:creationId xmlns:a16="http://schemas.microsoft.com/office/drawing/2014/main" id="{D971D166-AFBA-8662-D4F7-7175DCA45E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43556" y="4528923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mbox</a:t>
              </a:r>
            </a:p>
          </p:txBody>
        </p:sp>
      </p:grpSp>
      <p:cxnSp>
        <p:nvCxnSpPr>
          <p:cNvPr id="16394" name="Curved Connector 16393">
            <a:extLst>
              <a:ext uri="{FF2B5EF4-FFF2-40B4-BE49-F238E27FC236}">
                <a16:creationId xmlns:a16="http://schemas.microsoft.com/office/drawing/2014/main" id="{53E034D8-EAC2-B8EA-145C-6EDE6A759909}"/>
              </a:ext>
            </a:extLst>
          </p:cNvPr>
          <p:cNvCxnSpPr>
            <a:cxnSpLocks/>
            <a:stCxn id="48" idx="3"/>
            <a:endCxn id="16385" idx="1"/>
          </p:cNvCxnSpPr>
          <p:nvPr/>
        </p:nvCxnSpPr>
        <p:spPr>
          <a:xfrm flipV="1">
            <a:off x="7978729" y="4109823"/>
            <a:ext cx="2164827" cy="1071104"/>
          </a:xfrm>
          <a:prstGeom prst="curvedConnector3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98" name="Curved Connector 16397">
            <a:extLst>
              <a:ext uri="{FF2B5EF4-FFF2-40B4-BE49-F238E27FC236}">
                <a16:creationId xmlns:a16="http://schemas.microsoft.com/office/drawing/2014/main" id="{A25CFF29-9879-6A9D-FE1E-A11E2E240CF6}"/>
              </a:ext>
            </a:extLst>
          </p:cNvPr>
          <p:cNvCxnSpPr>
            <a:cxnSpLocks/>
            <a:stCxn id="48" idx="3"/>
            <a:endCxn id="8" idx="2"/>
          </p:cNvCxnSpPr>
          <p:nvPr/>
        </p:nvCxnSpPr>
        <p:spPr>
          <a:xfrm flipV="1">
            <a:off x="7978729" y="2058071"/>
            <a:ext cx="631871" cy="3122856"/>
          </a:xfrm>
          <a:prstGeom prst="curvedConnector2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5CBB39CC-3C3F-F509-2ABC-79F7E1C612A5}"/>
              </a:ext>
            </a:extLst>
          </p:cNvPr>
          <p:cNvSpPr/>
          <p:nvPr/>
        </p:nvSpPr>
        <p:spPr>
          <a:xfrm>
            <a:off x="792185" y="2309817"/>
            <a:ext cx="3673429" cy="5334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Lookup “/home/</a:t>
            </a:r>
            <a:r>
              <a:rPr lang="en-US" b="1" dirty="0" err="1">
                <a:solidFill>
                  <a:schemeClr val="bg1"/>
                </a:solidFill>
              </a:rPr>
              <a:t>steen</a:t>
            </a:r>
            <a:r>
              <a:rPr lang="en-US" b="1" dirty="0">
                <a:solidFill>
                  <a:schemeClr val="bg1"/>
                </a:solidFill>
              </a:rPr>
              <a:t>/</a:t>
            </a:r>
            <a:r>
              <a:rPr lang="en-US" b="1" dirty="0" err="1">
                <a:solidFill>
                  <a:schemeClr val="bg1"/>
                </a:solidFill>
              </a:rPr>
              <a:t>mbox</a:t>
            </a:r>
            <a:r>
              <a:rPr lang="en-US" b="1" dirty="0">
                <a:solidFill>
                  <a:schemeClr val="bg1"/>
                </a:solidFill>
              </a:rPr>
              <a:t>”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17BB7AC-5D17-4975-7876-8886DDA135C9}"/>
              </a:ext>
            </a:extLst>
          </p:cNvPr>
          <p:cNvCxnSpPr/>
          <p:nvPr/>
        </p:nvCxnSpPr>
        <p:spPr>
          <a:xfrm flipH="1">
            <a:off x="7704114" y="2052237"/>
            <a:ext cx="914400" cy="3048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9F2ADFE-157F-D421-032C-C29EC29EE5FA}"/>
              </a:ext>
            </a:extLst>
          </p:cNvPr>
          <p:cNvCxnSpPr/>
          <p:nvPr/>
        </p:nvCxnSpPr>
        <p:spPr>
          <a:xfrm flipH="1">
            <a:off x="6957943" y="2734618"/>
            <a:ext cx="746171" cy="1179756"/>
          </a:xfrm>
          <a:prstGeom prst="line">
            <a:avLst/>
          </a:prstGeom>
          <a:ln w="285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DDD75FB-266D-6398-B26E-D9F0061F8B0E}"/>
              </a:ext>
            </a:extLst>
          </p:cNvPr>
          <p:cNvCxnSpPr/>
          <p:nvPr/>
        </p:nvCxnSpPr>
        <p:spPr>
          <a:xfrm>
            <a:off x="6953522" y="4310311"/>
            <a:ext cx="838200" cy="6858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urved Connector 59">
            <a:extLst>
              <a:ext uri="{FF2B5EF4-FFF2-40B4-BE49-F238E27FC236}">
                <a16:creationId xmlns:a16="http://schemas.microsoft.com/office/drawing/2014/main" id="{8B292F36-3BDF-CD3F-BA89-B251897305B3}"/>
              </a:ext>
            </a:extLst>
          </p:cNvPr>
          <p:cNvCxnSpPr>
            <a:cxnSpLocks/>
          </p:cNvCxnSpPr>
          <p:nvPr/>
        </p:nvCxnSpPr>
        <p:spPr>
          <a:xfrm flipV="1">
            <a:off x="7982222" y="4102115"/>
            <a:ext cx="2164827" cy="1071104"/>
          </a:xfrm>
          <a:prstGeom prst="curvedConnector3">
            <a:avLst/>
          </a:prstGeom>
          <a:ln w="285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F5AB6414-5932-3D1A-2C83-093198A8B9BD}"/>
              </a:ext>
            </a:extLst>
          </p:cNvPr>
          <p:cNvCxnSpPr/>
          <p:nvPr/>
        </p:nvCxnSpPr>
        <p:spPr>
          <a:xfrm>
            <a:off x="10325100" y="4294767"/>
            <a:ext cx="420624" cy="6858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962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274320"/>
            <a:ext cx="10439400" cy="1055688"/>
          </a:xfrm>
        </p:spPr>
        <p:txBody>
          <a:bodyPr>
            <a:normAutofit/>
          </a:bodyPr>
          <a:lstStyle/>
          <a:p>
            <a:r>
              <a:rPr lang="en-US" altLang="en-US" dirty="0"/>
              <a:t>How to Distribute the Unix Naming Graph?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94C483-2AD0-3040-77B8-C473BDE34B7C}"/>
              </a:ext>
            </a:extLst>
          </p:cNvPr>
          <p:cNvSpPr/>
          <p:nvPr/>
        </p:nvSpPr>
        <p:spPr>
          <a:xfrm>
            <a:off x="7010400" y="1330008"/>
            <a:ext cx="3048000" cy="1947263"/>
          </a:xfrm>
          <a:prstGeom prst="rect">
            <a:avLst/>
          </a:prstGeom>
          <a:noFill/>
          <a:ln w="28575">
            <a:solidFill>
              <a:srgbClr val="77E1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C5E1E91-2960-BD89-D652-90FD448ACBED}"/>
              </a:ext>
            </a:extLst>
          </p:cNvPr>
          <p:cNvGrpSpPr/>
          <p:nvPr/>
        </p:nvGrpSpPr>
        <p:grpSpPr>
          <a:xfrm>
            <a:off x="7353300" y="1677071"/>
            <a:ext cx="2362200" cy="1066800"/>
            <a:chOff x="2404848" y="1524671"/>
            <a:chExt cx="2362200" cy="10668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7D29138-11C3-EC82-D554-B9F5920D6FDF}"/>
                </a:ext>
              </a:extLst>
            </p:cNvPr>
            <p:cNvSpPr/>
            <p:nvPr/>
          </p:nvSpPr>
          <p:spPr>
            <a:xfrm>
              <a:off x="3471648" y="1524671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n0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C951B82-2C5E-AD0A-8D92-787D399ADB7B}"/>
                </a:ext>
              </a:extLst>
            </p:cNvPr>
            <p:cNvSpPr/>
            <p:nvPr/>
          </p:nvSpPr>
          <p:spPr>
            <a:xfrm>
              <a:off x="2557248" y="2210471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n1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3BEABC5-9C17-09CD-2C05-183AECC97F16}"/>
                </a:ext>
              </a:extLst>
            </p:cNvPr>
            <p:cNvSpPr/>
            <p:nvPr/>
          </p:nvSpPr>
          <p:spPr>
            <a:xfrm>
              <a:off x="4005048" y="2286671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n5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E74BDE4-87E4-C1CD-7CC6-EE045D66C6A0}"/>
                </a:ext>
              </a:extLst>
            </p:cNvPr>
            <p:cNvCxnSpPr>
              <a:stCxn id="8" idx="2"/>
              <a:endCxn id="10" idx="0"/>
            </p:cNvCxnSpPr>
            <p:nvPr/>
          </p:nvCxnSpPr>
          <p:spPr>
            <a:xfrm>
              <a:off x="3662148" y="1905671"/>
              <a:ext cx="647700" cy="381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E4C88E9-0FDD-E75C-9E9E-B47FB914EBAB}"/>
                </a:ext>
              </a:extLst>
            </p:cNvPr>
            <p:cNvCxnSpPr>
              <a:stCxn id="8" idx="2"/>
              <a:endCxn id="9" idx="0"/>
            </p:cNvCxnSpPr>
            <p:nvPr/>
          </p:nvCxnSpPr>
          <p:spPr>
            <a:xfrm flipH="1">
              <a:off x="2747748" y="1905671"/>
              <a:ext cx="914400" cy="304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52">
              <a:extLst>
                <a:ext uri="{FF2B5EF4-FFF2-40B4-BE49-F238E27FC236}">
                  <a16:creationId xmlns:a16="http://schemas.microsoft.com/office/drawing/2014/main" id="{A219D6CB-7748-51C0-8EBA-519A8D0BA9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4848" y="1677071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chemeClr val="tx1"/>
                  </a:solidFill>
                </a:rPr>
                <a:t>home</a:t>
              </a:r>
            </a:p>
          </p:txBody>
        </p:sp>
        <p:sp>
          <p:nvSpPr>
            <p:cNvPr id="14" name="TextBox 53">
              <a:extLst>
                <a:ext uri="{FF2B5EF4-FFF2-40B4-BE49-F238E27FC236}">
                  <a16:creationId xmlns:a16="http://schemas.microsoft.com/office/drawing/2014/main" id="{C4CCF9F8-9C93-0828-F75B-50694E4AAC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8848" y="1753271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9176D2C0-5A4F-9597-835B-14F699A0358D}"/>
              </a:ext>
            </a:extLst>
          </p:cNvPr>
          <p:cNvSpPr/>
          <p:nvPr/>
        </p:nvSpPr>
        <p:spPr>
          <a:xfrm>
            <a:off x="5347668" y="3741052"/>
            <a:ext cx="3048000" cy="1947263"/>
          </a:xfrm>
          <a:prstGeom prst="rect">
            <a:avLst/>
          </a:prstGeom>
          <a:noFill/>
          <a:ln w="28575">
            <a:solidFill>
              <a:srgbClr val="EF72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C696B6-EAF1-3D64-FDAC-8A74B3E54E34}"/>
              </a:ext>
            </a:extLst>
          </p:cNvPr>
          <p:cNvSpPr/>
          <p:nvPr/>
        </p:nvSpPr>
        <p:spPr>
          <a:xfrm>
            <a:off x="8801100" y="3741052"/>
            <a:ext cx="3048000" cy="1947263"/>
          </a:xfrm>
          <a:prstGeom prst="rect">
            <a:avLst/>
          </a:prstGeom>
          <a:noFill/>
          <a:ln w="28575">
            <a:solidFill>
              <a:srgbClr val="EF72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8774E14-090C-B895-105D-01B3AEC8E41B}"/>
              </a:ext>
            </a:extLst>
          </p:cNvPr>
          <p:cNvSpPr txBox="1"/>
          <p:nvPr/>
        </p:nvSpPr>
        <p:spPr>
          <a:xfrm>
            <a:off x="10194260" y="2019971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Master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32D0F15-CEBA-2BDD-1034-B93752128C1A}"/>
              </a:ext>
            </a:extLst>
          </p:cNvPr>
          <p:cNvSpPr txBox="1"/>
          <p:nvPr/>
        </p:nvSpPr>
        <p:spPr>
          <a:xfrm>
            <a:off x="6287694" y="5782764"/>
            <a:ext cx="1167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Worker 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38A4C8E-8F46-2DE0-9112-ACA5494ABF49}"/>
              </a:ext>
            </a:extLst>
          </p:cNvPr>
          <p:cNvSpPr txBox="1"/>
          <p:nvPr/>
        </p:nvSpPr>
        <p:spPr>
          <a:xfrm>
            <a:off x="9741126" y="5782764"/>
            <a:ext cx="1167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Worker 2</a:t>
            </a:r>
          </a:p>
        </p:txBody>
      </p:sp>
      <p:grpSp>
        <p:nvGrpSpPr>
          <p:cNvPr id="16401" name="Group 16400">
            <a:extLst>
              <a:ext uri="{FF2B5EF4-FFF2-40B4-BE49-F238E27FC236}">
                <a16:creationId xmlns:a16="http://schemas.microsoft.com/office/drawing/2014/main" id="{7863A3EB-1074-1D2E-E22C-1FE10362EE4C}"/>
              </a:ext>
            </a:extLst>
          </p:cNvPr>
          <p:cNvGrpSpPr/>
          <p:nvPr/>
        </p:nvGrpSpPr>
        <p:grpSpPr>
          <a:xfrm>
            <a:off x="5616529" y="3923627"/>
            <a:ext cx="2569330" cy="1447800"/>
            <a:chOff x="5616529" y="3923627"/>
            <a:chExt cx="2569330" cy="1447800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240A67F3-00E2-55A9-138B-29289E84C6AF}"/>
                </a:ext>
              </a:extLst>
            </p:cNvPr>
            <p:cNvSpPr/>
            <p:nvPr/>
          </p:nvSpPr>
          <p:spPr>
            <a:xfrm>
              <a:off x="7597729" y="4990427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n4</a:t>
              </a: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8B823EEA-49AB-7476-9C7C-B61775DA0D06}"/>
                </a:ext>
              </a:extLst>
            </p:cNvPr>
            <p:cNvSpPr/>
            <p:nvPr/>
          </p:nvSpPr>
          <p:spPr>
            <a:xfrm>
              <a:off x="5845129" y="5066627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n2</a:t>
              </a: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74A60A68-C669-9979-D806-CF0A11D8EB21}"/>
                </a:ext>
              </a:extLst>
            </p:cNvPr>
            <p:cNvSpPr/>
            <p:nvPr/>
          </p:nvSpPr>
          <p:spPr>
            <a:xfrm>
              <a:off x="6683329" y="5066627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n3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A7AA3125-6906-AA97-0FEE-AA93DC7F9555}"/>
                </a:ext>
              </a:extLst>
            </p:cNvPr>
            <p:cNvCxnSpPr>
              <a:stCxn id="56" idx="2"/>
              <a:endCxn id="50" idx="0"/>
            </p:cNvCxnSpPr>
            <p:nvPr/>
          </p:nvCxnSpPr>
          <p:spPr>
            <a:xfrm>
              <a:off x="6950029" y="4304627"/>
              <a:ext cx="38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42432565-6933-9CE1-C036-565B7A2AAA81}"/>
                </a:ext>
              </a:extLst>
            </p:cNvPr>
            <p:cNvCxnSpPr>
              <a:stCxn id="56" idx="2"/>
              <a:endCxn id="48" idx="0"/>
            </p:cNvCxnSpPr>
            <p:nvPr/>
          </p:nvCxnSpPr>
          <p:spPr>
            <a:xfrm>
              <a:off x="6950029" y="4304627"/>
              <a:ext cx="8382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7876DCD7-6B39-1AC8-1F1A-279089740142}"/>
                </a:ext>
              </a:extLst>
            </p:cNvPr>
            <p:cNvCxnSpPr>
              <a:stCxn id="56" idx="2"/>
              <a:endCxn id="49" idx="0"/>
            </p:cNvCxnSpPr>
            <p:nvPr/>
          </p:nvCxnSpPr>
          <p:spPr>
            <a:xfrm flipH="1">
              <a:off x="6149929" y="4304627"/>
              <a:ext cx="800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C15930CD-640E-3157-8E35-C774B8B1305F}"/>
                </a:ext>
              </a:extLst>
            </p:cNvPr>
            <p:cNvSpPr/>
            <p:nvPr/>
          </p:nvSpPr>
          <p:spPr>
            <a:xfrm>
              <a:off x="6759529" y="3923627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n0</a:t>
              </a:r>
            </a:p>
          </p:txBody>
        </p:sp>
        <p:sp>
          <p:nvSpPr>
            <p:cNvPr id="57" name="TextBox 54">
              <a:extLst>
                <a:ext uri="{FF2B5EF4-FFF2-40B4-BE49-F238E27FC236}">
                  <a16:creationId xmlns:a16="http://schemas.microsoft.com/office/drawing/2014/main" id="{253F2387-D14C-9470-5D99-0EDAAE4FEE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47659" y="4380827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err="1">
                  <a:solidFill>
                    <a:schemeClr val="tx1"/>
                  </a:solidFill>
                </a:rPr>
                <a:t>steen</a:t>
              </a:r>
              <a:endParaRPr lang="en-US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58" name="TextBox 55">
              <a:extLst>
                <a:ext uri="{FF2B5EF4-FFF2-40B4-BE49-F238E27FC236}">
                  <a16:creationId xmlns:a16="http://schemas.microsoft.com/office/drawing/2014/main" id="{BA39A377-40C3-9BB1-8C05-D5DD162D2B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54729" y="4533227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max</a:t>
              </a:r>
            </a:p>
          </p:txBody>
        </p:sp>
        <p:sp>
          <p:nvSpPr>
            <p:cNvPr id="59" name="TextBox 56">
              <a:extLst>
                <a:ext uri="{FF2B5EF4-FFF2-40B4-BE49-F238E27FC236}">
                  <a16:creationId xmlns:a16="http://schemas.microsoft.com/office/drawing/2014/main" id="{DEA21EBA-353A-8951-1B06-19D7C61FDA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16529" y="4380827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elke</a:t>
              </a:r>
            </a:p>
          </p:txBody>
        </p:sp>
      </p:grp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9B4E86A8-D418-3A49-4623-1D35C0470388}"/>
              </a:ext>
            </a:extLst>
          </p:cNvPr>
          <p:cNvCxnSpPr>
            <a:stCxn id="9" idx="2"/>
            <a:endCxn id="56" idx="0"/>
          </p:cNvCxnSpPr>
          <p:nvPr/>
        </p:nvCxnSpPr>
        <p:spPr>
          <a:xfrm flipH="1">
            <a:off x="6950029" y="2743871"/>
            <a:ext cx="746171" cy="1179756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402" name="Group 16401">
            <a:extLst>
              <a:ext uri="{FF2B5EF4-FFF2-40B4-BE49-F238E27FC236}">
                <a16:creationId xmlns:a16="http://schemas.microsoft.com/office/drawing/2014/main" id="{AD16FBDE-B3ED-9A4D-BA16-65FDF1EB7F67}"/>
              </a:ext>
            </a:extLst>
          </p:cNvPr>
          <p:cNvGrpSpPr/>
          <p:nvPr/>
        </p:nvGrpSpPr>
        <p:grpSpPr>
          <a:xfrm>
            <a:off x="9229156" y="3919323"/>
            <a:ext cx="1831848" cy="1368552"/>
            <a:chOff x="9229156" y="3919323"/>
            <a:chExt cx="1831848" cy="1368552"/>
          </a:xfrm>
        </p:grpSpPr>
        <p:sp>
          <p:nvSpPr>
            <p:cNvPr id="16385" name="Rectangle 16384">
              <a:extLst>
                <a:ext uri="{FF2B5EF4-FFF2-40B4-BE49-F238E27FC236}">
                  <a16:creationId xmlns:a16="http://schemas.microsoft.com/office/drawing/2014/main" id="{3497ADB0-98CB-BE22-A901-E4161312BECF}"/>
                </a:ext>
              </a:extLst>
            </p:cNvPr>
            <p:cNvSpPr/>
            <p:nvPr/>
          </p:nvSpPr>
          <p:spPr>
            <a:xfrm>
              <a:off x="10143556" y="3919323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n0</a:t>
              </a:r>
            </a:p>
          </p:txBody>
        </p:sp>
        <p:sp>
          <p:nvSpPr>
            <p:cNvPr id="16387" name="Oval 16386">
              <a:extLst>
                <a:ext uri="{FF2B5EF4-FFF2-40B4-BE49-F238E27FC236}">
                  <a16:creationId xmlns:a16="http://schemas.microsoft.com/office/drawing/2014/main" id="{B6FFFF63-91F8-46D3-E3BA-1B8DF2C3DD75}"/>
                </a:ext>
              </a:extLst>
            </p:cNvPr>
            <p:cNvSpPr/>
            <p:nvPr/>
          </p:nvSpPr>
          <p:spPr>
            <a:xfrm>
              <a:off x="10448356" y="4986123"/>
              <a:ext cx="612648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n7</a:t>
              </a:r>
            </a:p>
          </p:txBody>
        </p:sp>
        <p:sp>
          <p:nvSpPr>
            <p:cNvPr id="16388" name="Oval 16387">
              <a:extLst>
                <a:ext uri="{FF2B5EF4-FFF2-40B4-BE49-F238E27FC236}">
                  <a16:creationId xmlns:a16="http://schemas.microsoft.com/office/drawing/2014/main" id="{BAE48E95-30F0-D050-ACBA-7515D67CEC63}"/>
                </a:ext>
              </a:extLst>
            </p:cNvPr>
            <p:cNvSpPr/>
            <p:nvPr/>
          </p:nvSpPr>
          <p:spPr>
            <a:xfrm>
              <a:off x="9610156" y="4986123"/>
              <a:ext cx="612648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n6</a:t>
              </a:r>
            </a:p>
          </p:txBody>
        </p:sp>
        <p:cxnSp>
          <p:nvCxnSpPr>
            <p:cNvPr id="16389" name="Straight Connector 16388">
              <a:extLst>
                <a:ext uri="{FF2B5EF4-FFF2-40B4-BE49-F238E27FC236}">
                  <a16:creationId xmlns:a16="http://schemas.microsoft.com/office/drawing/2014/main" id="{D6E57518-C918-0399-63A4-46836E7BF62B}"/>
                </a:ext>
              </a:extLst>
            </p:cNvPr>
            <p:cNvCxnSpPr>
              <a:stCxn id="16385" idx="2"/>
              <a:endCxn id="16387" idx="0"/>
            </p:cNvCxnSpPr>
            <p:nvPr/>
          </p:nvCxnSpPr>
          <p:spPr>
            <a:xfrm>
              <a:off x="10334056" y="4300323"/>
              <a:ext cx="420624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90" name="Straight Connector 16389">
              <a:extLst>
                <a:ext uri="{FF2B5EF4-FFF2-40B4-BE49-F238E27FC236}">
                  <a16:creationId xmlns:a16="http://schemas.microsoft.com/office/drawing/2014/main" id="{98FDBA2A-5D9C-EAA4-F3E2-4F13A8A57295}"/>
                </a:ext>
              </a:extLst>
            </p:cNvPr>
            <p:cNvCxnSpPr>
              <a:stCxn id="16385" idx="2"/>
              <a:endCxn id="16388" idx="0"/>
            </p:cNvCxnSpPr>
            <p:nvPr/>
          </p:nvCxnSpPr>
          <p:spPr>
            <a:xfrm flipH="1">
              <a:off x="9916480" y="4300323"/>
              <a:ext cx="417576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91" name="TextBox 80">
              <a:extLst>
                <a:ext uri="{FF2B5EF4-FFF2-40B4-BE49-F238E27FC236}">
                  <a16:creationId xmlns:a16="http://schemas.microsoft.com/office/drawing/2014/main" id="{7A1CEB5B-9A67-9FF4-7FE4-66C524250F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29156" y="4452723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twmrc</a:t>
              </a:r>
            </a:p>
          </p:txBody>
        </p:sp>
        <p:sp>
          <p:nvSpPr>
            <p:cNvPr id="16392" name="TextBox 81">
              <a:extLst>
                <a:ext uri="{FF2B5EF4-FFF2-40B4-BE49-F238E27FC236}">
                  <a16:creationId xmlns:a16="http://schemas.microsoft.com/office/drawing/2014/main" id="{D971D166-AFBA-8662-D4F7-7175DCA45E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43556" y="4528923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mbox</a:t>
              </a:r>
            </a:p>
          </p:txBody>
        </p:sp>
      </p:grpSp>
      <p:cxnSp>
        <p:nvCxnSpPr>
          <p:cNvPr id="16394" name="Curved Connector 16393">
            <a:extLst>
              <a:ext uri="{FF2B5EF4-FFF2-40B4-BE49-F238E27FC236}">
                <a16:creationId xmlns:a16="http://schemas.microsoft.com/office/drawing/2014/main" id="{53E034D8-EAC2-B8EA-145C-6EDE6A759909}"/>
              </a:ext>
            </a:extLst>
          </p:cNvPr>
          <p:cNvCxnSpPr>
            <a:cxnSpLocks/>
            <a:stCxn id="48" idx="3"/>
            <a:endCxn id="16385" idx="1"/>
          </p:cNvCxnSpPr>
          <p:nvPr/>
        </p:nvCxnSpPr>
        <p:spPr>
          <a:xfrm flipV="1">
            <a:off x="7978729" y="4109823"/>
            <a:ext cx="2164827" cy="1071104"/>
          </a:xfrm>
          <a:prstGeom prst="curvedConnector3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98" name="Curved Connector 16397">
            <a:extLst>
              <a:ext uri="{FF2B5EF4-FFF2-40B4-BE49-F238E27FC236}">
                <a16:creationId xmlns:a16="http://schemas.microsoft.com/office/drawing/2014/main" id="{A25CFF29-9879-6A9D-FE1E-A11E2E240CF6}"/>
              </a:ext>
            </a:extLst>
          </p:cNvPr>
          <p:cNvCxnSpPr>
            <a:cxnSpLocks/>
            <a:stCxn id="48" idx="3"/>
            <a:endCxn id="8" idx="2"/>
          </p:cNvCxnSpPr>
          <p:nvPr/>
        </p:nvCxnSpPr>
        <p:spPr>
          <a:xfrm flipV="1">
            <a:off x="7978729" y="2058071"/>
            <a:ext cx="631871" cy="3122856"/>
          </a:xfrm>
          <a:prstGeom prst="curvedConnector2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5CBB39CC-3C3F-F509-2ABC-79F7E1C612A5}"/>
              </a:ext>
            </a:extLst>
          </p:cNvPr>
          <p:cNvSpPr/>
          <p:nvPr/>
        </p:nvSpPr>
        <p:spPr>
          <a:xfrm>
            <a:off x="792185" y="2309817"/>
            <a:ext cx="3673429" cy="5334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Lookup “/home/</a:t>
            </a:r>
            <a:r>
              <a:rPr lang="en-US" b="1" dirty="0" err="1">
                <a:solidFill>
                  <a:schemeClr val="bg1"/>
                </a:solidFill>
              </a:rPr>
              <a:t>steen</a:t>
            </a:r>
            <a:r>
              <a:rPr lang="en-US" b="1" dirty="0">
                <a:solidFill>
                  <a:schemeClr val="bg1"/>
                </a:solidFill>
              </a:rPr>
              <a:t>/keys”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17BB7AC-5D17-4975-7876-8886DDA135C9}"/>
              </a:ext>
            </a:extLst>
          </p:cNvPr>
          <p:cNvCxnSpPr/>
          <p:nvPr/>
        </p:nvCxnSpPr>
        <p:spPr>
          <a:xfrm flipH="1">
            <a:off x="7704114" y="2052237"/>
            <a:ext cx="914400" cy="3048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9F2ADFE-157F-D421-032C-C29EC29EE5FA}"/>
              </a:ext>
            </a:extLst>
          </p:cNvPr>
          <p:cNvCxnSpPr/>
          <p:nvPr/>
        </p:nvCxnSpPr>
        <p:spPr>
          <a:xfrm flipH="1">
            <a:off x="6957943" y="2734618"/>
            <a:ext cx="746171" cy="1179756"/>
          </a:xfrm>
          <a:prstGeom prst="line">
            <a:avLst/>
          </a:prstGeom>
          <a:ln w="285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DDD75FB-266D-6398-B26E-D9F0061F8B0E}"/>
              </a:ext>
            </a:extLst>
          </p:cNvPr>
          <p:cNvCxnSpPr/>
          <p:nvPr/>
        </p:nvCxnSpPr>
        <p:spPr>
          <a:xfrm>
            <a:off x="6953522" y="4310311"/>
            <a:ext cx="838200" cy="6858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F5AB6414-5932-3D1A-2C83-093198A8B9BD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>
            <a:off x="8610600" y="2058071"/>
            <a:ext cx="647700" cy="3810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3DDF6AB3-582D-44CB-7E9B-72202B31ADDE}"/>
              </a:ext>
            </a:extLst>
          </p:cNvPr>
          <p:cNvSpPr/>
          <p:nvPr/>
        </p:nvSpPr>
        <p:spPr>
          <a:xfrm>
            <a:off x="792185" y="3340612"/>
            <a:ext cx="3673429" cy="194726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You can also distribute the Unix naming graph using a </a:t>
            </a:r>
            <a:r>
              <a:rPr lang="en-US" sz="2400" i="1" dirty="0">
                <a:solidFill>
                  <a:schemeClr val="tx1"/>
                </a:solidFill>
              </a:rPr>
              <a:t>peer-to-peer</a:t>
            </a:r>
            <a:r>
              <a:rPr lang="en-US" sz="2400" dirty="0">
                <a:solidFill>
                  <a:schemeClr val="tx1"/>
                </a:solidFill>
              </a:rPr>
              <a:t> architecture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i="1" dirty="0">
                <a:solidFill>
                  <a:schemeClr val="tx1"/>
                </a:solidFill>
              </a:rPr>
              <a:t>left as an exercise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5" name="Curved Connector 4">
            <a:extLst>
              <a:ext uri="{FF2B5EF4-FFF2-40B4-BE49-F238E27FC236}">
                <a16:creationId xmlns:a16="http://schemas.microsoft.com/office/drawing/2014/main" id="{E85D6FCC-DC2F-1726-6C5A-136332009B81}"/>
              </a:ext>
            </a:extLst>
          </p:cNvPr>
          <p:cNvCxnSpPr>
            <a:cxnSpLocks/>
            <a:stCxn id="48" idx="3"/>
            <a:endCxn id="8" idx="2"/>
          </p:cNvCxnSpPr>
          <p:nvPr/>
        </p:nvCxnSpPr>
        <p:spPr>
          <a:xfrm flipV="1">
            <a:off x="7978729" y="2058071"/>
            <a:ext cx="631871" cy="3122856"/>
          </a:xfrm>
          <a:prstGeom prst="curvedConnector2">
            <a:avLst/>
          </a:prstGeom>
          <a:ln w="285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041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EC052606-35CF-460E-84A7-BD8A9F767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7552" cy="1325563"/>
          </a:xfrm>
        </p:spPr>
        <p:txBody>
          <a:bodyPr/>
          <a:lstStyle/>
          <a:p>
            <a:pPr algn="ctr"/>
            <a:r>
              <a:rPr lang="en-US" altLang="en-US" dirty="0"/>
              <a:t>Classes of Naming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C42C74E-D63A-48DB-2F42-585CB99CDDB0}"/>
              </a:ext>
            </a:extLst>
          </p:cNvPr>
          <p:cNvGraphicFramePr/>
          <p:nvPr/>
        </p:nvGraphicFramePr>
        <p:xfrm>
          <a:off x="2617724" y="1371600"/>
          <a:ext cx="6883400" cy="4538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27B123-182F-F508-C760-AE9E668FF629}"/>
              </a:ext>
            </a:extLst>
          </p:cNvPr>
          <p:cNvSpPr txBox="1"/>
          <p:nvPr/>
        </p:nvSpPr>
        <p:spPr>
          <a:xfrm>
            <a:off x="9501086" y="4470737"/>
            <a:ext cx="10021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6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390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Attribute-based Naming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841248" y="1600201"/>
            <a:ext cx="10817352" cy="4983479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In many cases, it is much more convenient to name, and look up entities by means of their attributes</a:t>
            </a:r>
          </a:p>
          <a:p>
            <a:pPr lvl="1"/>
            <a:r>
              <a:rPr lang="en-US" altLang="en-US" sz="2400" dirty="0"/>
              <a:t>Similar to traditional directory services (e.g., yellow pages)</a:t>
            </a:r>
          </a:p>
          <a:p>
            <a:pPr lvl="3"/>
            <a:endParaRPr lang="en-US" altLang="en-US" sz="2200" dirty="0"/>
          </a:p>
          <a:p>
            <a:r>
              <a:rPr lang="en-US" altLang="en-US" sz="2800" dirty="0"/>
              <a:t>However, the lookup operations can be extremely expensive</a:t>
            </a:r>
          </a:p>
          <a:p>
            <a:pPr lvl="1"/>
            <a:r>
              <a:rPr lang="en-US" altLang="en-US" sz="2400" dirty="0"/>
              <a:t>They require to match requested attribute values, against actual attribute values, which might require inspecting all entities</a:t>
            </a:r>
          </a:p>
          <a:p>
            <a:pPr lvl="2"/>
            <a:endParaRPr lang="en-US" altLang="en-US" sz="1400" dirty="0"/>
          </a:p>
          <a:p>
            <a:r>
              <a:rPr lang="en-US" altLang="en-US" sz="2800" dirty="0">
                <a:solidFill>
                  <a:srgbClr val="77E1FF"/>
                </a:solidFill>
              </a:rPr>
              <a:t>Idea: </a:t>
            </a:r>
          </a:p>
          <a:p>
            <a:pPr lvl="1"/>
            <a:r>
              <a:rPr lang="en-US" altLang="en-US" sz="2400" dirty="0"/>
              <a:t>Implement basic directory service as a </a:t>
            </a:r>
            <a:r>
              <a:rPr lang="en-US" altLang="en-US" sz="2400" i="1" dirty="0">
                <a:solidFill>
                  <a:srgbClr val="77E1FF"/>
                </a:solidFill>
              </a:rPr>
              <a:t>database</a:t>
            </a:r>
            <a:r>
              <a:rPr lang="en-US" altLang="en-US" sz="2400" dirty="0"/>
              <a:t>, and combine it with traditional structured naming</a:t>
            </a:r>
          </a:p>
          <a:p>
            <a:pPr marL="1371600" lvl="4" indent="0"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4877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381000" y="274320"/>
            <a:ext cx="112776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Example: Lightweight Directory Access Protocol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/>
              <a:t>L</a:t>
            </a:r>
            <a:r>
              <a:rPr lang="en-US" sz="2800" dirty="0"/>
              <a:t>ightweight </a:t>
            </a:r>
            <a:r>
              <a:rPr lang="en-US" sz="2800" b="1" dirty="0"/>
              <a:t>D</a:t>
            </a:r>
            <a:r>
              <a:rPr lang="en-US" sz="2800" dirty="0"/>
              <a:t>irectory </a:t>
            </a:r>
            <a:r>
              <a:rPr lang="en-US" sz="2800" b="1" dirty="0"/>
              <a:t>A</a:t>
            </a:r>
            <a:r>
              <a:rPr lang="en-US" sz="2800" dirty="0"/>
              <a:t>ccess </a:t>
            </a:r>
            <a:r>
              <a:rPr lang="en-US" sz="2800" b="1" dirty="0"/>
              <a:t>P</a:t>
            </a:r>
            <a:r>
              <a:rPr lang="en-US" sz="2800" dirty="0"/>
              <a:t>rotocol (LDAP) directory service consists of a number of records called “directory entries”</a:t>
            </a:r>
          </a:p>
          <a:p>
            <a:pPr lvl="1">
              <a:defRPr/>
            </a:pPr>
            <a:r>
              <a:rPr lang="en-US" sz="2400" dirty="0"/>
              <a:t>Each record is made of (attribute, value) pairs</a:t>
            </a:r>
          </a:p>
          <a:p>
            <a:pPr lvl="1">
              <a:defRPr/>
            </a:pPr>
            <a:r>
              <a:rPr lang="en-US" sz="2400" dirty="0"/>
              <a:t>LDAP standard specifies five attributes for each record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800" dirty="0"/>
              <a:t>Directory Information Base (DIB) is a collection of all directory entries</a:t>
            </a:r>
          </a:p>
          <a:p>
            <a:pPr lvl="1">
              <a:defRPr/>
            </a:pPr>
            <a:r>
              <a:rPr lang="en-US" sz="2400" dirty="0"/>
              <a:t>Each record in a DIB is unique</a:t>
            </a:r>
          </a:p>
          <a:p>
            <a:pPr lvl="1">
              <a:defRPr/>
            </a:pPr>
            <a:r>
              <a:rPr lang="en-US" sz="2400" dirty="0"/>
              <a:t>Each record is represented by a distinguished name</a:t>
            </a:r>
          </a:p>
          <a:p>
            <a:pPr marL="457200" lvl="1" indent="0">
              <a:buNone/>
              <a:defRPr/>
            </a:pPr>
            <a:r>
              <a:rPr lang="en-US" sz="2000" dirty="0"/>
              <a:t> 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E.g., /C=NL/O=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Vrije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Universiteit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/OU=Comp. Sc.</a:t>
            </a:r>
          </a:p>
        </p:txBody>
      </p:sp>
      <p:pic>
        <p:nvPicPr>
          <p:cNvPr id="2867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064" y="4114800"/>
            <a:ext cx="2655887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7993064" y="4343400"/>
            <a:ext cx="2598737" cy="1219200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0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Directory Information Tree in LDAP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841248" y="1600200"/>
            <a:ext cx="10664952" cy="52578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800" dirty="0"/>
              <a:t>All the records in the DIB can be organized into a hierarchical tree called the </a:t>
            </a:r>
            <a:r>
              <a:rPr lang="en-US" sz="2800" i="1" dirty="0"/>
              <a:t>Directory Information Tree (DIT)</a:t>
            </a:r>
          </a:p>
          <a:p>
            <a:pPr>
              <a:defRPr/>
            </a:pPr>
            <a:endParaRPr lang="en-US" sz="2400" i="1" dirty="0"/>
          </a:p>
          <a:p>
            <a:pPr>
              <a:defRPr/>
            </a:pPr>
            <a:endParaRPr lang="en-US" sz="2400" i="1" dirty="0"/>
          </a:p>
          <a:p>
            <a:pPr>
              <a:defRPr/>
            </a:pPr>
            <a:endParaRPr lang="en-US" sz="2400" i="1" dirty="0"/>
          </a:p>
          <a:p>
            <a:pPr>
              <a:defRPr/>
            </a:pPr>
            <a:endParaRPr lang="en-US" sz="2400" i="1" dirty="0"/>
          </a:p>
          <a:p>
            <a:pPr marL="0" indent="0">
              <a:buNone/>
              <a:defRPr/>
            </a:pPr>
            <a:endParaRPr lang="en-US" sz="2400" i="1" dirty="0"/>
          </a:p>
          <a:p>
            <a:pPr marL="0" indent="0">
              <a:buNone/>
              <a:defRPr/>
            </a:pPr>
            <a:endParaRPr lang="en-US" sz="2400" i="1" dirty="0"/>
          </a:p>
          <a:p>
            <a:pPr marL="0" indent="0">
              <a:buNone/>
              <a:defRPr/>
            </a:pPr>
            <a:endParaRPr lang="en-US" sz="2400" i="1" dirty="0"/>
          </a:p>
          <a:p>
            <a:pPr>
              <a:defRPr/>
            </a:pPr>
            <a:r>
              <a:rPr lang="en-US" sz="2800" dirty="0"/>
              <a:t>LDAP provides advanced search mechanisms based on attributes by traversing the DIT</a:t>
            </a:r>
          </a:p>
          <a:p>
            <a:pPr lvl="1">
              <a:defRPr/>
            </a:pPr>
            <a:r>
              <a:rPr lang="en-US" sz="2400" dirty="0"/>
              <a:t>Example syntax for searching all </a:t>
            </a:r>
            <a:r>
              <a:rPr lang="en-US" sz="2400" dirty="0" err="1"/>
              <a:t>Main_Servers</a:t>
            </a:r>
            <a:r>
              <a:rPr lang="en-US" sz="2400" dirty="0"/>
              <a:t> in Vrije Universiteit:</a:t>
            </a:r>
          </a:p>
          <a:p>
            <a:pPr marL="0" indent="0">
              <a:buNone/>
              <a:defRPr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	 search("&amp;(C = NL) (O = Vrije Universiteit) (OU = *) (CN = Main server)")</a:t>
            </a:r>
            <a:endParaRPr lang="en-US" sz="1400" dirty="0"/>
          </a:p>
        </p:txBody>
      </p:sp>
      <p:pic>
        <p:nvPicPr>
          <p:cNvPr id="2970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886" y="2514600"/>
            <a:ext cx="4417314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925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820400" cy="4632960"/>
          </a:xfrm>
        </p:spPr>
        <p:txBody>
          <a:bodyPr/>
          <a:lstStyle/>
          <a:p>
            <a:r>
              <a:rPr lang="en-US" altLang="en-US" sz="2800" dirty="0"/>
              <a:t>Naming allows locating entities in a distributed system</a:t>
            </a:r>
          </a:p>
          <a:p>
            <a:pPr lvl="4"/>
            <a:endParaRPr lang="en-US" altLang="en-US" sz="1600" dirty="0"/>
          </a:p>
          <a:p>
            <a:r>
              <a:rPr lang="en-US" altLang="en-US" sz="2800" dirty="0"/>
              <a:t>Three types of naming:</a:t>
            </a:r>
          </a:p>
          <a:p>
            <a:pPr lvl="1"/>
            <a:r>
              <a:rPr lang="en-US" altLang="en-US" sz="2400" dirty="0">
                <a:solidFill>
                  <a:srgbClr val="77E1FF"/>
                </a:solidFill>
              </a:rPr>
              <a:t>Flat Naming</a:t>
            </a:r>
          </a:p>
          <a:p>
            <a:pPr lvl="2"/>
            <a:r>
              <a:rPr lang="en-US" altLang="en-US" sz="2400" dirty="0"/>
              <a:t>Broadcasting, forwarding pointers, home-based approach, Distributed Hash Table (DHT)</a:t>
            </a:r>
          </a:p>
          <a:p>
            <a:pPr lvl="1"/>
            <a:r>
              <a:rPr lang="en-US" altLang="en-US" sz="2400" dirty="0">
                <a:solidFill>
                  <a:srgbClr val="FFC000"/>
                </a:solidFill>
              </a:rPr>
              <a:t>Structured Naming</a:t>
            </a:r>
          </a:p>
          <a:p>
            <a:pPr lvl="2"/>
            <a:r>
              <a:rPr lang="en-US" altLang="en-US" sz="2400" dirty="0"/>
              <a:t>Organizes names into name spaces (or </a:t>
            </a:r>
            <a:r>
              <a:rPr lang="en-US" altLang="en-US" sz="2400" i="1" dirty="0"/>
              <a:t>naming graphs</a:t>
            </a:r>
            <a:r>
              <a:rPr lang="en-US" altLang="en-US" sz="2400" dirty="0"/>
              <a:t>)</a:t>
            </a:r>
          </a:p>
          <a:p>
            <a:pPr lvl="2"/>
            <a:r>
              <a:rPr lang="en-US" altLang="en-US" sz="2400" dirty="0"/>
              <a:t>Distributes name spaces across machines</a:t>
            </a:r>
          </a:p>
          <a:p>
            <a:pPr lvl="1"/>
            <a:r>
              <a:rPr lang="en-US" altLang="en-US" sz="2400" dirty="0">
                <a:solidFill>
                  <a:srgbClr val="EF7273"/>
                </a:solidFill>
              </a:rPr>
              <a:t>Attribute-based Naming</a:t>
            </a:r>
          </a:p>
          <a:p>
            <a:pPr lvl="2"/>
            <a:r>
              <a:rPr lang="en-US" altLang="en-US" sz="2400" dirty="0"/>
              <a:t>Entities are looked up using their attributes</a:t>
            </a:r>
          </a:p>
        </p:txBody>
      </p:sp>
    </p:spTree>
    <p:extLst>
      <p:ext uri="{BB962C8B-B14F-4D97-AF65-F5344CB8AC3E}">
        <p14:creationId xmlns:p14="http://schemas.microsoft.com/office/powerpoint/2010/main" val="297629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Lecture…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Synchronization – Part I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61815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Applications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FFDDA556-6780-5F57-6C1A-94FF432C9375}"/>
              </a:ext>
            </a:extLst>
          </p:cNvPr>
          <p:cNvSpPr/>
          <p:nvPr/>
        </p:nvSpPr>
        <p:spPr>
          <a:xfrm rot="5400000">
            <a:off x="8207502" y="3725377"/>
            <a:ext cx="352044" cy="5334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5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EC052606-35CF-460E-84A7-BD8A9F767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7552" cy="1325563"/>
          </a:xfrm>
        </p:spPr>
        <p:txBody>
          <a:bodyPr/>
          <a:lstStyle/>
          <a:p>
            <a:pPr algn="ctr"/>
            <a:r>
              <a:rPr lang="en-US" altLang="en-US" dirty="0"/>
              <a:t>Classes of Naming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C42C74E-D63A-48DB-2F42-585CB99CDDB0}"/>
              </a:ext>
            </a:extLst>
          </p:cNvPr>
          <p:cNvGraphicFramePr/>
          <p:nvPr/>
        </p:nvGraphicFramePr>
        <p:xfrm>
          <a:off x="2617724" y="1371600"/>
          <a:ext cx="6883400" cy="4538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27B123-182F-F508-C760-AE9E668FF629}"/>
              </a:ext>
            </a:extLst>
          </p:cNvPr>
          <p:cNvSpPr txBox="1"/>
          <p:nvPr/>
        </p:nvSpPr>
        <p:spPr>
          <a:xfrm>
            <a:off x="9501124" y="3132993"/>
            <a:ext cx="10021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6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E01C144A-2241-4870-ACDF-6170D2EB9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Structured 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D639D-614D-48AA-A81E-3DAEBB158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820400" cy="486156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Structured names are composed of simple human-readable names, with certain structures based on the contexts </a:t>
            </a:r>
          </a:p>
          <a:p>
            <a:pPr marL="0" indent="0">
              <a:buNone/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>
                <a:solidFill>
                  <a:srgbClr val="EF7273"/>
                </a:solidFill>
              </a:rPr>
              <a:t>Examples:</a:t>
            </a:r>
          </a:p>
          <a:p>
            <a:pPr lvl="1">
              <a:defRPr/>
            </a:pPr>
            <a:r>
              <a:rPr lang="en-US" sz="2400" dirty="0"/>
              <a:t>In the context of a file-system</a:t>
            </a:r>
          </a:p>
          <a:p>
            <a:pPr lvl="2">
              <a:defRPr/>
            </a:pPr>
            <a:r>
              <a:rPr lang="en-US" sz="2400" dirty="0"/>
              <a:t>/home/</a:t>
            </a:r>
            <a:r>
              <a:rPr lang="en-US" sz="2400" dirty="0" err="1"/>
              <a:t>userid</a:t>
            </a:r>
            <a:r>
              <a:rPr lang="en-US" sz="2400" dirty="0"/>
              <a:t>/work/</a:t>
            </a:r>
            <a:r>
              <a:rPr lang="en-US" sz="2400" dirty="0" err="1"/>
              <a:t>dist</a:t>
            </a:r>
            <a:r>
              <a:rPr lang="en-US" sz="2400" dirty="0"/>
              <a:t>-systems/</a:t>
            </a:r>
            <a:r>
              <a:rPr lang="en-US" sz="2400" dirty="0" err="1"/>
              <a:t>naming.txt</a:t>
            </a:r>
            <a:r>
              <a:rPr lang="en-US" sz="2400" dirty="0"/>
              <a:t> is the structured name of the file </a:t>
            </a:r>
            <a:r>
              <a:rPr lang="en-US" sz="2400" dirty="0" err="1"/>
              <a:t>naming.txt</a:t>
            </a:r>
            <a:r>
              <a:rPr lang="en-US" sz="2400" dirty="0"/>
              <a:t> </a:t>
            </a:r>
          </a:p>
          <a:p>
            <a:pPr marL="914400" lvl="2" indent="0">
              <a:buNone/>
              <a:defRPr/>
            </a:pPr>
            <a:endParaRPr lang="en-US" sz="2400" dirty="0"/>
          </a:p>
          <a:p>
            <a:pPr lvl="1">
              <a:defRPr/>
            </a:pPr>
            <a:r>
              <a:rPr lang="en-US" sz="2400" dirty="0"/>
              <a:t>In the context of a website</a:t>
            </a:r>
          </a:p>
          <a:p>
            <a:pPr lvl="2">
              <a:defRPr/>
            </a:pPr>
            <a:r>
              <a:rPr lang="en-US" sz="2400" dirty="0">
                <a:hlinkClick r:id="rId2"/>
              </a:rPr>
              <a:t>https://web2.qatar.cmu.edu/~mhhammou/15440-f23/</a:t>
            </a:r>
            <a:r>
              <a:rPr lang="en-US" sz="2400" dirty="0"/>
              <a:t> is the structured name of the 15440 webpage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BCC76D3B-D28C-4D67-B1C2-5FB8DEA12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Name Spaces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9DEE3CBF-8606-479A-BC6F-E6FE5AD30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820400" cy="501396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Structured names are organized into </a:t>
            </a:r>
            <a:r>
              <a:rPr lang="en-US" altLang="en-US" sz="2800" i="1" dirty="0">
                <a:solidFill>
                  <a:srgbClr val="77E1FF"/>
                </a:solidFill>
              </a:rPr>
              <a:t>name spaces</a:t>
            </a:r>
          </a:p>
          <a:p>
            <a:pPr lvl="3"/>
            <a:endParaRPr lang="en-US" altLang="en-US" sz="1400" dirty="0">
              <a:solidFill>
                <a:srgbClr val="0000FF"/>
              </a:solidFill>
            </a:endParaRPr>
          </a:p>
          <a:p>
            <a:r>
              <a:rPr lang="en-US" altLang="en-US" sz="2800" dirty="0"/>
              <a:t>A name space is a </a:t>
            </a:r>
            <a:r>
              <a:rPr lang="en-US" altLang="en-US" sz="2800" i="1" dirty="0"/>
              <a:t>directed graph</a:t>
            </a:r>
            <a:r>
              <a:rPr lang="en-US" altLang="en-US" sz="2800" dirty="0"/>
              <a:t> (referred to as a </a:t>
            </a:r>
            <a:r>
              <a:rPr lang="en-US" altLang="en-US" sz="2800" i="1" dirty="0">
                <a:solidFill>
                  <a:srgbClr val="EF7273"/>
                </a:solidFill>
              </a:rPr>
              <a:t>naming graph</a:t>
            </a:r>
            <a:r>
              <a:rPr lang="en-US" altLang="en-US" sz="2800" dirty="0"/>
              <a:t>)</a:t>
            </a:r>
            <a:r>
              <a:rPr lang="en-US" altLang="en-US" sz="2800" dirty="0">
                <a:solidFill>
                  <a:srgbClr val="EF7273"/>
                </a:solidFill>
              </a:rPr>
              <a:t> </a:t>
            </a:r>
            <a:r>
              <a:rPr lang="en-US" altLang="en-US" sz="2800" dirty="0"/>
              <a:t>consisting of:</a:t>
            </a:r>
          </a:p>
          <a:p>
            <a:pPr lvl="1"/>
            <a:r>
              <a:rPr lang="en-US" altLang="en-US" sz="2400" dirty="0">
                <a:solidFill>
                  <a:srgbClr val="92D050"/>
                </a:solidFill>
              </a:rPr>
              <a:t>Leaf nodes</a:t>
            </a:r>
          </a:p>
          <a:p>
            <a:pPr lvl="2"/>
            <a:r>
              <a:rPr lang="en-US" altLang="en-US" sz="2000" dirty="0"/>
              <a:t>Represent entities (e.g., files or webpages)</a:t>
            </a:r>
          </a:p>
          <a:p>
            <a:pPr lvl="2"/>
            <a:r>
              <a:rPr lang="en-US" altLang="en-US" sz="2000" dirty="0"/>
              <a:t>Generally store the </a:t>
            </a:r>
            <a:r>
              <a:rPr lang="en-US" altLang="en-US" sz="2000" i="1" u="sng" dirty="0"/>
              <a:t>addresses</a:t>
            </a:r>
            <a:r>
              <a:rPr lang="en-US" altLang="en-US" sz="2000" dirty="0"/>
              <a:t> (e.g., as in DNS), the </a:t>
            </a:r>
            <a:r>
              <a:rPr lang="en-US" altLang="en-US" sz="2000" i="1" u="sng" dirty="0"/>
              <a:t>states</a:t>
            </a:r>
            <a:r>
              <a:rPr lang="en-US" altLang="en-US" sz="2000" i="1" dirty="0"/>
              <a:t> </a:t>
            </a:r>
            <a:r>
              <a:rPr lang="en-US" altLang="en-US" sz="2000" dirty="0"/>
              <a:t>(e.g., contents of files in file systems), or the </a:t>
            </a:r>
            <a:r>
              <a:rPr lang="en-US" altLang="en-US" sz="2000" i="1" u="sng" dirty="0"/>
              <a:t>absolute path names</a:t>
            </a:r>
            <a:r>
              <a:rPr lang="en-US" altLang="en-US" sz="2000" i="1" dirty="0"/>
              <a:t> </a:t>
            </a:r>
            <a:r>
              <a:rPr lang="en-US" altLang="en-US" sz="2000" dirty="0"/>
              <a:t>(e.g., to other nodes)</a:t>
            </a:r>
            <a:r>
              <a:rPr lang="en-US" altLang="en-US" sz="2000" i="1" dirty="0"/>
              <a:t> </a:t>
            </a:r>
            <a:r>
              <a:rPr lang="en-US" altLang="en-US" sz="2000" dirty="0"/>
              <a:t>of the entities they represent </a:t>
            </a:r>
          </a:p>
          <a:p>
            <a:pPr lvl="4"/>
            <a:endParaRPr lang="en-US" altLang="en-US" sz="1600" dirty="0"/>
          </a:p>
          <a:p>
            <a:pPr lvl="1"/>
            <a:r>
              <a:rPr lang="en-US" altLang="en-US" sz="2400" dirty="0">
                <a:solidFill>
                  <a:srgbClr val="FFC000"/>
                </a:solidFill>
              </a:rPr>
              <a:t>Directory nodes</a:t>
            </a:r>
          </a:p>
          <a:p>
            <a:pPr lvl="2"/>
            <a:r>
              <a:rPr lang="en-US" altLang="en-US" sz="2000" dirty="0"/>
              <a:t>Each directory node refers to other leaf or directory node(s)</a:t>
            </a:r>
          </a:p>
          <a:p>
            <a:pPr lvl="2"/>
            <a:r>
              <a:rPr lang="en-US" altLang="en-US" sz="2000" dirty="0"/>
              <a:t>Each outgoing edge is represented by (</a:t>
            </a:r>
            <a:r>
              <a:rPr lang="en-US" altLang="en-US" sz="2000" i="1" dirty="0"/>
              <a:t>edge label, destination node identifier</a:t>
            </a:r>
            <a:r>
              <a:rPr lang="en-US" altLang="en-US" sz="2000" dirty="0"/>
              <a:t>)</a:t>
            </a:r>
          </a:p>
          <a:p>
            <a:pPr lvl="4"/>
            <a:endParaRPr lang="en-US" altLang="en-US" sz="1600" dirty="0"/>
          </a:p>
          <a:p>
            <a:pPr marL="0" indent="0">
              <a:buNone/>
            </a:pPr>
            <a:endParaRPr lang="en-US" alt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EB1EC450-57C2-416C-8EE0-D917920E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11125200" cy="1325880"/>
          </a:xfrm>
        </p:spPr>
        <p:txBody>
          <a:bodyPr lIns="0" rIns="0"/>
          <a:lstStyle/>
          <a:p>
            <a:r>
              <a:rPr lang="en-US" altLang="en-US" dirty="0"/>
              <a:t>Example: The Unix Naming Graph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852C3E15-0AE3-4FE6-8857-A9181A01E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r>
              <a:rPr lang="en-US" altLang="en-US" sz="2800" dirty="0"/>
              <a:t>In the naming graph of Unix</a:t>
            </a:r>
          </a:p>
          <a:p>
            <a:pPr lvl="1"/>
            <a:r>
              <a:rPr lang="en-US" altLang="en-US" sz="2400" dirty="0"/>
              <a:t>A directory node represents a</a:t>
            </a:r>
            <a:r>
              <a:rPr lang="en-US" altLang="en-US" sz="2400" i="1" dirty="0"/>
              <a:t> </a:t>
            </a:r>
            <a:r>
              <a:rPr lang="en-US" altLang="en-US" sz="2400" i="1" dirty="0">
                <a:solidFill>
                  <a:srgbClr val="EF7273"/>
                </a:solidFill>
              </a:rPr>
              <a:t>file directory </a:t>
            </a:r>
          </a:p>
          <a:p>
            <a:pPr lvl="1"/>
            <a:r>
              <a:rPr lang="en-US" altLang="en-US" sz="2400" dirty="0"/>
              <a:t>A leaf node represents a </a:t>
            </a:r>
            <a:r>
              <a:rPr lang="en-US" altLang="en-US" sz="2400" i="1" dirty="0">
                <a:solidFill>
                  <a:srgbClr val="77E1FF"/>
                </a:solidFill>
              </a:rPr>
              <a:t>file</a:t>
            </a:r>
            <a:r>
              <a:rPr lang="en-US" altLang="en-US" sz="2400" dirty="0"/>
              <a:t> </a:t>
            </a:r>
          </a:p>
          <a:p>
            <a:pPr lvl="1"/>
            <a:r>
              <a:rPr lang="en-US" altLang="en-US" sz="2400" dirty="0"/>
              <a:t>There is a single root directory, represented by the </a:t>
            </a:r>
            <a:r>
              <a:rPr lang="en-US" altLang="en-US" sz="2400" i="1" dirty="0">
                <a:solidFill>
                  <a:srgbClr val="FFC000"/>
                </a:solidFill>
              </a:rPr>
              <a:t>root node</a:t>
            </a:r>
          </a:p>
          <a:p>
            <a:pPr marL="342900" lvl="1" indent="0">
              <a:buNone/>
            </a:pPr>
            <a:endParaRPr lang="en-US" altLang="en-US" sz="2100" i="1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1D8C08F-D9E2-CF91-052C-9F2C79F81CB1}"/>
              </a:ext>
            </a:extLst>
          </p:cNvPr>
          <p:cNvGrpSpPr/>
          <p:nvPr/>
        </p:nvGrpSpPr>
        <p:grpSpPr>
          <a:xfrm>
            <a:off x="3962400" y="3200400"/>
            <a:ext cx="3505200" cy="3121152"/>
            <a:chOff x="6553200" y="2209800"/>
            <a:chExt cx="3505200" cy="312115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416A0A81-3EFC-273D-F23A-E95C9237E452}"/>
                </a:ext>
              </a:extLst>
            </p:cNvPr>
            <p:cNvSpPr/>
            <p:nvPr/>
          </p:nvSpPr>
          <p:spPr>
            <a:xfrm>
              <a:off x="8610600" y="22098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n0</a:t>
              </a: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12ADEC5-F1A6-AD2D-C179-E4098AD8668A}"/>
                </a:ext>
              </a:extLst>
            </p:cNvPr>
            <p:cNvSpPr/>
            <p:nvPr/>
          </p:nvSpPr>
          <p:spPr>
            <a:xfrm>
              <a:off x="7696200" y="28956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n1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B4D0E95-984A-98F3-10A1-19773D1B8E18}"/>
                </a:ext>
              </a:extLst>
            </p:cNvPr>
            <p:cNvSpPr/>
            <p:nvPr/>
          </p:nvSpPr>
          <p:spPr>
            <a:xfrm>
              <a:off x="8534400" y="3962400"/>
              <a:ext cx="381000" cy="381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n4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DAFA5C28-2C45-564B-A2D2-FB5A55E3168F}"/>
                </a:ext>
              </a:extLst>
            </p:cNvPr>
            <p:cNvSpPr/>
            <p:nvPr/>
          </p:nvSpPr>
          <p:spPr>
            <a:xfrm>
              <a:off x="9144000" y="29718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n5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9F0F972-D39A-22D3-B83C-58ECAA7C6469}"/>
                </a:ext>
              </a:extLst>
            </p:cNvPr>
            <p:cNvSpPr/>
            <p:nvPr/>
          </p:nvSpPr>
          <p:spPr>
            <a:xfrm>
              <a:off x="67818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n2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B8B3C88D-D27B-5377-6216-BCBB193A694F}"/>
                </a:ext>
              </a:extLst>
            </p:cNvPr>
            <p:cNvSpPr/>
            <p:nvPr/>
          </p:nvSpPr>
          <p:spPr>
            <a:xfrm>
              <a:off x="7620000" y="4038600"/>
              <a:ext cx="609600" cy="3048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n3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BF59025-15F5-3AC4-7680-8266CB7461A3}"/>
                </a:ext>
              </a:extLst>
            </p:cNvPr>
            <p:cNvSpPr/>
            <p:nvPr/>
          </p:nvSpPr>
          <p:spPr>
            <a:xfrm>
              <a:off x="8839200" y="5029200"/>
              <a:ext cx="612648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n7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3D58735-250F-DE37-5363-91D5940A0EFE}"/>
                </a:ext>
              </a:extLst>
            </p:cNvPr>
            <p:cNvSpPr/>
            <p:nvPr/>
          </p:nvSpPr>
          <p:spPr>
            <a:xfrm>
              <a:off x="8001000" y="5029200"/>
              <a:ext cx="609600" cy="30175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n6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3B25613-4079-8CCD-A63A-0B6C6DDC5655}"/>
                </a:ext>
              </a:extLst>
            </p:cNvPr>
            <p:cNvCxnSpPr>
              <a:stCxn id="3" idx="2"/>
              <a:endCxn id="6" idx="0"/>
            </p:cNvCxnSpPr>
            <p:nvPr/>
          </p:nvCxnSpPr>
          <p:spPr>
            <a:xfrm>
              <a:off x="8801100" y="2590800"/>
              <a:ext cx="647700" cy="381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7713EDF-0A63-5FCC-F3CA-EF6AC995DAF3}"/>
                </a:ext>
              </a:extLst>
            </p:cNvPr>
            <p:cNvCxnSpPr>
              <a:stCxn id="3" idx="2"/>
              <a:endCxn id="4" idx="0"/>
            </p:cNvCxnSpPr>
            <p:nvPr/>
          </p:nvCxnSpPr>
          <p:spPr>
            <a:xfrm flipH="1">
              <a:off x="7886700" y="2590800"/>
              <a:ext cx="914400" cy="304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E42F2BD-5FCB-3F08-81DF-E52E314886BD}"/>
                </a:ext>
              </a:extLst>
            </p:cNvPr>
            <p:cNvCxnSpPr>
              <a:stCxn id="4" idx="2"/>
              <a:endCxn id="8" idx="0"/>
            </p:cNvCxnSpPr>
            <p:nvPr/>
          </p:nvCxnSpPr>
          <p:spPr>
            <a:xfrm>
              <a:off x="7886700" y="3276600"/>
              <a:ext cx="38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DFF17BE-E269-9EB5-3BF6-744FE9382091}"/>
                </a:ext>
              </a:extLst>
            </p:cNvPr>
            <p:cNvCxnSpPr>
              <a:stCxn id="4" idx="2"/>
              <a:endCxn id="5" idx="0"/>
            </p:cNvCxnSpPr>
            <p:nvPr/>
          </p:nvCxnSpPr>
          <p:spPr>
            <a:xfrm>
              <a:off x="7886700" y="3276600"/>
              <a:ext cx="8382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932B1AE-3E04-510F-62F6-585B8E952CF2}"/>
                </a:ext>
              </a:extLst>
            </p:cNvPr>
            <p:cNvCxnSpPr>
              <a:stCxn id="4" idx="2"/>
              <a:endCxn id="7" idx="0"/>
            </p:cNvCxnSpPr>
            <p:nvPr/>
          </p:nvCxnSpPr>
          <p:spPr>
            <a:xfrm flipH="1">
              <a:off x="7086600" y="3276600"/>
              <a:ext cx="800100" cy="7620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F0BF65A-F8AF-7B3D-3B93-E5EC532223E8}"/>
                </a:ext>
              </a:extLst>
            </p:cNvPr>
            <p:cNvCxnSpPr>
              <a:stCxn id="5" idx="2"/>
              <a:endCxn id="9" idx="0"/>
            </p:cNvCxnSpPr>
            <p:nvPr/>
          </p:nvCxnSpPr>
          <p:spPr>
            <a:xfrm>
              <a:off x="8724900" y="4343400"/>
              <a:ext cx="420624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BDBCDD69-5C72-3DD2-6AEC-A798422685F6}"/>
                </a:ext>
              </a:extLst>
            </p:cNvPr>
            <p:cNvCxnSpPr>
              <a:stCxn id="5" idx="2"/>
              <a:endCxn id="10" idx="0"/>
            </p:cNvCxnSpPr>
            <p:nvPr/>
          </p:nvCxnSpPr>
          <p:spPr>
            <a:xfrm flipH="1">
              <a:off x="8305800" y="4343400"/>
              <a:ext cx="419100" cy="6858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2E8DF6B-8CD9-75A8-B27B-E5DBA6669778}"/>
                </a:ext>
              </a:extLst>
            </p:cNvPr>
            <p:cNvCxnSpPr>
              <a:stCxn id="5" idx="3"/>
              <a:endCxn id="6" idx="4"/>
            </p:cNvCxnSpPr>
            <p:nvPr/>
          </p:nvCxnSpPr>
          <p:spPr>
            <a:xfrm flipV="1">
              <a:off x="8915400" y="3276600"/>
              <a:ext cx="533400" cy="876300"/>
            </a:xfrm>
            <a:prstGeom prst="line">
              <a:avLst/>
            </a:prstGeom>
            <a:ln w="190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52">
              <a:extLst>
                <a:ext uri="{FF2B5EF4-FFF2-40B4-BE49-F238E27FC236}">
                  <a16:creationId xmlns:a16="http://schemas.microsoft.com/office/drawing/2014/main" id="{5BCD258A-90B8-0CF3-4A12-F75F748C49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43800" y="23622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home</a:t>
              </a:r>
            </a:p>
          </p:txBody>
        </p:sp>
        <p:sp>
          <p:nvSpPr>
            <p:cNvPr id="20" name="TextBox 53">
              <a:extLst>
                <a:ext uri="{FF2B5EF4-FFF2-40B4-BE49-F238E27FC236}">
                  <a16:creationId xmlns:a16="http://schemas.microsoft.com/office/drawing/2014/main" id="{7EE35D50-9351-D4EE-A244-5716CEEEF8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7800" y="24384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  <p:sp>
          <p:nvSpPr>
            <p:cNvPr id="21" name="TextBox 54">
              <a:extLst>
                <a:ext uri="{FF2B5EF4-FFF2-40B4-BE49-F238E27FC236}">
                  <a16:creationId xmlns:a16="http://schemas.microsoft.com/office/drawing/2014/main" id="{98DE9DCB-73A3-5E96-F9B6-71141A22BD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9600" y="3352800"/>
              <a:ext cx="838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steen</a:t>
              </a:r>
            </a:p>
          </p:txBody>
        </p:sp>
        <p:sp>
          <p:nvSpPr>
            <p:cNvPr id="22" name="TextBox 55">
              <a:extLst>
                <a:ext uri="{FF2B5EF4-FFF2-40B4-BE49-F238E27FC236}">
                  <a16:creationId xmlns:a16="http://schemas.microsoft.com/office/drawing/2014/main" id="{C0A2CD11-C35C-3878-2589-29CBFADF0E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91400" y="35052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max</a:t>
              </a:r>
            </a:p>
          </p:txBody>
        </p:sp>
        <p:sp>
          <p:nvSpPr>
            <p:cNvPr id="23" name="TextBox 56">
              <a:extLst>
                <a:ext uri="{FF2B5EF4-FFF2-40B4-BE49-F238E27FC236}">
                  <a16:creationId xmlns:a16="http://schemas.microsoft.com/office/drawing/2014/main" id="{BD97FE9B-CFF5-0C9C-D02E-CEC814D3FD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3200" y="3352800"/>
              <a:ext cx="685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elke</a:t>
              </a:r>
            </a:p>
          </p:txBody>
        </p:sp>
        <p:sp>
          <p:nvSpPr>
            <p:cNvPr id="25" name="TextBox 80">
              <a:extLst>
                <a:ext uri="{FF2B5EF4-FFF2-40B4-BE49-F238E27FC236}">
                  <a16:creationId xmlns:a16="http://schemas.microsoft.com/office/drawing/2014/main" id="{81ACC0E7-9392-3A78-89AA-7231A4A225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00" y="44958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twmrc</a:t>
              </a:r>
            </a:p>
          </p:txBody>
        </p:sp>
        <p:sp>
          <p:nvSpPr>
            <p:cNvPr id="26" name="TextBox 81">
              <a:extLst>
                <a:ext uri="{FF2B5EF4-FFF2-40B4-BE49-F238E27FC236}">
                  <a16:creationId xmlns:a16="http://schemas.microsoft.com/office/drawing/2014/main" id="{D2310BE1-0A04-192B-F3C1-18F9650AA3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4400" y="4572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mbox</a:t>
              </a:r>
            </a:p>
          </p:txBody>
        </p:sp>
        <p:sp>
          <p:nvSpPr>
            <p:cNvPr id="27" name="TextBox 83">
              <a:extLst>
                <a:ext uri="{FF2B5EF4-FFF2-40B4-BE49-F238E27FC236}">
                  <a16:creationId xmlns:a16="http://schemas.microsoft.com/office/drawing/2014/main" id="{14A726CC-DB50-4D08-6D31-8023D876DF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0" y="3810000"/>
              <a:ext cx="914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keys</a:t>
              </a:r>
            </a:p>
          </p:txBody>
        </p:sp>
      </p:grpSp>
      <p:cxnSp>
        <p:nvCxnSpPr>
          <p:cNvPr id="32" name="Curved Connector 31">
            <a:extLst>
              <a:ext uri="{FF2B5EF4-FFF2-40B4-BE49-F238E27FC236}">
                <a16:creationId xmlns:a16="http://schemas.microsoft.com/office/drawing/2014/main" id="{620504A2-C3CD-DFFA-2182-DEAEC324CF83}"/>
              </a:ext>
            </a:extLst>
          </p:cNvPr>
          <p:cNvCxnSpPr>
            <a:stCxn id="4" idx="1"/>
          </p:cNvCxnSpPr>
          <p:nvPr/>
        </p:nvCxnSpPr>
        <p:spPr>
          <a:xfrm rot="10800000">
            <a:off x="3810000" y="3810000"/>
            <a:ext cx="1295400" cy="266700"/>
          </a:xfrm>
          <a:prstGeom prst="curvedConnector3">
            <a:avLst/>
          </a:prstGeom>
          <a:ln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6FC68D8D-6261-CF6A-79DD-01453A71FECB}"/>
              </a:ext>
            </a:extLst>
          </p:cNvPr>
          <p:cNvSpPr txBox="1"/>
          <p:nvPr/>
        </p:nvSpPr>
        <p:spPr>
          <a:xfrm>
            <a:off x="2048142" y="3604182"/>
            <a:ext cx="1697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F7273"/>
                </a:solidFill>
              </a:rPr>
              <a:t>A file directory</a:t>
            </a:r>
          </a:p>
        </p:txBody>
      </p:sp>
      <p:cxnSp>
        <p:nvCxnSpPr>
          <p:cNvPr id="35" name="Curved Connector 34">
            <a:extLst>
              <a:ext uri="{FF2B5EF4-FFF2-40B4-BE49-F238E27FC236}">
                <a16:creationId xmlns:a16="http://schemas.microsoft.com/office/drawing/2014/main" id="{D89366C0-5DD4-A412-984B-C957F64F9C15}"/>
              </a:ext>
            </a:extLst>
          </p:cNvPr>
          <p:cNvCxnSpPr>
            <a:stCxn id="7" idx="2"/>
          </p:cNvCxnSpPr>
          <p:nvPr/>
        </p:nvCxnSpPr>
        <p:spPr>
          <a:xfrm rot="10800000">
            <a:off x="2897124" y="4953000"/>
            <a:ext cx="1293876" cy="228600"/>
          </a:xfrm>
          <a:prstGeom prst="curvedConnector3">
            <a:avLst/>
          </a:prstGeom>
          <a:ln>
            <a:solidFill>
              <a:srgbClr val="77E1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32F295C1-D88E-18FC-6C2A-A5A9C40D1841}"/>
              </a:ext>
            </a:extLst>
          </p:cNvPr>
          <p:cNvSpPr txBox="1"/>
          <p:nvPr/>
        </p:nvSpPr>
        <p:spPr>
          <a:xfrm>
            <a:off x="2134533" y="4764900"/>
            <a:ext cx="684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7E1FF"/>
                </a:solidFill>
              </a:rPr>
              <a:t>A file</a:t>
            </a:r>
          </a:p>
        </p:txBody>
      </p:sp>
      <p:cxnSp>
        <p:nvCxnSpPr>
          <p:cNvPr id="38" name="Curved Connector 37">
            <a:extLst>
              <a:ext uri="{FF2B5EF4-FFF2-40B4-BE49-F238E27FC236}">
                <a16:creationId xmlns:a16="http://schemas.microsoft.com/office/drawing/2014/main" id="{590D8153-0280-FEDF-8B0D-2F2062122939}"/>
              </a:ext>
            </a:extLst>
          </p:cNvPr>
          <p:cNvCxnSpPr>
            <a:cxnSpLocks/>
          </p:cNvCxnSpPr>
          <p:nvPr/>
        </p:nvCxnSpPr>
        <p:spPr>
          <a:xfrm>
            <a:off x="6400800" y="3352800"/>
            <a:ext cx="1485900" cy="190500"/>
          </a:xfrm>
          <a:prstGeom prst="curvedConnector3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DE7429C2-D38F-1D44-4BF7-D99515A68B7C}"/>
              </a:ext>
            </a:extLst>
          </p:cNvPr>
          <p:cNvSpPr txBox="1"/>
          <p:nvPr/>
        </p:nvSpPr>
        <p:spPr>
          <a:xfrm>
            <a:off x="7886700" y="3358634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The root node</a:t>
            </a:r>
          </a:p>
        </p:txBody>
      </p:sp>
    </p:spTree>
    <p:extLst>
      <p:ext uri="{BB962C8B-B14F-4D97-AF65-F5344CB8AC3E}">
        <p14:creationId xmlns:p14="http://schemas.microsoft.com/office/powerpoint/2010/main" val="25359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6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EB1EC450-57C2-416C-8EE0-D917920E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11125200" cy="1325880"/>
          </a:xfrm>
        </p:spPr>
        <p:txBody>
          <a:bodyPr lIns="0" rIns="0"/>
          <a:lstStyle/>
          <a:p>
            <a:r>
              <a:rPr lang="en-US" altLang="en-US" dirty="0"/>
              <a:t>Example: The Unix Naming Graph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852C3E15-0AE3-4FE6-8857-A9181A01E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r>
              <a:rPr lang="en-US" altLang="en-US" sz="2800" dirty="0"/>
              <a:t>The implementation (or the </a:t>
            </a:r>
            <a:r>
              <a:rPr lang="en-US" altLang="en-US" sz="2800" i="1" dirty="0">
                <a:solidFill>
                  <a:srgbClr val="77E1FF"/>
                </a:solidFill>
              </a:rPr>
              <a:t>physical representation</a:t>
            </a:r>
            <a:r>
              <a:rPr lang="en-US" altLang="en-US" sz="2800" dirty="0"/>
              <a:t>) of the Unix naming graph consists of a </a:t>
            </a:r>
            <a:r>
              <a:rPr lang="en-US" altLang="en-US" sz="2800" i="1" dirty="0"/>
              <a:t>contiguous series of blocks </a:t>
            </a:r>
            <a:r>
              <a:rPr lang="en-US" altLang="en-US" sz="2800" dirty="0"/>
              <a:t>in a disk</a:t>
            </a:r>
            <a:endParaRPr lang="en-US" altLang="en-US" sz="2400" i="1" dirty="0"/>
          </a:p>
          <a:p>
            <a:pPr marL="342900" lvl="1" indent="0">
              <a:buNone/>
            </a:pPr>
            <a:endParaRPr lang="en-US" altLang="en-US" sz="2100" i="1" dirty="0"/>
          </a:p>
        </p:txBody>
      </p:sp>
      <p:graphicFrame>
        <p:nvGraphicFramePr>
          <p:cNvPr id="31" name="Table 33">
            <a:extLst>
              <a:ext uri="{FF2B5EF4-FFF2-40B4-BE49-F238E27FC236}">
                <a16:creationId xmlns:a16="http://schemas.microsoft.com/office/drawing/2014/main" id="{D2B01B57-F3C9-08B0-E6AD-F2C46B1980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173414"/>
              </p:ext>
            </p:extLst>
          </p:nvPr>
        </p:nvGraphicFramePr>
        <p:xfrm>
          <a:off x="1380362" y="3112254"/>
          <a:ext cx="871221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009">
                  <a:extLst>
                    <a:ext uri="{9D8B030D-6E8A-4147-A177-3AD203B41FA5}">
                      <a16:colId xmlns:a16="http://schemas.microsoft.com/office/drawing/2014/main" val="272674020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58585110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08632444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4220369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5541766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418991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77558480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1680784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177968859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4961085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1679361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77921456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5832680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34887116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319093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3442516275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49382674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86397714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2309675441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318967082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991773707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786532628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100357486"/>
                    </a:ext>
                  </a:extLst>
                </a:gridCol>
                <a:gridCol w="363009">
                  <a:extLst>
                    <a:ext uri="{9D8B030D-6E8A-4147-A177-3AD203B41FA5}">
                      <a16:colId xmlns:a16="http://schemas.microsoft.com/office/drawing/2014/main" val="17212910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395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245678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8363ACE7-197E-C737-0464-6573D33F9D02}"/>
              </a:ext>
            </a:extLst>
          </p:cNvPr>
          <p:cNvSpPr txBox="1"/>
          <p:nvPr/>
        </p:nvSpPr>
        <p:spPr>
          <a:xfrm>
            <a:off x="609600" y="4050268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Boot Block</a:t>
            </a:r>
          </a:p>
        </p:txBody>
      </p:sp>
      <p:cxnSp>
        <p:nvCxnSpPr>
          <p:cNvPr id="42" name="Curved Connector 41">
            <a:extLst>
              <a:ext uri="{FF2B5EF4-FFF2-40B4-BE49-F238E27FC236}">
                <a16:creationId xmlns:a16="http://schemas.microsoft.com/office/drawing/2014/main" id="{305E0DB8-61F2-8750-54E9-1ED11B5EBF98}"/>
              </a:ext>
            </a:extLst>
          </p:cNvPr>
          <p:cNvCxnSpPr>
            <a:endCxn id="40" idx="0"/>
          </p:cNvCxnSpPr>
          <p:nvPr/>
        </p:nvCxnSpPr>
        <p:spPr>
          <a:xfrm rot="5400000">
            <a:off x="1122179" y="3614281"/>
            <a:ext cx="567174" cy="30480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CC5C49BD-EF87-678E-005C-4485146DE587}"/>
              </a:ext>
            </a:extLst>
          </p:cNvPr>
          <p:cNvSpPr txBox="1"/>
          <p:nvPr/>
        </p:nvSpPr>
        <p:spPr>
          <a:xfrm>
            <a:off x="1024766" y="246956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Superblock</a:t>
            </a:r>
          </a:p>
        </p:txBody>
      </p:sp>
      <p:cxnSp>
        <p:nvCxnSpPr>
          <p:cNvPr id="46" name="Curved Connector 45">
            <a:extLst>
              <a:ext uri="{FF2B5EF4-FFF2-40B4-BE49-F238E27FC236}">
                <a16:creationId xmlns:a16="http://schemas.microsoft.com/office/drawing/2014/main" id="{89A6ECD5-C9E9-0D4A-DC63-D2B58682047F}"/>
              </a:ext>
            </a:extLst>
          </p:cNvPr>
          <p:cNvCxnSpPr>
            <a:cxnSpLocks/>
            <a:endCxn id="44" idx="2"/>
          </p:cNvCxnSpPr>
          <p:nvPr/>
        </p:nvCxnSpPr>
        <p:spPr>
          <a:xfrm rot="16200000" flipV="1">
            <a:off x="1648658" y="2884417"/>
            <a:ext cx="293997" cy="202952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D594D06-F633-F233-5391-2CF2A194FAE4}"/>
              </a:ext>
            </a:extLst>
          </p:cNvPr>
          <p:cNvSpPr txBox="1"/>
          <p:nvPr/>
        </p:nvSpPr>
        <p:spPr>
          <a:xfrm>
            <a:off x="2029462" y="4050268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Nodes (called </a:t>
            </a:r>
            <a:r>
              <a:rPr lang="en-US" i="1" dirty="0" err="1"/>
              <a:t>Inodes</a:t>
            </a:r>
            <a:r>
              <a:rPr lang="en-US" dirty="0"/>
              <a:t>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EF8F5C6-84A2-1047-128A-9C3F5FF73C66}"/>
              </a:ext>
            </a:extLst>
          </p:cNvPr>
          <p:cNvSpPr txBox="1"/>
          <p:nvPr/>
        </p:nvSpPr>
        <p:spPr>
          <a:xfrm>
            <a:off x="6613977" y="2469562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File Data Blocks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2B1547F-A9DC-F706-3C0E-1A52F4641A18}"/>
              </a:ext>
            </a:extLst>
          </p:cNvPr>
          <p:cNvSpPr txBox="1"/>
          <p:nvPr/>
        </p:nvSpPr>
        <p:spPr>
          <a:xfrm>
            <a:off x="7272516" y="4050268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 Block</a:t>
            </a:r>
          </a:p>
        </p:txBody>
      </p:sp>
      <p:sp>
        <p:nvSpPr>
          <p:cNvPr id="51" name="Right Brace 50">
            <a:extLst>
              <a:ext uri="{FF2B5EF4-FFF2-40B4-BE49-F238E27FC236}">
                <a16:creationId xmlns:a16="http://schemas.microsoft.com/office/drawing/2014/main" id="{8A342E1E-B089-0903-E5C2-D5974EE6037C}"/>
              </a:ext>
            </a:extLst>
          </p:cNvPr>
          <p:cNvSpPr/>
          <p:nvPr/>
        </p:nvSpPr>
        <p:spPr>
          <a:xfrm rot="5400000">
            <a:off x="3449025" y="2400959"/>
            <a:ext cx="205298" cy="287098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85E456D-DEE6-ECB5-9BAA-C78F99C3B7E6}"/>
              </a:ext>
            </a:extLst>
          </p:cNvPr>
          <p:cNvCxnSpPr/>
          <p:nvPr/>
        </p:nvCxnSpPr>
        <p:spPr>
          <a:xfrm>
            <a:off x="10244966" y="3635494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DD208D65-5642-28CD-82BF-4DC0E162F866}"/>
              </a:ext>
            </a:extLst>
          </p:cNvPr>
          <p:cNvSpPr txBox="1"/>
          <p:nvPr/>
        </p:nvSpPr>
        <p:spPr>
          <a:xfrm>
            <a:off x="10706887" y="3308618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</a:t>
            </a:r>
            <a:br>
              <a:rPr lang="en-US" dirty="0"/>
            </a:br>
            <a:r>
              <a:rPr lang="en-US" dirty="0"/>
              <a:t>Numbers</a:t>
            </a:r>
          </a:p>
        </p:txBody>
      </p:sp>
      <p:sp>
        <p:nvSpPr>
          <p:cNvPr id="55" name="Right Brace 54">
            <a:extLst>
              <a:ext uri="{FF2B5EF4-FFF2-40B4-BE49-F238E27FC236}">
                <a16:creationId xmlns:a16="http://schemas.microsoft.com/office/drawing/2014/main" id="{7BE9547C-4F24-94A9-2B60-50298D41BFE0}"/>
              </a:ext>
            </a:extLst>
          </p:cNvPr>
          <p:cNvSpPr/>
          <p:nvPr/>
        </p:nvSpPr>
        <p:spPr>
          <a:xfrm rot="16200000">
            <a:off x="7437224" y="371732"/>
            <a:ext cx="205297" cy="510541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Curved Connector 56">
            <a:extLst>
              <a:ext uri="{FF2B5EF4-FFF2-40B4-BE49-F238E27FC236}">
                <a16:creationId xmlns:a16="http://schemas.microsoft.com/office/drawing/2014/main" id="{32A90DAA-EE15-287B-9E3B-3C75CBD7E351}"/>
              </a:ext>
            </a:extLst>
          </p:cNvPr>
          <p:cNvCxnSpPr>
            <a:cxnSpLocks/>
          </p:cNvCxnSpPr>
          <p:nvPr/>
        </p:nvCxnSpPr>
        <p:spPr>
          <a:xfrm>
            <a:off x="7391400" y="3483094"/>
            <a:ext cx="512058" cy="471855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550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4" grpId="0"/>
      <p:bldP spid="48" grpId="0"/>
      <p:bldP spid="49" grpId="0"/>
      <p:bldP spid="50" grpId="0"/>
      <p:bldP spid="51" grpId="0" animBg="1"/>
      <p:bldP spid="54" grpId="0"/>
      <p:bldP spid="55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32782</TotalTime>
  <Words>2802</Words>
  <Application>Microsoft Macintosh PowerPoint</Application>
  <PresentationFormat>Widescreen</PresentationFormat>
  <Paragraphs>1096</Paragraphs>
  <Slides>39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Calibri</vt:lpstr>
      <vt:lpstr>Calibri Light</vt:lpstr>
      <vt:lpstr>Courier New</vt:lpstr>
      <vt:lpstr>Wingdings</vt:lpstr>
      <vt:lpstr>1_Office Theme</vt:lpstr>
      <vt:lpstr>Distributed Systems CS 15-440 </vt:lpstr>
      <vt:lpstr>Today…</vt:lpstr>
      <vt:lpstr>Course Map</vt:lpstr>
      <vt:lpstr>Course Map</vt:lpstr>
      <vt:lpstr>Classes of Naming</vt:lpstr>
      <vt:lpstr>Structured Naming</vt:lpstr>
      <vt:lpstr>Name Spaces</vt:lpstr>
      <vt:lpstr>Example: The Unix Naming Graph</vt:lpstr>
      <vt:lpstr>Example: The Unix Naming Graph</vt:lpstr>
      <vt:lpstr>Example: The Unix Naming Graph</vt:lpstr>
      <vt:lpstr>Example: The Unix Naming Graph</vt:lpstr>
      <vt:lpstr>Example: The Unix Naming Graph</vt:lpstr>
      <vt:lpstr>The Unix Naming Graph: Putting it Altogether</vt:lpstr>
      <vt:lpstr>The Unix Naming Graph: Putting it Altogether</vt:lpstr>
      <vt:lpstr>The Unix Naming Graph: Putting it Altogether</vt:lpstr>
      <vt:lpstr>The Unix Naming Graph: Putting it Altogether</vt:lpstr>
      <vt:lpstr>The Unix Naming Graph: Putting it Altogether</vt:lpstr>
      <vt:lpstr>The Unix Naming Graph: Putting it Altogether</vt:lpstr>
      <vt:lpstr>The Unix Naming Graph: Putting it Altogether</vt:lpstr>
      <vt:lpstr>The Unix Naming Graph: Putting it Altogether</vt:lpstr>
      <vt:lpstr>The Unix Naming Graph: Putting it Altogether</vt:lpstr>
      <vt:lpstr>The Unix Naming Graph: Putting it Altogether</vt:lpstr>
      <vt:lpstr>The Unix Naming Graph: Putting it Altogether</vt:lpstr>
      <vt:lpstr>Name Linking</vt:lpstr>
      <vt:lpstr>Hard Links</vt:lpstr>
      <vt:lpstr>Symbolic Links</vt:lpstr>
      <vt:lpstr>Mounting of Name Spaces</vt:lpstr>
      <vt:lpstr>Example of Mounting Name Spaces in NFS</vt:lpstr>
      <vt:lpstr>How to Distribute the Unix Naming Graph?</vt:lpstr>
      <vt:lpstr>How to Distribute the Unix Naming Graph?</vt:lpstr>
      <vt:lpstr>How to Distribute the Unix Naming Graph?</vt:lpstr>
      <vt:lpstr>How to Distribute the Unix Naming Graph?</vt:lpstr>
      <vt:lpstr>How to Distribute the Unix Naming Graph?</vt:lpstr>
      <vt:lpstr>Classes of Naming</vt:lpstr>
      <vt:lpstr>Attribute-based Naming</vt:lpstr>
      <vt:lpstr>Example: Lightweight Directory Access Protocol</vt:lpstr>
      <vt:lpstr>Directory Information Tree in LDAP</vt:lpstr>
      <vt:lpstr>Summary</vt:lpstr>
      <vt:lpstr>Next Lecture…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1848</cp:revision>
  <dcterms:created xsi:type="dcterms:W3CDTF">2008-11-03T12:44:07Z</dcterms:created>
  <dcterms:modified xsi:type="dcterms:W3CDTF">2023-09-26T07:14:18Z</dcterms:modified>
</cp:coreProperties>
</file>