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375" r:id="rId3"/>
    <p:sldId id="1620" r:id="rId4"/>
    <p:sldId id="1621" r:id="rId5"/>
    <p:sldId id="422" r:id="rId6"/>
    <p:sldId id="423" r:id="rId7"/>
    <p:sldId id="1622" r:id="rId8"/>
    <p:sldId id="1623" r:id="rId9"/>
    <p:sldId id="424" r:id="rId10"/>
    <p:sldId id="425" r:id="rId11"/>
    <p:sldId id="428" r:id="rId12"/>
    <p:sldId id="429" r:id="rId13"/>
    <p:sldId id="430" r:id="rId14"/>
    <p:sldId id="469" r:id="rId15"/>
    <p:sldId id="431" r:id="rId16"/>
    <p:sldId id="432" r:id="rId17"/>
    <p:sldId id="433" r:id="rId18"/>
    <p:sldId id="434" r:id="rId19"/>
    <p:sldId id="435" r:id="rId20"/>
    <p:sldId id="436" r:id="rId21"/>
    <p:sldId id="437" r:id="rId22"/>
    <p:sldId id="438" r:id="rId23"/>
    <p:sldId id="439" r:id="rId24"/>
    <p:sldId id="440" r:id="rId25"/>
    <p:sldId id="426" r:id="rId2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273"/>
    <a:srgbClr val="92D050"/>
    <a:srgbClr val="77E1FF"/>
    <a:srgbClr val="FCE873"/>
    <a:srgbClr val="0000FF"/>
    <a:srgbClr val="A50021"/>
    <a:srgbClr val="C41230"/>
    <a:srgbClr val="000000"/>
    <a:srgbClr val="FFFFF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25" autoAdjust="0"/>
    <p:restoredTop sz="78299" autoAdjust="0"/>
  </p:normalViewPr>
  <p:slideViewPr>
    <p:cSldViewPr>
      <p:cViewPr varScale="1">
        <p:scale>
          <a:sx n="99" d="100"/>
          <a:sy n="99" d="100"/>
        </p:scale>
        <p:origin x="328" y="1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4D4557-7715-6148-887F-A0D36A55443F}"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0940EF89-4E5C-9646-B15E-13BCC63C94F6}">
      <dgm:prSet phldrT="[Text]" custT="1"/>
      <dgm:spPr>
        <a:solidFill>
          <a:srgbClr val="77E1FF"/>
        </a:solidFill>
        <a:ln>
          <a:solidFill>
            <a:schemeClr val="tx1"/>
          </a:solidFill>
        </a:ln>
      </dgm:spPr>
      <dgm:t>
        <a:bodyPr/>
        <a:lstStyle/>
        <a:p>
          <a:r>
            <a:rPr lang="en-US" sz="4000" dirty="0"/>
            <a:t>Flat</a:t>
          </a:r>
        </a:p>
      </dgm:t>
    </dgm:pt>
    <dgm:pt modelId="{E8E8980C-2E5A-5A4C-95F0-23B31522B233}" type="parTrans" cxnId="{FDCBE31D-25B8-6347-9CB1-4F14250241AF}">
      <dgm:prSet/>
      <dgm:spPr/>
      <dgm:t>
        <a:bodyPr/>
        <a:lstStyle/>
        <a:p>
          <a:endParaRPr lang="en-US"/>
        </a:p>
      </dgm:t>
    </dgm:pt>
    <dgm:pt modelId="{F77A9321-202D-5346-A316-A085D2DBDAA0}" type="sibTrans" cxnId="{FDCBE31D-25B8-6347-9CB1-4F14250241AF}">
      <dgm:prSet/>
      <dgm:spPr/>
      <dgm:t>
        <a:bodyPr/>
        <a:lstStyle/>
        <a:p>
          <a:endParaRPr lang="en-US"/>
        </a:p>
      </dgm:t>
    </dgm:pt>
    <dgm:pt modelId="{0F6DEFBD-E343-6D48-9BC7-1F6CA3EEDA0F}">
      <dgm:prSet phldrT="[Text]" custT="1"/>
      <dgm:spPr>
        <a:solidFill>
          <a:srgbClr val="FCE873"/>
        </a:solidFill>
        <a:ln>
          <a:solidFill>
            <a:schemeClr val="tx1"/>
          </a:solidFill>
        </a:ln>
      </dgm:spPr>
      <dgm:t>
        <a:bodyPr/>
        <a:lstStyle/>
        <a:p>
          <a:r>
            <a:rPr lang="en-US" sz="4000" dirty="0">
              <a:solidFill>
                <a:schemeClr val="tx1"/>
              </a:solidFill>
            </a:rPr>
            <a:t>Structured</a:t>
          </a:r>
        </a:p>
      </dgm:t>
    </dgm:pt>
    <dgm:pt modelId="{C58F63AE-B69A-0145-8F16-27A4FAA3BE01}" type="parTrans" cxnId="{8C756991-8F54-924B-93D1-C6F129ABE536}">
      <dgm:prSet/>
      <dgm:spPr/>
      <dgm:t>
        <a:bodyPr/>
        <a:lstStyle/>
        <a:p>
          <a:endParaRPr lang="en-US"/>
        </a:p>
      </dgm:t>
    </dgm:pt>
    <dgm:pt modelId="{2EB6C1BA-40E8-3241-84EB-41FEA85556BB}" type="sibTrans" cxnId="{8C756991-8F54-924B-93D1-C6F129ABE536}">
      <dgm:prSet/>
      <dgm:spPr/>
      <dgm:t>
        <a:bodyPr/>
        <a:lstStyle/>
        <a:p>
          <a:endParaRPr lang="en-US"/>
        </a:p>
      </dgm:t>
    </dgm:pt>
    <dgm:pt modelId="{2463D3E0-103D-6642-8C5F-86F8943B8485}">
      <dgm:prSet phldrT="[Text]" custT="1"/>
      <dgm:spPr>
        <a:solidFill>
          <a:srgbClr val="EF7273"/>
        </a:solidFill>
        <a:ln>
          <a:solidFill>
            <a:schemeClr val="tx1"/>
          </a:solidFill>
        </a:ln>
      </dgm:spPr>
      <dgm:t>
        <a:bodyPr/>
        <a:lstStyle/>
        <a:p>
          <a:r>
            <a:rPr lang="en-US" sz="4000" dirty="0"/>
            <a:t>Attribute-based</a:t>
          </a:r>
        </a:p>
      </dgm:t>
    </dgm:pt>
    <dgm:pt modelId="{0943B85F-F0C8-3C40-B522-406F95BEA7C8}" type="parTrans" cxnId="{8EB974E4-A462-5A44-BC81-8F317505BAE7}">
      <dgm:prSet/>
      <dgm:spPr/>
      <dgm:t>
        <a:bodyPr/>
        <a:lstStyle/>
        <a:p>
          <a:endParaRPr lang="en-US"/>
        </a:p>
      </dgm:t>
    </dgm:pt>
    <dgm:pt modelId="{3A11C01E-808E-E14D-87B0-EC7259D55AE5}" type="sibTrans" cxnId="{8EB974E4-A462-5A44-BC81-8F317505BAE7}">
      <dgm:prSet/>
      <dgm:spPr/>
      <dgm:t>
        <a:bodyPr/>
        <a:lstStyle/>
        <a:p>
          <a:endParaRPr lang="en-US"/>
        </a:p>
      </dgm:t>
    </dgm:pt>
    <dgm:pt modelId="{141658AA-AD4C-A740-A048-5C9D4CF7D3B0}" type="pres">
      <dgm:prSet presAssocID="{824D4557-7715-6148-887F-A0D36A55443F}" presName="Name0" presStyleCnt="0">
        <dgm:presLayoutVars>
          <dgm:chMax val="7"/>
          <dgm:chPref val="7"/>
          <dgm:dir/>
        </dgm:presLayoutVars>
      </dgm:prSet>
      <dgm:spPr/>
    </dgm:pt>
    <dgm:pt modelId="{20868D89-EE9A-F541-8228-64ABF253142E}" type="pres">
      <dgm:prSet presAssocID="{824D4557-7715-6148-887F-A0D36A55443F}" presName="Name1" presStyleCnt="0"/>
      <dgm:spPr/>
    </dgm:pt>
    <dgm:pt modelId="{9C5DE28D-8922-DB4F-95F3-647617F98575}" type="pres">
      <dgm:prSet presAssocID="{824D4557-7715-6148-887F-A0D36A55443F}" presName="cycle" presStyleCnt="0"/>
      <dgm:spPr/>
    </dgm:pt>
    <dgm:pt modelId="{7D687C1A-1C0A-4D4A-99F8-6DCDD02EC7C1}" type="pres">
      <dgm:prSet presAssocID="{824D4557-7715-6148-887F-A0D36A55443F}" presName="srcNode" presStyleLbl="node1" presStyleIdx="0" presStyleCnt="3"/>
      <dgm:spPr/>
    </dgm:pt>
    <dgm:pt modelId="{82C60848-7690-F849-9E41-1562BB176058}" type="pres">
      <dgm:prSet presAssocID="{824D4557-7715-6148-887F-A0D36A55443F}" presName="conn" presStyleLbl="parChTrans1D2" presStyleIdx="0" presStyleCnt="1"/>
      <dgm:spPr/>
    </dgm:pt>
    <dgm:pt modelId="{740DB6AD-57D5-0B4F-890A-3B0C6E749118}" type="pres">
      <dgm:prSet presAssocID="{824D4557-7715-6148-887F-A0D36A55443F}" presName="extraNode" presStyleLbl="node1" presStyleIdx="0" presStyleCnt="3"/>
      <dgm:spPr/>
    </dgm:pt>
    <dgm:pt modelId="{559D9412-93B0-2942-9A98-EC9D2262AE18}" type="pres">
      <dgm:prSet presAssocID="{824D4557-7715-6148-887F-A0D36A55443F}" presName="dstNode" presStyleLbl="node1" presStyleIdx="0" presStyleCnt="3"/>
      <dgm:spPr/>
    </dgm:pt>
    <dgm:pt modelId="{7CE024D1-DAD9-5B42-8DE3-1FECFD088971}" type="pres">
      <dgm:prSet presAssocID="{0940EF89-4E5C-9646-B15E-13BCC63C94F6}" presName="text_1" presStyleLbl="node1" presStyleIdx="0" presStyleCnt="3">
        <dgm:presLayoutVars>
          <dgm:bulletEnabled val="1"/>
        </dgm:presLayoutVars>
      </dgm:prSet>
      <dgm:spPr/>
    </dgm:pt>
    <dgm:pt modelId="{EFAE1DF9-DDD2-FA43-8FC8-C746C4E59E0F}" type="pres">
      <dgm:prSet presAssocID="{0940EF89-4E5C-9646-B15E-13BCC63C94F6}" presName="accent_1" presStyleCnt="0"/>
      <dgm:spPr/>
    </dgm:pt>
    <dgm:pt modelId="{87107680-20B1-334B-93EF-6E31521CFCE4}" type="pres">
      <dgm:prSet presAssocID="{0940EF89-4E5C-9646-B15E-13BCC63C94F6}" presName="accentRepeatNode" presStyleLbl="solidFgAcc1" presStyleIdx="0" presStyleCnt="3"/>
      <dgm:spPr>
        <a:solidFill>
          <a:srgbClr val="77E1FF"/>
        </a:solidFill>
        <a:ln>
          <a:solidFill>
            <a:schemeClr val="tx1"/>
          </a:solidFill>
        </a:ln>
      </dgm:spPr>
    </dgm:pt>
    <dgm:pt modelId="{EDF1F253-9511-8D42-9E55-EA43FCA2ECE9}" type="pres">
      <dgm:prSet presAssocID="{0F6DEFBD-E343-6D48-9BC7-1F6CA3EEDA0F}" presName="text_2" presStyleLbl="node1" presStyleIdx="1" presStyleCnt="3">
        <dgm:presLayoutVars>
          <dgm:bulletEnabled val="1"/>
        </dgm:presLayoutVars>
      </dgm:prSet>
      <dgm:spPr/>
    </dgm:pt>
    <dgm:pt modelId="{668EB257-6749-C242-A3C4-D28F33896023}" type="pres">
      <dgm:prSet presAssocID="{0F6DEFBD-E343-6D48-9BC7-1F6CA3EEDA0F}" presName="accent_2" presStyleCnt="0"/>
      <dgm:spPr/>
    </dgm:pt>
    <dgm:pt modelId="{2843D528-9FA4-EB4B-A01B-74F9439908D4}" type="pres">
      <dgm:prSet presAssocID="{0F6DEFBD-E343-6D48-9BC7-1F6CA3EEDA0F}" presName="accentRepeatNode" presStyleLbl="solidFgAcc1" presStyleIdx="1" presStyleCnt="3"/>
      <dgm:spPr>
        <a:solidFill>
          <a:srgbClr val="FCE873"/>
        </a:solidFill>
        <a:ln>
          <a:solidFill>
            <a:schemeClr val="tx1"/>
          </a:solidFill>
        </a:ln>
      </dgm:spPr>
    </dgm:pt>
    <dgm:pt modelId="{F7E0DD39-6625-DE44-B310-8423640D46E7}" type="pres">
      <dgm:prSet presAssocID="{2463D3E0-103D-6642-8C5F-86F8943B8485}" presName="text_3" presStyleLbl="node1" presStyleIdx="2" presStyleCnt="3">
        <dgm:presLayoutVars>
          <dgm:bulletEnabled val="1"/>
        </dgm:presLayoutVars>
      </dgm:prSet>
      <dgm:spPr/>
    </dgm:pt>
    <dgm:pt modelId="{466DF15D-F9D2-664B-B056-392D76A89724}" type="pres">
      <dgm:prSet presAssocID="{2463D3E0-103D-6642-8C5F-86F8943B8485}" presName="accent_3" presStyleCnt="0"/>
      <dgm:spPr/>
    </dgm:pt>
    <dgm:pt modelId="{9FFB4F70-BD11-3547-8ADF-E5843FB04058}" type="pres">
      <dgm:prSet presAssocID="{2463D3E0-103D-6642-8C5F-86F8943B8485}" presName="accentRepeatNode" presStyleLbl="solidFgAcc1" presStyleIdx="2" presStyleCnt="3"/>
      <dgm:spPr>
        <a:solidFill>
          <a:srgbClr val="EF7273"/>
        </a:solidFill>
        <a:ln>
          <a:solidFill>
            <a:schemeClr val="tx1"/>
          </a:solidFill>
        </a:ln>
      </dgm:spPr>
    </dgm:pt>
  </dgm:ptLst>
  <dgm:cxnLst>
    <dgm:cxn modelId="{FDCBE31D-25B8-6347-9CB1-4F14250241AF}" srcId="{824D4557-7715-6148-887F-A0D36A55443F}" destId="{0940EF89-4E5C-9646-B15E-13BCC63C94F6}" srcOrd="0" destOrd="0" parTransId="{E8E8980C-2E5A-5A4C-95F0-23B31522B233}" sibTransId="{F77A9321-202D-5346-A316-A085D2DBDAA0}"/>
    <dgm:cxn modelId="{1397E633-6195-A448-8A6C-B6FB846DDF5F}" type="presOf" srcId="{824D4557-7715-6148-887F-A0D36A55443F}" destId="{141658AA-AD4C-A740-A048-5C9D4CF7D3B0}" srcOrd="0" destOrd="0" presId="urn:microsoft.com/office/officeart/2008/layout/VerticalCurvedList"/>
    <dgm:cxn modelId="{BF7A3155-CA4D-B748-A42D-0E53597C7FB6}" type="presOf" srcId="{2463D3E0-103D-6642-8C5F-86F8943B8485}" destId="{F7E0DD39-6625-DE44-B310-8423640D46E7}" srcOrd="0" destOrd="0" presId="urn:microsoft.com/office/officeart/2008/layout/VerticalCurvedList"/>
    <dgm:cxn modelId="{30E8AF7B-960D-8A48-80B2-A26410F97A3D}" type="presOf" srcId="{0F6DEFBD-E343-6D48-9BC7-1F6CA3EEDA0F}" destId="{EDF1F253-9511-8D42-9E55-EA43FCA2ECE9}" srcOrd="0" destOrd="0" presId="urn:microsoft.com/office/officeart/2008/layout/VerticalCurvedList"/>
    <dgm:cxn modelId="{8C756991-8F54-924B-93D1-C6F129ABE536}" srcId="{824D4557-7715-6148-887F-A0D36A55443F}" destId="{0F6DEFBD-E343-6D48-9BC7-1F6CA3EEDA0F}" srcOrd="1" destOrd="0" parTransId="{C58F63AE-B69A-0145-8F16-27A4FAA3BE01}" sibTransId="{2EB6C1BA-40E8-3241-84EB-41FEA85556BB}"/>
    <dgm:cxn modelId="{854763C4-637A-E54E-8631-DB6DF9F21CC1}" type="presOf" srcId="{F77A9321-202D-5346-A316-A085D2DBDAA0}" destId="{82C60848-7690-F849-9E41-1562BB176058}" srcOrd="0" destOrd="0" presId="urn:microsoft.com/office/officeart/2008/layout/VerticalCurvedList"/>
    <dgm:cxn modelId="{8EB974E4-A462-5A44-BC81-8F317505BAE7}" srcId="{824D4557-7715-6148-887F-A0D36A55443F}" destId="{2463D3E0-103D-6642-8C5F-86F8943B8485}" srcOrd="2" destOrd="0" parTransId="{0943B85F-F0C8-3C40-B522-406F95BEA7C8}" sibTransId="{3A11C01E-808E-E14D-87B0-EC7259D55AE5}"/>
    <dgm:cxn modelId="{82B194F8-86CA-6B4A-AC94-31AA14E9FF16}" type="presOf" srcId="{0940EF89-4E5C-9646-B15E-13BCC63C94F6}" destId="{7CE024D1-DAD9-5B42-8DE3-1FECFD088971}" srcOrd="0" destOrd="0" presId="urn:microsoft.com/office/officeart/2008/layout/VerticalCurvedList"/>
    <dgm:cxn modelId="{ACF15F15-05B1-554E-BCB2-C1DFFED97033}" type="presParOf" srcId="{141658AA-AD4C-A740-A048-5C9D4CF7D3B0}" destId="{20868D89-EE9A-F541-8228-64ABF253142E}" srcOrd="0" destOrd="0" presId="urn:microsoft.com/office/officeart/2008/layout/VerticalCurvedList"/>
    <dgm:cxn modelId="{726BF3D4-5EC6-B443-9C29-6A26FECD1C0D}" type="presParOf" srcId="{20868D89-EE9A-F541-8228-64ABF253142E}" destId="{9C5DE28D-8922-DB4F-95F3-647617F98575}" srcOrd="0" destOrd="0" presId="urn:microsoft.com/office/officeart/2008/layout/VerticalCurvedList"/>
    <dgm:cxn modelId="{8FECEB9F-3374-0346-BC46-770C91F97B32}" type="presParOf" srcId="{9C5DE28D-8922-DB4F-95F3-647617F98575}" destId="{7D687C1A-1C0A-4D4A-99F8-6DCDD02EC7C1}" srcOrd="0" destOrd="0" presId="urn:microsoft.com/office/officeart/2008/layout/VerticalCurvedList"/>
    <dgm:cxn modelId="{8E098D06-7F64-A14C-9B96-88995E08E971}" type="presParOf" srcId="{9C5DE28D-8922-DB4F-95F3-647617F98575}" destId="{82C60848-7690-F849-9E41-1562BB176058}" srcOrd="1" destOrd="0" presId="urn:microsoft.com/office/officeart/2008/layout/VerticalCurvedList"/>
    <dgm:cxn modelId="{CD72E8FC-DCAD-2E45-BD4C-D7D89AE3DCC8}" type="presParOf" srcId="{9C5DE28D-8922-DB4F-95F3-647617F98575}" destId="{740DB6AD-57D5-0B4F-890A-3B0C6E749118}" srcOrd="2" destOrd="0" presId="urn:microsoft.com/office/officeart/2008/layout/VerticalCurvedList"/>
    <dgm:cxn modelId="{11453F18-C922-644D-8440-EC56A9066032}" type="presParOf" srcId="{9C5DE28D-8922-DB4F-95F3-647617F98575}" destId="{559D9412-93B0-2942-9A98-EC9D2262AE18}" srcOrd="3" destOrd="0" presId="urn:microsoft.com/office/officeart/2008/layout/VerticalCurvedList"/>
    <dgm:cxn modelId="{974916BD-22DA-AF47-B684-7E19699A1B88}" type="presParOf" srcId="{20868D89-EE9A-F541-8228-64ABF253142E}" destId="{7CE024D1-DAD9-5B42-8DE3-1FECFD088971}" srcOrd="1" destOrd="0" presId="urn:microsoft.com/office/officeart/2008/layout/VerticalCurvedList"/>
    <dgm:cxn modelId="{626768E4-ECC5-ED40-B3A8-70BDAD4CEC02}" type="presParOf" srcId="{20868D89-EE9A-F541-8228-64ABF253142E}" destId="{EFAE1DF9-DDD2-FA43-8FC8-C746C4E59E0F}" srcOrd="2" destOrd="0" presId="urn:microsoft.com/office/officeart/2008/layout/VerticalCurvedList"/>
    <dgm:cxn modelId="{A922FF4E-292D-FD4A-B052-89E8633AA6FC}" type="presParOf" srcId="{EFAE1DF9-DDD2-FA43-8FC8-C746C4E59E0F}" destId="{87107680-20B1-334B-93EF-6E31521CFCE4}" srcOrd="0" destOrd="0" presId="urn:microsoft.com/office/officeart/2008/layout/VerticalCurvedList"/>
    <dgm:cxn modelId="{D81F1C7E-EE3E-A04E-B4FF-8C198C6DDDD3}" type="presParOf" srcId="{20868D89-EE9A-F541-8228-64ABF253142E}" destId="{EDF1F253-9511-8D42-9E55-EA43FCA2ECE9}" srcOrd="3" destOrd="0" presId="urn:microsoft.com/office/officeart/2008/layout/VerticalCurvedList"/>
    <dgm:cxn modelId="{0A612DE0-50C0-7B45-9548-E567C1612A2D}" type="presParOf" srcId="{20868D89-EE9A-F541-8228-64ABF253142E}" destId="{668EB257-6749-C242-A3C4-D28F33896023}" srcOrd="4" destOrd="0" presId="urn:microsoft.com/office/officeart/2008/layout/VerticalCurvedList"/>
    <dgm:cxn modelId="{A2A86C05-45C6-4F41-A703-76CE0E35AA2C}" type="presParOf" srcId="{668EB257-6749-C242-A3C4-D28F33896023}" destId="{2843D528-9FA4-EB4B-A01B-74F9439908D4}" srcOrd="0" destOrd="0" presId="urn:microsoft.com/office/officeart/2008/layout/VerticalCurvedList"/>
    <dgm:cxn modelId="{277E5EDA-DB22-7F4A-80E8-D185D1BCEB7D}" type="presParOf" srcId="{20868D89-EE9A-F541-8228-64ABF253142E}" destId="{F7E0DD39-6625-DE44-B310-8423640D46E7}" srcOrd="5" destOrd="0" presId="urn:microsoft.com/office/officeart/2008/layout/VerticalCurvedList"/>
    <dgm:cxn modelId="{F8D2B40D-90DD-4444-9B1E-05D28DCFA2AC}" type="presParOf" srcId="{20868D89-EE9A-F541-8228-64ABF253142E}" destId="{466DF15D-F9D2-664B-B056-392D76A89724}" srcOrd="6" destOrd="0" presId="urn:microsoft.com/office/officeart/2008/layout/VerticalCurvedList"/>
    <dgm:cxn modelId="{F1A4419E-37C7-F345-AE9D-7E55B01DD56F}" type="presParOf" srcId="{466DF15D-F9D2-664B-B056-392D76A89724}" destId="{9FFB4F70-BD11-3547-8ADF-E5843FB0405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4D078301-8EFF-4E01-8C1A-D4C993969904}" type="presOf" srcId="{B7A4C8FA-340E-486F-81D8-FF544AB43A4E}" destId="{81F2DA4D-EFC8-4AA8-9C5F-683BBAC275F5}"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8367F607-D305-4CFC-A0C3-B4BC97656FF5}" type="presOf" srcId="{B2DF35EF-9BDC-40A7-BFCA-A1A3E1293144}" destId="{4EBAFEA8-38A7-4839-A196-E833865FEC3E}"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99169D10-1606-421C-A782-051F907C2F49}" type="presOf" srcId="{48A59AEC-96FC-49B4-88EA-A3EB39384894}" destId="{CD308359-DDF9-4556-B21D-E2264F4EE573}" srcOrd="0" destOrd="0" presId="urn:microsoft.com/office/officeart/2005/8/layout/cycle6"/>
    <dgm:cxn modelId="{D99A9C12-B487-4940-B52B-5C275E0373EC}" type="presOf" srcId="{A8370C54-57BB-4D77-84F2-21B7BBCB8CD1}" destId="{618D29F1-B27A-4177-81E5-AC40E22B797C}"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A358F715-9B32-4169-8765-3B0EA1093D6F}" type="presOf" srcId="{C81C93CF-4ABC-443A-B46F-7B67B7A103B0}" destId="{7F89DABF-7369-48F0-8963-A2942746E850}" srcOrd="0" destOrd="0" presId="urn:microsoft.com/office/officeart/2005/8/layout/cycle6"/>
    <dgm:cxn modelId="{FD37BB18-6A22-4D83-8CEB-4D757113E506}" type="presOf" srcId="{A6D5980C-35E2-4AB0-8246-6AAB28C06B23}" destId="{36A25B59-0286-4766-AF4A-4AD99255FB9A}" srcOrd="0" destOrd="0" presId="urn:microsoft.com/office/officeart/2005/8/layout/cycle6"/>
    <dgm:cxn modelId="{8B10E11A-A92C-4B20-AEAB-F368DE29265F}" type="presOf" srcId="{29F8A4A0-082D-4991-B443-0A8AFA42422B}" destId="{896B2AF0-997F-4A3D-95E9-687AEE393215}"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82FAC525-0857-4FAE-83A1-35A5536DB2BF}" type="presOf" srcId="{EE1F149E-F983-420A-AE26-0CA291A969CC}" destId="{508270A1-9056-4B9A-B0BC-2D3B1299FC58}" srcOrd="0" destOrd="0" presId="urn:microsoft.com/office/officeart/2005/8/layout/cycle6"/>
    <dgm:cxn modelId="{6EE16D27-D53C-43C2-B1F8-A731E16A1699}" type="presOf" srcId="{EA111F39-A024-4AB2-977C-8988D99FEE4B}" destId="{E213AD56-109D-4571-A0B0-1181C7025370}"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C7246E32-E1B2-4773-94AD-67659A245D27}" type="presOf" srcId="{1D060F47-F191-4433-AAC1-B798E8CB1418}" destId="{F221C969-D840-4207-AD08-C8DF473E761E}" srcOrd="0" destOrd="0" presId="urn:microsoft.com/office/officeart/2005/8/layout/cycle6"/>
    <dgm:cxn modelId="{FD26A536-4C25-498F-B71F-D837659DA75B}" type="presOf" srcId="{C0983ED0-8E1A-4C36-9B3F-D751B585C5F1}" destId="{21A7A6A5-C6D1-4211-8A8E-22C0ECD96F49}"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D7C61438-5965-47F8-9091-BB72157D2D5C}" type="presOf" srcId="{3D64D77A-FD09-4D3C-876D-C0CB137E62CD}" destId="{B309ED74-66A5-480C-86D1-D4E840F406AC}" srcOrd="0" destOrd="0" presId="urn:microsoft.com/office/officeart/2005/8/layout/cycle6"/>
    <dgm:cxn modelId="{FFC5DF42-6870-432F-862E-F4747B7905ED}" type="presOf" srcId="{A895021A-1FC9-40D9-9A23-C05D673066F3}" destId="{ACA3DEE4-4C37-414B-A20E-469C72FF631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2F62A846-F025-461E-A243-39A9C53ECB9C}" type="presOf" srcId="{A69216B9-B887-4EAA-9118-9814BCE4A626}" destId="{FD352E1F-0C68-49D5-B0E2-54376D4F934A}"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6B80784B-FBD0-4C4D-8F6E-AA63BBBFBF3E}" type="presOf" srcId="{8BCD7E9B-E908-4EDF-8514-EDD1DB17AEBC}" destId="{6361BE26-1613-4254-AAB5-23BC794B38F0}" srcOrd="0" destOrd="0" presId="urn:microsoft.com/office/officeart/2005/8/layout/cycle6"/>
    <dgm:cxn modelId="{FE5FFF53-7870-42FD-9CC8-D3C1585A53E6}" type="presOf" srcId="{AC94AC6E-FC58-470F-95C8-F928ABB93594}" destId="{F9A0D072-B17C-43D0-9A88-104CAF700717}" srcOrd="0" destOrd="0" presId="urn:microsoft.com/office/officeart/2005/8/layout/cycle6"/>
    <dgm:cxn modelId="{7DB06956-6B53-4463-B57A-31B8D1764FC0}" type="presOf" srcId="{9281F980-DBAB-4458-BA3E-080893361045}" destId="{27377A35-5C63-4153-A1CA-D07A81FEBED6}"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2E2AE95B-98C1-4E17-8978-451E830ED2D4}" type="presOf" srcId="{5F59E52A-EEFC-4001-A3E3-1E6D1568133C}" destId="{68E8B125-993D-469E-AA0B-682C870C8CE0}" srcOrd="0" destOrd="0" presId="urn:microsoft.com/office/officeart/2005/8/layout/cycle6"/>
    <dgm:cxn modelId="{0255345D-79B0-44CA-8D6F-0632FBA0F652}" type="presOf" srcId="{3515389E-A2D9-4A91-A416-D06FB2BCF4D7}" destId="{A95F9BD2-8E6C-4D20-A2D9-24C989631FAC}" srcOrd="0" destOrd="0" presId="urn:microsoft.com/office/officeart/2005/8/layout/cycle6"/>
    <dgm:cxn modelId="{1ED4F163-8F7A-4A43-894E-0D68C542F858}" type="presOf" srcId="{DF2D58BB-B07E-4427-B0B4-7328C7A546CF}" destId="{53232857-986B-4378-8600-83D67A96D1F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506E86B-8150-47A3-B191-82DF382E8CD4}" srcId="{B3F6A2BA-40B6-4187-AFF8-F8F9AF80E7F9}" destId="{0F1EED64-1422-4916-86A1-6EC539D1088A}" srcOrd="3" destOrd="0" parTransId="{A31802B4-E52B-4F45-9C81-62E72A979B4E}" sibTransId="{C682A7C4-7A1C-44E3-9B83-DF842E56DA03}"/>
    <dgm:cxn modelId="{E577B46C-88A6-41A0-B3EF-23F431EAF68F}" type="presOf" srcId="{EE9F8E24-F686-4CD7-B40D-889B181D327C}" destId="{C75F3799-6FE1-44D4-94E5-D0323DD9642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C53B7F7A-3F7C-4500-9CAA-E1066ACD9201}" srcId="{B3F6A2BA-40B6-4187-AFF8-F8F9AF80E7F9}" destId="{B2DF35EF-9BDC-40A7-BFCA-A1A3E1293144}" srcOrd="7" destOrd="0" parTransId="{2769CC40-045F-4640-A563-15B6F6571048}" sibTransId="{3515389E-A2D9-4A91-A416-D06FB2BCF4D7}"/>
    <dgm:cxn modelId="{A06A027D-88C0-4815-A4C0-159912E09448}" type="presOf" srcId="{910D43BF-2E12-4265-8F31-790375B138D8}" destId="{0CA37BE1-2CF9-468E-BFF7-47A995E3BB08}"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16A34594-33A6-4493-BA23-38BF5100BDF4}" srcId="{B3F6A2BA-40B6-4187-AFF8-F8F9AF80E7F9}" destId="{4386FCAA-717C-484A-8040-46E0C7874DC0}" srcOrd="22" destOrd="0" parTransId="{7B2FE6D5-2676-445F-AC55-28FB452BBC94}" sibTransId="{1D060F47-F191-4433-AAC1-B798E8CB1418}"/>
    <dgm:cxn modelId="{D0C94E96-2E88-463B-9B6B-FF600928F9BE}" type="presOf" srcId="{3FDD498B-C338-4F3C-9707-6A31F5EB9217}" destId="{0186EB4D-19E9-40A6-9853-FE75E1F1C601}"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F7DBC0A7-D037-411C-802A-70754302206D}" type="presOf" srcId="{E18762FF-2354-4F30-90ED-6FBC8FFF9078}" destId="{B9DC5B5E-81C6-4A00-AD4E-BE0007B91F2F}"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3217B6AF-3D54-45E9-A966-B5086CCD75A3}" type="presOf" srcId="{BE0F9672-9967-4BB3-945A-82902934D4C9}" destId="{BBF115A0-E49F-481D-B9B9-7781A7700C68}"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2A0A9BB-9093-43CE-88B5-B700AF83D9F8}" type="presOf" srcId="{CB7A3099-1224-4ECB-902C-396EC7BA7968}" destId="{37F6FC54-D545-444E-B19E-55F8864057C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5C77C8CA-4314-4331-BA81-571098562483}" type="presOf" srcId="{4386FCAA-717C-484A-8040-46E0C7874DC0}" destId="{E7B2F824-C131-4F6E-BF3B-11B8D84C3259}"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97CB56D0-BBFD-4CB2-AC45-5277351AEA4A}" type="presOf" srcId="{79F5EE38-222D-4BAC-ABC2-B06CAE63135B}" destId="{991A4C05-42A7-4815-BBC2-046FF52DA966}" srcOrd="0" destOrd="0" presId="urn:microsoft.com/office/officeart/2005/8/layout/cycle6"/>
    <dgm:cxn modelId="{E1536CD2-E6F0-455D-8616-B0EA16681F00}" type="presOf" srcId="{B40BDC04-4CE6-4D7E-9F97-0E08939E39C6}" destId="{F136BB06-5C60-4B50-98D8-C6FCDB3F7F8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FD5CFDDA-1608-4E46-B856-4D6FE9C30EE6}" type="presOf" srcId="{0F1EED64-1422-4916-86A1-6EC539D1088A}" destId="{47D8252C-7210-4124-986D-C5A27EC7BB38}"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D6491CDC-05EC-4B4B-B66C-AACE45AFBCB3}" type="presOf" srcId="{35385F59-FD3A-4E0E-806D-0D171FD73B60}" destId="{43DDAB27-C0DF-44FA-802A-67BF1D0F81B4}"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E8A106E4-E6C9-4CDE-B16A-9F5A283122A7}" type="presOf" srcId="{76B5D27C-739F-4BE1-BB49-1559BF61D55D}" destId="{C78ECE81-A2B2-47AC-8CB7-A602A09D7084}" srcOrd="0" destOrd="0" presId="urn:microsoft.com/office/officeart/2005/8/layout/cycle6"/>
    <dgm:cxn modelId="{9B12A3E5-D436-4CF6-BE96-C32B6DF59F31}" type="presOf" srcId="{122F0F2A-9D73-4F96-9BEF-3D5D0F3739CC}" destId="{76F78CE6-90C8-4B35-9F7E-1F5EB9B22151}"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CF2A3AE8-455E-4B02-8C93-275107DC3CFA}" type="presOf" srcId="{BB5988A9-792F-4F35-BF7A-F0D97FB3530B}" destId="{C1FBA839-DD16-4EA3-AA23-4F09E108C25C}"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0979E4EB-928C-4ACD-BC96-7CC17E043FDB}" type="presOf" srcId="{B3F6A2BA-40B6-4187-AFF8-F8F9AF80E7F9}" destId="{EFAE7302-6632-4D60-A96D-23F394241DE4}"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88C38F5-12EC-4D9F-97FB-47147D65F585}" type="presOf" srcId="{05255914-D32A-40B4-8C21-212024189328}" destId="{0A74DD1F-BEEA-4E1C-A32C-B77C043FA48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380D51FE-0E2C-42F6-82A5-FF799989D20A}" type="presOf" srcId="{49E309A8-4ACE-4E24-9468-1B63E3F6A1C8}" destId="{9FC84676-4902-4A78-9386-9F053440A259}"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3FABBA02-E372-4E1B-8175-8F31AD389179}" type="presOf" srcId="{E18762FF-2354-4F30-90ED-6FBC8FFF9078}" destId="{B9DC5B5E-81C6-4A00-AD4E-BE0007B91F2F}" srcOrd="0" destOrd="0" presId="urn:microsoft.com/office/officeart/2005/8/layout/cycle6"/>
    <dgm:cxn modelId="{D4309306-3EAB-48AD-80E8-DB6A0B38FBEA}" type="presOf" srcId="{4386FCAA-717C-484A-8040-46E0C7874DC0}" destId="{E7B2F824-C131-4F6E-BF3B-11B8D84C3259}"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2031EC11-CD69-43F5-9E94-976F71052DAD}" type="presOf" srcId="{49E309A8-4ACE-4E24-9468-1B63E3F6A1C8}" destId="{9FC84676-4902-4A78-9386-9F053440A259}"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605A1246-A37C-4223-94C9-A46D3186F7BF}" type="presOf" srcId="{C81C93CF-4ABC-443A-B46F-7B67B7A103B0}" destId="{7F89DABF-7369-48F0-8963-A2942746E85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13C5D4B-E1D9-4D61-A551-7B9CAA7F9D9D}" type="presOf" srcId="{B84CDA86-2342-4CD5-A2D0-3EE2D6B77400}" destId="{D0E1629B-81D1-410E-AE41-A68200AAD38A}"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C4EA834E-64AF-4CAB-AAFB-B29EC88CB2D2}" type="presOf" srcId="{1D060F47-F191-4433-AAC1-B798E8CB1418}" destId="{F221C969-D840-4207-AD08-C8DF473E761E}"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30DC4C57-AB4B-4DE8-B878-FD55D12667EE}" type="presOf" srcId="{B3F6A2BA-40B6-4187-AFF8-F8F9AF80E7F9}" destId="{EFAE7302-6632-4D60-A96D-23F394241DE4}"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9C841062-B818-4DBB-A380-EB991EEF65D1}" type="presOf" srcId="{6D67EEEA-04ED-4D88-A526-8907150BA8B9}" destId="{4564EECB-4F9B-4DE6-A4A8-79CB80D711FC}"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1838366A-5C2F-4903-ABF7-CF497850AA59}" type="presOf" srcId="{BA2EC476-731E-4903-8F01-CC5FC637BFFF}" destId="{98BE2733-5EA3-4FB9-B572-1CE18B1FAD50}"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8DD5D16D-063D-4C70-B7C6-1F889E4B2114}" type="presOf" srcId="{B7A4C8FA-340E-486F-81D8-FF544AB43A4E}" destId="{81F2DA4D-EFC8-4AA8-9C5F-683BBAC275F5}"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36561270-56D4-4F48-A393-C538ADB858C5}" type="presOf" srcId="{EE9F8E24-F686-4CD7-B40D-889B181D327C}" destId="{C75F3799-6FE1-44D4-94E5-D0323DD9642D}"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51532D75-A7EA-4BE2-986A-7BBACEAA250E}" type="presOf" srcId="{DF2D58BB-B07E-4427-B0B4-7328C7A546CF}" destId="{53232857-986B-4378-8600-83D67A96D1FC}"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B37D4277-6FBE-4DD3-92A1-7901FEF5C8EF}" type="presOf" srcId="{BB5988A9-792F-4F35-BF7A-F0D97FB3530B}" destId="{C1FBA839-DD16-4EA3-AA23-4F09E108C25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9335AA78-8C5C-4F1C-827A-A8DA5D4A4F23}" type="presOf" srcId="{35385F59-FD3A-4E0E-806D-0D171FD73B60}" destId="{43DDAB27-C0DF-44FA-802A-67BF1D0F81B4}" srcOrd="0" destOrd="0" presId="urn:microsoft.com/office/officeart/2005/8/layout/cycle6"/>
    <dgm:cxn modelId="{6B1A3779-99D3-4F9A-9E68-56A73777BA66}" type="presOf" srcId="{5625A0BA-3784-45B6-97EC-2096A47B399F}" destId="{BC51FB21-3AAD-464F-AB4E-68130F6D9956}"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24C1337C-8DF9-462A-B4C3-2E41853FF060}" type="presOf" srcId="{E1A72A0C-6E1A-4616-AA17-2E6AC02A1850}" destId="{5CFB3FD2-2DF6-4205-823E-F0FEC3D98719}"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7A76D695-30DB-4904-ACDC-C9DE23E7A39E}" type="presOf" srcId="{910D43BF-2E12-4265-8F31-790375B138D8}" destId="{0CA37BE1-2CF9-468E-BFF7-47A995E3BB08}"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CBFA809E-45B4-469D-8271-1214132DDDB7}" type="presOf" srcId="{A895021A-1FC9-40D9-9A23-C05D673066F3}" destId="{ACA3DEE4-4C37-414B-A20E-469C72FF631D}"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6D998A4-AFA8-4687-90C0-3D4B2E86664A}" type="presOf" srcId="{AA774F68-286C-419B-8B7D-02F83155FDF4}" destId="{3E6F2280-A61F-493F-991B-F51BCDF11010}" srcOrd="0" destOrd="0" presId="urn:microsoft.com/office/officeart/2005/8/layout/cycle6"/>
    <dgm:cxn modelId="{059FAAA6-6D26-452F-8800-0DB657D2566D}" type="presOf" srcId="{EC947020-A574-4203-9CD7-6728E8A1F218}" destId="{F4BCE455-286B-4204-B5F1-B8A634EE86AA}"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942DF8AF-719B-4827-9590-2B8CBD08CC4A}" type="presOf" srcId="{E4888B1B-2BE2-4790-B9ED-71F3187B9F21}" destId="{503B42BA-B449-428B-A7CE-2DFEE7DEF4F0}" srcOrd="0" destOrd="0" presId="urn:microsoft.com/office/officeart/2005/8/layout/cycle6"/>
    <dgm:cxn modelId="{507F33B1-E8BD-4766-A02F-EE2477B0425E}" type="presOf" srcId="{C0983ED0-8E1A-4C36-9B3F-D751B585C5F1}" destId="{21A7A6A5-C6D1-4211-8A8E-22C0ECD96F49}"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7C6EFBD-4EE2-498B-823A-B0F16B323A80}" type="presOf" srcId="{EE1F149E-F983-420A-AE26-0CA291A969CC}" destId="{508270A1-9056-4B9A-B0BC-2D3B1299FC58}" srcOrd="0" destOrd="0" presId="urn:microsoft.com/office/officeart/2005/8/layout/cycle6"/>
    <dgm:cxn modelId="{7F9C3AC1-EB21-491F-92BB-F39C83DE8786}" type="presOf" srcId="{553BEC81-A978-430C-80DA-1DF185989AAF}" destId="{F724F2BE-3492-48DF-BEB0-18E86EC3383D}" srcOrd="0" destOrd="0" presId="urn:microsoft.com/office/officeart/2005/8/layout/cycle6"/>
    <dgm:cxn modelId="{C398A1CB-D383-44FF-B544-908C4B0AE16B}" type="presOf" srcId="{B40BDC04-4CE6-4D7E-9F97-0E08939E39C6}" destId="{F136BB06-5C60-4B50-98D8-C6FCDB3F7F8E}"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779BACD3-60FB-4B98-B134-7499A57FE78E}" type="presOf" srcId="{6C9FBB1A-9ABC-41ED-8500-19720D0A6187}" destId="{F56FC7F1-C52A-48DE-AD95-4D744553B23F}"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60FE53D9-C54A-46A3-A51B-8FE4B6198E8D}" type="presOf" srcId="{3D64D77A-FD09-4D3C-876D-C0CB137E62CD}" destId="{B309ED74-66A5-480C-86D1-D4E840F406A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28829E3-1961-42B2-8916-416A500F57FF}" type="presOf" srcId="{50D7F308-47D9-4906-97CC-2D84909FC247}" destId="{990317AE-40E7-4E24-A709-5C1E3D7DF428}"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86B2ABE6-B85A-4FEC-9BEB-BFBB230B7F3E}" type="presOf" srcId="{3FDD498B-C338-4F3C-9707-6A31F5EB9217}" destId="{0186EB4D-19E9-40A6-9853-FE75E1F1C601}"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550E67E7-78F2-4B48-8B2D-6BFA2E2D50DF}" type="presOf" srcId="{05255914-D32A-40B4-8C21-212024189328}" destId="{0A74DD1F-BEEA-4E1C-A32C-B77C043FA489}"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D5BA9EEC-B8A7-4AB3-9C5E-DEA0E2C2AA2B}" type="presOf" srcId="{5F59E52A-EEFC-4001-A3E3-1E6D1568133C}" destId="{68E8B125-993D-469E-AA0B-682C870C8CE0}"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0DD9E6EF-73B5-4F07-8E6C-68D00D6228BE}" type="presOf" srcId="{122F0F2A-9D73-4F96-9BEF-3D5D0F3739CC}" destId="{76F78CE6-90C8-4B35-9F7E-1F5EB9B22151}"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41E416FC-5947-4F13-BF6D-9428C59F33F7}" type="presOf" srcId="{FB04C0DC-EAE0-413B-AB0C-0534D7083871}" destId="{2CC1B40C-A928-4D28-85BB-5E0283FC2F7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097EFE-61C3-43FE-852C-533BE8079F77}" type="presOf" srcId="{C682A7C4-7A1C-44E3-9B83-DF842E56DA03}" destId="{9A5BE75C-4E4D-435D-8920-9E32832F465D}"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04ADAA00-1E93-43D8-9F3E-46DE3F0BE1D1}" type="presOf" srcId="{EE1F149E-F983-420A-AE26-0CA291A969CC}" destId="{508270A1-9056-4B9A-B0BC-2D3B1299FC58}"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C4AAC707-7992-48AD-8BC8-4948F5E3B3A5}" type="presOf" srcId="{B84CDA86-2342-4CD5-A2D0-3EE2D6B77400}" destId="{D0E1629B-81D1-410E-AE41-A68200AAD38A}"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8C5190C-7C28-46F1-822F-2FA7A45B841E}" type="presOf" srcId="{4386FCAA-717C-484A-8040-46E0C7874DC0}" destId="{E7B2F824-C131-4F6E-BF3B-11B8D84C3259}"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CB453418-42BE-4A5D-A31A-0D7258CA8D78}" type="presOf" srcId="{83672DD1-994D-4D7A-9A37-481E9664950D}" destId="{1DFE6595-7230-483C-9D32-BFCA9CE92D85}" srcOrd="0" destOrd="0" presId="urn:microsoft.com/office/officeart/2005/8/layout/cycle6"/>
    <dgm:cxn modelId="{686A251F-F676-4EC1-9A40-A9D6C1989A85}" type="presOf" srcId="{3EBDEC13-B94B-424C-B6D8-E23828E29484}" destId="{E6415271-4602-49BD-8F77-B2554532B0A0}"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2DA5B625-E13C-4961-B6DF-B6211CDEBC07}" type="presOf" srcId="{3515389E-A2D9-4A91-A416-D06FB2BCF4D7}" destId="{A95F9BD2-8E6C-4D20-A2D9-24C989631FA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EFADED2E-8C24-48F1-9467-86C9DFCB42BF}" type="presOf" srcId="{BB217A16-9AF2-4D4B-B615-1E19EDAD0C53}" destId="{CFCF3D4C-32A1-4968-B438-404BD7D6114A}"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E5CF303D-B09E-4CBA-AEB7-E6DA2FEDB6C0}" type="presOf" srcId="{C81C93CF-4ABC-443A-B46F-7B67B7A103B0}" destId="{7F89DABF-7369-48F0-8963-A2942746E850}" srcOrd="0" destOrd="0" presId="urn:microsoft.com/office/officeart/2005/8/layout/cycle6"/>
    <dgm:cxn modelId="{E998F93F-F167-4D3E-9D39-5C8F1122220C}" type="presOf" srcId="{3FDD498B-C338-4F3C-9707-6A31F5EB9217}" destId="{0186EB4D-19E9-40A6-9853-FE75E1F1C601}"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C8E86445-7636-4051-93D4-8D8A064DB793}" type="presOf" srcId="{76B5D27C-739F-4BE1-BB49-1559BF61D55D}" destId="{C78ECE81-A2B2-47AC-8CB7-A602A09D7084}"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79B63147-A8CF-45EC-B013-3C39DED18228}" type="presOf" srcId="{8BCD7E9B-E908-4EDF-8514-EDD1DB17AEBC}" destId="{6361BE26-1613-4254-AAB5-23BC794B38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16DC7259-5DAA-4ED9-B2E4-9DA6D72B1696}" type="presOf" srcId="{EC947020-A574-4203-9CD7-6728E8A1F218}" destId="{F4BCE455-286B-4204-B5F1-B8A634EE86AA}"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21ABA36A-1F2C-4B92-8DB8-65FA3560CA09}" type="presOf" srcId="{C682A7C4-7A1C-44E3-9B83-DF842E56DA03}" destId="{9A5BE75C-4E4D-435D-8920-9E32832F465D}"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9A473771-4C82-4E3E-BC53-00AD69D428B5}" type="presOf" srcId="{EE9F8E24-F686-4CD7-B40D-889B181D327C}" destId="{C75F3799-6FE1-44D4-94E5-D0323DD9642D}"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988A317A-94F9-44F8-8DB0-2D470468B3F4}" type="presOf" srcId="{29F8A4A0-082D-4991-B443-0A8AFA42422B}" destId="{896B2AF0-997F-4A3D-95E9-687AEE393215}"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6472A97A-0E7A-40B3-B018-59FAE84A9859}" type="presOf" srcId="{AC94AC6E-FC58-470F-95C8-F928ABB93594}" destId="{F9A0D072-B17C-43D0-9A88-104CAF700717}"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B7A00A81-1F28-435A-B0CD-70A063677BFF}" type="presOf" srcId="{B3F6A2BA-40B6-4187-AFF8-F8F9AF80E7F9}" destId="{EFAE7302-6632-4D60-A96D-23F394241DE4}"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2E6E8B89-1F5C-40BA-8410-31569BC1FD71}" type="presOf" srcId="{1D060F47-F191-4433-AAC1-B798E8CB1418}" destId="{F221C969-D840-4207-AD08-C8DF473E761E}" srcOrd="0" destOrd="0" presId="urn:microsoft.com/office/officeart/2005/8/layout/cycle6"/>
    <dgm:cxn modelId="{17F2B48B-F5BB-4251-879F-E92D86BDF21E}" type="presOf" srcId="{79F5EE38-222D-4BAC-ABC2-B06CAE63135B}" destId="{991A4C05-42A7-4815-BBC2-046FF52DA966}" srcOrd="0" destOrd="0" presId="urn:microsoft.com/office/officeart/2005/8/layout/cycle6"/>
    <dgm:cxn modelId="{EA44EE8C-6220-4638-91CC-741E88206DF3}" type="presOf" srcId="{5F59E52A-EEFC-4001-A3E3-1E6D1568133C}" destId="{68E8B125-993D-469E-AA0B-682C870C8CE0}" srcOrd="0" destOrd="0" presId="urn:microsoft.com/office/officeart/2005/8/layout/cycle6"/>
    <dgm:cxn modelId="{773E1A8D-DBB7-43E8-89AD-B5399FDB14FB}" type="presOf" srcId="{FB04C0DC-EAE0-413B-AB0C-0534D7083871}" destId="{2CC1B40C-A928-4D28-85BB-5E0283FC2F77}"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C572F991-1094-49A3-B8D1-1E82442F13FF}" type="presOf" srcId="{C0983ED0-8E1A-4C36-9B3F-D751B585C5F1}" destId="{21A7A6A5-C6D1-4211-8A8E-22C0ECD96F49}"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C9F2A096-412B-4022-A34F-B2AF86CBC3E4}" type="presOf" srcId="{BAB1302C-DD81-4AE2-A8FB-5C6A8E8133E8}" destId="{FADD2792-6893-42FB-A020-33C72A283A6C}"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C68DFDAE-0328-49A4-BF92-33BD51E8357C}" type="presOf" srcId="{9281F980-DBAB-4458-BA3E-080893361045}" destId="{27377A35-5C63-4153-A1CA-D07A81FEBED6}"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EE7760BD-65F3-4C7F-9D4E-159DD8435323}" type="presOf" srcId="{553BEC81-A978-430C-80DA-1DF185989AAF}" destId="{F724F2BE-3492-48DF-BEB0-18E86EC3383D}"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9E5AC4C2-EE50-4E28-94EE-EA8D898E8A36}" type="presOf" srcId="{49E309A8-4ACE-4E24-9468-1B63E3F6A1C8}" destId="{9FC84676-4902-4A78-9386-9F053440A259}" srcOrd="0" destOrd="0" presId="urn:microsoft.com/office/officeart/2005/8/layout/cycle6"/>
    <dgm:cxn modelId="{7713BAC4-CD73-4F59-AE81-74E80A442D9F}" type="presOf" srcId="{AA774F68-286C-419B-8B7D-02F83155FDF4}" destId="{3E6F2280-A61F-493F-991B-F51BCDF11010}" srcOrd="0" destOrd="0" presId="urn:microsoft.com/office/officeart/2005/8/layout/cycle6"/>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054A9EDB-577A-4F88-BF3F-4CDE0A180EC0}" type="presOf" srcId="{DF88F8CF-9279-4F9F-A099-1B4E96148323}" destId="{10B85967-A5CA-441C-B74B-8FD7919CBCC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BB92C9DE-2FB7-4B1E-84DA-11705DA55D03}" type="presOf" srcId="{A895021A-1FC9-40D9-9A23-C05D673066F3}" destId="{ACA3DEE4-4C37-414B-A20E-469C72FF631D}"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E5350BE7-EE34-4E81-ACE1-969F3C5699D6}" type="presOf" srcId="{D02FAA77-956C-45D2-8464-ED2559956DD2}" destId="{BB6CD61F-322C-4EEA-85CC-48F3CC9DA29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B4B871ED-2C3C-4175-B91F-6C56BCBEA467}" type="presOf" srcId="{35385F59-FD3A-4E0E-806D-0D171FD73B60}" destId="{43DDAB27-C0DF-44FA-802A-67BF1D0F81B4}"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1AB8DF1-4B71-4438-AEA5-F81347E80E52}" type="presOf" srcId="{05255914-D32A-40B4-8C21-212024189328}" destId="{0A74DD1F-BEEA-4E1C-A32C-B77C043FA489}" srcOrd="0" destOrd="0" presId="urn:microsoft.com/office/officeart/2005/8/layout/cycle6"/>
    <dgm:cxn modelId="{21CDA2F1-24BA-4E27-8843-DE665A1C7384}" type="presOf" srcId="{B40BDC04-4CE6-4D7E-9F97-0E08939E39C6}" destId="{F136BB06-5C60-4B50-98D8-C6FCDB3F7F8E}"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B0BBA1FC-B655-4236-AE99-993A1CC30ADE}" type="presOf" srcId="{5625A0BA-3784-45B6-97EC-2096A47B399F}" destId="{BC51FB21-3AAD-464F-AB4E-68130F6D9956}" srcOrd="0" destOrd="0" presId="urn:microsoft.com/office/officeart/2005/8/layout/cycle6"/>
    <dgm:cxn modelId="{D18A5BFD-7485-4207-BEBC-EBCAAA28F4AB}" type="presOf" srcId="{939662E8-1580-40AE-9B6C-323E8300E63E}" destId="{75C04093-B402-44E4-A02F-D9D20B3CFE9D}"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C60848-7690-F849-9E41-1562BB176058}">
      <dsp:nvSpPr>
        <dsp:cNvPr id="0" name=""/>
        <dsp:cNvSpPr/>
      </dsp:nvSpPr>
      <dsp:spPr>
        <a:xfrm>
          <a:off x="-5131070" y="-786013"/>
          <a:ext cx="6110476" cy="6110476"/>
        </a:xfrm>
        <a:prstGeom prst="blockArc">
          <a:avLst>
            <a:gd name="adj1" fmla="val 18900000"/>
            <a:gd name="adj2" fmla="val 2700000"/>
            <a:gd name="adj3" fmla="val 353"/>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E024D1-DAD9-5B42-8DE3-1FECFD088971}">
      <dsp:nvSpPr>
        <dsp:cNvPr id="0" name=""/>
        <dsp:cNvSpPr/>
      </dsp:nvSpPr>
      <dsp:spPr>
        <a:xfrm>
          <a:off x="629936" y="453845"/>
          <a:ext cx="6190832" cy="907690"/>
        </a:xfrm>
        <a:prstGeom prst="rect">
          <a:avLst/>
        </a:prstGeom>
        <a:solidFill>
          <a:srgbClr val="77E1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479" tIns="101600" rIns="101600" bIns="101600" numCol="1" spcCol="1270" anchor="ctr" anchorCtr="0">
          <a:noAutofit/>
        </a:bodyPr>
        <a:lstStyle/>
        <a:p>
          <a:pPr marL="0" lvl="0" indent="0" algn="l" defTabSz="1778000">
            <a:lnSpc>
              <a:spcPct val="90000"/>
            </a:lnSpc>
            <a:spcBef>
              <a:spcPct val="0"/>
            </a:spcBef>
            <a:spcAft>
              <a:spcPct val="35000"/>
            </a:spcAft>
            <a:buNone/>
          </a:pPr>
          <a:r>
            <a:rPr lang="en-US" sz="4000" kern="1200" dirty="0"/>
            <a:t>Flat</a:t>
          </a:r>
        </a:p>
      </dsp:txBody>
      <dsp:txXfrm>
        <a:off x="629936" y="453845"/>
        <a:ext cx="6190832" cy="907690"/>
      </dsp:txXfrm>
    </dsp:sp>
    <dsp:sp modelId="{87107680-20B1-334B-93EF-6E31521CFCE4}">
      <dsp:nvSpPr>
        <dsp:cNvPr id="0" name=""/>
        <dsp:cNvSpPr/>
      </dsp:nvSpPr>
      <dsp:spPr>
        <a:xfrm>
          <a:off x="62630" y="340383"/>
          <a:ext cx="1134612" cy="1134612"/>
        </a:xfrm>
        <a:prstGeom prst="ellipse">
          <a:avLst/>
        </a:prstGeom>
        <a:solidFill>
          <a:srgbClr val="77E1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EDF1F253-9511-8D42-9E55-EA43FCA2ECE9}">
      <dsp:nvSpPr>
        <dsp:cNvPr id="0" name=""/>
        <dsp:cNvSpPr/>
      </dsp:nvSpPr>
      <dsp:spPr>
        <a:xfrm>
          <a:off x="959882" y="1815380"/>
          <a:ext cx="5860887" cy="907690"/>
        </a:xfrm>
        <a:prstGeom prst="rect">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479" tIns="101600" rIns="101600" bIns="101600" numCol="1" spcCol="1270" anchor="ctr" anchorCtr="0">
          <a:noAutofit/>
        </a:bodyPr>
        <a:lstStyle/>
        <a:p>
          <a:pPr marL="0" lvl="0" indent="0" algn="l" defTabSz="1778000">
            <a:lnSpc>
              <a:spcPct val="90000"/>
            </a:lnSpc>
            <a:spcBef>
              <a:spcPct val="0"/>
            </a:spcBef>
            <a:spcAft>
              <a:spcPct val="35000"/>
            </a:spcAft>
            <a:buNone/>
          </a:pPr>
          <a:r>
            <a:rPr lang="en-US" sz="4000" kern="1200" dirty="0">
              <a:solidFill>
                <a:schemeClr val="tx1"/>
              </a:solidFill>
            </a:rPr>
            <a:t>Structured</a:t>
          </a:r>
        </a:p>
      </dsp:txBody>
      <dsp:txXfrm>
        <a:off x="959882" y="1815380"/>
        <a:ext cx="5860887" cy="907690"/>
      </dsp:txXfrm>
    </dsp:sp>
    <dsp:sp modelId="{2843D528-9FA4-EB4B-A01B-74F9439908D4}">
      <dsp:nvSpPr>
        <dsp:cNvPr id="0" name=""/>
        <dsp:cNvSpPr/>
      </dsp:nvSpPr>
      <dsp:spPr>
        <a:xfrm>
          <a:off x="392575" y="1701918"/>
          <a:ext cx="1134612" cy="1134612"/>
        </a:xfrm>
        <a:prstGeom prst="ellipse">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F7E0DD39-6625-DE44-B310-8423640D46E7}">
      <dsp:nvSpPr>
        <dsp:cNvPr id="0" name=""/>
        <dsp:cNvSpPr/>
      </dsp:nvSpPr>
      <dsp:spPr>
        <a:xfrm>
          <a:off x="629936" y="3176915"/>
          <a:ext cx="6190832" cy="907690"/>
        </a:xfrm>
        <a:prstGeom prst="rect">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479" tIns="101600" rIns="101600" bIns="101600" numCol="1" spcCol="1270" anchor="ctr" anchorCtr="0">
          <a:noAutofit/>
        </a:bodyPr>
        <a:lstStyle/>
        <a:p>
          <a:pPr marL="0" lvl="0" indent="0" algn="l" defTabSz="1778000">
            <a:lnSpc>
              <a:spcPct val="90000"/>
            </a:lnSpc>
            <a:spcBef>
              <a:spcPct val="0"/>
            </a:spcBef>
            <a:spcAft>
              <a:spcPct val="35000"/>
            </a:spcAft>
            <a:buNone/>
          </a:pPr>
          <a:r>
            <a:rPr lang="en-US" sz="4000" kern="1200" dirty="0"/>
            <a:t>Attribute-based</a:t>
          </a:r>
        </a:p>
      </dsp:txBody>
      <dsp:txXfrm>
        <a:off x="629936" y="3176915"/>
        <a:ext cx="6190832" cy="907690"/>
      </dsp:txXfrm>
    </dsp:sp>
    <dsp:sp modelId="{9FFB4F70-BD11-3547-8ADF-E5843FB04058}">
      <dsp:nvSpPr>
        <dsp:cNvPr id="0" name=""/>
        <dsp:cNvSpPr/>
      </dsp:nvSpPr>
      <dsp:spPr>
        <a:xfrm>
          <a:off x="62630" y="3063453"/>
          <a:ext cx="1134612" cy="1134612"/>
        </a:xfrm>
        <a:prstGeom prst="ellipse">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909424" y="-2124"/>
          <a:ext cx="277150" cy="158105"/>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917142" y="5594"/>
        <a:ext cx="261714" cy="142669"/>
      </dsp:txXfrm>
    </dsp:sp>
    <dsp:sp modelId="{990317AE-40E7-4E24-A709-5C1E3D7DF428}">
      <dsp:nvSpPr>
        <dsp:cNvPr id="0" name=""/>
        <dsp:cNvSpPr/>
      </dsp:nvSpPr>
      <dsp:spPr>
        <a:xfrm>
          <a:off x="1092928" y="76928"/>
          <a:ext cx="3910143" cy="3910143"/>
        </a:xfrm>
        <a:custGeom>
          <a:avLst/>
          <a:gdLst/>
          <a:ahLst/>
          <a:cxnLst/>
          <a:rect l="0" t="0" r="0" b="0"/>
          <a:pathLst>
            <a:path>
              <a:moveTo>
                <a:pt x="2094691" y="4991"/>
              </a:moveTo>
              <a:arcTo wR="1955071" hR="1955071" stAng="164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3290840" y="35442"/>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3298558" y="43160"/>
        <a:ext cx="261714" cy="142669"/>
      </dsp:txXfrm>
    </dsp:sp>
    <dsp:sp modelId="{53232857-986B-4378-8600-83D67A96D1FC}">
      <dsp:nvSpPr>
        <dsp:cNvPr id="0" name=""/>
        <dsp:cNvSpPr/>
      </dsp:nvSpPr>
      <dsp:spPr>
        <a:xfrm>
          <a:off x="1092928" y="76928"/>
          <a:ext cx="3910143" cy="3910143"/>
        </a:xfrm>
        <a:custGeom>
          <a:avLst/>
          <a:gdLst/>
          <a:ahLst/>
          <a:cxnLst/>
          <a:rect l="0" t="0" r="0" b="0"/>
          <a:pathLst>
            <a:path>
              <a:moveTo>
                <a:pt x="2475964" y="70668"/>
              </a:moveTo>
              <a:arcTo wR="1955071" hR="1955071" stAng="171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657598"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665316" y="154414"/>
        <a:ext cx="261714" cy="142669"/>
      </dsp:txXfrm>
    </dsp:sp>
    <dsp:sp modelId="{C1FBA839-DD16-4EA3-AA23-4F09E108C25C}">
      <dsp:nvSpPr>
        <dsp:cNvPr id="0" name=""/>
        <dsp:cNvSpPr/>
      </dsp:nvSpPr>
      <dsp:spPr>
        <a:xfrm>
          <a:off x="1092928" y="76928"/>
          <a:ext cx="3910143" cy="3910143"/>
        </a:xfrm>
        <a:custGeom>
          <a:avLst/>
          <a:gdLst/>
          <a:ahLst/>
          <a:cxnLst/>
          <a:rect l="0" t="0" r="0" b="0"/>
          <a:pathLst>
            <a:path>
              <a:moveTo>
                <a:pt x="2842533" y="213028"/>
              </a:moveTo>
              <a:arcTo wR="1955071" hR="1955071" stAng="178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995604"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4003322" y="335082"/>
        <a:ext cx="261714" cy="142669"/>
      </dsp:txXfrm>
    </dsp:sp>
    <dsp:sp modelId="{9A5BE75C-4E4D-435D-8920-9E32832F465D}">
      <dsp:nvSpPr>
        <dsp:cNvPr id="0" name=""/>
        <dsp:cNvSpPr/>
      </dsp:nvSpPr>
      <dsp:spPr>
        <a:xfrm>
          <a:off x="1092928" y="76928"/>
          <a:ext cx="3910143" cy="3910143"/>
        </a:xfrm>
        <a:custGeom>
          <a:avLst/>
          <a:gdLst/>
          <a:ahLst/>
          <a:cxnLst/>
          <a:rect l="0" t="0" r="0" b="0"/>
          <a:pathLst>
            <a:path>
              <a:moveTo>
                <a:pt x="3152180" y="409356"/>
              </a:moveTo>
              <a:arcTo wR="1955071" hR="1955071" stAng="184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4291869"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4299587" y="578221"/>
        <a:ext cx="261714" cy="142669"/>
      </dsp:txXfrm>
    </dsp:sp>
    <dsp:sp modelId="{3E6F2280-A61F-493F-991B-F51BCDF11010}">
      <dsp:nvSpPr>
        <dsp:cNvPr id="0" name=""/>
        <dsp:cNvSpPr/>
      </dsp:nvSpPr>
      <dsp:spPr>
        <a:xfrm>
          <a:off x="1092928" y="76928"/>
          <a:ext cx="3910143" cy="3910143"/>
        </a:xfrm>
        <a:custGeom>
          <a:avLst/>
          <a:gdLst/>
          <a:ahLst/>
          <a:cxnLst/>
          <a:rect l="0" t="0" r="0" b="0"/>
          <a:pathLst>
            <a:path>
              <a:moveTo>
                <a:pt x="3413474" y="653009"/>
              </a:moveTo>
              <a:arcTo wR="1955071" hR="1955071" stAng="190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4535007"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4542725" y="874485"/>
        <a:ext cx="261714" cy="142669"/>
      </dsp:txXfrm>
    </dsp:sp>
    <dsp:sp modelId="{896B2AF0-997F-4A3D-95E9-687AEE393215}">
      <dsp:nvSpPr>
        <dsp:cNvPr id="0" name=""/>
        <dsp:cNvSpPr/>
      </dsp:nvSpPr>
      <dsp:spPr>
        <a:xfrm>
          <a:off x="1092928" y="76928"/>
          <a:ext cx="3910143" cy="3910143"/>
        </a:xfrm>
        <a:custGeom>
          <a:avLst/>
          <a:gdLst/>
          <a:ahLst/>
          <a:cxnLst/>
          <a:rect l="0" t="0" r="0" b="0"/>
          <a:pathLst>
            <a:path>
              <a:moveTo>
                <a:pt x="3631829" y="949691"/>
              </a:moveTo>
              <a:arcTo wR="1955071" hR="1955071" stAng="197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715675"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723393" y="1212491"/>
        <a:ext cx="261714" cy="142669"/>
      </dsp:txXfrm>
    </dsp:sp>
    <dsp:sp modelId="{36A25B59-0286-4766-AF4A-4AD99255FB9A}">
      <dsp:nvSpPr>
        <dsp:cNvPr id="0" name=""/>
        <dsp:cNvSpPr/>
      </dsp:nvSpPr>
      <dsp:spPr>
        <a:xfrm>
          <a:off x="1092928" y="76928"/>
          <a:ext cx="3910143" cy="3910143"/>
        </a:xfrm>
        <a:custGeom>
          <a:avLst/>
          <a:gdLst/>
          <a:ahLst/>
          <a:cxnLst/>
          <a:rect l="0" t="0" r="0" b="0"/>
          <a:pathLst>
            <a:path>
              <a:moveTo>
                <a:pt x="3792820" y="1287999"/>
              </a:moveTo>
              <a:arcTo wR="1955071" hR="1955071" stAng="204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826930"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834648" y="1579249"/>
        <a:ext cx="261714" cy="142669"/>
      </dsp:txXfrm>
    </dsp:sp>
    <dsp:sp modelId="{A95F9BD2-8E6C-4D20-A2D9-24C989631FAC}">
      <dsp:nvSpPr>
        <dsp:cNvPr id="0" name=""/>
        <dsp:cNvSpPr/>
      </dsp:nvSpPr>
      <dsp:spPr>
        <a:xfrm>
          <a:off x="1092928" y="76928"/>
          <a:ext cx="3910143" cy="3910143"/>
        </a:xfrm>
        <a:custGeom>
          <a:avLst/>
          <a:gdLst/>
          <a:ahLst/>
          <a:cxnLst/>
          <a:rect l="0" t="0" r="0" b="0"/>
          <a:pathLst>
            <a:path>
              <a:moveTo>
                <a:pt x="3886966" y="1654925"/>
              </a:moveTo>
              <a:arcTo wR="1955071" hR="1955071" stAng="210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864496"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872214" y="1960665"/>
        <a:ext cx="261714" cy="142669"/>
      </dsp:txXfrm>
    </dsp:sp>
    <dsp:sp modelId="{BBF115A0-E49F-481D-B9B9-7781A7700C68}">
      <dsp:nvSpPr>
        <dsp:cNvPr id="0" name=""/>
        <dsp:cNvSpPr/>
      </dsp:nvSpPr>
      <dsp:spPr>
        <a:xfrm>
          <a:off x="1092928" y="76928"/>
          <a:ext cx="3910143" cy="3910143"/>
        </a:xfrm>
        <a:custGeom>
          <a:avLst/>
          <a:gdLst/>
          <a:ahLst/>
          <a:cxnLst/>
          <a:rect l="0" t="0" r="0" b="0"/>
          <a:pathLst>
            <a:path>
              <a:moveTo>
                <a:pt x="3908452" y="2036366"/>
              </a:moveTo>
              <a:arcTo wR="1955071" hR="1955071" stAng="1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826930" y="233436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834648" y="2342081"/>
        <a:ext cx="261714" cy="142669"/>
      </dsp:txXfrm>
    </dsp:sp>
    <dsp:sp modelId="{C75F3799-6FE1-44D4-94E5-D0323DD9642D}">
      <dsp:nvSpPr>
        <dsp:cNvPr id="0" name=""/>
        <dsp:cNvSpPr/>
      </dsp:nvSpPr>
      <dsp:spPr>
        <a:xfrm>
          <a:off x="1092928" y="76928"/>
          <a:ext cx="3910143" cy="3910143"/>
        </a:xfrm>
        <a:custGeom>
          <a:avLst/>
          <a:gdLst/>
          <a:ahLst/>
          <a:cxnLst/>
          <a:rect l="0" t="0" r="0" b="0"/>
          <a:pathLst>
            <a:path>
              <a:moveTo>
                <a:pt x="3854629" y="2417657"/>
              </a:moveTo>
              <a:arcTo wR="1955071" hR="1955071" stAng="8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715675"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723393" y="2708838"/>
        <a:ext cx="261714" cy="142669"/>
      </dsp:txXfrm>
    </dsp:sp>
    <dsp:sp modelId="{39826E2A-859D-4D09-B02A-05287C251E70}">
      <dsp:nvSpPr>
        <dsp:cNvPr id="0" name=""/>
        <dsp:cNvSpPr/>
      </dsp:nvSpPr>
      <dsp:spPr>
        <a:xfrm>
          <a:off x="1092928" y="76928"/>
          <a:ext cx="3910143" cy="3910143"/>
        </a:xfrm>
        <a:custGeom>
          <a:avLst/>
          <a:gdLst/>
          <a:ahLst/>
          <a:cxnLst/>
          <a:rect l="0" t="0" r="0" b="0"/>
          <a:pathLst>
            <a:path>
              <a:moveTo>
                <a:pt x="3725649" y="2784143"/>
              </a:moveTo>
              <a:arcTo wR="1955071" hR="1955071" stAng="15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4535007"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4542725" y="3046845"/>
        <a:ext cx="261714" cy="142669"/>
      </dsp:txXfrm>
    </dsp:sp>
    <dsp:sp modelId="{0186EB4D-19E9-40A6-9853-FE75E1F1C601}">
      <dsp:nvSpPr>
        <dsp:cNvPr id="0" name=""/>
        <dsp:cNvSpPr/>
      </dsp:nvSpPr>
      <dsp:spPr>
        <a:xfrm>
          <a:off x="1092928" y="76928"/>
          <a:ext cx="3910143" cy="3910143"/>
        </a:xfrm>
        <a:custGeom>
          <a:avLst/>
          <a:gdLst/>
          <a:ahLst/>
          <a:cxnLst/>
          <a:rect l="0" t="0" r="0" b="0"/>
          <a:pathLst>
            <a:path>
              <a:moveTo>
                <a:pt x="3523893" y="3121734"/>
              </a:moveTo>
              <a:arcTo wR="1955071" hR="1955071" stAng="21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4291869" y="333539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4299587" y="3343109"/>
        <a:ext cx="261714" cy="142669"/>
      </dsp:txXfrm>
    </dsp:sp>
    <dsp:sp modelId="{0CA37BE1-2CF9-468E-BFF7-47A995E3BB08}">
      <dsp:nvSpPr>
        <dsp:cNvPr id="0" name=""/>
        <dsp:cNvSpPr/>
      </dsp:nvSpPr>
      <dsp:spPr>
        <a:xfrm>
          <a:off x="1092928" y="76928"/>
          <a:ext cx="3910143" cy="3910143"/>
        </a:xfrm>
        <a:custGeom>
          <a:avLst/>
          <a:gdLst/>
          <a:ahLst/>
          <a:cxnLst/>
          <a:rect l="0" t="0" r="0" b="0"/>
          <a:pathLst>
            <a:path>
              <a:moveTo>
                <a:pt x="3252663" y="3417452"/>
              </a:moveTo>
              <a:arcTo wR="1955071" hR="1955071" stAng="29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995604"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4003322" y="3586248"/>
        <a:ext cx="261714" cy="142669"/>
      </dsp:txXfrm>
    </dsp:sp>
    <dsp:sp modelId="{6361BE26-1613-4254-AAB5-23BC794B38F0}">
      <dsp:nvSpPr>
        <dsp:cNvPr id="0" name=""/>
        <dsp:cNvSpPr/>
      </dsp:nvSpPr>
      <dsp:spPr>
        <a:xfrm>
          <a:off x="1092928" y="76928"/>
          <a:ext cx="3910143" cy="3910143"/>
        </a:xfrm>
        <a:custGeom>
          <a:avLst/>
          <a:gdLst/>
          <a:ahLst/>
          <a:cxnLst/>
          <a:rect l="0" t="0" r="0" b="0"/>
          <a:pathLst>
            <a:path>
              <a:moveTo>
                <a:pt x="2911725" y="3660098"/>
              </a:moveTo>
              <a:arcTo wR="1955071" hR="1955071" stAng="36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657598"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665316" y="3766916"/>
        <a:ext cx="261714" cy="142669"/>
      </dsp:txXfrm>
    </dsp:sp>
    <dsp:sp modelId="{76F78CE6-90C8-4B35-9F7E-1F5EB9B22151}">
      <dsp:nvSpPr>
        <dsp:cNvPr id="0" name=""/>
        <dsp:cNvSpPr/>
      </dsp:nvSpPr>
      <dsp:spPr>
        <a:xfrm>
          <a:off x="1092928" y="76928"/>
          <a:ext cx="3910143" cy="3910143"/>
        </a:xfrm>
        <a:custGeom>
          <a:avLst/>
          <a:gdLst/>
          <a:ahLst/>
          <a:cxnLst/>
          <a:rect l="0" t="0" r="0" b="0"/>
          <a:pathLst>
            <a:path>
              <a:moveTo>
                <a:pt x="2563780" y="3812967"/>
              </a:moveTo>
              <a:arcTo wR="1955071" hR="1955071" stAng="4311568"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3290840"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3298558" y="3878170"/>
        <a:ext cx="261714" cy="142669"/>
      </dsp:txXfrm>
    </dsp:sp>
    <dsp:sp modelId="{B309ED74-66A5-480C-86D1-D4E840F406AC}">
      <dsp:nvSpPr>
        <dsp:cNvPr id="0" name=""/>
        <dsp:cNvSpPr/>
      </dsp:nvSpPr>
      <dsp:spPr>
        <a:xfrm>
          <a:off x="1092928" y="76928"/>
          <a:ext cx="3910143" cy="3910143"/>
        </a:xfrm>
        <a:custGeom>
          <a:avLst/>
          <a:gdLst/>
          <a:ahLst/>
          <a:cxnLst/>
          <a:rect l="0" t="0" r="0" b="0"/>
          <a:pathLst>
            <a:path>
              <a:moveTo>
                <a:pt x="2196872" y="3895132"/>
              </a:moveTo>
              <a:arcTo wR="1955071" hR="1955071" stAng="4973732"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909424" y="3908019"/>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917142" y="3915737"/>
        <a:ext cx="261714" cy="142669"/>
      </dsp:txXfrm>
    </dsp:sp>
    <dsp:sp modelId="{F136BB06-5C60-4B50-98D8-C6FCDB3F7F8E}">
      <dsp:nvSpPr>
        <dsp:cNvPr id="0" name=""/>
        <dsp:cNvSpPr/>
      </dsp:nvSpPr>
      <dsp:spPr>
        <a:xfrm>
          <a:off x="1092928" y="76928"/>
          <a:ext cx="3910143" cy="3910143"/>
        </a:xfrm>
        <a:custGeom>
          <a:avLst/>
          <a:gdLst/>
          <a:ahLst/>
          <a:cxnLst/>
          <a:rect l="0" t="0" r="0" b="0"/>
          <a:pathLst>
            <a:path>
              <a:moveTo>
                <a:pt x="1815451" y="3905151"/>
              </a:moveTo>
              <a:arcTo wR="1955071" hR="1955071" stAng="56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528009"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535727" y="3878170"/>
        <a:ext cx="261714" cy="142669"/>
      </dsp:txXfrm>
    </dsp:sp>
    <dsp:sp modelId="{68E8B125-993D-469E-AA0B-682C870C8CE0}">
      <dsp:nvSpPr>
        <dsp:cNvPr id="0" name=""/>
        <dsp:cNvSpPr/>
      </dsp:nvSpPr>
      <dsp:spPr>
        <a:xfrm>
          <a:off x="1092928" y="76928"/>
          <a:ext cx="3910143" cy="3910143"/>
        </a:xfrm>
        <a:custGeom>
          <a:avLst/>
          <a:gdLst/>
          <a:ahLst/>
          <a:cxnLst/>
          <a:rect l="0" t="0" r="0" b="0"/>
          <a:pathLst>
            <a:path>
              <a:moveTo>
                <a:pt x="1434178" y="3839474"/>
              </a:moveTo>
              <a:arcTo wR="1955071" hR="1955071" stAng="63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2161251"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2168969" y="3766916"/>
        <a:ext cx="261714" cy="142669"/>
      </dsp:txXfrm>
    </dsp:sp>
    <dsp:sp modelId="{B9DC5B5E-81C6-4A00-AD4E-BE0007B91F2F}">
      <dsp:nvSpPr>
        <dsp:cNvPr id="0" name=""/>
        <dsp:cNvSpPr/>
      </dsp:nvSpPr>
      <dsp:spPr>
        <a:xfrm>
          <a:off x="1092928" y="76928"/>
          <a:ext cx="3910143" cy="3910143"/>
        </a:xfrm>
        <a:custGeom>
          <a:avLst/>
          <a:gdLst/>
          <a:ahLst/>
          <a:cxnLst/>
          <a:rect l="0" t="0" r="0" b="0"/>
          <a:pathLst>
            <a:path>
              <a:moveTo>
                <a:pt x="1067609" y="3697115"/>
              </a:moveTo>
              <a:arcTo wR="1955071" hR="1955071" stAng="70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823245"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830963" y="3586248"/>
        <a:ext cx="261714" cy="142669"/>
      </dsp:txXfrm>
    </dsp:sp>
    <dsp:sp modelId="{F4BCE455-286B-4204-B5F1-B8A634EE86AA}">
      <dsp:nvSpPr>
        <dsp:cNvPr id="0" name=""/>
        <dsp:cNvSpPr/>
      </dsp:nvSpPr>
      <dsp:spPr>
        <a:xfrm>
          <a:off x="1092928" y="76928"/>
          <a:ext cx="3910143" cy="3910143"/>
        </a:xfrm>
        <a:custGeom>
          <a:avLst/>
          <a:gdLst/>
          <a:ahLst/>
          <a:cxnLst/>
          <a:rect l="0" t="0" r="0" b="0"/>
          <a:pathLst>
            <a:path>
              <a:moveTo>
                <a:pt x="757962" y="3500786"/>
              </a:moveTo>
              <a:arcTo wR="1955071" hR="1955071" stAng="76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526980" y="3335391"/>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534698" y="3343109"/>
        <a:ext cx="261714" cy="142669"/>
      </dsp:txXfrm>
    </dsp:sp>
    <dsp:sp modelId="{E5C3F0BA-DB69-495D-9DEA-D13C90EA3630}">
      <dsp:nvSpPr>
        <dsp:cNvPr id="0" name=""/>
        <dsp:cNvSpPr/>
      </dsp:nvSpPr>
      <dsp:spPr>
        <a:xfrm>
          <a:off x="1092928" y="76928"/>
          <a:ext cx="3910143" cy="3910143"/>
        </a:xfrm>
        <a:custGeom>
          <a:avLst/>
          <a:gdLst/>
          <a:ahLst/>
          <a:cxnLst/>
          <a:rect l="0" t="0" r="0" b="0"/>
          <a:pathLst>
            <a:path>
              <a:moveTo>
                <a:pt x="496668" y="3257134"/>
              </a:moveTo>
              <a:arcTo wR="1955071" hR="1955071" stAng="82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83842"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91560" y="3046845"/>
        <a:ext cx="261714" cy="142669"/>
      </dsp:txXfrm>
    </dsp:sp>
    <dsp:sp modelId="{4564EECB-4F9B-4DE6-A4A8-79CB80D711FC}">
      <dsp:nvSpPr>
        <dsp:cNvPr id="0" name=""/>
        <dsp:cNvSpPr/>
      </dsp:nvSpPr>
      <dsp:spPr>
        <a:xfrm>
          <a:off x="1092928" y="76928"/>
          <a:ext cx="3910143" cy="3910143"/>
        </a:xfrm>
        <a:custGeom>
          <a:avLst/>
          <a:gdLst/>
          <a:ahLst/>
          <a:cxnLst/>
          <a:rect l="0" t="0" r="0" b="0"/>
          <a:pathLst>
            <a:path>
              <a:moveTo>
                <a:pt x="278313" y="2960451"/>
              </a:moveTo>
              <a:arcTo wR="1955071" hR="1955071" stAng="89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103174"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110892" y="2708838"/>
        <a:ext cx="261714" cy="142669"/>
      </dsp:txXfrm>
    </dsp:sp>
    <dsp:sp modelId="{F221C969-D840-4207-AD08-C8DF473E761E}">
      <dsp:nvSpPr>
        <dsp:cNvPr id="0" name=""/>
        <dsp:cNvSpPr/>
      </dsp:nvSpPr>
      <dsp:spPr>
        <a:xfrm>
          <a:off x="1092928" y="76928"/>
          <a:ext cx="3910143" cy="3910143"/>
        </a:xfrm>
        <a:custGeom>
          <a:avLst/>
          <a:gdLst/>
          <a:ahLst/>
          <a:cxnLst/>
          <a:rect l="0" t="0" r="0" b="0"/>
          <a:pathLst>
            <a:path>
              <a:moveTo>
                <a:pt x="117323" y="2622144"/>
              </a:moveTo>
              <a:arcTo wR="1955071" hR="1955071" stAng="96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91919" y="233436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99637" y="2342081"/>
        <a:ext cx="261714" cy="142669"/>
      </dsp:txXfrm>
    </dsp:sp>
    <dsp:sp modelId="{21A7A6A5-C6D1-4211-8A8E-22C0ECD96F49}">
      <dsp:nvSpPr>
        <dsp:cNvPr id="0" name=""/>
        <dsp:cNvSpPr/>
      </dsp:nvSpPr>
      <dsp:spPr>
        <a:xfrm>
          <a:off x="1092928" y="76928"/>
          <a:ext cx="3910143" cy="3910143"/>
        </a:xfrm>
        <a:custGeom>
          <a:avLst/>
          <a:gdLst/>
          <a:ahLst/>
          <a:cxnLst/>
          <a:rect l="0" t="0" r="0" b="0"/>
          <a:pathLst>
            <a:path>
              <a:moveTo>
                <a:pt x="23176" y="2255217"/>
              </a:moveTo>
              <a:arcTo wR="1955071" hR="1955071" stAng="102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54353"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62071" y="1960665"/>
        <a:ext cx="261714" cy="142669"/>
      </dsp:txXfrm>
    </dsp:sp>
    <dsp:sp modelId="{F56FC7F1-C52A-48DE-AD95-4D744553B23F}">
      <dsp:nvSpPr>
        <dsp:cNvPr id="0" name=""/>
        <dsp:cNvSpPr/>
      </dsp:nvSpPr>
      <dsp:spPr>
        <a:xfrm>
          <a:off x="1092928" y="76928"/>
          <a:ext cx="3910143" cy="3910143"/>
        </a:xfrm>
        <a:custGeom>
          <a:avLst/>
          <a:gdLst/>
          <a:ahLst/>
          <a:cxnLst/>
          <a:rect l="0" t="0" r="0" b="0"/>
          <a:pathLst>
            <a:path>
              <a:moveTo>
                <a:pt x="1690" y="1873777"/>
              </a:moveTo>
              <a:arcTo wR="1955071" hR="1955071" stAng="109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91919"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99637" y="1579249"/>
        <a:ext cx="261714" cy="142669"/>
      </dsp:txXfrm>
    </dsp:sp>
    <dsp:sp modelId="{D6FF76DD-C30F-4EB0-8FCF-74271CBF245A}">
      <dsp:nvSpPr>
        <dsp:cNvPr id="0" name=""/>
        <dsp:cNvSpPr/>
      </dsp:nvSpPr>
      <dsp:spPr>
        <a:xfrm>
          <a:off x="1092928" y="76928"/>
          <a:ext cx="3910143" cy="3910143"/>
        </a:xfrm>
        <a:custGeom>
          <a:avLst/>
          <a:gdLst/>
          <a:ahLst/>
          <a:cxnLst/>
          <a:rect l="0" t="0" r="0" b="0"/>
          <a:pathLst>
            <a:path>
              <a:moveTo>
                <a:pt x="55514" y="1492485"/>
              </a:moveTo>
              <a:arcTo wR="1955071" hR="1955071" stAng="116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103174"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110892" y="1212491"/>
        <a:ext cx="261714" cy="142669"/>
      </dsp:txXfrm>
    </dsp:sp>
    <dsp:sp modelId="{F9A0D072-B17C-43D0-9A88-104CAF700717}">
      <dsp:nvSpPr>
        <dsp:cNvPr id="0" name=""/>
        <dsp:cNvSpPr/>
      </dsp:nvSpPr>
      <dsp:spPr>
        <a:xfrm>
          <a:off x="1092928" y="76928"/>
          <a:ext cx="3910143" cy="3910143"/>
        </a:xfrm>
        <a:custGeom>
          <a:avLst/>
          <a:gdLst/>
          <a:ahLst/>
          <a:cxnLst/>
          <a:rect l="0" t="0" r="0" b="0"/>
          <a:pathLst>
            <a:path>
              <a:moveTo>
                <a:pt x="184494" y="1125999"/>
              </a:moveTo>
              <a:arcTo wR="1955071" hR="1955071" stAng="123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83842"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91560" y="874485"/>
        <a:ext cx="261714" cy="142669"/>
      </dsp:txXfrm>
    </dsp:sp>
    <dsp:sp modelId="{7F89DABF-7369-48F0-8963-A2942746E850}">
      <dsp:nvSpPr>
        <dsp:cNvPr id="0" name=""/>
        <dsp:cNvSpPr/>
      </dsp:nvSpPr>
      <dsp:spPr>
        <a:xfrm>
          <a:off x="1092928" y="76928"/>
          <a:ext cx="3910143" cy="3910143"/>
        </a:xfrm>
        <a:custGeom>
          <a:avLst/>
          <a:gdLst/>
          <a:ahLst/>
          <a:cxnLst/>
          <a:rect l="0" t="0" r="0" b="0"/>
          <a:pathLst>
            <a:path>
              <a:moveTo>
                <a:pt x="386249" y="788408"/>
              </a:moveTo>
              <a:arcTo wR="1955071" hR="1955071" stAng="129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526980"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534698" y="578221"/>
        <a:ext cx="261714" cy="142669"/>
      </dsp:txXfrm>
    </dsp:sp>
    <dsp:sp modelId="{81F2DA4D-EFC8-4AA8-9C5F-683BBAC275F5}">
      <dsp:nvSpPr>
        <dsp:cNvPr id="0" name=""/>
        <dsp:cNvSpPr/>
      </dsp:nvSpPr>
      <dsp:spPr>
        <a:xfrm>
          <a:off x="1092928" y="76928"/>
          <a:ext cx="3910143" cy="3910143"/>
        </a:xfrm>
        <a:custGeom>
          <a:avLst/>
          <a:gdLst/>
          <a:ahLst/>
          <a:cxnLst/>
          <a:rect l="0" t="0" r="0" b="0"/>
          <a:pathLst>
            <a:path>
              <a:moveTo>
                <a:pt x="657479" y="492690"/>
              </a:moveTo>
              <a:arcTo wR="1955071" hR="1955071" stAng="137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823245"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830963" y="335082"/>
        <a:ext cx="261714" cy="142669"/>
      </dsp:txXfrm>
    </dsp:sp>
    <dsp:sp modelId="{10B85967-A5CA-441C-B74B-8FD7919CBCCC}">
      <dsp:nvSpPr>
        <dsp:cNvPr id="0" name=""/>
        <dsp:cNvSpPr/>
      </dsp:nvSpPr>
      <dsp:spPr>
        <a:xfrm>
          <a:off x="1092928" y="76928"/>
          <a:ext cx="3910143" cy="3910143"/>
        </a:xfrm>
        <a:custGeom>
          <a:avLst/>
          <a:gdLst/>
          <a:ahLst/>
          <a:cxnLst/>
          <a:rect l="0" t="0" r="0" b="0"/>
          <a:pathLst>
            <a:path>
              <a:moveTo>
                <a:pt x="998417" y="250044"/>
              </a:moveTo>
              <a:arcTo wR="1955071" hR="1955071" stAng="144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2161251"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2168969" y="154414"/>
        <a:ext cx="261714" cy="142669"/>
      </dsp:txXfrm>
    </dsp:sp>
    <dsp:sp modelId="{D385CF75-2DC0-41B5-94A8-CB366CF3094B}">
      <dsp:nvSpPr>
        <dsp:cNvPr id="0" name=""/>
        <dsp:cNvSpPr/>
      </dsp:nvSpPr>
      <dsp:spPr>
        <a:xfrm>
          <a:off x="1092928" y="76928"/>
          <a:ext cx="3910143" cy="3910143"/>
        </a:xfrm>
        <a:custGeom>
          <a:avLst/>
          <a:gdLst/>
          <a:ahLst/>
          <a:cxnLst/>
          <a:rect l="0" t="0" r="0" b="0"/>
          <a:pathLst>
            <a:path>
              <a:moveTo>
                <a:pt x="1346362" y="97175"/>
              </a:moveTo>
              <a:arcTo wR="1955071" hR="1955071" stAng="15111568" swAng="16130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528009" y="3544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535727" y="43160"/>
        <a:ext cx="261714" cy="142669"/>
      </dsp:txXfrm>
    </dsp:sp>
    <dsp:sp modelId="{5CFB3FD2-2DF6-4205-823E-F0FEC3D98719}">
      <dsp:nvSpPr>
        <dsp:cNvPr id="0" name=""/>
        <dsp:cNvSpPr/>
      </dsp:nvSpPr>
      <dsp:spPr>
        <a:xfrm>
          <a:off x="1092928" y="76928"/>
          <a:ext cx="3910143" cy="3910143"/>
        </a:xfrm>
        <a:custGeom>
          <a:avLst/>
          <a:gdLst/>
          <a:ahLst/>
          <a:cxnLst/>
          <a:rect l="0" t="0" r="0" b="0"/>
          <a:pathLst>
            <a:path>
              <a:moveTo>
                <a:pt x="1713270" y="15010"/>
              </a:moveTo>
              <a:arcTo wR="1955071" hR="1955071" stAng="15773732" swAng="180554"/>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9/26/23</a:t>
            </a:fld>
            <a:endParaRPr lang="en-US"/>
          </a:p>
        </p:txBody>
      </p:sp>
      <p:sp>
        <p:nvSpPr>
          <p:cNvPr id="4" name="Footer Placeholder 3">
            <a:extLst>
              <a:ext uri="{FF2B5EF4-FFF2-40B4-BE49-F238E27FC236}">
                <a16:creationId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9/26/23</a:t>
            </a:fld>
            <a:endParaRPr lang="en-US"/>
          </a:p>
        </p:txBody>
      </p:sp>
      <p:sp>
        <p:nvSpPr>
          <p:cNvPr id="4" name="Slide Image Placeholder 3">
            <a:extLst>
              <a:ext uri="{FF2B5EF4-FFF2-40B4-BE49-F238E27FC236}">
                <a16:creationId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6A4980-84F6-4B8A-ADD0-4F4AA28FDBCF}" type="slidenum">
              <a:rPr lang="en-US" smtClean="0"/>
              <a:t>1</a:t>
            </a:fld>
            <a:endParaRPr lang="en-US"/>
          </a:p>
        </p:txBody>
      </p:sp>
    </p:spTree>
    <p:extLst>
      <p:ext uri="{BB962C8B-B14F-4D97-AF65-F5344CB8AC3E}">
        <p14:creationId xmlns:p14="http://schemas.microsoft.com/office/powerpoint/2010/main" val="2696464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53C0E6A-2B30-4DD6-895F-1571E838E7A1}"/>
              </a:ext>
            </a:extLst>
          </p:cNvPr>
          <p:cNvSpPr>
            <a:spLocks noGrp="1"/>
          </p:cNvSpPr>
          <p:nvPr>
            <p:ph type="body" idx="1"/>
          </p:nvPr>
        </p:nvSpPr>
        <p:spPr bwMode="auto"/>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301308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1705943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12</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17</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build a finger table for node 2, the first item in it will point to </a:t>
            </a:r>
            <a:r>
              <a:rPr lang="en-US" dirty="0" err="1"/>
              <a:t>succ</a:t>
            </a:r>
            <a:r>
              <a:rPr lang="en-US" dirty="0"/>
              <a:t>(2 + 1), thus you will ask about </a:t>
            </a:r>
            <a:r>
              <a:rPr lang="en-US" dirty="0" err="1"/>
              <a:t>succ</a:t>
            </a:r>
            <a:r>
              <a:rPr lang="en-US" dirty="0"/>
              <a:t>(2+1) – node 2 will be activated and point to </a:t>
            </a:r>
            <a:r>
              <a:rPr lang="en-US" dirty="0" err="1"/>
              <a:t>succ</a:t>
            </a:r>
            <a:r>
              <a:rPr lang="en-US" dirty="0"/>
              <a:t>(2+1) in its first table item. Node 18 will say, I am the successor of node 14 but 14 is greater than 2, hence, forward to 14. Then 14 will say, I am the successor of 11 but 11 is greater than 2. It continues till 4, which will say, I am the successor of node 1, which is less than 2, hence, 2 will become active and 4 will change its pred pointer to 2, and 2 will make its </a:t>
            </a:r>
            <a:r>
              <a:rPr lang="en-US" dirty="0" err="1"/>
              <a:t>succ</a:t>
            </a:r>
            <a:r>
              <a:rPr lang="en-US" dirty="0"/>
              <a:t> 4.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D3CD80C1-BF14-4F02-8A97-46EC20D133E1}" type="slidenum">
              <a:rPr lang="en-US" altLang="en-US" smtClean="0"/>
              <a:pPr>
                <a:defRPr/>
              </a:pPr>
              <a:t>22</a:t>
            </a:fld>
            <a:endParaRPr lang="en-US" altLang="en-US"/>
          </a:p>
        </p:txBody>
      </p:sp>
    </p:spTree>
    <p:extLst>
      <p:ext uri="{BB962C8B-B14F-4D97-AF65-F5344CB8AC3E}">
        <p14:creationId xmlns:p14="http://schemas.microsoft.com/office/powerpoint/2010/main" val="104414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9/26/23</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solidFill>
                  <a:srgbClr val="77E1FF"/>
                </a:solidFill>
                <a:latin typeface="Calibri" panose="020F0502020204030204" pitchFamily="34" charset="0"/>
                <a:cs typeface="Calibri" panose="020F0502020204030204" pitchFamily="34" charset="0"/>
              </a:rPr>
              <a:t>Distributed Systems</a:t>
            </a:r>
            <a:br>
              <a:rPr lang="en-US" dirty="0">
                <a:solidFill>
                  <a:srgbClr val="77E1FF"/>
                </a:solidFill>
                <a:latin typeface="Calibri" panose="020F0502020204030204" pitchFamily="34" charset="0"/>
                <a:cs typeface="Calibri" panose="020F0502020204030204" pitchFamily="34" charset="0"/>
              </a:rPr>
            </a:br>
            <a:r>
              <a:rPr lang="en-US" dirty="0">
                <a:solidFill>
                  <a:srgbClr val="77E1FF"/>
                </a:solidFill>
                <a:latin typeface="Calibri" panose="020F0502020204030204" pitchFamily="34" charset="0"/>
                <a:cs typeface="Calibri" panose="020F0502020204030204" pitchFamily="34" charset="0"/>
              </a:rPr>
              <a:t>CS 15-440</a:t>
            </a:r>
            <a:br>
              <a:rPr lang="en-US" dirty="0">
                <a:solidFill>
                  <a:srgbClr val="0070C0"/>
                </a:solidFill>
                <a:latin typeface="Calibri" panose="020F0502020204030204" pitchFamily="34" charset="0"/>
                <a:cs typeface="Calibri" panose="020F0502020204030204" pitchFamily="34" charset="0"/>
              </a:rPr>
            </a:br>
            <a:endParaRPr lang="en-US" dirty="0">
              <a:solidFill>
                <a:srgbClr val="0070C0"/>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524000" y="3347393"/>
            <a:ext cx="9144000" cy="2023258"/>
          </a:xfrm>
        </p:spPr>
        <p:txBody>
          <a:bodyPr>
            <a:normAutofit/>
          </a:bodyPr>
          <a:lstStyle/>
          <a:p>
            <a:r>
              <a:rPr lang="en-US" altLang="en-US" sz="3900" dirty="0"/>
              <a:t>Naming- Part I</a:t>
            </a:r>
          </a:p>
          <a:p>
            <a:r>
              <a:rPr lang="en-US" sz="3000" dirty="0"/>
              <a:t>Lecture 8, </a:t>
            </a:r>
            <a:r>
              <a:rPr lang="en-US" altLang="en-US" sz="3000" dirty="0"/>
              <a:t>September 17, 2023</a:t>
            </a:r>
            <a:endParaRPr lang="en-US" sz="3000" dirty="0"/>
          </a:p>
          <a:p>
            <a:endParaRPr lang="en-US" dirty="0"/>
          </a:p>
          <a:p>
            <a:r>
              <a:rPr lang="en-US" sz="3000" b="1" dirty="0">
                <a:solidFill>
                  <a:srgbClr val="EF7273"/>
                </a:solidFill>
              </a:rPr>
              <a:t>Mohammad Hammoud</a:t>
            </a:r>
          </a:p>
        </p:txBody>
      </p:sp>
      <p:sp>
        <p:nvSpPr>
          <p:cNvPr id="7" name="Slide Number Placeholder 6"/>
          <p:cNvSpPr>
            <a:spLocks noGrp="1"/>
          </p:cNvSpPr>
          <p:nvPr>
            <p:ph type="sldNum" sz="quarter" idx="12"/>
          </p:nvPr>
        </p:nvSpPr>
        <p:spPr/>
        <p:txBody>
          <a:bodyPr/>
          <a:lstStyle/>
          <a:p>
            <a:fld id="{6392489D-B01C-440F-AEFD-22E5E33E5597}" type="slidenum">
              <a:rPr lang="en-US" smtClean="0"/>
              <a:t>1</a:t>
            </a:fld>
            <a:endParaRPr lang="en-US"/>
          </a:p>
        </p:txBody>
      </p:sp>
    </p:spTree>
    <p:extLst>
      <p:ext uri="{BB962C8B-B14F-4D97-AF65-F5344CB8AC3E}">
        <p14:creationId xmlns:p14="http://schemas.microsoft.com/office/powerpoint/2010/main" val="1720827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graphicFrame>
        <p:nvGraphicFramePr>
          <p:cNvPr id="2" name="Diagram 1">
            <a:extLst>
              <a:ext uri="{FF2B5EF4-FFF2-40B4-BE49-F238E27FC236}">
                <a16:creationId xmlns:a16="http://schemas.microsoft.com/office/drawing/2014/main" id="{9C42C74E-D63A-48DB-2F42-585CB99CDDB0}"/>
              </a:ext>
            </a:extLst>
          </p:cNvPr>
          <p:cNvGraphicFramePr/>
          <p:nvPr>
            <p:extLst>
              <p:ext uri="{D42A27DB-BD31-4B8C-83A1-F6EECF244321}">
                <p14:modId xmlns:p14="http://schemas.microsoft.com/office/powerpoint/2010/main" val="4014897560"/>
              </p:ext>
            </p:extLst>
          </p:nvPr>
        </p:nvGraphicFramePr>
        <p:xfrm>
          <a:off x="2617724" y="1371600"/>
          <a:ext cx="6883400" cy="4538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EE27B123-182F-F508-C760-AE9E668FF629}"/>
              </a:ext>
            </a:extLst>
          </p:cNvPr>
          <p:cNvSpPr txBox="1"/>
          <p:nvPr/>
        </p:nvSpPr>
        <p:spPr>
          <a:xfrm>
            <a:off x="9574276" y="1752600"/>
            <a:ext cx="1002197" cy="1015663"/>
          </a:xfrm>
          <a:prstGeom prst="rect">
            <a:avLst/>
          </a:prstGeom>
          <a:noFill/>
        </p:spPr>
        <p:txBody>
          <a:bodyPr wrap="none" rtlCol="0">
            <a:spAutoFit/>
          </a:bodyPr>
          <a:lstStyle/>
          <a:p>
            <a:pPr marL="285750" indent="-285750">
              <a:buFont typeface="Wingdings" pitchFamily="2" charset="2"/>
              <a:buChar char="ü"/>
            </a:pPr>
            <a:r>
              <a:rPr lang="en-US" sz="6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flat naming,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77E1FF"/>
                </a:solidFill>
              </a:rPr>
              <a:t>Broadcasting</a:t>
            </a:r>
          </a:p>
          <a:p>
            <a:pPr marL="914400" lvl="1" indent="-457200">
              <a:buFontTx/>
              <a:buAutoNum type="arabicPeriod"/>
            </a:pPr>
            <a:r>
              <a:rPr lang="en-US" altLang="en-US" sz="2600" dirty="0">
                <a:solidFill>
                  <a:srgbClr val="77E1FF"/>
                </a:solidFill>
              </a:rPr>
              <a:t>Forwarding pointers</a:t>
            </a:r>
          </a:p>
          <a:p>
            <a:pPr marL="914400" lvl="1" indent="-457200">
              <a:buFontTx/>
              <a:buAutoNum type="arabicPeriod"/>
            </a:pPr>
            <a:r>
              <a:rPr lang="en-US" altLang="en-US" sz="2600" dirty="0">
                <a:solidFill>
                  <a:srgbClr val="77E1FF"/>
                </a:solidFill>
              </a:rPr>
              <a:t>Home-based approaches</a:t>
            </a:r>
          </a:p>
          <a:p>
            <a:pPr marL="914400" lvl="1" indent="-457200">
              <a:buFontTx/>
              <a:buAutoNum type="arabicPeriod"/>
            </a:pPr>
            <a:r>
              <a:rPr lang="en-US" altLang="en-US" sz="2600" dirty="0">
                <a:solidFill>
                  <a:srgbClr val="77E1FF"/>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the whole network; the 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system,</a:t>
            </a:r>
          </a:p>
          <a:p>
            <a:pPr marL="917575" lvl="2">
              <a:defRPr/>
            </a:pPr>
            <a:r>
              <a:rPr lang="en-US" sz="1800" dirty="0"/>
              <a:t>The IP address is the </a:t>
            </a:r>
            <a:r>
              <a:rPr lang="en-US" sz="1800" i="1" dirty="0"/>
              <a:t>address</a:t>
            </a:r>
            <a:r>
              <a:rPr lang="en-US" sz="1800" dirty="0"/>
              <a:t> of the entity</a:t>
            </a:r>
          </a:p>
          <a:p>
            <a:pPr marL="917575" lvl="2">
              <a:defRPr/>
            </a:pPr>
            <a:r>
              <a:rPr lang="en-US" sz="1800" dirty="0"/>
              <a:t>The MAC address is the </a:t>
            </a:r>
            <a:r>
              <a:rPr lang="en-US" sz="1800" i="1" dirty="0"/>
              <a:t>identifier</a:t>
            </a:r>
            <a:r>
              <a:rPr lang="en-US" sz="1800" dirty="0"/>
              <a:t> of the 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(or </a:t>
            </a:r>
            <a:r>
              <a:rPr lang="en-US" sz="2400" i="1" dirty="0"/>
              <a:t>snoop</a:t>
            </a:r>
            <a:r>
              <a:rPr lang="en-US" sz="2400" dirty="0"/>
              <a:t>) to all requests</a:t>
            </a:r>
          </a:p>
        </p:txBody>
      </p:sp>
      <p:sp>
        <p:nvSpPr>
          <p:cNvPr id="23" name="Rectangle 22">
            <a:extLst>
              <a:ext uri="{FF2B5EF4-FFF2-40B4-BE49-F238E27FC236}">
                <a16:creationId xmlns:a16="http://schemas.microsoft.com/office/drawing/2014/main" id="{491426A0-DEA3-4ED3-AA39-3583A2A6B6F7}"/>
              </a:ext>
            </a:extLst>
          </p:cNvPr>
          <p:cNvSpPr/>
          <p:nvPr/>
        </p:nvSpPr>
        <p:spPr>
          <a:xfrm>
            <a:off x="7031036"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1FEEAB8A-5BD4-4329-82F8-4F06E342FD3E}"/>
              </a:ext>
            </a:extLst>
          </p:cNvPr>
          <p:cNvSpPr/>
          <p:nvPr/>
        </p:nvSpPr>
        <p:spPr>
          <a:xfrm>
            <a:off x="8501061"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a16="http://schemas.microsoft.com/office/drawing/2014/main" id="{10AEEF38-4595-40CD-A5BD-55A8714977CA}"/>
              </a:ext>
            </a:extLst>
          </p:cNvPr>
          <p:cNvGrpSpPr>
            <a:grpSpLocks/>
          </p:cNvGrpSpPr>
          <p:nvPr/>
        </p:nvGrpSpPr>
        <p:grpSpPr bwMode="auto">
          <a:xfrm>
            <a:off x="7129461" y="3543141"/>
            <a:ext cx="2819400" cy="914400"/>
            <a:chOff x="6377298" y="3505200"/>
            <a:chExt cx="2233302" cy="609600"/>
          </a:xfrm>
        </p:grpSpPr>
        <p:pic>
          <p:nvPicPr>
            <p:cNvPr id="12307" name="Picture 11">
              <a:extLst>
                <a:ext uri="{FF2B5EF4-FFF2-40B4-BE49-F238E27FC236}">
                  <a16:creationId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a16="http://schemas.microsoft.com/office/drawing/2014/main" id="{F084F687-6FFB-4A6F-901D-2AFA5AD436F0}"/>
              </a:ext>
            </a:extLst>
          </p:cNvPr>
          <p:cNvSpPr/>
          <p:nvPr/>
        </p:nvSpPr>
        <p:spPr>
          <a:xfrm>
            <a:off x="7537450"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a16="http://schemas.microsoft.com/office/drawing/2014/main" id="{2615C593-5828-4232-B6C7-E0079C1F0633}"/>
              </a:ext>
            </a:extLst>
          </p:cNvPr>
          <p:cNvSpPr/>
          <p:nvPr/>
        </p:nvSpPr>
        <p:spPr>
          <a:xfrm>
            <a:off x="8245475"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a16="http://schemas.microsoft.com/office/drawing/2014/main" id="{68BA1F91-22AC-49EC-8DC2-058FB03D4E85}"/>
              </a:ext>
            </a:extLst>
          </p:cNvPr>
          <p:cNvSpPr/>
          <p:nvPr/>
        </p:nvSpPr>
        <p:spPr>
          <a:xfrm>
            <a:off x="9007475"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3EA36DD0-6D63-4676-A170-66146DDD2EAA}"/>
              </a:ext>
            </a:extLst>
          </p:cNvPr>
          <p:cNvSpPr/>
          <p:nvPr/>
        </p:nvSpPr>
        <p:spPr>
          <a:xfrm flipH="1">
            <a:off x="7358061"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a16="http://schemas.microsoft.com/office/drawing/2014/main" id="{E2C1996C-06E9-4450-B54A-327E9810EAA4}"/>
              </a:ext>
            </a:extLst>
          </p:cNvPr>
          <p:cNvSpPr/>
          <p:nvPr/>
        </p:nvSpPr>
        <p:spPr>
          <a:xfrm flipH="1">
            <a:off x="9644061"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24FCFF7-BFCE-4B6A-8C7B-71E02A278B40}"/>
              </a:ext>
            </a:extLst>
          </p:cNvPr>
          <p:cNvSpPr/>
          <p:nvPr/>
        </p:nvSpPr>
        <p:spPr>
          <a:xfrm flipH="1">
            <a:off x="8859836"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AACC0869-4CC5-40B7-AD85-6577A8B588D3}"/>
              </a:ext>
            </a:extLst>
          </p:cNvPr>
          <p:cNvSpPr/>
          <p:nvPr/>
        </p:nvSpPr>
        <p:spPr>
          <a:xfrm flipH="1">
            <a:off x="8132761"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10612"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a16="http://schemas.microsoft.com/office/drawing/2014/main" id="{1DA00C1B-0BB9-4082-94BE-0D62A8BEA183}"/>
              </a:ext>
            </a:extLst>
          </p:cNvPr>
          <p:cNvSpPr/>
          <p:nvPr/>
        </p:nvSpPr>
        <p:spPr>
          <a:xfrm>
            <a:off x="7869236"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a16="http://schemas.microsoft.com/office/drawing/2014/main" id="{7FC52D3F-2B6B-4A44-9696-BFDDF5EF283A}"/>
              </a:ext>
            </a:extLst>
          </p:cNvPr>
          <p:cNvSpPr/>
          <p:nvPr/>
        </p:nvSpPr>
        <p:spPr>
          <a:xfrm>
            <a:off x="9460218"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a16="http://schemas.microsoft.com/office/drawing/2014/main" id="{0D2529A2-4F72-4564-AA61-8DE45555D8E7}"/>
              </a:ext>
            </a:extLst>
          </p:cNvPr>
          <p:cNvSpPr/>
          <p:nvPr/>
        </p:nvSpPr>
        <p:spPr>
          <a:xfrm>
            <a:off x="9459912"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a16="http://schemas.microsoft.com/office/drawing/2014/main" id="{58847F14-2E9C-41E2-93CC-63E3661B51BE}"/>
              </a:ext>
            </a:extLst>
          </p:cNvPr>
          <p:cNvSpPr/>
          <p:nvPr/>
        </p:nvSpPr>
        <p:spPr>
          <a:xfrm>
            <a:off x="9317037"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pointers 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mechanism:</a:t>
            </a:r>
          </a:p>
          <a:p>
            <a:pPr lvl="1">
              <a:spcBef>
                <a:spcPts val="300"/>
              </a:spcBef>
              <a:spcAft>
                <a:spcPts val="300"/>
              </a:spcAft>
              <a:defRPr/>
            </a:pPr>
            <a:r>
              <a:rPr lang="en-US" sz="2600" dirty="0"/>
              <a:t>Follow the </a:t>
            </a:r>
            <a:r>
              <a:rPr lang="en-US" sz="2600" i="1" dirty="0">
                <a:solidFill>
                  <a:srgbClr val="92D05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a:t>Long chains lead to longer resolution delays</a:t>
            </a:r>
          </a:p>
          <a:p>
            <a:pPr lvl="1">
              <a:spcBef>
                <a:spcPts val="300"/>
              </a:spcBef>
              <a:spcAft>
                <a:spcPts val="300"/>
              </a:spcAft>
              <a:defRPr/>
            </a:pPr>
            <a:r>
              <a:rPr lang="en-US" sz="2600" dirty="0"/>
              <a:t>Long chains are prone to failures due to broken links</a:t>
            </a:r>
          </a:p>
        </p:txBody>
      </p:sp>
      <p:pic>
        <p:nvPicPr>
          <p:cNvPr id="14340" name="Picture 5">
            <a:extLst>
              <a:ext uri="{FF2B5EF4-FFF2-40B4-BE49-F238E27FC236}">
                <a16:creationId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invocations 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an object moves from A (e.g., P2) to B (e.g., P3), </a:t>
            </a:r>
          </a:p>
          <a:p>
            <a:pPr lvl="1">
              <a:lnSpc>
                <a:spcPct val="110000"/>
              </a:lnSpc>
              <a:spcBef>
                <a:spcPts val="600"/>
              </a:spcBef>
              <a:defRPr/>
            </a:pPr>
            <a:r>
              <a:rPr lang="en-US" dirty="0"/>
              <a:t>It leaves a client stub at A (i.e., P2)</a:t>
            </a:r>
          </a:p>
          <a:p>
            <a:pPr lvl="1">
              <a:lnSpc>
                <a:spcPct val="110000"/>
              </a:lnSpc>
              <a:spcBef>
                <a:spcPts val="600"/>
              </a:spcBef>
              <a:defRPr/>
            </a:pPr>
            <a:r>
              <a:rPr lang="en-US" dirty="0"/>
              <a:t>It installs a server stub at B (i.e., P3)</a:t>
            </a:r>
          </a:p>
        </p:txBody>
      </p:sp>
      <p:grpSp>
        <p:nvGrpSpPr>
          <p:cNvPr id="50" name="Group 49">
            <a:extLst>
              <a:ext uri="{FF2B5EF4-FFF2-40B4-BE49-F238E27FC236}">
                <a16:creationId xmlns:a16="http://schemas.microsoft.com/office/drawing/2014/main" id="{53DEF8ED-4DAD-45BB-85F6-C2C74B99EE7E}"/>
              </a:ext>
            </a:extLst>
          </p:cNvPr>
          <p:cNvGrpSpPr>
            <a:grpSpLocks/>
          </p:cNvGrpSpPr>
          <p:nvPr/>
        </p:nvGrpSpPr>
        <p:grpSpPr bwMode="auto">
          <a:xfrm>
            <a:off x="4953000" y="4540250"/>
            <a:ext cx="914400" cy="762000"/>
            <a:chOff x="685800" y="5029200"/>
            <a:chExt cx="914400" cy="762000"/>
          </a:xfrm>
        </p:grpSpPr>
        <p:grpSp>
          <p:nvGrpSpPr>
            <p:cNvPr id="15404" name="Group 3">
              <a:extLst>
                <a:ext uri="{FF2B5EF4-FFF2-40B4-BE49-F238E27FC236}">
                  <a16:creationId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a16="http://schemas.microsoft.com/office/drawing/2014/main" id="{CD9E1A64-366F-4245-8E5B-D06C32B1E2D0}"/>
              </a:ext>
            </a:extLst>
          </p:cNvPr>
          <p:cNvGrpSpPr>
            <a:grpSpLocks/>
          </p:cNvGrpSpPr>
          <p:nvPr/>
        </p:nvGrpSpPr>
        <p:grpSpPr bwMode="auto">
          <a:xfrm>
            <a:off x="7620000" y="4530725"/>
            <a:ext cx="914400" cy="762000"/>
            <a:chOff x="7239000" y="3962400"/>
            <a:chExt cx="685800" cy="762000"/>
          </a:xfrm>
        </p:grpSpPr>
        <p:sp>
          <p:nvSpPr>
            <p:cNvPr id="20" name="Rectangle 19">
              <a:extLst>
                <a:ext uri="{FF2B5EF4-FFF2-40B4-BE49-F238E27FC236}">
                  <a16:creationId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a16="http://schemas.microsoft.com/office/drawing/2014/main" id="{1B9903F8-EB05-48BD-B196-ABEA782E8597}"/>
              </a:ext>
            </a:extLst>
          </p:cNvPr>
          <p:cNvSpPr/>
          <p:nvPr/>
        </p:nvSpPr>
        <p:spPr>
          <a:xfrm>
            <a:off x="8174038"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a16="http://schemas.microsoft.com/office/drawing/2014/main" id="{3F02ECFC-B023-4DB3-89CD-CF17D6207FE3}"/>
              </a:ext>
            </a:extLst>
          </p:cNvPr>
          <p:cNvSpPr/>
          <p:nvPr/>
        </p:nvSpPr>
        <p:spPr>
          <a:xfrm>
            <a:off x="7793038"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a16="http://schemas.microsoft.com/office/drawing/2014/main" id="{5F4DE550-FC8E-47DD-AE13-3C2746A31E94}"/>
              </a:ext>
            </a:extLst>
          </p:cNvPr>
          <p:cNvCxnSpPr>
            <a:stCxn id="23" idx="3"/>
            <a:endCxn id="22" idx="1"/>
          </p:cNvCxnSpPr>
          <p:nvPr/>
        </p:nvCxnSpPr>
        <p:spPr>
          <a:xfrm>
            <a:off x="8021638"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9EE32E18-6BEE-456C-997B-13473B4E570F}"/>
              </a:ext>
            </a:extLst>
          </p:cNvPr>
          <p:cNvGrpSpPr>
            <a:grpSpLocks/>
          </p:cNvGrpSpPr>
          <p:nvPr/>
        </p:nvGrpSpPr>
        <p:grpSpPr bwMode="auto">
          <a:xfrm>
            <a:off x="9677400" y="5064125"/>
            <a:ext cx="914400" cy="762000"/>
            <a:chOff x="7239000" y="3962400"/>
            <a:chExt cx="685800" cy="762000"/>
          </a:xfrm>
        </p:grpSpPr>
        <p:sp>
          <p:nvSpPr>
            <p:cNvPr id="26" name="Rectangle 25">
              <a:extLst>
                <a:ext uri="{FF2B5EF4-FFF2-40B4-BE49-F238E27FC236}">
                  <a16:creationId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a16="http://schemas.microsoft.com/office/drawing/2014/main" id="{18AE0A95-8D9D-471F-9582-8B852C5820FE}"/>
              </a:ext>
            </a:extLst>
          </p:cNvPr>
          <p:cNvSpPr/>
          <p:nvPr/>
        </p:nvSpPr>
        <p:spPr>
          <a:xfrm>
            <a:off x="9850438"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a16="http://schemas.microsoft.com/office/drawing/2014/main" id="{FF7F4920-915F-4E6C-B9B7-18EA84492B91}"/>
              </a:ext>
            </a:extLst>
          </p:cNvPr>
          <p:cNvCxnSpPr>
            <a:stCxn id="29" idx="3"/>
          </p:cNvCxnSpPr>
          <p:nvPr/>
        </p:nvCxnSpPr>
        <p:spPr>
          <a:xfrm>
            <a:off x="10079038"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2827CF-B1F5-4966-8BD9-0FC327359197}"/>
              </a:ext>
            </a:extLst>
          </p:cNvPr>
          <p:cNvCxnSpPr>
            <a:stCxn id="7" idx="3"/>
            <a:endCxn id="23" idx="1"/>
          </p:cNvCxnSpPr>
          <p:nvPr/>
        </p:nvCxnSpPr>
        <p:spPr>
          <a:xfrm flipV="1">
            <a:off x="5659438"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1E76F-7734-4117-9B35-D71B1345CE62}"/>
              </a:ext>
            </a:extLst>
          </p:cNvPr>
          <p:cNvCxnSpPr>
            <a:stCxn id="22" idx="3"/>
            <a:endCxn id="29" idx="1"/>
          </p:cNvCxnSpPr>
          <p:nvPr/>
        </p:nvCxnSpPr>
        <p:spPr>
          <a:xfrm>
            <a:off x="8326438"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F7B3B78E-4227-435A-AA3E-A70EB9055275}"/>
              </a:ext>
            </a:extLst>
          </p:cNvPr>
          <p:cNvGrpSpPr>
            <a:grpSpLocks/>
          </p:cNvGrpSpPr>
          <p:nvPr/>
        </p:nvGrpSpPr>
        <p:grpSpPr bwMode="auto">
          <a:xfrm>
            <a:off x="6122988" y="5216525"/>
            <a:ext cx="914400" cy="762000"/>
            <a:chOff x="1855769" y="5704726"/>
            <a:chExt cx="914400" cy="762000"/>
          </a:xfrm>
        </p:grpSpPr>
        <p:grpSp>
          <p:nvGrpSpPr>
            <p:cNvPr id="15396" name="Group 39">
              <a:extLst>
                <a:ext uri="{FF2B5EF4-FFF2-40B4-BE49-F238E27FC236}">
                  <a16:creationId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a16="http://schemas.microsoft.com/office/drawing/2014/main" id="{3B875EE8-4D2D-4654-B16F-ED5EDA4A6775}"/>
              </a:ext>
            </a:extLst>
          </p:cNvPr>
          <p:cNvCxnSpPr>
            <a:stCxn id="43" idx="3"/>
            <a:endCxn id="23" idx="2"/>
          </p:cNvCxnSpPr>
          <p:nvPr/>
        </p:nvCxnSpPr>
        <p:spPr>
          <a:xfrm flipV="1">
            <a:off x="6829425"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9C62BB6-6FB8-46BA-B298-9A2565B6FC6A}"/>
              </a:ext>
            </a:extLst>
          </p:cNvPr>
          <p:cNvSpPr/>
          <p:nvPr/>
        </p:nvSpPr>
        <p:spPr>
          <a:xfrm>
            <a:off x="8077201"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a16="http://schemas.microsoft.com/office/drawing/2014/main" id="{E2318F26-6AAE-47FC-AF1A-F1C89CABEF47}"/>
              </a:ext>
            </a:extLst>
          </p:cNvPr>
          <p:cNvSpPr/>
          <p:nvPr/>
        </p:nvSpPr>
        <p:spPr>
          <a:xfrm>
            <a:off x="6202364"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9DD9D6B9-CBFC-4B47-8438-5C4E942D3ECD}"/>
              </a:ext>
            </a:extLst>
          </p:cNvPr>
          <p:cNvCxnSpPr/>
          <p:nvPr/>
        </p:nvCxnSpPr>
        <p:spPr>
          <a:xfrm>
            <a:off x="6532563"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a16="http://schemas.microsoft.com/office/drawing/2014/main" id="{276CCA12-F41F-4FFF-A0CE-5C9C1356B3A9}"/>
              </a:ext>
            </a:extLst>
          </p:cNvPr>
          <p:cNvSpPr/>
          <p:nvPr/>
        </p:nvSpPr>
        <p:spPr>
          <a:xfrm rot="19747356">
            <a:off x="6805613"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a16="http://schemas.microsoft.com/office/drawing/2014/main" id="{FB1B20E0-647F-4C05-9FF5-718736DCF971}"/>
              </a:ext>
            </a:extLst>
          </p:cNvPr>
          <p:cNvSpPr/>
          <p:nvPr/>
        </p:nvSpPr>
        <p:spPr>
          <a:xfrm rot="1065503">
            <a:off x="8326439"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a16="http://schemas.microsoft.com/office/drawing/2014/main" id="{AE7FF420-914E-4FAA-8745-5785EAE0D3C8}"/>
              </a:ext>
            </a:extLst>
          </p:cNvPr>
          <p:cNvSpPr/>
          <p:nvPr/>
        </p:nvSpPr>
        <p:spPr>
          <a:xfrm rot="10800000">
            <a:off x="7037389"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a16="http://schemas.microsoft.com/office/drawing/2014/main" id="{29048BF8-829C-4F7F-A348-C0F654BFF8E7}"/>
              </a:ext>
            </a:extLst>
          </p:cNvPr>
          <p:cNvCxnSpPr>
            <a:stCxn id="43" idx="3"/>
            <a:endCxn id="29" idx="2"/>
          </p:cNvCxnSpPr>
          <p:nvPr/>
        </p:nvCxnSpPr>
        <p:spPr>
          <a:xfrm flipV="1">
            <a:off x="6829425"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i="1" dirty="0">
                <a:solidFill>
                  <a:srgbClr val="92D050"/>
                </a:solidFill>
              </a:rPr>
              <a:t>home</a:t>
            </a:r>
            <a:r>
              <a:rPr lang="en-US" sz="2800" dirty="0"/>
              <a:t> node</a:t>
            </a:r>
          </a:p>
          <a:p>
            <a:pPr lvl="1">
              <a:defRPr/>
            </a:pPr>
            <a:r>
              <a:rPr lang="en-US" sz="2000" dirty="0"/>
              <a:t>The home node is typically </a:t>
            </a:r>
            <a:r>
              <a:rPr lang="en-US" sz="2000" i="1" u="sng" dirty="0"/>
              <a:t>static</a:t>
            </a:r>
            <a:r>
              <a:rPr lang="en-US" sz="2000" dirty="0"/>
              <a:t> (has fixed access point and address)</a:t>
            </a:r>
          </a:p>
          <a:p>
            <a:pPr lvl="1">
              <a:defRPr/>
            </a:pPr>
            <a:r>
              <a:rPr lang="en-US" sz="2000" dirty="0"/>
              <a:t>It keeps track of the </a:t>
            </a:r>
            <a:r>
              <a:rPr lang="en-US" sz="2000" i="1" dirty="0"/>
              <a:t>current</a:t>
            </a:r>
            <a:r>
              <a:rPr lang="en-US" sz="2000" dirty="0"/>
              <a:t> 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a:t>The entity updates the home about its current address (</a:t>
            </a:r>
            <a:r>
              <a:rPr lang="en-US" sz="2000" i="1" dirty="0">
                <a:solidFill>
                  <a:srgbClr val="A50021"/>
                </a:solidFill>
              </a:rPr>
              <a:t>foreign address</a:t>
            </a:r>
            <a:r>
              <a:rPr lang="en-US" sz="2000" dirty="0"/>
              <a:t>) whenever it moves</a:t>
            </a:r>
          </a:p>
          <a:p>
            <a:pPr marL="457200" lvl="1" indent="0">
              <a:buNone/>
              <a:defRPr/>
            </a:pPr>
            <a:endParaRPr lang="en-US" sz="1600" dirty="0"/>
          </a:p>
          <a:p>
            <a:pPr>
              <a:defRPr/>
            </a:pPr>
            <a:r>
              <a:rPr lang="en-US" sz="2800" dirty="0"/>
              <a:t>Name resolution:</a:t>
            </a:r>
          </a:p>
          <a:p>
            <a:pPr lvl="1">
              <a:defRPr/>
            </a:pPr>
            <a:r>
              <a:rPr lang="en-US" sz="2000" dirty="0"/>
              <a:t>The client contacts the home to obtain the foreign address</a:t>
            </a:r>
          </a:p>
          <a:p>
            <a:pPr lvl="1">
              <a:defRPr/>
            </a:pPr>
            <a:r>
              <a:rPr lang="en-US" sz="2000" dirty="0"/>
              <a:t>Afterwards, the client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Example</a:t>
            </a:r>
          </a:p>
        </p:txBody>
      </p:sp>
      <p:pic>
        <p:nvPicPr>
          <p:cNvPr id="19458" name="Picture 2" descr="http://igcministries.org/images/WorldMap.gif">
            <a:extLst>
              <a:ext uri="{FF2B5EF4-FFF2-40B4-BE49-F238E27FC236}">
                <a16:creationId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2133600" y="1690687"/>
            <a:ext cx="8077200" cy="4455811"/>
          </a:xfrm>
          <a:prstGeom prst="rect">
            <a:avLst/>
          </a:prstGeom>
          <a:noFill/>
        </p:spPr>
      </p:pic>
      <p:pic>
        <p:nvPicPr>
          <p:cNvPr id="19459" name="Picture 3" descr="C:\Users\vkolar\AppData\Local\Microsoft\Windows\Temporary Internet Files\Content.IE5\HRUY4RJ7\MC900442122[1].png">
            <a:extLst>
              <a:ext uri="{FF2B5EF4-FFF2-40B4-BE49-F238E27FC236}">
                <a16:creationId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to the 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46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46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32" dur="2000" fill="hold"/>
                                        <p:tgtEl>
                                          <p:spTgt spid="19462"/>
                                        </p:tgtEl>
                                        <p:attrNameLst>
                                          <p:attrName>ppt_x</p:attrName>
                                          <p:attrName>ppt_y</p:attrName>
                                        </p:attrNameLst>
                                      </p:cBhvr>
                                      <p:rCtr x="-12839" y="-5324"/>
                                    </p:animMotion>
                                  </p:childTnLst>
                                </p:cTn>
                              </p:par>
                              <p:par>
                                <p:cTn id="33" presetID="1"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0" presetClass="path" presetSubtype="0" accel="50000" decel="50000" fill="hold" nodeType="clickEffect">
                                  <p:stCondLst>
                                    <p:cond delay="0"/>
                                  </p:stCondLst>
                                  <p:childTnLst>
                                    <p:animMotion origin="layout" path="M -4.16667E-6 -7.40741E-7 L -0.48906 -0.31481 " pathEditMode="relative" rAng="0" ptsTypes="AA">
                                      <p:cBhvr>
                                        <p:cTn id="54" dur="2000" fill="hold"/>
                                        <p:tgtEl>
                                          <p:spTgt spid="22"/>
                                        </p:tgtEl>
                                        <p:attrNameLst>
                                          <p:attrName>ppt_x</p:attrName>
                                          <p:attrName>ppt_y</p:attrName>
                                        </p:attrNameLst>
                                      </p:cBhvr>
                                      <p:rCtr x="-24453" y="-15741"/>
                                    </p:animMotion>
                                  </p:childTnLst>
                                </p:cTn>
                              </p:par>
                            </p:childTnLst>
                          </p:cTn>
                        </p:par>
                        <p:par>
                          <p:cTn id="55" fill="hold" nodeType="afterGroup">
                            <p:stCondLst>
                              <p:cond delay="2000"/>
                            </p:stCondLst>
                            <p:childTnLst>
                              <p:par>
                                <p:cTn id="56" presetID="1" presetClass="entr" presetSubtype="0" fill="hold" nodeType="afterEffect">
                                  <p:stCondLst>
                                    <p:cond delay="0"/>
                                  </p:stCondLst>
                                  <p:childTnLst>
                                    <p:set>
                                      <p:cBhvr>
                                        <p:cTn id="57" dur="1" fill="hold">
                                          <p:stCondLst>
                                            <p:cond delay="0"/>
                                          </p:stCondLst>
                                        </p:cTn>
                                        <p:tgtEl>
                                          <p:spTgt spid="11"/>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a16="http://schemas.microsoft.com/office/drawing/2014/main" id="{6089180B-9BF0-4013-AAB8-9A71F55250AD}"/>
              </a:ext>
            </a:extLst>
          </p:cNvPr>
          <p:cNvSpPr>
            <a:spLocks noGrp="1"/>
          </p:cNvSpPr>
          <p:nvPr>
            <p:ph idx="1"/>
          </p:nvPr>
        </p:nvSpPr>
        <p:spPr>
          <a:xfrm>
            <a:off x="838200" y="1463040"/>
            <a:ext cx="10820400" cy="4937760"/>
          </a:xfrm>
        </p:spPr>
        <p:txBody>
          <a:bodyPr>
            <a:normAutofit/>
          </a:bodyPr>
          <a:lstStyle/>
          <a:p>
            <a:pPr marL="228600" indent="-228600" defTabSz="914400">
              <a:spcBef>
                <a:spcPts val="1000"/>
              </a:spcBef>
            </a:pPr>
            <a:r>
              <a:rPr lang="en-US" altLang="en-US" sz="2800" dirty="0"/>
              <a:t>The static home address is permanent for an entity’s lifetime</a:t>
            </a:r>
          </a:p>
          <a:p>
            <a:pPr marL="685800" lvl="1" indent="-228600" defTabSz="914400">
              <a:spcBef>
                <a:spcPts val="500"/>
              </a:spcBef>
            </a:pPr>
            <a:r>
              <a:rPr lang="en-US" altLang="en-US" sz="2400" dirty="0"/>
              <a:t>If the entity moves permanently, a </a:t>
            </a:r>
            <a:r>
              <a:rPr lang="en-US" altLang="en-US" sz="2400" i="1" dirty="0"/>
              <a:t>simple</a:t>
            </a:r>
            <a:r>
              <a:rPr lang="en-US" altLang="en-US" sz="2400" dirty="0"/>
              <a:t> home-based approach incurs higher communication overhead</a:t>
            </a:r>
            <a:endParaRPr lang="en-US" altLang="en-US" sz="1200" dirty="0"/>
          </a:p>
          <a:p>
            <a:pPr marL="1028700" lvl="2" indent="-228600" defTabSz="914400">
              <a:spcBef>
                <a:spcPts val="500"/>
              </a:spcBef>
            </a:pPr>
            <a:r>
              <a:rPr lang="en-US" altLang="en-US" sz="2100" dirty="0"/>
              <a:t>Consider the scenario where the clients are nearer to the mobile entity than the home entity</a:t>
            </a:r>
          </a:p>
          <a:p>
            <a:pPr marL="685800" lvl="1" indent="-228600" defTabSz="914400">
              <a:spcBef>
                <a:spcPts val="500"/>
              </a:spcBef>
            </a:pPr>
            <a:r>
              <a:rPr lang="en-US" altLang="en-US" sz="2400" i="1" dirty="0">
                <a:solidFill>
                  <a:srgbClr val="77E1FF"/>
                </a:solidFill>
              </a:rPr>
              <a:t>Caching</a:t>
            </a:r>
            <a:r>
              <a:rPr lang="en-US" altLang="en-US" sz="2400" dirty="0"/>
              <a:t> the address of the entity </a:t>
            </a:r>
            <a:r>
              <a:rPr lang="en-US" altLang="en-US" sz="2400" i="1" u="sng" dirty="0"/>
              <a:t>at the clients’ sides</a:t>
            </a:r>
            <a:r>
              <a:rPr lang="en-US" altLang="en-US" sz="2400" dirty="0"/>
              <a:t> can help, unless the entity moves very frequently </a:t>
            </a:r>
          </a:p>
          <a:p>
            <a:pPr marL="1028700" lvl="2" indent="-228600" defTabSz="914400">
              <a:spcBef>
                <a:spcPts val="500"/>
              </a:spcBef>
            </a:pPr>
            <a:r>
              <a:rPr lang="en-US" altLang="en-US" sz="2100" dirty="0"/>
              <a:t>How to handle </a:t>
            </a:r>
            <a:r>
              <a:rPr lang="en-US" altLang="en-US" sz="2100" i="1" dirty="0"/>
              <a:t>invalid</a:t>
            </a:r>
            <a:r>
              <a:rPr lang="en-US" altLang="en-US" sz="2100" dirty="0"/>
              <a:t> addresses?</a:t>
            </a:r>
          </a:p>
          <a:p>
            <a:pPr marL="685800" lvl="1" indent="-228600" defTabSz="914400">
              <a:spcBef>
                <a:spcPts val="500"/>
              </a:spcBef>
            </a:pPr>
            <a:r>
              <a:rPr lang="en-US" altLang="en-US" sz="2400" i="1" dirty="0">
                <a:solidFill>
                  <a:srgbClr val="EF7273"/>
                </a:solidFill>
              </a:rPr>
              <a:t>Replicating</a:t>
            </a:r>
            <a:r>
              <a:rPr lang="en-US" altLang="en-US" sz="2400" dirty="0"/>
              <a:t> the address of the entity at </a:t>
            </a:r>
            <a:br>
              <a:rPr lang="en-US" altLang="en-US" sz="2400" dirty="0"/>
            </a:br>
            <a:r>
              <a:rPr lang="en-US" altLang="en-US" sz="2400" dirty="0"/>
              <a:t>a </a:t>
            </a:r>
            <a:r>
              <a:rPr lang="en-US" altLang="en-US" sz="2400" i="1" dirty="0">
                <a:solidFill>
                  <a:srgbClr val="FFC000"/>
                </a:solidFill>
              </a:rPr>
              <a:t>secondary server </a:t>
            </a:r>
            <a:r>
              <a:rPr lang="en-US" altLang="en-US" sz="2400" dirty="0"/>
              <a:t>can help </a:t>
            </a:r>
          </a:p>
          <a:p>
            <a:pPr marL="1028700" lvl="2" indent="-228600" defTabSz="914400">
              <a:spcBef>
                <a:spcPts val="500"/>
              </a:spcBef>
            </a:pPr>
            <a:r>
              <a:rPr lang="en-US" altLang="en-US" sz="2100" dirty="0"/>
              <a:t>How to handle </a:t>
            </a:r>
            <a:r>
              <a:rPr lang="en-US" altLang="en-US" sz="2100" i="1" dirty="0"/>
              <a:t>inconsistent</a:t>
            </a:r>
            <a:r>
              <a:rPr lang="en-US" altLang="en-US" sz="2100" dirty="0"/>
              <a:t> addresses?</a:t>
            </a:r>
          </a:p>
          <a:p>
            <a:pPr marL="685800" lvl="1" indent="-228600" defTabSz="914400">
              <a:spcBef>
                <a:spcPts val="500"/>
              </a:spcBef>
            </a:pPr>
            <a:r>
              <a:rPr lang="en-US" altLang="en-US" sz="2400" dirty="0"/>
              <a:t>Adopting </a:t>
            </a:r>
            <a:r>
              <a:rPr lang="en-US" altLang="en-US" sz="2400" i="1" dirty="0">
                <a:solidFill>
                  <a:srgbClr val="92D050"/>
                </a:solidFill>
              </a:rPr>
              <a:t>a dynamic home </a:t>
            </a:r>
            <a:r>
              <a:rPr lang="en-US" altLang="en-US" sz="2400" dirty="0"/>
              <a:t>for the entity</a:t>
            </a:r>
            <a:br>
              <a:rPr lang="en-US" altLang="en-US" sz="2400" dirty="0"/>
            </a:br>
            <a:r>
              <a:rPr lang="en-US" altLang="en-US" sz="2400" dirty="0"/>
              <a:t>can help (with or without replication)</a:t>
            </a:r>
          </a:p>
        </p:txBody>
      </p:sp>
      <p:pic>
        <p:nvPicPr>
          <p:cNvPr id="4" name="Picture 2" descr="http://igcministries.org/images/WorldMap.gif">
            <a:extLst>
              <a:ext uri="{FF2B5EF4-FFF2-40B4-BE49-F238E27FC236}">
                <a16:creationId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7736066" y="3886200"/>
            <a:ext cx="3922534" cy="1928026"/>
          </a:xfrm>
          <a:prstGeom prst="rect">
            <a:avLst/>
          </a:prstGeom>
          <a:noFill/>
        </p:spPr>
      </p:pic>
      <p:pic>
        <p:nvPicPr>
          <p:cNvPr id="18437" name="Picture 4" descr="C:\Users\vkolar\AppData\Local\Microsoft\Windows\Temporary Internet Files\Content.IE5\VTHTR7LA\MC900330866[1].wmf">
            <a:extLst>
              <a:ext uri="{FF2B5EF4-FFF2-40B4-BE49-F238E27FC236}">
                <a16:creationId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23251" y="4333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75814" y="4389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08914" y="4419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a16="http://schemas.microsoft.com/office/drawing/2014/main" id="{1A0C16B7-6C67-4F2C-8375-FEEBFEBCB576}"/>
              </a:ext>
            </a:extLst>
          </p:cNvPr>
          <p:cNvCxnSpPr/>
          <p:nvPr/>
        </p:nvCxnSpPr>
        <p:spPr>
          <a:xfrm flipV="1">
            <a:off x="8540751" y="4691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0189903-4EF9-4209-B716-421067EBFC2B}"/>
              </a:ext>
            </a:extLst>
          </p:cNvPr>
          <p:cNvCxnSpPr/>
          <p:nvPr/>
        </p:nvCxnSpPr>
        <p:spPr>
          <a:xfrm flipH="1" flipV="1">
            <a:off x="8428039" y="4640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6F02152-8AC2-423F-BA2A-0F9FC5325CB2}"/>
              </a:ext>
            </a:extLst>
          </p:cNvPr>
          <p:cNvCxnSpPr>
            <a:endCxn id="18437" idx="1"/>
          </p:cNvCxnSpPr>
          <p:nvPr/>
        </p:nvCxnSpPr>
        <p:spPr>
          <a:xfrm>
            <a:off x="8048626" y="4573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04164" y="4038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a16="http://schemas.microsoft.com/office/drawing/2014/main" id="{66DA31B5-94A6-4A17-AD2E-EE342A47918F}"/>
              </a:ext>
            </a:extLst>
          </p:cNvPr>
          <p:cNvCxnSpPr>
            <a:stCxn id="18443" idx="3"/>
            <a:endCxn id="18437" idx="0"/>
          </p:cNvCxnSpPr>
          <p:nvPr/>
        </p:nvCxnSpPr>
        <p:spPr>
          <a:xfrm>
            <a:off x="8235950" y="4251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08964" y="4833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a16="http://schemas.microsoft.com/office/drawing/2014/main" id="{67C66633-BE2D-4673-BEC3-B51E8D08FCE4}"/>
              </a:ext>
            </a:extLst>
          </p:cNvPr>
          <p:cNvCxnSpPr>
            <a:stCxn id="18445" idx="0"/>
          </p:cNvCxnSpPr>
          <p:nvPr/>
        </p:nvCxnSpPr>
        <p:spPr>
          <a:xfrm flipH="1" flipV="1">
            <a:off x="8301039" y="4691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
        <p:nvSpPr>
          <p:cNvPr id="2" name="Oval 1">
            <a:extLst>
              <a:ext uri="{FF2B5EF4-FFF2-40B4-BE49-F238E27FC236}">
                <a16:creationId xmlns:a16="http://schemas.microsoft.com/office/drawing/2014/main" id="{6BE6DD25-7483-86B2-C452-E6F701DAF03E}"/>
              </a:ext>
            </a:extLst>
          </p:cNvPr>
          <p:cNvSpPr/>
          <p:nvPr/>
        </p:nvSpPr>
        <p:spPr>
          <a:xfrm>
            <a:off x="7391400" y="3886200"/>
            <a:ext cx="1524000" cy="1547026"/>
          </a:xfrm>
          <a:prstGeom prst="ellipse">
            <a:avLst/>
          </a:prstGeom>
          <a:noFill/>
          <a:ln w="19050">
            <a:solidFill>
              <a:srgbClr val="77E1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a:extLst>
              <a:ext uri="{FF2B5EF4-FFF2-40B4-BE49-F238E27FC236}">
                <a16:creationId xmlns:a16="http://schemas.microsoft.com/office/drawing/2014/main" id="{1CFCAEDC-31F0-EFE4-9620-21C4DB546587}"/>
              </a:ext>
            </a:extLst>
          </p:cNvPr>
          <p:cNvSpPr/>
          <p:nvPr/>
        </p:nvSpPr>
        <p:spPr>
          <a:xfrm>
            <a:off x="8496300" y="3981492"/>
            <a:ext cx="838200" cy="311108"/>
          </a:xfrm>
          <a:prstGeom prst="round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1200" b="1" dirty="0">
                <a:solidFill>
                  <a:schemeClr val="tx1"/>
                </a:solidFill>
              </a:rPr>
              <a:t>Secondary Server</a:t>
            </a:r>
          </a:p>
        </p:txBody>
      </p:sp>
      <p:cxnSp>
        <p:nvCxnSpPr>
          <p:cNvPr id="6" name="Curved Connector 5">
            <a:extLst>
              <a:ext uri="{FF2B5EF4-FFF2-40B4-BE49-F238E27FC236}">
                <a16:creationId xmlns:a16="http://schemas.microsoft.com/office/drawing/2014/main" id="{A9E17E73-85D3-B1EE-AC05-78E4C2BF6978}"/>
              </a:ext>
            </a:extLst>
          </p:cNvPr>
          <p:cNvCxnSpPr>
            <a:cxnSpLocks/>
            <a:stCxn id="18438" idx="0"/>
          </p:cNvCxnSpPr>
          <p:nvPr/>
        </p:nvCxnSpPr>
        <p:spPr>
          <a:xfrm rot="16200000" flipV="1">
            <a:off x="9498423" y="3973128"/>
            <a:ext cx="252391" cy="580231"/>
          </a:xfrm>
          <a:prstGeom prst="curved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B801034-0B7D-BAF1-EC37-93BBB7D28825}"/>
              </a:ext>
            </a:extLst>
          </p:cNvPr>
          <p:cNvCxnSpPr>
            <a:cxnSpLocks/>
            <a:stCxn id="18437" idx="3"/>
            <a:endCxn id="3" idx="2"/>
          </p:cNvCxnSpPr>
          <p:nvPr/>
        </p:nvCxnSpPr>
        <p:spPr>
          <a:xfrm flipV="1">
            <a:off x="8507414" y="4292600"/>
            <a:ext cx="407986" cy="280194"/>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585AFE1-C03A-0296-D63C-6C065F9E919C}"/>
              </a:ext>
            </a:extLst>
          </p:cNvPr>
          <p:cNvCxnSpPr>
            <a:cxnSpLocks/>
            <a:stCxn id="18445" idx="3"/>
            <a:endCxn id="3" idx="2"/>
          </p:cNvCxnSpPr>
          <p:nvPr/>
        </p:nvCxnSpPr>
        <p:spPr>
          <a:xfrm flipV="1">
            <a:off x="8540751" y="4292600"/>
            <a:ext cx="374649" cy="753269"/>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44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2"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right)">
                                      <p:cBhvr>
                                        <p:cTn id="61" dur="500"/>
                                        <p:tgtEl>
                                          <p:spTgt spid="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wipe(left)">
                                      <p:cBhvr>
                                        <p:cTn id="66" dur="500"/>
                                        <p:tgtEl>
                                          <p:spTgt spid="32"/>
                                        </p:tgtEl>
                                      </p:cBhvr>
                                    </p:animEffect>
                                  </p:childTnLst>
                                </p:cTn>
                              </p:par>
                              <p:par>
                                <p:cTn id="67" presetID="22" presetClass="entr" presetSubtype="8" fill="hold" nodeType="with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wipe(left)">
                                      <p:cBhvr>
                                        <p:cTn id="69" dur="500"/>
                                        <p:tgtEl>
                                          <p:spTgt spid="28"/>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a16="http://schemas.microsoft.com/office/drawing/2014/main" id="{4E99831E-22C3-4EAA-A0EF-D120CBD3BC86}"/>
              </a:ext>
            </a:extLst>
          </p:cNvPr>
          <p:cNvSpPr>
            <a:spLocks noGrp="1"/>
          </p:cNvSpPr>
          <p:nvPr>
            <p:ph idx="1"/>
          </p:nvPr>
        </p:nvSpPr>
        <p:spPr/>
        <p:txBody>
          <a:bodyPr/>
          <a:lstStyle/>
          <a:p>
            <a:r>
              <a:rPr lang="en-US" altLang="en-US" sz="2800" dirty="0"/>
              <a:t>DHT is a distributed system that provides a lookup service similar to a hash table</a:t>
            </a:r>
          </a:p>
          <a:p>
            <a:pPr lvl="1"/>
            <a:r>
              <a:rPr lang="en-US" altLang="en-US" sz="2400" i="1" dirty="0"/>
              <a:t>(key, value)</a:t>
            </a:r>
            <a:r>
              <a:rPr lang="en-US" altLang="en-US" sz="2400" dirty="0"/>
              <a:t> pairs are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serve in retrieving the value for a given key</a:t>
            </a:r>
          </a:p>
          <a:p>
            <a:pPr lvl="4"/>
            <a:endParaRPr lang="en-US" altLang="en-US" sz="1200" dirty="0"/>
          </a:p>
          <a:p>
            <a:r>
              <a:rPr lang="en-US" altLang="en-US" sz="2800" dirty="0"/>
              <a:t>We will study a representative DHT known as </a:t>
            </a:r>
            <a:r>
              <a:rPr lang="en-US" altLang="en-US" sz="2800" dirty="0">
                <a:solidFill>
                  <a:srgbClr val="77E1FF"/>
                </a:solidFill>
              </a:rPr>
              <a:t>Chord</a:t>
            </a:r>
          </a:p>
        </p:txBody>
      </p:sp>
      <p:sp>
        <p:nvSpPr>
          <p:cNvPr id="2" name="Rectangle 1">
            <a:extLst>
              <a:ext uri="{FF2B5EF4-FFF2-40B4-BE49-F238E27FC236}">
                <a16:creationId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(randomly chosen) to each node</a:t>
            </a:r>
          </a:p>
          <a:p>
            <a:pPr lvl="1"/>
            <a:r>
              <a:rPr lang="en-US" altLang="en-US" sz="2200" dirty="0"/>
              <a:t>A node can be contacted through its network address</a:t>
            </a:r>
          </a:p>
          <a:p>
            <a:pPr lvl="1"/>
            <a:endParaRPr lang="en-US" altLang="en-US" sz="2200" dirty="0"/>
          </a:p>
          <a:p>
            <a:r>
              <a:rPr lang="en-US" altLang="en-US" sz="2400" dirty="0"/>
              <a:t>Furthermore, it maps each entity to a node</a:t>
            </a:r>
          </a:p>
          <a:p>
            <a:pPr lvl="1"/>
            <a:r>
              <a:rPr lang="en-US" altLang="en-US" sz="2200" dirty="0"/>
              <a:t>Entities can be processes, files, etc.,</a:t>
            </a:r>
          </a:p>
          <a:p>
            <a:pPr lvl="1"/>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77E1FF"/>
                </a:solidFill>
              </a:rPr>
              <a:t>key </a:t>
            </a:r>
            <a:r>
              <a:rPr lang="en-US" altLang="en-US" sz="2200" dirty="0">
                <a:solidFill>
                  <a:srgbClr val="77E1FF"/>
                </a:solidFill>
                <a:latin typeface="Courier New" panose="02070309020205020404" pitchFamily="49" charset="0"/>
                <a:cs typeface="Courier New" panose="02070309020205020404" pitchFamily="49" charset="0"/>
              </a:rPr>
              <a:t>k</a:t>
            </a:r>
            <a:r>
              <a:rPr lang="en-US" altLang="en-US" sz="2200" dirty="0"/>
              <a:t> falls under the jurisdiction of the node with the </a:t>
            </a:r>
            <a:r>
              <a:rPr lang="en-US" altLang="en-US" sz="2200" i="1" dirty="0"/>
              <a:t>smallest 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as </a:t>
            </a:r>
            <a:r>
              <a:rPr lang="en-US" altLang="en-US" sz="2200" b="1" i="1" dirty="0" err="1">
                <a:solidFill>
                  <a:srgbClr val="77E1FF"/>
                </a:solidFill>
                <a:latin typeface="Courier New" panose="02070309020205020404" pitchFamily="49" charset="0"/>
                <a:cs typeface="Courier New" panose="02070309020205020404" pitchFamily="49" charset="0"/>
              </a:rPr>
              <a:t>succ</a:t>
            </a:r>
            <a:r>
              <a:rPr lang="en-US" altLang="en-US" sz="2200" b="1" i="1" dirty="0">
                <a:solidFill>
                  <a:srgbClr val="77E1FF"/>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k</a:t>
            </a:r>
          </a:p>
        </p:txBody>
      </p:sp>
      <p:sp>
        <p:nvSpPr>
          <p:cNvPr id="33" name="TextBox 32">
            <a:extLst>
              <a:ext uri="{FF2B5EF4-FFF2-40B4-BE49-F238E27FC236}">
                <a16:creationId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Map each entity with key </a:t>
            </a:r>
            <a:r>
              <a:rPr lang="en-US" sz="1400" dirty="0">
                <a:latin typeface="Courier New" pitchFamily="49" charset="0"/>
                <a:cs typeface="Courier New" pitchFamily="49" charset="0"/>
              </a:rPr>
              <a:t>k</a:t>
            </a:r>
            <a:r>
              <a:rPr lang="en-US" sz="1400" dirty="0"/>
              <a:t> 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36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1.98936E-6 L 0.125 0.0391 " pathEditMode="relative" rAng="0" ptsTypes="AA">
                                      <p:cBhvr>
                                        <p:cTn id="58" dur="500" fill="hold"/>
                                        <p:tgtEl>
                                          <p:spTgt spid="25"/>
                                        </p:tgtEl>
                                        <p:attrNameLst>
                                          <p:attrName>ppt_x</p:attrName>
                                          <p:attrName>ppt_y</p:attrName>
                                        </p:attrNameLst>
                                      </p:cBhvr>
                                      <p:rCtr x="6250" y="194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8.83646E-7 L 0.125 0.12468 " pathEditMode="relative" rAng="0" ptsTypes="AA">
                                      <p:cBhvr>
                                        <p:cTn id="62" dur="500" fill="hold"/>
                                        <p:tgtEl>
                                          <p:spTgt spid="26"/>
                                        </p:tgtEl>
                                        <p:attrNameLst>
                                          <p:attrName>ppt_x</p:attrName>
                                          <p:attrName>ppt_y</p:attrName>
                                        </p:attrNameLst>
                                      </p:cBhvr>
                                      <p:rCtr x="6250" y="6223"/>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1.16354E-6 L 0.125 0.01642 " pathEditMode="relative" rAng="0" ptsTypes="AA">
                                      <p:cBhvr>
                                        <p:cTn id="66" dur="500" fill="hold"/>
                                        <p:tgtEl>
                                          <p:spTgt spid="27"/>
                                        </p:tgtEl>
                                        <p:attrNameLst>
                                          <p:attrName>ppt_x</p:attrName>
                                          <p:attrName>ppt_y</p:attrName>
                                        </p:attrNameLst>
                                      </p:cBhvr>
                                      <p:rCtr x="6250" y="810"/>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3.95559E-6 L 0.125 0.15059 " pathEditMode="relative" rAng="0" ptsTypes="AA">
                                      <p:cBhvr>
                                        <p:cTn id="70" dur="500" fill="hold"/>
                                        <p:tgtEl>
                                          <p:spTgt spid="28"/>
                                        </p:tgtEl>
                                        <p:attrNameLst>
                                          <p:attrName>ppt_x</p:attrName>
                                          <p:attrName>ppt_y</p:attrName>
                                        </p:attrNameLst>
                                      </p:cBhvr>
                                      <p:rCtr x="6250" y="7518"/>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3.33333E-6 -4.00185E-7 L 0.125 0.22785 " pathEditMode="relative" rAng="0" ptsTypes="AA">
                                      <p:cBhvr>
                                        <p:cTn id="74" dur="500" fill="hold"/>
                                        <p:tgtEl>
                                          <p:spTgt spid="30"/>
                                        </p:tgtEl>
                                        <p:attrNameLst>
                                          <p:attrName>ppt_x</p:attrName>
                                          <p:attrName>ppt_y</p:attrName>
                                        </p:attrNameLst>
                                      </p:cBhvr>
                                      <p:rCtr x="6250" y="11381"/>
                                    </p:animMotion>
                                  </p:childTnLst>
                                </p:cTn>
                              </p:par>
                            </p:childTnLst>
                          </p:cTn>
                        </p:par>
                      </p:childTnLst>
                    </p:cTn>
                  </p:par>
                  <p:par>
                    <p:cTn id="75" fill="hold" nodeType="clickPar">
                      <p:stCondLst>
                        <p:cond delay="indefinite"/>
                      </p:stCondLst>
                      <p:childTnLst>
                        <p:par>
                          <p:cTn id="76" fill="hold" nodeType="withGroup">
                            <p:stCondLst>
                              <p:cond delay="0"/>
                            </p:stCondLst>
                            <p:childTnLst>
                              <p:par>
                                <p:cTn id="77" presetID="42" presetClass="path" presetSubtype="0" accel="50000" decel="50000" fill="hold" grpId="0" nodeType="clickEffect">
                                  <p:stCondLst>
                                    <p:cond delay="0"/>
                                  </p:stCondLst>
                                  <p:childTnLst>
                                    <p:animMotion origin="layout" path="M 5E-6 -4.2031E-6 L 0.12396 0.11682 " pathEditMode="relative" rAng="0" ptsTypes="AA">
                                      <p:cBhvr>
                                        <p:cTn id="78"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77E1FF"/>
                </a:solidFill>
              </a:rPr>
              <a:t>Last Session:</a:t>
            </a:r>
          </a:p>
          <a:p>
            <a:pPr lvl="1">
              <a:buFont typeface="Wingdings" pitchFamily="2" charset="2"/>
              <a:buChar char="§"/>
              <a:defRPr/>
            </a:pPr>
            <a:r>
              <a:rPr lang="en-US" sz="2800" dirty="0"/>
              <a:t>Architectures</a:t>
            </a:r>
          </a:p>
          <a:p>
            <a:pPr marL="342900" lvl="1" indent="0">
              <a:buNone/>
              <a:defRPr/>
            </a:pPr>
            <a:endParaRPr lang="en-US" sz="2800" dirty="0"/>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77E1FF"/>
                </a:solidFill>
              </a:rPr>
              <a:t>Today’s Session:</a:t>
            </a:r>
          </a:p>
          <a:p>
            <a:pPr lvl="1" algn="just" eaLnBrk="1" hangingPunct="1">
              <a:buFont typeface="Wingdings" pitchFamily="2" charset="2"/>
              <a:buChar char="§"/>
              <a:defRPr/>
            </a:pPr>
            <a:r>
              <a:rPr lang="en-US" sz="2800" dirty="0"/>
              <a:t>Naming (</a:t>
            </a:r>
            <a:r>
              <a:rPr lang="en-US" sz="2800" i="1" dirty="0"/>
              <a:t>Chapter 5 in Steen’s and Tanenbaum’s book</a:t>
            </a:r>
            <a:r>
              <a:rPr lang="en-US" sz="2800" dirty="0"/>
              <a:t>) </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77E1FF"/>
                </a:solidFill>
              </a:rPr>
              <a:t>Announcements:</a:t>
            </a:r>
          </a:p>
          <a:p>
            <a:pPr lvl="1">
              <a:buFont typeface="Wingdings" pitchFamily="2" charset="2"/>
              <a:buChar char="§"/>
              <a:defRPr/>
            </a:pPr>
            <a:r>
              <a:rPr lang="en-US" sz="2800" dirty="0"/>
              <a:t>P1 design report is due today by midnight </a:t>
            </a:r>
          </a:p>
          <a:p>
            <a:pPr lvl="1">
              <a:buFont typeface="Wingdings" pitchFamily="2" charset="2"/>
              <a:buChar char="§"/>
              <a:defRPr/>
            </a:pPr>
            <a:r>
              <a:rPr lang="en-US" sz="2800" dirty="0"/>
              <a:t>PS2 is due on Sep 26</a:t>
            </a:r>
          </a:p>
          <a:p>
            <a:pPr lvl="1">
              <a:buFont typeface="Wingdings" pitchFamily="2" charset="2"/>
              <a:buChar char="§"/>
              <a:defRPr/>
            </a:pPr>
            <a:r>
              <a:rPr lang="en-US" sz="2800" dirty="0">
                <a:solidFill>
                  <a:srgbClr val="EF7273"/>
                </a:solidFill>
              </a:rPr>
              <a:t>Quiz I is on Sep 24</a:t>
            </a: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objective in DHT 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a:latin typeface="Courier New" pitchFamily="49" charset="0"/>
                <a:cs typeface="Courier New" pitchFamily="49" charset="0"/>
              </a:rPr>
              <a:t>k</a:t>
            </a:r>
            <a:r>
              <a:rPr lang="en-US" i="1" dirty="0"/>
              <a:t>, 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IDs</a:t>
            </a: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a:latin typeface="Courier New" pitchFamily="49" charset="0"/>
                <a:cs typeface="Courier New" pitchFamily="49" charset="0"/>
              </a:rPr>
              <a:t>p</a:t>
            </a:r>
            <a:r>
              <a:rPr lang="en-US" dirty="0">
                <a:latin typeface="Arial" charset="0"/>
                <a:cs typeface="Arial" charset="0"/>
              </a:rPr>
              <a:t>’ 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a:latin typeface="Courier New" pitchFamily="49" charset="0"/>
                <a:cs typeface="Courier New" pitchFamily="49" charset="0"/>
              </a:rPr>
              <a:t>p </a:t>
            </a:r>
            <a:r>
              <a:rPr lang="en-US" dirty="0">
                <a:latin typeface="Arial" charset="0"/>
                <a:cs typeface="Arial" charset="0"/>
              </a:rPr>
              <a:t>will handle it</a:t>
            </a:r>
          </a:p>
          <a:p>
            <a:pPr marL="512763" lvl="1" indent="-173038" eaLnBrk="1" hangingPunct="1">
              <a:buFont typeface="Arial" pitchFamily="34" charset="0"/>
              <a:buChar char="•"/>
              <a:defRPr/>
            </a:pPr>
            <a:r>
              <a:rPr lang="en-US" dirty="0">
                <a:latin typeface="Arial" charset="0"/>
                <a:cs typeface="Arial" charset="0"/>
              </a:rPr>
              <a:t>Else it will forward 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6"/>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8" dur="2000" fill="hold"/>
                                        <p:tgtEl>
                                          <p:spTgt spid="36"/>
                                        </p:tgtEl>
                                        <p:attrNameLst>
                                          <p:attrName>ppt_x</p:attrName>
                                          <p:attrName>ppt_y</p:attrName>
                                        </p:attrNameLst>
                                      </p:cBhvr>
                                      <p:rCtr x="-13568" y="24282"/>
                                    </p:animMotion>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a16="http://schemas.microsoft.com/office/drawing/2014/main" val="10004"/>
                  </a:ext>
                </a:extLst>
              </a:tr>
            </a:tbl>
          </a:graphicData>
        </a:graphic>
      </p:graphicFrame>
      <p:graphicFrame>
        <p:nvGraphicFramePr>
          <p:cNvPr id="5" name="Diagram 4">
            <a:extLst>
              <a:ext uri="{FF2B5EF4-FFF2-40B4-BE49-F238E27FC236}">
                <a16:creationId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6A69B47-C2C0-45FB-9398-C8ABA119AD31}"/>
              </a:ext>
            </a:extLst>
          </p:cNvPr>
          <p:cNvSpPr txBox="1"/>
          <p:nvPr/>
        </p:nvSpPr>
        <p:spPr>
          <a:xfrm>
            <a:off x="5761552" y="1597927"/>
            <a:ext cx="5970199" cy="4001095"/>
          </a:xfrm>
          <a:prstGeom prst="rect">
            <a:avLst/>
          </a:prstGeom>
          <a:noFill/>
        </p:spPr>
        <p:txBody>
          <a:bodyPr wrap="square">
            <a:spAutoFit/>
          </a:bodyPr>
          <a:lstStyle/>
          <a:p>
            <a:pPr eaLnBrk="1" hangingPunct="1">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IDs</a:t>
            </a:r>
          </a:p>
          <a:p>
            <a:pPr eaLnBrk="1" hangingPunct="1">
              <a:defRPr/>
            </a:pPr>
            <a:endParaRPr lang="en-US" sz="1600" dirty="0">
              <a:latin typeface="Arial" charset="0"/>
              <a:cs typeface="Arial" charset="0"/>
            </a:endParaRPr>
          </a:p>
          <a:p>
            <a:pPr marL="342900" indent="-342900" eaLnBrk="1" hangingPunct="1">
              <a:buFont typeface="+mj-lt"/>
              <a:buAutoNum type="arabicPeriod" startAt="2"/>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endParaRPr lang="en-US" sz="1600" dirty="0">
              <a:latin typeface="Arial" charset="0"/>
              <a:cs typeface="Arial" charset="0"/>
            </a:endParaRP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startAt="2"/>
              <a:defRPr/>
            </a:pPr>
            <a:r>
              <a:rPr lang="en-US" sz="1600" dirty="0">
                <a:latin typeface="Arial" charset="0"/>
                <a:cs typeface="Arial" charset="0"/>
              </a:rPr>
              <a:t>If node ‘</a:t>
            </a:r>
            <a:r>
              <a:rPr lang="en-US" sz="1600" dirty="0">
                <a:latin typeface="Courier New" pitchFamily="49" charset="0"/>
                <a:cs typeface="Courier New" pitchFamily="49" charset="0"/>
              </a:rPr>
              <a:t>p</a:t>
            </a:r>
            <a:r>
              <a:rPr lang="en-US" sz="1600" dirty="0">
                <a:latin typeface="Arial" charset="0"/>
                <a:cs typeface="Arial" charset="0"/>
              </a:rPr>
              <a:t>’ 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a16="http://schemas.microsoft.com/office/drawing/2014/main" val="10004"/>
                  </a:ext>
                </a:extLst>
              </a:tr>
            </a:tbl>
          </a:graphicData>
        </a:graphic>
      </p:graphicFrame>
      <p:graphicFrame>
        <p:nvGraphicFramePr>
          <p:cNvPr id="46" name="Content Placeholder 3">
            <a:extLst>
              <a:ext uri="{FF2B5EF4-FFF2-40B4-BE49-F238E27FC236}">
                <a16:creationId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7" name="Content Placeholder 3">
            <a:extLst>
              <a:ext uri="{FF2B5EF4-FFF2-40B4-BE49-F238E27FC236}">
                <a16:creationId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9" name="Content Placeholder 3">
            <a:extLst>
              <a:ext uri="{FF2B5EF4-FFF2-40B4-BE49-F238E27FC236}">
                <a16:creationId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a16="http://schemas.microsoft.com/office/drawing/2014/main" val="10004"/>
                  </a:ext>
                </a:extLst>
              </a:tr>
            </a:tbl>
          </a:graphicData>
        </a:graphic>
      </p:graphicFrame>
      <p:graphicFrame>
        <p:nvGraphicFramePr>
          <p:cNvPr id="50" name="Content Placeholder 3">
            <a:extLst>
              <a:ext uri="{FF2B5EF4-FFF2-40B4-BE49-F238E27FC236}">
                <a16:creationId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2" name="Content Placeholder 3">
            <a:extLst>
              <a:ext uri="{FF2B5EF4-FFF2-40B4-BE49-F238E27FC236}">
                <a16:creationId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3" name="Content Placeholder 3">
            <a:extLst>
              <a:ext uri="{FF2B5EF4-FFF2-40B4-BE49-F238E27FC236}">
                <a16:creationId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a16="http://schemas.microsoft.com/office/drawing/2014/main" val="10004"/>
                  </a:ext>
                </a:extLst>
              </a:tr>
            </a:tbl>
          </a:graphicData>
        </a:graphic>
      </p:graphicFrame>
      <p:graphicFrame>
        <p:nvGraphicFramePr>
          <p:cNvPr id="55" name="Content Placeholder 3">
            <a:extLst>
              <a:ext uri="{FF2B5EF4-FFF2-40B4-BE49-F238E27FC236}">
                <a16:creationId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a16="http://schemas.microsoft.com/office/drawing/2014/main" val="10004"/>
                  </a:ext>
                </a:extLst>
              </a:tr>
            </a:tbl>
          </a:graphicData>
        </a:graphic>
      </p:graphicFrame>
      <p:cxnSp>
        <p:nvCxnSpPr>
          <p:cNvPr id="56" name="Straight Arrow Connector 55">
            <a:extLst>
              <a:ext uri="{FF2B5EF4-FFF2-40B4-BE49-F238E27FC236}">
                <a16:creationId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8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91"/>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3"/>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4"/>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5"/>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9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6"/>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87"/>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33"/>
                                        </p:tgtEl>
                                        <p:attrNameLst>
                                          <p:attrName>style.visibility</p:attrName>
                                        </p:attrNameLst>
                                      </p:cBhvr>
                                      <p:to>
                                        <p:strVal val="hidden"/>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4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5"/>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0"/>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74"/>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2"/>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78"/>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5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1" nodeType="clickEffect">
                                  <p:stCondLst>
                                    <p:cond delay="0"/>
                                  </p:stCondLst>
                                  <p:childTnLst>
                                    <p:set>
                                      <p:cBhvr>
                                        <p:cTn id="102" dur="1" fill="hold">
                                          <p:stCondLst>
                                            <p:cond delay="0"/>
                                          </p:stCondLst>
                                        </p:cTn>
                                        <p:tgtEl>
                                          <p:spTgt spid="97"/>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9" end="9"/>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10" end="10"/>
                                            </p:txEl>
                                          </p:spTgt>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42" presetClass="path" presetSubtype="0" accel="50000" decel="50000" fill="hold" grpId="0" nodeType="clickEffect">
                                  <p:stCondLst>
                                    <p:cond delay="0"/>
                                  </p:stCondLst>
                                  <p:childTnLst>
                                    <p:animMotion origin="layout" path="M 3.33333E-6 1.36479E-6 L -0.08334 0.40504 " pathEditMode="relative" rAng="0" ptsTypes="AA">
                                      <p:cBhvr>
                                        <p:cTn id="120" dur="2000" fill="hold"/>
                                        <p:tgtEl>
                                          <p:spTgt spid="97"/>
                                        </p:tgtEl>
                                        <p:attrNameLst>
                                          <p:attrName>ppt_x</p:attrName>
                                          <p:attrName>ppt_y</p:attrName>
                                        </p:attrNameLst>
                                      </p:cBhvr>
                                      <p:rCtr x="-4167" y="20241"/>
                                    </p:animMotion>
                                  </p:childTnLst>
                                </p:cTn>
                              </p:par>
                            </p:childTnLst>
                          </p:cTn>
                        </p:par>
                      </p:childTnLst>
                    </p:cTn>
                  </p:par>
                  <p:par>
                    <p:cTn id="121" fill="hold" nodeType="clickPar">
                      <p:stCondLst>
                        <p:cond delay="indefinite"/>
                      </p:stCondLst>
                      <p:childTnLst>
                        <p:par>
                          <p:cTn id="122" fill="hold" nodeType="withGroup">
                            <p:stCondLst>
                              <p:cond delay="0"/>
                            </p:stCondLst>
                            <p:childTnLst>
                              <p:par>
                                <p:cTn id="123" presetID="42" presetClass="path" presetSubtype="0" accel="50000" decel="50000" fill="hold" grpId="2" nodeType="clickEffect">
                                  <p:stCondLst>
                                    <p:cond delay="0"/>
                                  </p:stCondLst>
                                  <p:childTnLst>
                                    <p:animMotion origin="layout" path="M -0.08333 0.40509 L -0.09375 0.36088 " pathEditMode="relative" rAng="0" ptsTypes="AA">
                                      <p:cBhvr>
                                        <p:cTn id="124" dur="2000" fill="hold"/>
                                        <p:tgtEl>
                                          <p:spTgt spid="97"/>
                                        </p:tgtEl>
                                        <p:attrNameLst>
                                          <p:attrName>ppt_x</p:attrName>
                                          <p:attrName>ppt_y</p:attrName>
                                        </p:attrNameLst>
                                      </p:cBhvr>
                                      <p:rCtr x="-521" y="-2222"/>
                                    </p:animMotion>
                                  </p:childTnLst>
                                </p:cTn>
                              </p:par>
                            </p:childTnLst>
                          </p:cTn>
                        </p:par>
                      </p:childTnLst>
                    </p:cTn>
                  </p:par>
                  <p:par>
                    <p:cTn id="125" fill="hold" nodeType="clickPar">
                      <p:stCondLst>
                        <p:cond delay="indefinite"/>
                      </p:stCondLst>
                      <p:childTnLst>
                        <p:par>
                          <p:cTn id="126" fill="hold" nodeType="withGroup">
                            <p:stCondLst>
                              <p:cond delay="0"/>
                            </p:stCondLst>
                            <p:childTnLst>
                              <p:par>
                                <p:cTn id="127" presetID="42" presetClass="path" presetSubtype="0" accel="50000" decel="50000" fill="hold" grpId="3" nodeType="clickEffect">
                                  <p:stCondLst>
                                    <p:cond delay="0"/>
                                  </p:stCondLst>
                                  <p:childTnLst>
                                    <p:animMotion origin="layout" path="M -0.09375 0.36088 L -0.15 0.32732 " pathEditMode="relative" rAng="0" ptsTypes="AA">
                                      <p:cBhvr>
                                        <p:cTn id="128" dur="2000" fill="hold"/>
                                        <p:tgtEl>
                                          <p:spTgt spid="97"/>
                                        </p:tgtEl>
                                        <p:attrNameLst>
                                          <p:attrName>ppt_x</p:attrName>
                                          <p:attrName>ppt_y</p:attrName>
                                        </p:attrNameLst>
                                      </p:cBhvr>
                                      <p:rCtr x="-2812" y="-1690"/>
                                    </p:animMotion>
                                  </p:childTnLst>
                                </p:cTn>
                              </p:par>
                            </p:childTnLst>
                          </p:cTn>
                        </p:par>
                      </p:childTnLst>
                    </p:cTn>
                  </p:par>
                  <p:par>
                    <p:cTn id="129" fill="hold" nodeType="clickPar">
                      <p:stCondLst>
                        <p:cond delay="indefinite"/>
                      </p:stCondLst>
                      <p:childTnLst>
                        <p:par>
                          <p:cTn id="130" fill="hold" nodeType="withGroup">
                            <p:stCondLst>
                              <p:cond delay="0"/>
                            </p:stCondLst>
                            <p:childTnLst>
                              <p:par>
                                <p:cTn id="131" presetID="42" presetClass="path" presetSubtype="0" accel="50000" decel="50000" fill="hold" grpId="4" nodeType="clickEffect">
                                  <p:stCondLst>
                                    <p:cond delay="0"/>
                                  </p:stCondLst>
                                  <p:childTnLst>
                                    <p:animMotion origin="layout" path="M -0.15 0.32731 L -0.125 0.06083 " pathEditMode="relative" rAng="0" ptsTypes="AA">
                                      <p:cBhvr>
                                        <p:cTn id="132"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CECA09A-AC96-418F-86A3-25A425844E35}"/>
              </a:ext>
            </a:extLst>
          </p:cNvPr>
          <p:cNvSpPr>
            <a:spLocks noGrp="1"/>
          </p:cNvSpPr>
          <p:nvPr>
            <p:ph type="title"/>
          </p:nvPr>
        </p:nvSpPr>
        <p:spPr>
          <a:xfrm>
            <a:off x="685800" y="274320"/>
            <a:ext cx="10439400" cy="1325880"/>
          </a:xfrm>
        </p:spPr>
        <p:txBody>
          <a:bodyPr>
            <a:normAutofit/>
          </a:bodyPr>
          <a:lstStyle/>
          <a:p>
            <a:r>
              <a:rPr lang="en-US" altLang="en-US" dirty="0"/>
              <a:t>Chord – The Join and Leave Protocol</a:t>
            </a:r>
          </a:p>
        </p:txBody>
      </p:sp>
      <p:sp>
        <p:nvSpPr>
          <p:cNvPr id="18435" name="Content Placeholder 2">
            <a:extLst>
              <a:ext uri="{FF2B5EF4-FFF2-40B4-BE49-F238E27FC236}">
                <a16:creationId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large-scale distributed Systems, nodes dynamically </a:t>
            </a:r>
            <a:r>
              <a:rPr lang="en-US" sz="2400" i="1" dirty="0"/>
              <a:t>join</a:t>
            </a:r>
            <a:r>
              <a:rPr lang="en-US" sz="2400" dirty="0"/>
              <a:t> and </a:t>
            </a:r>
            <a:r>
              <a:rPr lang="en-US" sz="2400" i="1" dirty="0"/>
              <a:t>leave</a:t>
            </a:r>
            <a:r>
              <a:rPr lang="en-US" sz="2400" dirty="0"/>
              <a:t> (voluntarily or due to failures)</a:t>
            </a:r>
          </a:p>
          <a:p>
            <a:pPr lvl="3">
              <a:defRPr/>
            </a:pPr>
            <a:endParaRPr lang="en-US" sz="900" dirty="0"/>
          </a:p>
          <a:p>
            <a:pPr>
              <a:defRPr/>
            </a:pPr>
            <a:r>
              <a:rPr lang="en-US" sz="2400" dirty="0"/>
              <a:t>If a node p wants to join:</a:t>
            </a:r>
          </a:p>
          <a:p>
            <a:pPr lvl="1">
              <a:defRPr/>
            </a:pPr>
            <a:r>
              <a:rPr lang="en-US" sz="2200" dirty="0"/>
              <a:t>It contacts an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leave:</a:t>
            </a:r>
          </a:p>
          <a:p>
            <a:pPr lvl="1">
              <a:defRPr/>
            </a:pPr>
            <a:r>
              <a:rPr lang="en-US" sz="2200" dirty="0"/>
              <a:t>It contacts </a:t>
            </a:r>
            <a:r>
              <a:rPr lang="en-US" sz="2200" dirty="0">
                <a:latin typeface="Courier New" pitchFamily="49" charset="0"/>
                <a:cs typeface="Courier New" pitchFamily="49" charset="0"/>
              </a:rPr>
              <a:t>pred(p)</a:t>
            </a:r>
            <a:r>
              <a:rPr lang="en-US" sz="2200" dirty="0"/>
              <a:t>and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and updates them</a:t>
            </a:r>
          </a:p>
        </p:txBody>
      </p:sp>
      <p:graphicFrame>
        <p:nvGraphicFramePr>
          <p:cNvPr id="7" name="Diagram 6">
            <a:extLst>
              <a:ext uri="{FF2B5EF4-FFF2-40B4-BE49-F238E27FC236}">
                <a16:creationId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7">
            <a:extLst>
              <a:ext uri="{FF2B5EF4-FFF2-40B4-BE49-F238E27FC236}">
                <a16:creationId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2"/>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22"/>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5"/>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nodeType="clickEffect">
                                  <p:stCondLst>
                                    <p:cond delay="0"/>
                                  </p:stCondLst>
                                  <p:childTnLst>
                                    <p:animMotion origin="layout" path="M 2.08333E-6 4.07407E-6 L 0.01953 -0.24514 " pathEditMode="relative" rAng="0" ptsTypes="AA">
                                      <p:cBhvr>
                                        <p:cTn id="54" dur="2000" fill="hold"/>
                                        <p:tgtEl>
                                          <p:spTgt spid="3"/>
                                        </p:tgtEl>
                                        <p:attrNameLst>
                                          <p:attrName>ppt_x</p:attrName>
                                          <p:attrName>ppt_y</p:attrName>
                                        </p:attrNameLst>
                                      </p:cBhvr>
                                      <p:rCtr x="977" y="-12269"/>
                                    </p:animMotion>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8435">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AEC7AD-E134-4B3B-BCCE-35ECB478DD1A}"/>
              </a:ext>
            </a:extLst>
          </p:cNvPr>
          <p:cNvSpPr>
            <a:spLocks noGrp="1"/>
          </p:cNvSpPr>
          <p:nvPr>
            <p:ph type="title"/>
          </p:nvPr>
        </p:nvSpPr>
        <p:spPr>
          <a:xfrm>
            <a:off x="841248" y="274320"/>
            <a:ext cx="10131552" cy="1325880"/>
          </a:xfrm>
        </p:spPr>
        <p:txBody>
          <a:bodyPr>
            <a:normAutofit/>
          </a:bodyPr>
          <a:lstStyle/>
          <a:p>
            <a:r>
              <a:rPr lang="en-US" altLang="en-US" dirty="0"/>
              <a:t>Chord – The Finger Table Update Protocol</a:t>
            </a:r>
          </a:p>
        </p:txBody>
      </p:sp>
      <p:sp>
        <p:nvSpPr>
          <p:cNvPr id="3" name="Content Placeholder 2">
            <a:extLst>
              <a:ext uri="{FF2B5EF4-FFF2-40B4-BE49-F238E27FC236}">
                <a16:creationId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transfers</a:t>
            </a:r>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a:t>Topology-Aware Node Assignment</a:t>
            </a:r>
          </a:p>
          <a:p>
            <a:pPr lvl="2">
              <a:defRPr/>
            </a:pPr>
            <a:r>
              <a:rPr lang="en-US" sz="2000" dirty="0"/>
              <a:t>Two nearby nodes get 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a:t>
            </a:r>
            <a:r>
              <a:rPr lang="en-US" sz="2000" dirty="0">
                <a:solidFill>
                  <a:srgbClr val="0070C0"/>
                </a:solidFill>
              </a:rPr>
              <a:t>r</a:t>
            </a:r>
            <a:r>
              <a:rPr lang="en-US" sz="2000" dirty="0">
                <a:solidFill>
                  <a:srgbClr val="0000FF"/>
                </a:solidFill>
              </a:rPr>
              <a:t> </a:t>
            </a:r>
            <a:r>
              <a:rPr lang="en-US" sz="2000" dirty="0"/>
              <a:t>successor 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a:t>
            </a:r>
            <a:r>
              <a:rPr lang="en-US" sz="2000" dirty="0">
                <a:solidFill>
                  <a:srgbClr val="0070C0"/>
                </a:solidFill>
              </a:rPr>
              <a:t>r</a:t>
            </a:r>
            <a:r>
              <a:rPr lang="en-US" sz="2000" dirty="0"/>
              <a:t>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a:t>Next Lecture…</a:t>
            </a:r>
          </a:p>
        </p:txBody>
      </p:sp>
      <p:sp>
        <p:nvSpPr>
          <p:cNvPr id="3" name="Content Placeholder 2">
            <a:extLst>
              <a:ext uri="{FF2B5EF4-FFF2-40B4-BE49-F238E27FC236}">
                <a16:creationId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a:t>Structured and attribute-based </a:t>
            </a:r>
            <a:r>
              <a:rPr lang="en-US" sz="2800" dirty="0" err="1"/>
              <a:t>namings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Course Map</a:t>
            </a:r>
            <a:endParaRPr lang="en-US" dirty="0"/>
          </a:p>
        </p:txBody>
      </p:sp>
      <p:sp>
        <p:nvSpPr>
          <p:cNvPr id="6" name="Rectangle 5">
            <a:extLst>
              <a:ext uri="{FF2B5EF4-FFF2-40B4-BE49-F238E27FC236}">
                <a16:creationId xmlns:a16="http://schemas.microsoft.com/office/drawing/2014/main" id="{4102248E-4E06-F4C4-E866-229245C4E91C}"/>
              </a:ext>
            </a:extLst>
          </p:cNvPr>
          <p:cNvSpPr/>
          <p:nvPr/>
        </p:nvSpPr>
        <p:spPr>
          <a:xfrm>
            <a:off x="2209800" y="5105400"/>
            <a:ext cx="9372600" cy="91440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Networks</a:t>
            </a:r>
          </a:p>
        </p:txBody>
      </p:sp>
      <p:sp>
        <p:nvSpPr>
          <p:cNvPr id="7" name="Rectangle 6">
            <a:extLst>
              <a:ext uri="{FF2B5EF4-FFF2-40B4-BE49-F238E27FC236}">
                <a16:creationId xmlns:a16="http://schemas.microsoft.com/office/drawing/2014/main" id="{A2FB7074-F9F6-7EAE-31FB-2CA9F5B326D8}"/>
              </a:ext>
            </a:extLst>
          </p:cNvPr>
          <p:cNvSpPr/>
          <p:nvPr/>
        </p:nvSpPr>
        <p:spPr>
          <a:xfrm>
            <a:off x="2209800" y="4238244"/>
            <a:ext cx="29718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Communication Paradigms</a:t>
            </a:r>
          </a:p>
        </p:txBody>
      </p:sp>
      <p:sp>
        <p:nvSpPr>
          <p:cNvPr id="8" name="Rectangle 7">
            <a:extLst>
              <a:ext uri="{FF2B5EF4-FFF2-40B4-BE49-F238E27FC236}">
                <a16:creationId xmlns:a16="http://schemas.microsoft.com/office/drawing/2014/main" id="{27639654-D70A-A838-3EAC-CF6149B4F871}"/>
              </a:ext>
            </a:extLst>
          </p:cNvPr>
          <p:cNvSpPr/>
          <p:nvPr/>
        </p:nvSpPr>
        <p:spPr>
          <a:xfrm>
            <a:off x="5300472" y="4238244"/>
            <a:ext cx="1938528"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Architectures</a:t>
            </a:r>
          </a:p>
        </p:txBody>
      </p:sp>
      <p:sp>
        <p:nvSpPr>
          <p:cNvPr id="9" name="Rectangle 8">
            <a:extLst>
              <a:ext uri="{FF2B5EF4-FFF2-40B4-BE49-F238E27FC236}">
                <a16:creationId xmlns:a16="http://schemas.microsoft.com/office/drawing/2014/main" id="{9ED6A6C8-AFD7-609F-3175-667C0F34DEEE}"/>
              </a:ext>
            </a:extLst>
          </p:cNvPr>
          <p:cNvSpPr/>
          <p:nvPr/>
        </p:nvSpPr>
        <p:spPr>
          <a:xfrm>
            <a:off x="7354824" y="4238244"/>
            <a:ext cx="20574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Naming</a:t>
            </a:r>
          </a:p>
        </p:txBody>
      </p:sp>
      <p:sp>
        <p:nvSpPr>
          <p:cNvPr id="10" name="Rectangle 9">
            <a:extLst>
              <a:ext uri="{FF2B5EF4-FFF2-40B4-BE49-F238E27FC236}">
                <a16:creationId xmlns:a16="http://schemas.microsoft.com/office/drawing/2014/main" id="{6B290597-D882-7865-C774-3617777B1132}"/>
              </a:ext>
            </a:extLst>
          </p:cNvPr>
          <p:cNvSpPr/>
          <p:nvPr/>
        </p:nvSpPr>
        <p:spPr>
          <a:xfrm>
            <a:off x="9525000" y="4238244"/>
            <a:ext cx="20574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Synchronization</a:t>
            </a:r>
          </a:p>
        </p:txBody>
      </p:sp>
      <p:sp>
        <p:nvSpPr>
          <p:cNvPr id="11" name="Rectangle 10">
            <a:extLst>
              <a:ext uri="{FF2B5EF4-FFF2-40B4-BE49-F238E27FC236}">
                <a16:creationId xmlns:a16="http://schemas.microsoft.com/office/drawing/2014/main" id="{A6068F69-76A9-A4BE-D27A-BB8BE7619CA0}"/>
              </a:ext>
            </a:extLst>
          </p:cNvPr>
          <p:cNvSpPr/>
          <p:nvPr/>
        </p:nvSpPr>
        <p:spPr>
          <a:xfrm>
            <a:off x="2218944" y="3371088"/>
            <a:ext cx="4791456" cy="762000"/>
          </a:xfrm>
          <a:prstGeom prst="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Replication &amp; Consistency</a:t>
            </a:r>
          </a:p>
        </p:txBody>
      </p:sp>
      <p:sp>
        <p:nvSpPr>
          <p:cNvPr id="12" name="Rectangle 11">
            <a:extLst>
              <a:ext uri="{FF2B5EF4-FFF2-40B4-BE49-F238E27FC236}">
                <a16:creationId xmlns:a16="http://schemas.microsoft.com/office/drawing/2014/main" id="{4285E2FC-0E45-62AB-FF18-471FFAC26B99}"/>
              </a:ext>
            </a:extLst>
          </p:cNvPr>
          <p:cNvSpPr/>
          <p:nvPr/>
        </p:nvSpPr>
        <p:spPr>
          <a:xfrm>
            <a:off x="7095744" y="3371088"/>
            <a:ext cx="4486656" cy="762000"/>
          </a:xfrm>
          <a:prstGeom prst="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Fault-tolerance</a:t>
            </a:r>
          </a:p>
        </p:txBody>
      </p:sp>
      <p:sp>
        <p:nvSpPr>
          <p:cNvPr id="13" name="Rectangle 12">
            <a:extLst>
              <a:ext uri="{FF2B5EF4-FFF2-40B4-BE49-F238E27FC236}">
                <a16:creationId xmlns:a16="http://schemas.microsoft.com/office/drawing/2014/main" id="{BAEBD33D-D4D6-A071-61D6-0A0706C37685}"/>
              </a:ext>
            </a:extLst>
          </p:cNvPr>
          <p:cNvSpPr/>
          <p:nvPr/>
        </p:nvSpPr>
        <p:spPr>
          <a:xfrm>
            <a:off x="2209800" y="2503932"/>
            <a:ext cx="9372600" cy="762000"/>
          </a:xfrm>
          <a:prstGeom prst="rect">
            <a:avLst/>
          </a:prstGeom>
          <a:solidFill>
            <a:srgbClr val="EF72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Programming Models</a:t>
            </a:r>
          </a:p>
        </p:txBody>
      </p:sp>
      <p:sp>
        <p:nvSpPr>
          <p:cNvPr id="14" name="Rectangle 13">
            <a:extLst>
              <a:ext uri="{FF2B5EF4-FFF2-40B4-BE49-F238E27FC236}">
                <a16:creationId xmlns:a16="http://schemas.microsoft.com/office/drawing/2014/main" id="{6309DB1D-5947-2DA1-F1F2-6F08B7CE48A9}"/>
              </a:ext>
            </a:extLst>
          </p:cNvPr>
          <p:cNvSpPr/>
          <p:nvPr/>
        </p:nvSpPr>
        <p:spPr>
          <a:xfrm>
            <a:off x="2209800" y="1676400"/>
            <a:ext cx="9372600" cy="76200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Applications</a:t>
            </a:r>
          </a:p>
        </p:txBody>
      </p:sp>
      <p:sp>
        <p:nvSpPr>
          <p:cNvPr id="15" name="Left Bracket 14">
            <a:extLst>
              <a:ext uri="{FF2B5EF4-FFF2-40B4-BE49-F238E27FC236}">
                <a16:creationId xmlns:a16="http://schemas.microsoft.com/office/drawing/2014/main" id="{EC8430AA-6DE5-628F-063A-97AF4E21FC41}"/>
              </a:ext>
            </a:extLst>
          </p:cNvPr>
          <p:cNvSpPr/>
          <p:nvPr/>
        </p:nvSpPr>
        <p:spPr>
          <a:xfrm>
            <a:off x="1981200" y="4238244"/>
            <a:ext cx="76200" cy="17815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65B5FCCA-8E85-28A7-9B66-22BA371E334F}"/>
              </a:ext>
            </a:extLst>
          </p:cNvPr>
          <p:cNvSpPr txBox="1"/>
          <p:nvPr/>
        </p:nvSpPr>
        <p:spPr>
          <a:xfrm>
            <a:off x="415299" y="4677078"/>
            <a:ext cx="1531188" cy="646331"/>
          </a:xfrm>
          <a:prstGeom prst="rect">
            <a:avLst/>
          </a:prstGeom>
          <a:noFill/>
        </p:spPr>
        <p:txBody>
          <a:bodyPr wrap="none" rtlCol="0">
            <a:spAutoFit/>
          </a:bodyPr>
          <a:lstStyle/>
          <a:p>
            <a:r>
              <a:rPr lang="en-US" dirty="0"/>
              <a:t>Correct or</a:t>
            </a:r>
          </a:p>
          <a:p>
            <a:r>
              <a:rPr lang="en-US" b="1" i="1" dirty="0">
                <a:solidFill>
                  <a:srgbClr val="77E1FF"/>
                </a:solidFill>
              </a:rPr>
              <a:t>Effective</a:t>
            </a:r>
            <a:r>
              <a:rPr lang="en-US" dirty="0"/>
              <a:t> DS</a:t>
            </a:r>
          </a:p>
        </p:txBody>
      </p:sp>
      <p:sp>
        <p:nvSpPr>
          <p:cNvPr id="17" name="Left Bracket 16">
            <a:extLst>
              <a:ext uri="{FF2B5EF4-FFF2-40B4-BE49-F238E27FC236}">
                <a16:creationId xmlns:a16="http://schemas.microsoft.com/office/drawing/2014/main" id="{72FCB9ED-567F-4C43-F96A-1D9E29199180}"/>
              </a:ext>
            </a:extLst>
          </p:cNvPr>
          <p:cNvSpPr/>
          <p:nvPr/>
        </p:nvSpPr>
        <p:spPr>
          <a:xfrm>
            <a:off x="1973918" y="2503932"/>
            <a:ext cx="76200" cy="16291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288271FB-1448-9AD0-E9B2-D77604BACE71}"/>
              </a:ext>
            </a:extLst>
          </p:cNvPr>
          <p:cNvSpPr txBox="1"/>
          <p:nvPr/>
        </p:nvSpPr>
        <p:spPr>
          <a:xfrm>
            <a:off x="252984" y="3044716"/>
            <a:ext cx="1813317" cy="646331"/>
          </a:xfrm>
          <a:prstGeom prst="rect">
            <a:avLst/>
          </a:prstGeom>
          <a:noFill/>
        </p:spPr>
        <p:txBody>
          <a:bodyPr wrap="none" rtlCol="0">
            <a:spAutoFit/>
          </a:bodyPr>
          <a:lstStyle/>
          <a:p>
            <a:r>
              <a:rPr lang="en-US" dirty="0"/>
              <a:t>Fast &amp; Reliable </a:t>
            </a:r>
            <a:br>
              <a:rPr lang="en-US" dirty="0"/>
            </a:br>
            <a:r>
              <a:rPr lang="en-US" dirty="0"/>
              <a:t>or </a:t>
            </a:r>
            <a:r>
              <a:rPr lang="en-US" b="1" i="1" dirty="0">
                <a:solidFill>
                  <a:srgbClr val="77E1FF"/>
                </a:solidFill>
              </a:rPr>
              <a:t>Efficient</a:t>
            </a:r>
            <a:r>
              <a:rPr lang="en-US" dirty="0"/>
              <a:t> DS</a:t>
            </a:r>
          </a:p>
        </p:txBody>
      </p:sp>
    </p:spTree>
    <p:extLst>
      <p:ext uri="{BB962C8B-B14F-4D97-AF65-F5344CB8AC3E}">
        <p14:creationId xmlns:p14="http://schemas.microsoft.com/office/powerpoint/2010/main" val="191205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Course Map</a:t>
            </a:r>
            <a:endParaRPr lang="en-US" dirty="0"/>
          </a:p>
        </p:txBody>
      </p:sp>
      <p:sp>
        <p:nvSpPr>
          <p:cNvPr id="6" name="Rectangle 5">
            <a:extLst>
              <a:ext uri="{FF2B5EF4-FFF2-40B4-BE49-F238E27FC236}">
                <a16:creationId xmlns:a16="http://schemas.microsoft.com/office/drawing/2014/main" id="{4102248E-4E06-F4C4-E866-229245C4E91C}"/>
              </a:ext>
            </a:extLst>
          </p:cNvPr>
          <p:cNvSpPr/>
          <p:nvPr/>
        </p:nvSpPr>
        <p:spPr>
          <a:xfrm>
            <a:off x="2209800" y="5105400"/>
            <a:ext cx="9372600" cy="91440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Networks</a:t>
            </a:r>
          </a:p>
        </p:txBody>
      </p:sp>
      <p:sp>
        <p:nvSpPr>
          <p:cNvPr id="7" name="Rectangle 6">
            <a:extLst>
              <a:ext uri="{FF2B5EF4-FFF2-40B4-BE49-F238E27FC236}">
                <a16:creationId xmlns:a16="http://schemas.microsoft.com/office/drawing/2014/main" id="{A2FB7074-F9F6-7EAE-31FB-2CA9F5B326D8}"/>
              </a:ext>
            </a:extLst>
          </p:cNvPr>
          <p:cNvSpPr/>
          <p:nvPr/>
        </p:nvSpPr>
        <p:spPr>
          <a:xfrm>
            <a:off x="2209800" y="4238244"/>
            <a:ext cx="29718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Communication Paradigms</a:t>
            </a:r>
          </a:p>
        </p:txBody>
      </p:sp>
      <p:sp>
        <p:nvSpPr>
          <p:cNvPr id="8" name="Rectangle 7">
            <a:extLst>
              <a:ext uri="{FF2B5EF4-FFF2-40B4-BE49-F238E27FC236}">
                <a16:creationId xmlns:a16="http://schemas.microsoft.com/office/drawing/2014/main" id="{27639654-D70A-A838-3EAC-CF6149B4F871}"/>
              </a:ext>
            </a:extLst>
          </p:cNvPr>
          <p:cNvSpPr/>
          <p:nvPr/>
        </p:nvSpPr>
        <p:spPr>
          <a:xfrm>
            <a:off x="5300472" y="4238244"/>
            <a:ext cx="1938528"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Architectures</a:t>
            </a:r>
          </a:p>
        </p:txBody>
      </p:sp>
      <p:sp>
        <p:nvSpPr>
          <p:cNvPr id="9" name="Rectangle 8">
            <a:extLst>
              <a:ext uri="{FF2B5EF4-FFF2-40B4-BE49-F238E27FC236}">
                <a16:creationId xmlns:a16="http://schemas.microsoft.com/office/drawing/2014/main" id="{9ED6A6C8-AFD7-609F-3175-667C0F34DEEE}"/>
              </a:ext>
            </a:extLst>
          </p:cNvPr>
          <p:cNvSpPr/>
          <p:nvPr/>
        </p:nvSpPr>
        <p:spPr>
          <a:xfrm>
            <a:off x="7354824" y="4238244"/>
            <a:ext cx="20574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Naming</a:t>
            </a:r>
          </a:p>
        </p:txBody>
      </p:sp>
      <p:sp>
        <p:nvSpPr>
          <p:cNvPr id="10" name="Rectangle 9">
            <a:extLst>
              <a:ext uri="{FF2B5EF4-FFF2-40B4-BE49-F238E27FC236}">
                <a16:creationId xmlns:a16="http://schemas.microsoft.com/office/drawing/2014/main" id="{6B290597-D882-7865-C774-3617777B1132}"/>
              </a:ext>
            </a:extLst>
          </p:cNvPr>
          <p:cNvSpPr/>
          <p:nvPr/>
        </p:nvSpPr>
        <p:spPr>
          <a:xfrm>
            <a:off x="9525000" y="4238244"/>
            <a:ext cx="2057400" cy="762000"/>
          </a:xfrm>
          <a:prstGeom prst="rect">
            <a:avLst/>
          </a:prstGeom>
          <a:solidFill>
            <a:srgbClr val="77E1FF">
              <a:alpha val="20000"/>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Synchronization</a:t>
            </a:r>
          </a:p>
        </p:txBody>
      </p:sp>
      <p:sp>
        <p:nvSpPr>
          <p:cNvPr id="11" name="Rectangle 10">
            <a:extLst>
              <a:ext uri="{FF2B5EF4-FFF2-40B4-BE49-F238E27FC236}">
                <a16:creationId xmlns:a16="http://schemas.microsoft.com/office/drawing/2014/main" id="{A6068F69-76A9-A4BE-D27A-BB8BE7619CA0}"/>
              </a:ext>
            </a:extLst>
          </p:cNvPr>
          <p:cNvSpPr/>
          <p:nvPr/>
        </p:nvSpPr>
        <p:spPr>
          <a:xfrm>
            <a:off x="2218944" y="3371088"/>
            <a:ext cx="4791456" cy="762000"/>
          </a:xfrm>
          <a:prstGeom prst="rect">
            <a:avLst/>
          </a:prstGeom>
          <a:solidFill>
            <a:srgbClr val="FCE873">
              <a:alpha val="2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Replication &amp; Consistency</a:t>
            </a:r>
          </a:p>
        </p:txBody>
      </p:sp>
      <p:sp>
        <p:nvSpPr>
          <p:cNvPr id="12" name="Rectangle 11">
            <a:extLst>
              <a:ext uri="{FF2B5EF4-FFF2-40B4-BE49-F238E27FC236}">
                <a16:creationId xmlns:a16="http://schemas.microsoft.com/office/drawing/2014/main" id="{4285E2FC-0E45-62AB-FF18-471FFAC26B99}"/>
              </a:ext>
            </a:extLst>
          </p:cNvPr>
          <p:cNvSpPr/>
          <p:nvPr/>
        </p:nvSpPr>
        <p:spPr>
          <a:xfrm>
            <a:off x="7095744" y="3371088"/>
            <a:ext cx="4486656" cy="762000"/>
          </a:xfrm>
          <a:prstGeom prst="rect">
            <a:avLst/>
          </a:prstGeom>
          <a:solidFill>
            <a:srgbClr val="FCE873">
              <a:alpha val="2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Fault-tolerance</a:t>
            </a:r>
          </a:p>
        </p:txBody>
      </p:sp>
      <p:sp>
        <p:nvSpPr>
          <p:cNvPr id="13" name="Rectangle 12">
            <a:extLst>
              <a:ext uri="{FF2B5EF4-FFF2-40B4-BE49-F238E27FC236}">
                <a16:creationId xmlns:a16="http://schemas.microsoft.com/office/drawing/2014/main" id="{BAEBD33D-D4D6-A071-61D6-0A0706C37685}"/>
              </a:ext>
            </a:extLst>
          </p:cNvPr>
          <p:cNvSpPr/>
          <p:nvPr/>
        </p:nvSpPr>
        <p:spPr>
          <a:xfrm>
            <a:off x="2209800" y="2503932"/>
            <a:ext cx="9372600" cy="762000"/>
          </a:xfrm>
          <a:prstGeom prst="rect">
            <a:avLst/>
          </a:prstGeom>
          <a:solidFill>
            <a:srgbClr val="EF7273">
              <a:alpha val="2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Programming Models</a:t>
            </a:r>
          </a:p>
        </p:txBody>
      </p:sp>
      <p:sp>
        <p:nvSpPr>
          <p:cNvPr id="14" name="Rectangle 13">
            <a:extLst>
              <a:ext uri="{FF2B5EF4-FFF2-40B4-BE49-F238E27FC236}">
                <a16:creationId xmlns:a16="http://schemas.microsoft.com/office/drawing/2014/main" id="{6309DB1D-5947-2DA1-F1F2-6F08B7CE48A9}"/>
              </a:ext>
            </a:extLst>
          </p:cNvPr>
          <p:cNvSpPr/>
          <p:nvPr/>
        </p:nvSpPr>
        <p:spPr>
          <a:xfrm>
            <a:off x="2209800" y="1676400"/>
            <a:ext cx="9372600" cy="762000"/>
          </a:xfrm>
          <a:prstGeom prst="rect">
            <a:avLst/>
          </a:prstGeom>
          <a:solidFill>
            <a:schemeClr val="bg1">
              <a:lumMod val="85000"/>
              <a:alpha val="2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Applications</a:t>
            </a:r>
          </a:p>
        </p:txBody>
      </p:sp>
      <p:sp>
        <p:nvSpPr>
          <p:cNvPr id="2" name="Right Arrow 1">
            <a:extLst>
              <a:ext uri="{FF2B5EF4-FFF2-40B4-BE49-F238E27FC236}">
                <a16:creationId xmlns:a16="http://schemas.microsoft.com/office/drawing/2014/main" id="{FFDDA556-6780-5F57-6C1A-94FF432C9375}"/>
              </a:ext>
            </a:extLst>
          </p:cNvPr>
          <p:cNvSpPr/>
          <p:nvPr/>
        </p:nvSpPr>
        <p:spPr>
          <a:xfrm rot="5400000">
            <a:off x="8207502" y="3725377"/>
            <a:ext cx="352044" cy="53340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845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i="1" dirty="0"/>
              <a:t>Names</a:t>
            </a:r>
            <a:r>
              <a:rPr lang="en-US" sz="2800" dirty="0"/>
              <a:t> are used to uniquely identify </a:t>
            </a:r>
            <a:r>
              <a:rPr lang="en-US" sz="2800" i="1" dirty="0"/>
              <a:t>entities</a:t>
            </a:r>
            <a:r>
              <a:rPr lang="en-US" sz="2800" dirty="0"/>
              <a:t> in distributed systems</a:t>
            </a:r>
          </a:p>
          <a:p>
            <a:pPr marL="685800" lvl="1" indent="-228600" defTabSz="914400">
              <a:spcBef>
                <a:spcPts val="500"/>
              </a:spcBef>
              <a:defRPr/>
            </a:pPr>
            <a:r>
              <a:rPr lang="en-US" sz="2600" i="1" dirty="0">
                <a:solidFill>
                  <a:srgbClr val="77E1FF"/>
                </a:solidFill>
              </a:rPr>
              <a:t>Entities</a:t>
            </a:r>
            <a:r>
              <a:rPr lang="en-US" sz="2600" dirty="0">
                <a:solidFill>
                  <a:srgbClr val="77E1FF"/>
                </a:solidFill>
              </a:rPr>
              <a:t> may be processes, remote objects, newsgroups, etc.,</a:t>
            </a: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EF7273"/>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resolution:</a:t>
            </a:r>
          </a:p>
          <a:p>
            <a:pPr lvl="2">
              <a:defRPr/>
            </a:pPr>
            <a:endParaRPr lang="en-US" sz="1600" dirty="0"/>
          </a:p>
          <a:p>
            <a:pPr>
              <a:defRPr/>
            </a:pPr>
            <a:endParaRPr lang="en-US" sz="2400" dirty="0"/>
          </a:p>
        </p:txBody>
      </p:sp>
      <p:sp>
        <p:nvSpPr>
          <p:cNvPr id="5" name="Rectangle 4">
            <a:extLst>
              <a:ext uri="{FF2B5EF4-FFF2-40B4-BE49-F238E27FC236}">
                <a16:creationId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a:t>
            </a:r>
            <a:r>
              <a:rPr lang="en-US" altLang="en-US" sz="3000" i="1" dirty="0"/>
              <a:t>entity</a:t>
            </a:r>
            <a:r>
              <a:rPr lang="en-US" altLang="en-US" sz="3000" dirty="0"/>
              <a:t> can be identified by three types of references</a:t>
            </a:r>
          </a:p>
          <a:p>
            <a:pPr marL="971550" lvl="1" indent="-514350">
              <a:lnSpc>
                <a:spcPct val="100000"/>
              </a:lnSpc>
              <a:buFont typeface="+mj-lt"/>
              <a:buAutoNum type="alphaLcParenR"/>
            </a:pPr>
            <a:r>
              <a:rPr lang="en-US" altLang="en-US" sz="2600" dirty="0">
                <a:solidFill>
                  <a:srgbClr val="77E1FF"/>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77E1FF"/>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the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E.g., IP Address + Port</a:t>
            </a:r>
          </a:p>
          <a:p>
            <a:pPr lvl="4"/>
            <a:endParaRPr lang="en-US" altLang="en-US" sz="100" dirty="0"/>
          </a:p>
          <a:p>
            <a:pPr marL="971550" lvl="1" indent="-514350">
              <a:lnSpc>
                <a:spcPct val="110000"/>
              </a:lnSpc>
              <a:buFont typeface="+mj-lt"/>
              <a:buAutoNum type="alphaLcParenR"/>
            </a:pPr>
            <a:r>
              <a:rPr lang="en-US" altLang="en-US" sz="2600" dirty="0">
                <a:solidFill>
                  <a:srgbClr val="77E1FF"/>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Addresses, 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D136D8A-DC3C-4BE8-8F63-9F41E7DE326C}"/>
              </a:ext>
            </a:extLst>
          </p:cNvPr>
          <p:cNvSpPr txBox="1">
            <a:spLocks/>
          </p:cNvSpPr>
          <p:nvPr/>
        </p:nvSpPr>
        <p:spPr>
          <a:xfrm>
            <a:off x="304800" y="274320"/>
            <a:ext cx="11277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i="1" dirty="0"/>
              <a:t>Naming</a:t>
            </a:r>
            <a:r>
              <a:rPr lang="en-US" altLang="en-US" dirty="0"/>
              <a:t> as We Know it from 15-213: </a:t>
            </a:r>
            <a:br>
              <a:rPr lang="en-US" altLang="en-US" dirty="0"/>
            </a:br>
            <a:r>
              <a:rPr lang="en-US" altLang="en-US" dirty="0"/>
              <a:t>An Example Assuming a Single-Core Architecture</a:t>
            </a:r>
          </a:p>
        </p:txBody>
      </p:sp>
      <p:sp>
        <p:nvSpPr>
          <p:cNvPr id="6" name="Rectangle 5">
            <a:extLst>
              <a:ext uri="{FF2B5EF4-FFF2-40B4-BE49-F238E27FC236}">
                <a16:creationId xmlns:a16="http://schemas.microsoft.com/office/drawing/2014/main" id="{E21A0DFB-418C-A7A5-3C31-1C9E7DE0E800}"/>
              </a:ext>
            </a:extLst>
          </p:cNvPr>
          <p:cNvSpPr/>
          <p:nvPr/>
        </p:nvSpPr>
        <p:spPr>
          <a:xfrm>
            <a:off x="2860539" y="2210988"/>
            <a:ext cx="2010752" cy="304800"/>
          </a:xfrm>
          <a:prstGeom prst="rect">
            <a:avLst/>
          </a:prstGeom>
          <a:solidFill>
            <a:srgbClr val="EF72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Tag</a:t>
            </a:r>
          </a:p>
        </p:txBody>
      </p:sp>
      <p:sp>
        <p:nvSpPr>
          <p:cNvPr id="7" name="Rectangle 6">
            <a:extLst>
              <a:ext uri="{FF2B5EF4-FFF2-40B4-BE49-F238E27FC236}">
                <a16:creationId xmlns:a16="http://schemas.microsoft.com/office/drawing/2014/main" id="{EEF7C0F0-C0B9-295C-14F2-A7A05C911504}"/>
              </a:ext>
            </a:extLst>
          </p:cNvPr>
          <p:cNvSpPr/>
          <p:nvPr/>
        </p:nvSpPr>
        <p:spPr>
          <a:xfrm>
            <a:off x="4871291" y="2210988"/>
            <a:ext cx="877824" cy="304800"/>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Index</a:t>
            </a:r>
          </a:p>
        </p:txBody>
      </p:sp>
      <p:sp>
        <p:nvSpPr>
          <p:cNvPr id="8" name="Rectangle 7">
            <a:extLst>
              <a:ext uri="{FF2B5EF4-FFF2-40B4-BE49-F238E27FC236}">
                <a16:creationId xmlns:a16="http://schemas.microsoft.com/office/drawing/2014/main" id="{88E005C2-27F1-1AF7-2C8B-E9640DD463F7}"/>
              </a:ext>
            </a:extLst>
          </p:cNvPr>
          <p:cNvSpPr/>
          <p:nvPr/>
        </p:nvSpPr>
        <p:spPr>
          <a:xfrm>
            <a:off x="5749115" y="2210988"/>
            <a:ext cx="692824" cy="304800"/>
          </a:xfrm>
          <a:prstGeom prst="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dirty="0">
                <a:solidFill>
                  <a:schemeClr val="tx1"/>
                </a:solidFill>
              </a:rPr>
              <a:t>Offset</a:t>
            </a:r>
          </a:p>
        </p:txBody>
      </p:sp>
      <p:sp>
        <p:nvSpPr>
          <p:cNvPr id="9" name="TextBox 8">
            <a:extLst>
              <a:ext uri="{FF2B5EF4-FFF2-40B4-BE49-F238E27FC236}">
                <a16:creationId xmlns:a16="http://schemas.microsoft.com/office/drawing/2014/main" id="{9E18C875-0358-7651-27E8-F37F29B0CA7A}"/>
              </a:ext>
            </a:extLst>
          </p:cNvPr>
          <p:cNvSpPr txBox="1"/>
          <p:nvPr/>
        </p:nvSpPr>
        <p:spPr>
          <a:xfrm>
            <a:off x="761504" y="2178722"/>
            <a:ext cx="2099677" cy="369332"/>
          </a:xfrm>
          <a:prstGeom prst="rect">
            <a:avLst/>
          </a:prstGeom>
          <a:noFill/>
        </p:spPr>
        <p:txBody>
          <a:bodyPr wrap="none" rtlCol="0">
            <a:spAutoFit/>
          </a:bodyPr>
          <a:lstStyle/>
          <a:p>
            <a:r>
              <a:rPr lang="en-US" b="1" dirty="0"/>
              <a:t>Physical Address</a:t>
            </a:r>
          </a:p>
        </p:txBody>
      </p:sp>
      <p:graphicFrame>
        <p:nvGraphicFramePr>
          <p:cNvPr id="11" name="Table 11">
            <a:extLst>
              <a:ext uri="{FF2B5EF4-FFF2-40B4-BE49-F238E27FC236}">
                <a16:creationId xmlns:a16="http://schemas.microsoft.com/office/drawing/2014/main" id="{DAB71A36-18F5-FDE7-FFAC-8EACEA3A44BF}"/>
              </a:ext>
            </a:extLst>
          </p:cNvPr>
          <p:cNvGraphicFramePr>
            <a:graphicFrameLocks noGrp="1"/>
          </p:cNvGraphicFramePr>
          <p:nvPr>
            <p:extLst>
              <p:ext uri="{D42A27DB-BD31-4B8C-83A1-F6EECF244321}">
                <p14:modId xmlns:p14="http://schemas.microsoft.com/office/powerpoint/2010/main" val="2156380399"/>
              </p:ext>
            </p:extLst>
          </p:nvPr>
        </p:nvGraphicFramePr>
        <p:xfrm>
          <a:off x="8270739" y="2764708"/>
          <a:ext cx="833120" cy="148336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344456830"/>
                    </a:ext>
                  </a:extLst>
                </a:gridCol>
                <a:gridCol w="208280">
                  <a:extLst>
                    <a:ext uri="{9D8B030D-6E8A-4147-A177-3AD203B41FA5}">
                      <a16:colId xmlns:a16="http://schemas.microsoft.com/office/drawing/2014/main" val="1574944052"/>
                    </a:ext>
                  </a:extLst>
                </a:gridCol>
                <a:gridCol w="208280">
                  <a:extLst>
                    <a:ext uri="{9D8B030D-6E8A-4147-A177-3AD203B41FA5}">
                      <a16:colId xmlns:a16="http://schemas.microsoft.com/office/drawing/2014/main" val="2672677636"/>
                    </a:ext>
                  </a:extLst>
                </a:gridCol>
                <a:gridCol w="208280">
                  <a:extLst>
                    <a:ext uri="{9D8B030D-6E8A-4147-A177-3AD203B41FA5}">
                      <a16:colId xmlns:a16="http://schemas.microsoft.com/office/drawing/2014/main" val="1089536306"/>
                    </a:ext>
                  </a:extLst>
                </a:gridCol>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4746276"/>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909852"/>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4469127"/>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3079911"/>
                  </a:ext>
                </a:extLst>
              </a:tr>
            </a:tbl>
          </a:graphicData>
        </a:graphic>
      </p:graphicFrame>
      <p:sp>
        <p:nvSpPr>
          <p:cNvPr id="12" name="TextBox 11">
            <a:extLst>
              <a:ext uri="{FF2B5EF4-FFF2-40B4-BE49-F238E27FC236}">
                <a16:creationId xmlns:a16="http://schemas.microsoft.com/office/drawing/2014/main" id="{F7780CBA-5FAE-2CD9-B163-5A154FC6D858}"/>
              </a:ext>
            </a:extLst>
          </p:cNvPr>
          <p:cNvSpPr txBox="1"/>
          <p:nvPr/>
        </p:nvSpPr>
        <p:spPr>
          <a:xfrm>
            <a:off x="9103859" y="2774647"/>
            <a:ext cx="851515" cy="369332"/>
          </a:xfrm>
          <a:prstGeom prst="rect">
            <a:avLst/>
          </a:prstGeom>
          <a:noFill/>
        </p:spPr>
        <p:txBody>
          <a:bodyPr wrap="none" rtlCol="0">
            <a:spAutoFit/>
          </a:bodyPr>
          <a:lstStyle/>
          <a:p>
            <a:r>
              <a:rPr lang="en-US" dirty="0"/>
              <a:t>Set </a:t>
            </a:r>
            <a:r>
              <a:rPr lang="en-US" b="1" dirty="0"/>
              <a:t>00</a:t>
            </a:r>
          </a:p>
        </p:txBody>
      </p:sp>
      <p:sp>
        <p:nvSpPr>
          <p:cNvPr id="13" name="TextBox 12">
            <a:extLst>
              <a:ext uri="{FF2B5EF4-FFF2-40B4-BE49-F238E27FC236}">
                <a16:creationId xmlns:a16="http://schemas.microsoft.com/office/drawing/2014/main" id="{F7D7D4B7-1172-ED59-2CA9-7AC6F40D6FF3}"/>
              </a:ext>
            </a:extLst>
          </p:cNvPr>
          <p:cNvSpPr txBox="1"/>
          <p:nvPr/>
        </p:nvSpPr>
        <p:spPr>
          <a:xfrm>
            <a:off x="9105916" y="3144520"/>
            <a:ext cx="851515" cy="369332"/>
          </a:xfrm>
          <a:prstGeom prst="rect">
            <a:avLst/>
          </a:prstGeom>
          <a:noFill/>
        </p:spPr>
        <p:txBody>
          <a:bodyPr wrap="none" rtlCol="0">
            <a:spAutoFit/>
          </a:bodyPr>
          <a:lstStyle/>
          <a:p>
            <a:r>
              <a:rPr lang="en-US" dirty="0"/>
              <a:t>Set </a:t>
            </a:r>
            <a:r>
              <a:rPr lang="en-US" b="1" dirty="0"/>
              <a:t>01</a:t>
            </a:r>
          </a:p>
        </p:txBody>
      </p:sp>
      <p:sp>
        <p:nvSpPr>
          <p:cNvPr id="14" name="TextBox 13">
            <a:extLst>
              <a:ext uri="{FF2B5EF4-FFF2-40B4-BE49-F238E27FC236}">
                <a16:creationId xmlns:a16="http://schemas.microsoft.com/office/drawing/2014/main" id="{B8DD98B4-CD7C-4FCF-DDF9-090B761F36D4}"/>
              </a:ext>
            </a:extLst>
          </p:cNvPr>
          <p:cNvSpPr txBox="1"/>
          <p:nvPr/>
        </p:nvSpPr>
        <p:spPr>
          <a:xfrm>
            <a:off x="9095300" y="3501940"/>
            <a:ext cx="851515" cy="369332"/>
          </a:xfrm>
          <a:prstGeom prst="rect">
            <a:avLst/>
          </a:prstGeom>
          <a:noFill/>
        </p:spPr>
        <p:txBody>
          <a:bodyPr wrap="none" rtlCol="0">
            <a:spAutoFit/>
          </a:bodyPr>
          <a:lstStyle/>
          <a:p>
            <a:r>
              <a:rPr lang="en-US" dirty="0"/>
              <a:t>Set </a:t>
            </a:r>
            <a:r>
              <a:rPr lang="en-US" b="1" dirty="0"/>
              <a:t>10</a:t>
            </a:r>
          </a:p>
        </p:txBody>
      </p:sp>
      <p:sp>
        <p:nvSpPr>
          <p:cNvPr id="15" name="TextBox 14">
            <a:extLst>
              <a:ext uri="{FF2B5EF4-FFF2-40B4-BE49-F238E27FC236}">
                <a16:creationId xmlns:a16="http://schemas.microsoft.com/office/drawing/2014/main" id="{965AE77A-7700-4364-EF32-FE233EC13807}"/>
              </a:ext>
            </a:extLst>
          </p:cNvPr>
          <p:cNvSpPr txBox="1"/>
          <p:nvPr/>
        </p:nvSpPr>
        <p:spPr>
          <a:xfrm>
            <a:off x="9103859" y="3881752"/>
            <a:ext cx="834396" cy="369332"/>
          </a:xfrm>
          <a:prstGeom prst="rect">
            <a:avLst/>
          </a:prstGeom>
          <a:noFill/>
        </p:spPr>
        <p:txBody>
          <a:bodyPr wrap="none" rtlCol="0">
            <a:spAutoFit/>
          </a:bodyPr>
          <a:lstStyle/>
          <a:p>
            <a:r>
              <a:rPr lang="en-US" dirty="0"/>
              <a:t>Set </a:t>
            </a:r>
            <a:r>
              <a:rPr lang="en-US" b="1" dirty="0"/>
              <a:t>11</a:t>
            </a:r>
          </a:p>
        </p:txBody>
      </p:sp>
      <p:sp>
        <p:nvSpPr>
          <p:cNvPr id="16" name="Left Brace 15">
            <a:extLst>
              <a:ext uri="{FF2B5EF4-FFF2-40B4-BE49-F238E27FC236}">
                <a16:creationId xmlns:a16="http://schemas.microsoft.com/office/drawing/2014/main" id="{F0319044-642A-86BF-F3B7-4F40D539C342}"/>
              </a:ext>
            </a:extLst>
          </p:cNvPr>
          <p:cNvSpPr/>
          <p:nvPr/>
        </p:nvSpPr>
        <p:spPr>
          <a:xfrm rot="16200000">
            <a:off x="5201876" y="2217469"/>
            <a:ext cx="216654" cy="877824"/>
          </a:xfrm>
          <a:prstGeom prst="leftBrace">
            <a:avLst/>
          </a:prstGeom>
          <a:ln w="12700">
            <a:solidFill>
              <a:srgbClr val="77E1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FF0E98D7-DD94-E3D6-B222-78222D97DB10}"/>
              </a:ext>
            </a:extLst>
          </p:cNvPr>
          <p:cNvSpPr txBox="1"/>
          <p:nvPr/>
        </p:nvSpPr>
        <p:spPr>
          <a:xfrm>
            <a:off x="5089630" y="2864839"/>
            <a:ext cx="441146" cy="369332"/>
          </a:xfrm>
          <a:prstGeom prst="rect">
            <a:avLst/>
          </a:prstGeom>
          <a:noFill/>
        </p:spPr>
        <p:txBody>
          <a:bodyPr wrap="none" rtlCol="0">
            <a:spAutoFit/>
          </a:bodyPr>
          <a:lstStyle/>
          <a:p>
            <a:r>
              <a:rPr lang="en-US" b="1" dirty="0"/>
              <a:t>10</a:t>
            </a:r>
          </a:p>
        </p:txBody>
      </p:sp>
      <p:cxnSp>
        <p:nvCxnSpPr>
          <p:cNvPr id="19" name="Straight Connector 18">
            <a:extLst>
              <a:ext uri="{FF2B5EF4-FFF2-40B4-BE49-F238E27FC236}">
                <a16:creationId xmlns:a16="http://schemas.microsoft.com/office/drawing/2014/main" id="{793819C1-CED6-9FCE-EB29-EF8B81C88BCC}"/>
              </a:ext>
            </a:extLst>
          </p:cNvPr>
          <p:cNvCxnSpPr>
            <a:cxnSpLocks/>
            <a:stCxn id="17" idx="2"/>
          </p:cNvCxnSpPr>
          <p:nvPr/>
        </p:nvCxnSpPr>
        <p:spPr>
          <a:xfrm>
            <a:off x="5310203" y="3234171"/>
            <a:ext cx="0" cy="452435"/>
          </a:xfrm>
          <a:prstGeom prst="line">
            <a:avLst/>
          </a:prstGeom>
          <a:ln w="12700">
            <a:solidFill>
              <a:srgbClr val="77E1FF"/>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848F7FE-FD80-C463-B046-7A9A79750156}"/>
              </a:ext>
            </a:extLst>
          </p:cNvPr>
          <p:cNvCxnSpPr>
            <a:cxnSpLocks/>
          </p:cNvCxnSpPr>
          <p:nvPr/>
        </p:nvCxnSpPr>
        <p:spPr>
          <a:xfrm>
            <a:off x="5310203" y="3686606"/>
            <a:ext cx="2960536" cy="0"/>
          </a:xfrm>
          <a:prstGeom prst="straightConnector1">
            <a:avLst/>
          </a:prstGeom>
          <a:ln w="1270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C07A921B-751C-B4EF-F88D-F6B4808538DA}"/>
              </a:ext>
            </a:extLst>
          </p:cNvPr>
          <p:cNvSpPr/>
          <p:nvPr/>
        </p:nvSpPr>
        <p:spPr>
          <a:xfrm>
            <a:off x="8270739" y="3513852"/>
            <a:ext cx="824561" cy="357420"/>
          </a:xfrm>
          <a:prstGeom prst="roundRect">
            <a:avLst/>
          </a:prstGeom>
          <a:noFill/>
          <a:ln>
            <a:solidFill>
              <a:srgbClr val="77E1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3C172C79-6AA4-09D0-429F-65439530BB09}"/>
              </a:ext>
            </a:extLst>
          </p:cNvPr>
          <p:cNvCxnSpPr>
            <a:stCxn id="6" idx="2"/>
          </p:cNvCxnSpPr>
          <p:nvPr/>
        </p:nvCxnSpPr>
        <p:spPr>
          <a:xfrm>
            <a:off x="3865915" y="2515788"/>
            <a:ext cx="0" cy="813398"/>
          </a:xfrm>
          <a:prstGeom prst="line">
            <a:avLst/>
          </a:prstGeom>
          <a:ln w="12700">
            <a:solidFill>
              <a:srgbClr val="EF7273"/>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A042B4F-0499-8D57-468A-A51865F208F0}"/>
              </a:ext>
            </a:extLst>
          </p:cNvPr>
          <p:cNvCxnSpPr>
            <a:cxnSpLocks/>
          </p:cNvCxnSpPr>
          <p:nvPr/>
        </p:nvCxnSpPr>
        <p:spPr>
          <a:xfrm>
            <a:off x="3865915" y="3329186"/>
            <a:ext cx="5133296" cy="0"/>
          </a:xfrm>
          <a:prstGeom prst="line">
            <a:avLst/>
          </a:prstGeom>
          <a:ln w="12700">
            <a:solidFill>
              <a:srgbClr val="EF7273"/>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E965A990-8649-6674-1981-F9F6992CB6CC}"/>
              </a:ext>
            </a:extLst>
          </p:cNvPr>
          <p:cNvCxnSpPr/>
          <p:nvPr/>
        </p:nvCxnSpPr>
        <p:spPr>
          <a:xfrm>
            <a:off x="8999211" y="3329186"/>
            <a:ext cx="0" cy="172754"/>
          </a:xfrm>
          <a:prstGeom prst="straightConnector1">
            <a:avLst/>
          </a:prstGeom>
          <a:ln w="12700">
            <a:solidFill>
              <a:srgbClr val="EF7273"/>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15441DB-6B20-2DB9-2EDD-FADF3208DC51}"/>
              </a:ext>
            </a:extLst>
          </p:cNvPr>
          <p:cNvCxnSpPr/>
          <p:nvPr/>
        </p:nvCxnSpPr>
        <p:spPr>
          <a:xfrm>
            <a:off x="8779755" y="3333634"/>
            <a:ext cx="0" cy="172754"/>
          </a:xfrm>
          <a:prstGeom prst="straightConnector1">
            <a:avLst/>
          </a:prstGeom>
          <a:ln w="12700">
            <a:solidFill>
              <a:srgbClr val="EF727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4E4E6259-B7BD-46F9-8C4A-C65B57620F27}"/>
              </a:ext>
            </a:extLst>
          </p:cNvPr>
          <p:cNvCxnSpPr/>
          <p:nvPr/>
        </p:nvCxnSpPr>
        <p:spPr>
          <a:xfrm>
            <a:off x="8575539" y="3333634"/>
            <a:ext cx="0" cy="172754"/>
          </a:xfrm>
          <a:prstGeom prst="straightConnector1">
            <a:avLst/>
          </a:prstGeom>
          <a:ln w="12700">
            <a:solidFill>
              <a:srgbClr val="EF727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B86BD8F0-654D-2162-53C7-AA9B7426E4D3}"/>
              </a:ext>
            </a:extLst>
          </p:cNvPr>
          <p:cNvCxnSpPr/>
          <p:nvPr/>
        </p:nvCxnSpPr>
        <p:spPr>
          <a:xfrm>
            <a:off x="8386563" y="3333634"/>
            <a:ext cx="0" cy="172754"/>
          </a:xfrm>
          <a:prstGeom prst="straightConnector1">
            <a:avLst/>
          </a:prstGeom>
          <a:ln w="1270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38" name="Rounded Rectangle 37">
            <a:extLst>
              <a:ext uri="{FF2B5EF4-FFF2-40B4-BE49-F238E27FC236}">
                <a16:creationId xmlns:a16="http://schemas.microsoft.com/office/drawing/2014/main" id="{B0F14747-0DC0-8F15-E46C-A6CE6AE79EAC}"/>
              </a:ext>
            </a:extLst>
          </p:cNvPr>
          <p:cNvSpPr/>
          <p:nvPr/>
        </p:nvSpPr>
        <p:spPr>
          <a:xfrm>
            <a:off x="8683019" y="3501940"/>
            <a:ext cx="197320" cy="379812"/>
          </a:xfrm>
          <a:prstGeom prst="roundRect">
            <a:avLst/>
          </a:prstGeom>
          <a:noFill/>
          <a:ln>
            <a:solidFill>
              <a:srgbClr val="EF727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ABE98E24-FAA3-4487-CCB1-C093366BCE17}"/>
              </a:ext>
            </a:extLst>
          </p:cNvPr>
          <p:cNvCxnSpPr>
            <a:cxnSpLocks/>
            <a:stCxn id="8" idx="2"/>
          </p:cNvCxnSpPr>
          <p:nvPr/>
        </p:nvCxnSpPr>
        <p:spPr>
          <a:xfrm>
            <a:off x="6095527" y="2515788"/>
            <a:ext cx="0" cy="2323506"/>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912C58F-01A1-BD9B-B6EF-D88D5A5A8E87}"/>
              </a:ext>
            </a:extLst>
          </p:cNvPr>
          <p:cNvCxnSpPr>
            <a:cxnSpLocks/>
          </p:cNvCxnSpPr>
          <p:nvPr/>
        </p:nvCxnSpPr>
        <p:spPr>
          <a:xfrm>
            <a:off x="6095527" y="4839294"/>
            <a:ext cx="2587492" cy="0"/>
          </a:xfrm>
          <a:prstGeom prst="straightConnector1">
            <a:avLst/>
          </a:prstGeom>
          <a:ln w="127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7806A728-C6E3-D7C1-5716-CBBD7DB0ACFD}"/>
              </a:ext>
            </a:extLst>
          </p:cNvPr>
          <p:cNvCxnSpPr>
            <a:stCxn id="38" idx="2"/>
          </p:cNvCxnSpPr>
          <p:nvPr/>
        </p:nvCxnSpPr>
        <p:spPr>
          <a:xfrm flipH="1">
            <a:off x="8779755" y="3881752"/>
            <a:ext cx="1924" cy="767636"/>
          </a:xfrm>
          <a:prstGeom prst="straightConnector1">
            <a:avLst/>
          </a:prstGeom>
          <a:ln w="1270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2E04668E-680A-C942-9F0F-19ABF9EC7CE4}"/>
              </a:ext>
            </a:extLst>
          </p:cNvPr>
          <p:cNvSpPr/>
          <p:nvPr/>
        </p:nvSpPr>
        <p:spPr>
          <a:xfrm>
            <a:off x="8683019" y="4649388"/>
            <a:ext cx="197320" cy="379812"/>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a:extLst>
              <a:ext uri="{FF2B5EF4-FFF2-40B4-BE49-F238E27FC236}">
                <a16:creationId xmlns:a16="http://schemas.microsoft.com/office/drawing/2014/main" id="{A216E2ED-66D7-F2DF-0E82-8E6062F7DCD0}"/>
              </a:ext>
            </a:extLst>
          </p:cNvPr>
          <p:cNvSpPr/>
          <p:nvPr/>
        </p:nvSpPr>
        <p:spPr>
          <a:xfrm>
            <a:off x="8691196" y="4786548"/>
            <a:ext cx="197321" cy="91440"/>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a:extLst>
              <a:ext uri="{FF2B5EF4-FFF2-40B4-BE49-F238E27FC236}">
                <a16:creationId xmlns:a16="http://schemas.microsoft.com/office/drawing/2014/main" id="{0A5DE718-090D-A9C4-3042-70BE25D29C46}"/>
              </a:ext>
            </a:extLst>
          </p:cNvPr>
          <p:cNvCxnSpPr>
            <a:stCxn id="50" idx="3"/>
          </p:cNvCxnSpPr>
          <p:nvPr/>
        </p:nvCxnSpPr>
        <p:spPr>
          <a:xfrm>
            <a:off x="8888517" y="4832268"/>
            <a:ext cx="8300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6284957C-EE1F-3797-6BA3-1B7A463F9317}"/>
              </a:ext>
            </a:extLst>
          </p:cNvPr>
          <p:cNvSpPr txBox="1"/>
          <p:nvPr/>
        </p:nvSpPr>
        <p:spPr>
          <a:xfrm>
            <a:off x="9726717" y="4649388"/>
            <a:ext cx="941283" cy="369332"/>
          </a:xfrm>
          <a:prstGeom prst="rect">
            <a:avLst/>
          </a:prstGeom>
          <a:noFill/>
        </p:spPr>
        <p:txBody>
          <a:bodyPr wrap="none" rtlCol="0">
            <a:spAutoFit/>
          </a:bodyPr>
          <a:lstStyle/>
          <a:p>
            <a:r>
              <a:rPr lang="en-US" b="1" dirty="0"/>
              <a:t>Output</a:t>
            </a:r>
          </a:p>
        </p:txBody>
      </p:sp>
      <p:sp>
        <p:nvSpPr>
          <p:cNvPr id="54" name="TextBox 53">
            <a:extLst>
              <a:ext uri="{FF2B5EF4-FFF2-40B4-BE49-F238E27FC236}">
                <a16:creationId xmlns:a16="http://schemas.microsoft.com/office/drawing/2014/main" id="{A6B62113-2944-3FC7-17BF-10EB3F9B4B7C}"/>
              </a:ext>
            </a:extLst>
          </p:cNvPr>
          <p:cNvSpPr txBox="1"/>
          <p:nvPr/>
        </p:nvSpPr>
        <p:spPr>
          <a:xfrm>
            <a:off x="8265438" y="2326796"/>
            <a:ext cx="877163" cy="369332"/>
          </a:xfrm>
          <a:prstGeom prst="rect">
            <a:avLst/>
          </a:prstGeom>
          <a:noFill/>
        </p:spPr>
        <p:txBody>
          <a:bodyPr wrap="none" rtlCol="0">
            <a:spAutoFit/>
          </a:bodyPr>
          <a:lstStyle/>
          <a:p>
            <a:r>
              <a:rPr lang="en-US" b="1" dirty="0"/>
              <a:t>Cache</a:t>
            </a:r>
          </a:p>
        </p:txBody>
      </p:sp>
    </p:spTree>
    <p:extLst>
      <p:ext uri="{BB962C8B-B14F-4D97-AF65-F5344CB8AC3E}">
        <p14:creationId xmlns:p14="http://schemas.microsoft.com/office/powerpoint/2010/main" val="57286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500"/>
                                        <p:tgtEl>
                                          <p:spTgt spid="16"/>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up)">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left)">
                                      <p:cBhvr>
                                        <p:cTn id="39" dur="500"/>
                                        <p:tgtEl>
                                          <p:spTgt spid="19"/>
                                        </p:tgtEl>
                                      </p:cBhvr>
                                    </p:animEffect>
                                  </p:childTnLst>
                                </p:cTn>
                              </p:par>
                              <p:par>
                                <p:cTn id="40" presetID="22" presetClass="entr" presetSubtype="8" fill="hold"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500"/>
                                        <p:tgtEl>
                                          <p:spTgt spid="21"/>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nodeType="click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wipe(up)">
                                      <p:cBhvr>
                                        <p:cTn id="50" dur="500"/>
                                        <p:tgtEl>
                                          <p:spTgt spid="26"/>
                                        </p:tgtEl>
                                      </p:cBhvr>
                                    </p:animEffect>
                                  </p:childTnLst>
                                </p:cTn>
                              </p:par>
                              <p:par>
                                <p:cTn id="51" presetID="22" presetClass="entr" presetSubtype="1" fill="hold" nodeType="with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wipe(up)">
                                      <p:cBhvr>
                                        <p:cTn id="53" dur="500"/>
                                        <p:tgtEl>
                                          <p:spTgt spid="28"/>
                                        </p:tgtEl>
                                      </p:cBhvr>
                                    </p:animEffect>
                                  </p:childTnLst>
                                </p:cTn>
                              </p:par>
                              <p:par>
                                <p:cTn id="54" presetID="22" presetClass="entr" presetSubtype="1"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up)">
                                      <p:cBhvr>
                                        <p:cTn id="56" dur="500"/>
                                        <p:tgtEl>
                                          <p:spTgt spid="35"/>
                                        </p:tgtEl>
                                      </p:cBhvr>
                                    </p:animEffect>
                                  </p:childTnLst>
                                </p:cTn>
                              </p:par>
                              <p:par>
                                <p:cTn id="57" presetID="22" presetClass="entr" presetSubtype="1"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wipe(up)">
                                      <p:cBhvr>
                                        <p:cTn id="59" dur="500"/>
                                        <p:tgtEl>
                                          <p:spTgt spid="33"/>
                                        </p:tgtEl>
                                      </p:cBhvr>
                                    </p:animEffect>
                                  </p:childTnLst>
                                </p:cTn>
                              </p:par>
                              <p:par>
                                <p:cTn id="60" presetID="22" presetClass="entr" presetSubtype="1" fill="hold" nodeType="with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wipe(up)">
                                      <p:cBhvr>
                                        <p:cTn id="62" dur="500"/>
                                        <p:tgtEl>
                                          <p:spTgt spid="32"/>
                                        </p:tgtEl>
                                      </p:cBhvr>
                                    </p:animEffect>
                                  </p:childTnLst>
                                </p:cTn>
                              </p:par>
                              <p:par>
                                <p:cTn id="63" presetID="22" presetClass="entr" presetSubtype="1"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wipe(up)">
                                      <p:cBhvr>
                                        <p:cTn id="65" dur="500"/>
                                        <p:tgtEl>
                                          <p:spTgt spid="30"/>
                                        </p:tgtEl>
                                      </p:cBhvr>
                                    </p:animEffect>
                                  </p:childTnLst>
                                </p:cTn>
                              </p:par>
                              <p:par>
                                <p:cTn id="66" presetID="22" presetClass="entr" presetSubtype="1"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wipe(up)">
                                      <p:cBhvr>
                                        <p:cTn id="68" dur="5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nodeType="click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up)">
                                      <p:cBhvr>
                                        <p:cTn id="73" dur="500"/>
                                        <p:tgtEl>
                                          <p:spTgt spid="46"/>
                                        </p:tgtEl>
                                      </p:cBhvr>
                                    </p:animEffect>
                                  </p:childTnLst>
                                </p:cTn>
                              </p:par>
                              <p:par>
                                <p:cTn id="74" presetID="22" presetClass="entr" presetSubtype="1" fill="hold" grpId="0" nodeType="with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wipe(up)">
                                      <p:cBhvr>
                                        <p:cTn id="76" dur="500"/>
                                        <p:tgtEl>
                                          <p:spTgt spid="4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wipe(left)">
                                      <p:cBhvr>
                                        <p:cTn id="81" dur="500"/>
                                        <p:tgtEl>
                                          <p:spTgt spid="40"/>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50"/>
                                        </p:tgtEl>
                                        <p:attrNameLst>
                                          <p:attrName>style.visibility</p:attrName>
                                        </p:attrNameLst>
                                      </p:cBhvr>
                                      <p:to>
                                        <p:strVal val="visible"/>
                                      </p:to>
                                    </p:set>
                                    <p:animEffect transition="in" filter="wipe(left)">
                                      <p:cBhvr>
                                        <p:cTn id="84" dur="500"/>
                                        <p:tgtEl>
                                          <p:spTgt spid="50"/>
                                        </p:tgtEl>
                                      </p:cBhvr>
                                    </p:animEffect>
                                  </p:childTnLst>
                                </p:cTn>
                              </p:par>
                              <p:par>
                                <p:cTn id="85" presetID="22" presetClass="entr" presetSubtype="8" fill="hold" nodeType="with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wipe(left)">
                                      <p:cBhvr>
                                        <p:cTn id="87" dur="500"/>
                                        <p:tgtEl>
                                          <p:spTgt spid="42"/>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wipe(left)">
                                      <p:cBhvr>
                                        <p:cTn id="92" dur="500"/>
                                        <p:tgtEl>
                                          <p:spTgt spid="52"/>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53"/>
                                        </p:tgtEl>
                                        <p:attrNameLst>
                                          <p:attrName>style.visibility</p:attrName>
                                        </p:attrNameLst>
                                      </p:cBhvr>
                                      <p:to>
                                        <p:strVal val="visible"/>
                                      </p:to>
                                    </p:set>
                                    <p:animEffect transition="in" filter="wipe(left)">
                                      <p:cBhvr>
                                        <p:cTn id="9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P spid="12" grpId="0"/>
      <p:bldP spid="13" grpId="0"/>
      <p:bldP spid="14" grpId="0"/>
      <p:bldP spid="15" grpId="0"/>
      <p:bldP spid="16" grpId="0" animBg="1"/>
      <p:bldP spid="17" grpId="0"/>
      <p:bldP spid="24" grpId="0" animBg="1"/>
      <p:bldP spid="38" grpId="0" animBg="1"/>
      <p:bldP spid="47" grpId="0" animBg="1"/>
      <p:bldP spid="50" grpId="0" animBg="1"/>
      <p:bldP spid="53" grpId="0"/>
      <p:bldP spid="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D136D8A-DC3C-4BE8-8F63-9F41E7DE326C}"/>
              </a:ext>
            </a:extLst>
          </p:cNvPr>
          <p:cNvSpPr txBox="1">
            <a:spLocks/>
          </p:cNvSpPr>
          <p:nvPr/>
        </p:nvSpPr>
        <p:spPr>
          <a:xfrm>
            <a:off x="530352" y="274320"/>
            <a:ext cx="112343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i="1" dirty="0"/>
              <a:t>Naming</a:t>
            </a:r>
            <a:r>
              <a:rPr lang="en-US" altLang="en-US" dirty="0"/>
              <a:t> as We Know it from 15-418: </a:t>
            </a:r>
            <a:br>
              <a:rPr lang="en-US" altLang="en-US" dirty="0"/>
            </a:br>
            <a:r>
              <a:rPr lang="en-US" altLang="en-US" dirty="0"/>
              <a:t>An Example Assuming a Multi-Core</a:t>
            </a:r>
            <a:r>
              <a:rPr lang="en-US" altLang="en-US" i="1" dirty="0"/>
              <a:t> </a:t>
            </a:r>
            <a:r>
              <a:rPr lang="en-US" altLang="en-US" dirty="0"/>
              <a:t>Architecture</a:t>
            </a:r>
          </a:p>
        </p:txBody>
      </p:sp>
      <p:graphicFrame>
        <p:nvGraphicFramePr>
          <p:cNvPr id="2" name="Table 2">
            <a:extLst>
              <a:ext uri="{FF2B5EF4-FFF2-40B4-BE49-F238E27FC236}">
                <a16:creationId xmlns:a16="http://schemas.microsoft.com/office/drawing/2014/main" id="{CC3A528F-5AF0-6A72-3B6B-40E5EE7D90A7}"/>
              </a:ext>
            </a:extLst>
          </p:cNvPr>
          <p:cNvGraphicFramePr>
            <a:graphicFrameLocks noGrp="1"/>
          </p:cNvGraphicFramePr>
          <p:nvPr>
            <p:extLst>
              <p:ext uri="{D42A27DB-BD31-4B8C-83A1-F6EECF244321}">
                <p14:modId xmlns:p14="http://schemas.microsoft.com/office/powerpoint/2010/main" val="1472153620"/>
              </p:ext>
            </p:extLst>
          </p:nvPr>
        </p:nvGraphicFramePr>
        <p:xfrm>
          <a:off x="7543800" y="3364972"/>
          <a:ext cx="2286000" cy="2133600"/>
        </p:xfrm>
        <a:graphic>
          <a:graphicData uri="http://schemas.openxmlformats.org/drawingml/2006/table">
            <a:tbl>
              <a:tblPr firstRow="1" bandRow="1">
                <a:tableStyleId>{5C22544A-7EE6-4342-B048-85BDC9FD1C3A}</a:tableStyleId>
              </a:tblPr>
              <a:tblGrid>
                <a:gridCol w="571500">
                  <a:extLst>
                    <a:ext uri="{9D8B030D-6E8A-4147-A177-3AD203B41FA5}">
                      <a16:colId xmlns:a16="http://schemas.microsoft.com/office/drawing/2014/main" val="472520778"/>
                    </a:ext>
                  </a:extLst>
                </a:gridCol>
                <a:gridCol w="571500">
                  <a:extLst>
                    <a:ext uri="{9D8B030D-6E8A-4147-A177-3AD203B41FA5}">
                      <a16:colId xmlns:a16="http://schemas.microsoft.com/office/drawing/2014/main" val="127702126"/>
                    </a:ext>
                  </a:extLst>
                </a:gridCol>
                <a:gridCol w="571500">
                  <a:extLst>
                    <a:ext uri="{9D8B030D-6E8A-4147-A177-3AD203B41FA5}">
                      <a16:colId xmlns:a16="http://schemas.microsoft.com/office/drawing/2014/main" val="1058783152"/>
                    </a:ext>
                  </a:extLst>
                </a:gridCol>
                <a:gridCol w="571500">
                  <a:extLst>
                    <a:ext uri="{9D8B030D-6E8A-4147-A177-3AD203B41FA5}">
                      <a16:colId xmlns:a16="http://schemas.microsoft.com/office/drawing/2014/main" val="170481162"/>
                    </a:ext>
                  </a:extLst>
                </a:gridCol>
              </a:tblGrid>
              <a:tr h="533400">
                <a:tc>
                  <a:txBody>
                    <a:bodyPr/>
                    <a:lstStyle/>
                    <a:p>
                      <a:pPr algn="ctr"/>
                      <a:r>
                        <a:rPr lang="en-US" b="0" dirty="0">
                          <a:solidFill>
                            <a:schemeClr val="tx1"/>
                          </a:solidFill>
                        </a:rPr>
                        <a:t>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b="0" dirty="0">
                          <a:solidFill>
                            <a:schemeClr val="tx1"/>
                          </a:solidFill>
                        </a:rPr>
                        <a:t>0001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b="0" dirty="0">
                          <a:solidFill>
                            <a:schemeClr val="tx1"/>
                          </a:solidFill>
                        </a:rPr>
                        <a:t>0010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b="0" dirty="0">
                          <a:solidFill>
                            <a:schemeClr val="tx1"/>
                          </a:solidFill>
                        </a:rPr>
                        <a:t>0011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00394373"/>
                  </a:ext>
                </a:extLst>
              </a:tr>
              <a:tr h="533400">
                <a:tc>
                  <a:txBody>
                    <a:bodyPr/>
                    <a:lstStyle/>
                    <a:p>
                      <a:pPr algn="ctr"/>
                      <a:r>
                        <a:rPr lang="en-US" dirty="0">
                          <a:solidFill>
                            <a:schemeClr val="tx1"/>
                          </a:solidFill>
                        </a:rPr>
                        <a:t>0100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0101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0110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0111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23118770"/>
                  </a:ext>
                </a:extLst>
              </a:tr>
              <a:tr h="533400">
                <a:tc>
                  <a:txBody>
                    <a:bodyPr/>
                    <a:lstStyle/>
                    <a:p>
                      <a:pPr algn="ctr"/>
                      <a:r>
                        <a:rPr lang="en-US" dirty="0">
                          <a:solidFill>
                            <a:schemeClr val="tx1"/>
                          </a:solidFill>
                        </a:rPr>
                        <a:t>1000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1001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1010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1011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36602921"/>
                  </a:ext>
                </a:extLst>
              </a:tr>
              <a:tr h="533400">
                <a:tc>
                  <a:txBody>
                    <a:bodyPr/>
                    <a:lstStyle/>
                    <a:p>
                      <a:pPr algn="ctr"/>
                      <a:r>
                        <a:rPr lang="en-US" dirty="0">
                          <a:solidFill>
                            <a:schemeClr val="tx1"/>
                          </a:solidFill>
                        </a:rPr>
                        <a:t>1100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1101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1110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solidFill>
                            <a:schemeClr val="tx1"/>
                          </a:solidFill>
                        </a:rPr>
                        <a:t>1111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52272194"/>
                  </a:ext>
                </a:extLst>
              </a:tr>
            </a:tbl>
          </a:graphicData>
        </a:graphic>
      </p:graphicFrame>
      <p:sp>
        <p:nvSpPr>
          <p:cNvPr id="3" name="TextBox 2">
            <a:extLst>
              <a:ext uri="{FF2B5EF4-FFF2-40B4-BE49-F238E27FC236}">
                <a16:creationId xmlns:a16="http://schemas.microsoft.com/office/drawing/2014/main" id="{7F232922-9805-DE3C-3320-52CA10E4873C}"/>
              </a:ext>
            </a:extLst>
          </p:cNvPr>
          <p:cNvSpPr txBox="1"/>
          <p:nvPr/>
        </p:nvSpPr>
        <p:spPr>
          <a:xfrm>
            <a:off x="6715715" y="2755898"/>
            <a:ext cx="3942169" cy="369332"/>
          </a:xfrm>
          <a:prstGeom prst="rect">
            <a:avLst/>
          </a:prstGeom>
          <a:noFill/>
        </p:spPr>
        <p:txBody>
          <a:bodyPr wrap="none" rtlCol="0">
            <a:spAutoFit/>
          </a:bodyPr>
          <a:lstStyle/>
          <a:p>
            <a:r>
              <a:rPr lang="en-US" b="1" dirty="0"/>
              <a:t>Tiled Chip Multi-core Architecture </a:t>
            </a:r>
          </a:p>
        </p:txBody>
      </p:sp>
      <p:sp>
        <p:nvSpPr>
          <p:cNvPr id="5" name="Oval 4">
            <a:extLst>
              <a:ext uri="{FF2B5EF4-FFF2-40B4-BE49-F238E27FC236}">
                <a16:creationId xmlns:a16="http://schemas.microsoft.com/office/drawing/2014/main" id="{052FAF6F-003A-1E47-0367-7427E091902A}"/>
              </a:ext>
            </a:extLst>
          </p:cNvPr>
          <p:cNvSpPr/>
          <p:nvPr/>
        </p:nvSpPr>
        <p:spPr>
          <a:xfrm>
            <a:off x="9220200" y="3822698"/>
            <a:ext cx="685800" cy="685800"/>
          </a:xfrm>
          <a:prstGeom prst="ellipse">
            <a:avLst/>
          </a:prstGeom>
          <a:solidFill>
            <a:srgbClr val="92D050">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96266A-972C-CD6D-D997-E55140730502}"/>
              </a:ext>
            </a:extLst>
          </p:cNvPr>
          <p:cNvSpPr/>
          <p:nvPr/>
        </p:nvSpPr>
        <p:spPr>
          <a:xfrm>
            <a:off x="10386035" y="3552950"/>
            <a:ext cx="1229316" cy="1225296"/>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C6790DE2-DC6A-4A4A-5DDD-BBA487999381}"/>
              </a:ext>
            </a:extLst>
          </p:cNvPr>
          <p:cNvCxnSpPr>
            <a:stCxn id="5" idx="6"/>
          </p:cNvCxnSpPr>
          <p:nvPr/>
        </p:nvCxnSpPr>
        <p:spPr>
          <a:xfrm flipV="1">
            <a:off x="9906000" y="3552950"/>
            <a:ext cx="480035" cy="61264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75262D2-8717-0C15-4767-9BE3B414DBDE}"/>
              </a:ext>
            </a:extLst>
          </p:cNvPr>
          <p:cNvCxnSpPr/>
          <p:nvPr/>
        </p:nvCxnSpPr>
        <p:spPr>
          <a:xfrm>
            <a:off x="9906000" y="4165598"/>
            <a:ext cx="480035" cy="61264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EF118904-C8CA-AB60-2F92-76ED301D88CD}"/>
              </a:ext>
            </a:extLst>
          </p:cNvPr>
          <p:cNvSpPr/>
          <p:nvPr/>
        </p:nvSpPr>
        <p:spPr>
          <a:xfrm>
            <a:off x="10896600" y="3594098"/>
            <a:ext cx="152400" cy="15240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a:extLst>
              <a:ext uri="{FF2B5EF4-FFF2-40B4-BE49-F238E27FC236}">
                <a16:creationId xmlns:a16="http://schemas.microsoft.com/office/drawing/2014/main" id="{4470541F-4415-CD45-7D13-950966B4AFA8}"/>
              </a:ext>
            </a:extLst>
          </p:cNvPr>
          <p:cNvSpPr/>
          <p:nvPr/>
        </p:nvSpPr>
        <p:spPr>
          <a:xfrm>
            <a:off x="10527017" y="3822698"/>
            <a:ext cx="891565" cy="228600"/>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L1 Cache</a:t>
            </a:r>
          </a:p>
        </p:txBody>
      </p:sp>
      <p:sp>
        <p:nvSpPr>
          <p:cNvPr id="29" name="Rectangle 28">
            <a:extLst>
              <a:ext uri="{FF2B5EF4-FFF2-40B4-BE49-F238E27FC236}">
                <a16:creationId xmlns:a16="http://schemas.microsoft.com/office/drawing/2014/main" id="{8F3FAC4E-89B9-3A58-92FC-C4DBA6F95F97}"/>
              </a:ext>
            </a:extLst>
          </p:cNvPr>
          <p:cNvSpPr/>
          <p:nvPr/>
        </p:nvSpPr>
        <p:spPr>
          <a:xfrm>
            <a:off x="10529047" y="4127498"/>
            <a:ext cx="158109" cy="615737"/>
          </a:xfrm>
          <a:prstGeom prst="rect">
            <a:avLst/>
          </a:prstGeom>
          <a:solidFill>
            <a:schemeClr val="accent5"/>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Curved Connector 33">
            <a:extLst>
              <a:ext uri="{FF2B5EF4-FFF2-40B4-BE49-F238E27FC236}">
                <a16:creationId xmlns:a16="http://schemas.microsoft.com/office/drawing/2014/main" id="{E73D4B4B-2ED4-F416-AA8F-1B65DE01A909}"/>
              </a:ext>
            </a:extLst>
          </p:cNvPr>
          <p:cNvCxnSpPr>
            <a:cxnSpLocks/>
            <a:stCxn id="29" idx="2"/>
          </p:cNvCxnSpPr>
          <p:nvPr/>
        </p:nvCxnSpPr>
        <p:spPr>
          <a:xfrm rot="16200000" flipH="1">
            <a:off x="10588115" y="4763222"/>
            <a:ext cx="536448" cy="496474"/>
          </a:xfrm>
          <a:prstGeom prst="curvedConnector3">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C292FCEF-FD7A-F9CA-E786-7702E6CC0E8F}"/>
              </a:ext>
            </a:extLst>
          </p:cNvPr>
          <p:cNvSpPr txBox="1"/>
          <p:nvPr/>
        </p:nvSpPr>
        <p:spPr>
          <a:xfrm>
            <a:off x="10097457" y="5345668"/>
            <a:ext cx="1903085" cy="369332"/>
          </a:xfrm>
          <a:prstGeom prst="rect">
            <a:avLst/>
          </a:prstGeom>
          <a:noFill/>
        </p:spPr>
        <p:txBody>
          <a:bodyPr wrap="none" rtlCol="0">
            <a:spAutoFit/>
          </a:bodyPr>
          <a:lstStyle/>
          <a:p>
            <a:r>
              <a:rPr lang="en-US" b="1" i="1" dirty="0">
                <a:solidFill>
                  <a:schemeClr val="accent5"/>
                </a:solidFill>
              </a:rPr>
              <a:t>Home</a:t>
            </a:r>
            <a:r>
              <a:rPr lang="en-US" dirty="0">
                <a:solidFill>
                  <a:schemeClr val="accent5"/>
                </a:solidFill>
              </a:rPr>
              <a:t> </a:t>
            </a:r>
            <a:r>
              <a:rPr lang="en-US" b="1" dirty="0">
                <a:solidFill>
                  <a:schemeClr val="accent5"/>
                </a:solidFill>
              </a:rPr>
              <a:t>Directory</a:t>
            </a:r>
          </a:p>
        </p:txBody>
      </p:sp>
      <p:sp>
        <p:nvSpPr>
          <p:cNvPr id="39" name="Rounded Rectangle 38">
            <a:extLst>
              <a:ext uri="{FF2B5EF4-FFF2-40B4-BE49-F238E27FC236}">
                <a16:creationId xmlns:a16="http://schemas.microsoft.com/office/drawing/2014/main" id="{E8A08468-D270-45FA-CB21-FFCF8B7BB235}"/>
              </a:ext>
            </a:extLst>
          </p:cNvPr>
          <p:cNvSpPr/>
          <p:nvPr/>
        </p:nvSpPr>
        <p:spPr>
          <a:xfrm>
            <a:off x="10778886" y="4130566"/>
            <a:ext cx="640080" cy="615737"/>
          </a:xfrm>
          <a:prstGeom prst="round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1400" b="1" dirty="0"/>
              <a:t>L2</a:t>
            </a:r>
          </a:p>
          <a:p>
            <a:pPr algn="ctr"/>
            <a:r>
              <a:rPr lang="en-US" sz="1400" b="1" dirty="0"/>
              <a:t>Cache</a:t>
            </a:r>
          </a:p>
        </p:txBody>
      </p:sp>
      <p:sp>
        <p:nvSpPr>
          <p:cNvPr id="43" name="TextBox 42">
            <a:extLst>
              <a:ext uri="{FF2B5EF4-FFF2-40B4-BE49-F238E27FC236}">
                <a16:creationId xmlns:a16="http://schemas.microsoft.com/office/drawing/2014/main" id="{F1EB3B2C-7E10-7CB5-3772-F82CC9209187}"/>
              </a:ext>
            </a:extLst>
          </p:cNvPr>
          <p:cNvSpPr txBox="1"/>
          <p:nvPr/>
        </p:nvSpPr>
        <p:spPr>
          <a:xfrm>
            <a:off x="10587597" y="3124785"/>
            <a:ext cx="770404" cy="369332"/>
          </a:xfrm>
          <a:prstGeom prst="rect">
            <a:avLst/>
          </a:prstGeom>
          <a:noFill/>
        </p:spPr>
        <p:txBody>
          <a:bodyPr wrap="none" rtlCol="0">
            <a:spAutoFit/>
          </a:bodyPr>
          <a:lstStyle/>
          <a:p>
            <a:r>
              <a:rPr lang="en-US" b="1" dirty="0">
                <a:solidFill>
                  <a:srgbClr val="92D050"/>
                </a:solidFill>
              </a:rPr>
              <a:t>Tile 8</a:t>
            </a:r>
          </a:p>
        </p:txBody>
      </p:sp>
      <p:sp>
        <p:nvSpPr>
          <p:cNvPr id="44" name="Rectangle 43">
            <a:extLst>
              <a:ext uri="{FF2B5EF4-FFF2-40B4-BE49-F238E27FC236}">
                <a16:creationId xmlns:a16="http://schemas.microsoft.com/office/drawing/2014/main" id="{F0859551-F568-3B46-E9AF-0A646D5CB3E9}"/>
              </a:ext>
            </a:extLst>
          </p:cNvPr>
          <p:cNvSpPr/>
          <p:nvPr/>
        </p:nvSpPr>
        <p:spPr>
          <a:xfrm>
            <a:off x="2327635" y="2013466"/>
            <a:ext cx="2010752" cy="304800"/>
          </a:xfrm>
          <a:prstGeom prst="rect">
            <a:avLst/>
          </a:prstGeom>
          <a:solidFill>
            <a:srgbClr val="EF72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Tag</a:t>
            </a:r>
          </a:p>
        </p:txBody>
      </p:sp>
      <p:sp>
        <p:nvSpPr>
          <p:cNvPr id="45" name="Rectangle 44">
            <a:extLst>
              <a:ext uri="{FF2B5EF4-FFF2-40B4-BE49-F238E27FC236}">
                <a16:creationId xmlns:a16="http://schemas.microsoft.com/office/drawing/2014/main" id="{AA6B46D5-11E3-2B01-0742-8713F9CF81C7}"/>
              </a:ext>
            </a:extLst>
          </p:cNvPr>
          <p:cNvSpPr/>
          <p:nvPr/>
        </p:nvSpPr>
        <p:spPr>
          <a:xfrm>
            <a:off x="4338387" y="2013466"/>
            <a:ext cx="877824" cy="304800"/>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Index</a:t>
            </a:r>
          </a:p>
        </p:txBody>
      </p:sp>
      <p:sp>
        <p:nvSpPr>
          <p:cNvPr id="48" name="Rectangle 47">
            <a:extLst>
              <a:ext uri="{FF2B5EF4-FFF2-40B4-BE49-F238E27FC236}">
                <a16:creationId xmlns:a16="http://schemas.microsoft.com/office/drawing/2014/main" id="{0E463420-9696-216D-A9BC-4A4DB43AF372}"/>
              </a:ext>
            </a:extLst>
          </p:cNvPr>
          <p:cNvSpPr/>
          <p:nvPr/>
        </p:nvSpPr>
        <p:spPr>
          <a:xfrm>
            <a:off x="5798812" y="2013466"/>
            <a:ext cx="692824" cy="304800"/>
          </a:xfrm>
          <a:prstGeom prst="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dirty="0">
                <a:solidFill>
                  <a:schemeClr val="tx1"/>
                </a:solidFill>
              </a:rPr>
              <a:t>Offset</a:t>
            </a:r>
          </a:p>
        </p:txBody>
      </p:sp>
      <p:sp>
        <p:nvSpPr>
          <p:cNvPr id="49" name="TextBox 48">
            <a:extLst>
              <a:ext uri="{FF2B5EF4-FFF2-40B4-BE49-F238E27FC236}">
                <a16:creationId xmlns:a16="http://schemas.microsoft.com/office/drawing/2014/main" id="{940B666F-F1C9-101D-13E4-585E6C4A3B40}"/>
              </a:ext>
            </a:extLst>
          </p:cNvPr>
          <p:cNvSpPr txBox="1"/>
          <p:nvPr/>
        </p:nvSpPr>
        <p:spPr>
          <a:xfrm>
            <a:off x="228600" y="1981200"/>
            <a:ext cx="2099677" cy="369332"/>
          </a:xfrm>
          <a:prstGeom prst="rect">
            <a:avLst/>
          </a:prstGeom>
          <a:noFill/>
        </p:spPr>
        <p:txBody>
          <a:bodyPr wrap="none" rtlCol="0">
            <a:spAutoFit/>
          </a:bodyPr>
          <a:lstStyle/>
          <a:p>
            <a:r>
              <a:rPr lang="en-US" b="1" dirty="0"/>
              <a:t>Physical Address</a:t>
            </a:r>
          </a:p>
        </p:txBody>
      </p:sp>
      <p:sp>
        <p:nvSpPr>
          <p:cNvPr id="51" name="Rectangle 50">
            <a:extLst>
              <a:ext uri="{FF2B5EF4-FFF2-40B4-BE49-F238E27FC236}">
                <a16:creationId xmlns:a16="http://schemas.microsoft.com/office/drawing/2014/main" id="{3C0057A1-A1E7-C153-FE56-50132726A28B}"/>
              </a:ext>
            </a:extLst>
          </p:cNvPr>
          <p:cNvSpPr/>
          <p:nvPr/>
        </p:nvSpPr>
        <p:spPr>
          <a:xfrm>
            <a:off x="5216211" y="2013466"/>
            <a:ext cx="612210" cy="304800"/>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dirty="0">
                <a:solidFill>
                  <a:schemeClr val="tx1"/>
                </a:solidFill>
              </a:rPr>
              <a:t>Home</a:t>
            </a:r>
          </a:p>
        </p:txBody>
      </p:sp>
      <p:sp>
        <p:nvSpPr>
          <p:cNvPr id="55" name="Left Brace 54">
            <a:extLst>
              <a:ext uri="{FF2B5EF4-FFF2-40B4-BE49-F238E27FC236}">
                <a16:creationId xmlns:a16="http://schemas.microsoft.com/office/drawing/2014/main" id="{5893F322-36A8-F9DE-19C0-542A3425CC3C}"/>
              </a:ext>
            </a:extLst>
          </p:cNvPr>
          <p:cNvSpPr/>
          <p:nvPr/>
        </p:nvSpPr>
        <p:spPr>
          <a:xfrm rot="16200000">
            <a:off x="5452809" y="2138989"/>
            <a:ext cx="139013" cy="612210"/>
          </a:xfrm>
          <a:prstGeom prst="leftBrace">
            <a:avLst/>
          </a:prstGeom>
          <a:ln w="127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TextBox 55">
            <a:extLst>
              <a:ext uri="{FF2B5EF4-FFF2-40B4-BE49-F238E27FC236}">
                <a16:creationId xmlns:a16="http://schemas.microsoft.com/office/drawing/2014/main" id="{853C068A-AABE-A7A9-5B74-540A57586CA8}"/>
              </a:ext>
            </a:extLst>
          </p:cNvPr>
          <p:cNvSpPr txBox="1"/>
          <p:nvPr/>
        </p:nvSpPr>
        <p:spPr>
          <a:xfrm>
            <a:off x="5173501" y="2571922"/>
            <a:ext cx="697627" cy="369332"/>
          </a:xfrm>
          <a:prstGeom prst="rect">
            <a:avLst/>
          </a:prstGeom>
          <a:noFill/>
        </p:spPr>
        <p:txBody>
          <a:bodyPr wrap="none" rtlCol="0">
            <a:spAutoFit/>
          </a:bodyPr>
          <a:lstStyle/>
          <a:p>
            <a:r>
              <a:rPr lang="en-US" b="1" dirty="0"/>
              <a:t>1000</a:t>
            </a:r>
          </a:p>
        </p:txBody>
      </p:sp>
      <p:cxnSp>
        <p:nvCxnSpPr>
          <p:cNvPr id="58" name="Straight Connector 57">
            <a:extLst>
              <a:ext uri="{FF2B5EF4-FFF2-40B4-BE49-F238E27FC236}">
                <a16:creationId xmlns:a16="http://schemas.microsoft.com/office/drawing/2014/main" id="{A7A6EBED-9D1C-25CD-F750-390B9CA70348}"/>
              </a:ext>
            </a:extLst>
          </p:cNvPr>
          <p:cNvCxnSpPr>
            <a:cxnSpLocks/>
            <a:stCxn id="56" idx="2"/>
          </p:cNvCxnSpPr>
          <p:nvPr/>
        </p:nvCxnSpPr>
        <p:spPr>
          <a:xfrm>
            <a:off x="5522315" y="2941254"/>
            <a:ext cx="0" cy="1801980"/>
          </a:xfrm>
          <a:prstGeom prst="line">
            <a:avLst/>
          </a:prstGeom>
          <a:ln w="127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EA3E471C-49C1-60E2-B8A0-FFF505D0ABCE}"/>
              </a:ext>
            </a:extLst>
          </p:cNvPr>
          <p:cNvCxnSpPr>
            <a:cxnSpLocks/>
          </p:cNvCxnSpPr>
          <p:nvPr/>
        </p:nvCxnSpPr>
        <p:spPr>
          <a:xfrm>
            <a:off x="5522314" y="4743234"/>
            <a:ext cx="2021486" cy="0"/>
          </a:xfrm>
          <a:prstGeom prst="straightConnector1">
            <a:avLst/>
          </a:prstGeom>
          <a:ln w="127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63" name="Rounded Rectangle 62">
            <a:extLst>
              <a:ext uri="{FF2B5EF4-FFF2-40B4-BE49-F238E27FC236}">
                <a16:creationId xmlns:a16="http://schemas.microsoft.com/office/drawing/2014/main" id="{A2E7C02E-8A46-B807-6753-A4AE7F98BE91}"/>
              </a:ext>
            </a:extLst>
          </p:cNvPr>
          <p:cNvSpPr/>
          <p:nvPr/>
        </p:nvSpPr>
        <p:spPr>
          <a:xfrm>
            <a:off x="7543800" y="4438434"/>
            <a:ext cx="566928" cy="514566"/>
          </a:xfrm>
          <a:prstGeom prst="roundRect">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E6D6BAAC-F0D8-7CA3-94DA-B67C5C55E401}"/>
              </a:ext>
            </a:extLst>
          </p:cNvPr>
          <p:cNvSpPr txBox="1"/>
          <p:nvPr/>
        </p:nvSpPr>
        <p:spPr>
          <a:xfrm>
            <a:off x="3853410" y="4982976"/>
            <a:ext cx="3890809" cy="1477328"/>
          </a:xfrm>
          <a:prstGeom prst="rect">
            <a:avLst/>
          </a:prstGeom>
          <a:noFill/>
        </p:spPr>
        <p:txBody>
          <a:bodyPr wrap="none" rtlCol="0">
            <a:spAutoFit/>
          </a:bodyPr>
          <a:lstStyle/>
          <a:p>
            <a:pPr algn="ctr"/>
            <a:r>
              <a:rPr lang="en-US" dirty="0"/>
              <a:t>After </a:t>
            </a:r>
            <a:r>
              <a:rPr lang="en-US" i="1" dirty="0"/>
              <a:t>locating</a:t>
            </a:r>
            <a:r>
              <a:rPr lang="en-US" dirty="0"/>
              <a:t> the </a:t>
            </a:r>
            <a:r>
              <a:rPr lang="en-US" i="1" u="sng" dirty="0">
                <a:solidFill>
                  <a:srgbClr val="92D050"/>
                </a:solidFill>
              </a:rPr>
              <a:t>home</a:t>
            </a:r>
            <a:r>
              <a:rPr lang="en-US" dirty="0"/>
              <a:t>, naming </a:t>
            </a:r>
            <a:br>
              <a:rPr lang="en-US" dirty="0"/>
            </a:br>
            <a:r>
              <a:rPr lang="en-US" dirty="0"/>
              <a:t>continues the same way as in </a:t>
            </a:r>
            <a:br>
              <a:rPr lang="en-US" dirty="0"/>
            </a:br>
            <a:r>
              <a:rPr lang="en-US" dirty="0"/>
              <a:t>single-core architectures (assuming,</a:t>
            </a:r>
          </a:p>
          <a:p>
            <a:pPr algn="ctr"/>
            <a:r>
              <a:rPr lang="en-US" i="1" dirty="0"/>
              <a:t>physically distributed, logically </a:t>
            </a:r>
            <a:br>
              <a:rPr lang="en-US" i="1" dirty="0"/>
            </a:br>
            <a:r>
              <a:rPr lang="en-US" i="1" dirty="0"/>
              <a:t>shared</a:t>
            </a:r>
            <a:r>
              <a:rPr lang="en-US" dirty="0"/>
              <a:t> L2 cache)</a:t>
            </a:r>
          </a:p>
        </p:txBody>
      </p:sp>
      <p:cxnSp>
        <p:nvCxnSpPr>
          <p:cNvPr id="66" name="Straight Connector 65">
            <a:extLst>
              <a:ext uri="{FF2B5EF4-FFF2-40B4-BE49-F238E27FC236}">
                <a16:creationId xmlns:a16="http://schemas.microsoft.com/office/drawing/2014/main" id="{C91B8AC8-4F34-CF01-2E38-40C4A24330F3}"/>
              </a:ext>
            </a:extLst>
          </p:cNvPr>
          <p:cNvCxnSpPr>
            <a:cxnSpLocks/>
            <a:stCxn id="45" idx="2"/>
          </p:cNvCxnSpPr>
          <p:nvPr/>
        </p:nvCxnSpPr>
        <p:spPr>
          <a:xfrm>
            <a:off x="4777299" y="2318266"/>
            <a:ext cx="0" cy="2329934"/>
          </a:xfrm>
          <a:prstGeom prst="line">
            <a:avLst/>
          </a:prstGeom>
          <a:ln w="12700">
            <a:solidFill>
              <a:srgbClr val="77E1FF"/>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BC3CF78C-C3DF-447A-436C-FC6EC50C5D17}"/>
              </a:ext>
            </a:extLst>
          </p:cNvPr>
          <p:cNvCxnSpPr/>
          <p:nvPr/>
        </p:nvCxnSpPr>
        <p:spPr>
          <a:xfrm>
            <a:off x="4777299" y="4648200"/>
            <a:ext cx="2766501" cy="0"/>
          </a:xfrm>
          <a:prstGeom prst="straightConnector1">
            <a:avLst/>
          </a:prstGeom>
          <a:ln w="1270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9BA67CAB-A3E3-BF7E-2322-CD0E0900DB4E}"/>
              </a:ext>
            </a:extLst>
          </p:cNvPr>
          <p:cNvSpPr txBox="1"/>
          <p:nvPr/>
        </p:nvSpPr>
        <p:spPr>
          <a:xfrm>
            <a:off x="3870373" y="3327455"/>
            <a:ext cx="941283" cy="646331"/>
          </a:xfrm>
          <a:prstGeom prst="rect">
            <a:avLst/>
          </a:prstGeom>
          <a:noFill/>
        </p:spPr>
        <p:txBody>
          <a:bodyPr wrap="none" rtlCol="0">
            <a:spAutoFit/>
          </a:bodyPr>
          <a:lstStyle/>
          <a:p>
            <a:r>
              <a:rPr lang="en-US" dirty="0"/>
              <a:t>Locate </a:t>
            </a:r>
            <a:br>
              <a:rPr lang="en-US" dirty="0"/>
            </a:br>
            <a:r>
              <a:rPr lang="en-US" dirty="0"/>
              <a:t>the </a:t>
            </a:r>
            <a:r>
              <a:rPr lang="en-US" i="1" u="sng" dirty="0">
                <a:solidFill>
                  <a:srgbClr val="77E1FF"/>
                </a:solidFill>
              </a:rPr>
              <a:t>set</a:t>
            </a:r>
          </a:p>
        </p:txBody>
      </p:sp>
      <p:cxnSp>
        <p:nvCxnSpPr>
          <p:cNvPr id="72" name="Straight Connector 71">
            <a:extLst>
              <a:ext uri="{FF2B5EF4-FFF2-40B4-BE49-F238E27FC236}">
                <a16:creationId xmlns:a16="http://schemas.microsoft.com/office/drawing/2014/main" id="{7CC1C120-F753-5DC8-3EA3-7F901658117F}"/>
              </a:ext>
            </a:extLst>
          </p:cNvPr>
          <p:cNvCxnSpPr>
            <a:cxnSpLocks/>
            <a:stCxn id="44" idx="2"/>
          </p:cNvCxnSpPr>
          <p:nvPr/>
        </p:nvCxnSpPr>
        <p:spPr>
          <a:xfrm>
            <a:off x="3333011" y="2318266"/>
            <a:ext cx="0" cy="2235446"/>
          </a:xfrm>
          <a:prstGeom prst="line">
            <a:avLst/>
          </a:prstGeom>
          <a:ln w="12700">
            <a:solidFill>
              <a:srgbClr val="EF7273"/>
            </a:solidFill>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4A242ED9-6906-3B27-C63C-A7215100DDE7}"/>
              </a:ext>
            </a:extLst>
          </p:cNvPr>
          <p:cNvCxnSpPr/>
          <p:nvPr/>
        </p:nvCxnSpPr>
        <p:spPr>
          <a:xfrm>
            <a:off x="3333011" y="4553712"/>
            <a:ext cx="4210789" cy="0"/>
          </a:xfrm>
          <a:prstGeom prst="straightConnector1">
            <a:avLst/>
          </a:prstGeom>
          <a:ln w="1270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E732398B-B56B-F55B-7E97-5114BBCAFD6A}"/>
              </a:ext>
            </a:extLst>
          </p:cNvPr>
          <p:cNvSpPr txBox="1"/>
          <p:nvPr/>
        </p:nvSpPr>
        <p:spPr>
          <a:xfrm>
            <a:off x="2206142" y="3270932"/>
            <a:ext cx="1107996" cy="646331"/>
          </a:xfrm>
          <a:prstGeom prst="rect">
            <a:avLst/>
          </a:prstGeom>
          <a:noFill/>
        </p:spPr>
        <p:txBody>
          <a:bodyPr wrap="none" rtlCol="0">
            <a:spAutoFit/>
          </a:bodyPr>
          <a:lstStyle/>
          <a:p>
            <a:r>
              <a:rPr lang="en-US" dirty="0"/>
              <a:t>Locate </a:t>
            </a:r>
            <a:br>
              <a:rPr lang="en-US" dirty="0"/>
            </a:br>
            <a:r>
              <a:rPr lang="en-US" dirty="0"/>
              <a:t>the </a:t>
            </a:r>
            <a:r>
              <a:rPr lang="en-US" i="1" u="sng" dirty="0">
                <a:solidFill>
                  <a:srgbClr val="EF7273"/>
                </a:solidFill>
              </a:rPr>
              <a:t>block</a:t>
            </a:r>
          </a:p>
        </p:txBody>
      </p:sp>
      <p:cxnSp>
        <p:nvCxnSpPr>
          <p:cNvPr id="81" name="Straight Arrow Connector 80">
            <a:extLst>
              <a:ext uri="{FF2B5EF4-FFF2-40B4-BE49-F238E27FC236}">
                <a16:creationId xmlns:a16="http://schemas.microsoft.com/office/drawing/2014/main" id="{677111BD-550D-805B-B10A-A8FCCF4567F4}"/>
              </a:ext>
            </a:extLst>
          </p:cNvPr>
          <p:cNvCxnSpPr>
            <a:cxnSpLocks/>
          </p:cNvCxnSpPr>
          <p:nvPr/>
        </p:nvCxnSpPr>
        <p:spPr>
          <a:xfrm>
            <a:off x="6160549" y="4471416"/>
            <a:ext cx="1383251" cy="0"/>
          </a:xfrm>
          <a:prstGeom prst="straightConnector1">
            <a:avLst/>
          </a:prstGeom>
          <a:ln w="127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7C55C87-23FE-866C-DFBA-1202DBA0F3B5}"/>
              </a:ext>
            </a:extLst>
          </p:cNvPr>
          <p:cNvCxnSpPr>
            <a:cxnSpLocks/>
            <a:stCxn id="48" idx="2"/>
          </p:cNvCxnSpPr>
          <p:nvPr/>
        </p:nvCxnSpPr>
        <p:spPr>
          <a:xfrm>
            <a:off x="6145224" y="2318266"/>
            <a:ext cx="0" cy="215315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D8E723CB-165A-A199-AF0F-079D8F859BF4}"/>
              </a:ext>
            </a:extLst>
          </p:cNvPr>
          <p:cNvSpPr txBox="1"/>
          <p:nvPr/>
        </p:nvSpPr>
        <p:spPr>
          <a:xfrm>
            <a:off x="6198005" y="3327455"/>
            <a:ext cx="1120820" cy="646331"/>
          </a:xfrm>
          <a:prstGeom prst="rect">
            <a:avLst/>
          </a:prstGeom>
          <a:noFill/>
        </p:spPr>
        <p:txBody>
          <a:bodyPr wrap="none" rtlCol="0">
            <a:spAutoFit/>
          </a:bodyPr>
          <a:lstStyle/>
          <a:p>
            <a:r>
              <a:rPr lang="en-US" dirty="0"/>
              <a:t>Locate </a:t>
            </a:r>
            <a:br>
              <a:rPr lang="en-US" dirty="0"/>
            </a:br>
            <a:r>
              <a:rPr lang="en-US" dirty="0"/>
              <a:t>the </a:t>
            </a:r>
            <a:r>
              <a:rPr lang="en-US" i="1" u="sng" dirty="0">
                <a:solidFill>
                  <a:srgbClr val="FFC000"/>
                </a:solidFill>
              </a:rPr>
              <a:t>value</a:t>
            </a:r>
          </a:p>
        </p:txBody>
      </p:sp>
      <p:sp>
        <p:nvSpPr>
          <p:cNvPr id="6" name="Rounded Rectangle 5">
            <a:extLst>
              <a:ext uri="{FF2B5EF4-FFF2-40B4-BE49-F238E27FC236}">
                <a16:creationId xmlns:a16="http://schemas.microsoft.com/office/drawing/2014/main" id="{49909278-BAD5-F00D-AA87-DB46208D0063}"/>
              </a:ext>
            </a:extLst>
          </p:cNvPr>
          <p:cNvSpPr/>
          <p:nvPr/>
        </p:nvSpPr>
        <p:spPr>
          <a:xfrm>
            <a:off x="658553" y="4857534"/>
            <a:ext cx="2628338" cy="1595156"/>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tx1"/>
                </a:solidFill>
              </a:rPr>
              <a:t>Naming is about </a:t>
            </a:r>
            <a:r>
              <a:rPr lang="en-US" i="1" u="sng" dirty="0">
                <a:solidFill>
                  <a:schemeClr val="tx1"/>
                </a:solidFill>
              </a:rPr>
              <a:t>locating entities</a:t>
            </a:r>
            <a:r>
              <a:rPr lang="en-US" i="1" dirty="0">
                <a:solidFill>
                  <a:schemeClr val="tx1"/>
                </a:solidFill>
              </a:rPr>
              <a:t> </a:t>
            </a:r>
            <a:r>
              <a:rPr lang="en-US" dirty="0">
                <a:solidFill>
                  <a:schemeClr val="tx1"/>
                </a:solidFill>
              </a:rPr>
              <a:t>(e.g., cache blocks, data items, files, objects, processes, etc.,)</a:t>
            </a:r>
          </a:p>
        </p:txBody>
      </p:sp>
    </p:spTree>
    <p:extLst>
      <p:ext uri="{BB962C8B-B14F-4D97-AF65-F5344CB8AC3E}">
        <p14:creationId xmlns:p14="http://schemas.microsoft.com/office/powerpoint/2010/main" val="407346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par>
                                <p:cTn id="14" presetID="22" presetClass="entr" presetSubtype="8"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par>
                                <p:cTn id="17" presetID="22" presetClass="entr" presetSubtype="8"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left)">
                                      <p:cBhvr>
                                        <p:cTn id="22" dur="500"/>
                                        <p:tgtEl>
                                          <p:spTgt spid="25"/>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wipe(left)">
                                      <p:cBhvr>
                                        <p:cTn id="25" dur="500"/>
                                        <p:tgtEl>
                                          <p:spTgt spid="27"/>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500"/>
                                        <p:tgtEl>
                                          <p:spTgt spid="39"/>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wipe(left)">
                                      <p:cBhvr>
                                        <p:cTn id="34" dur="500"/>
                                        <p:tgtEl>
                                          <p:spTgt spid="43"/>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left)">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up)">
                                      <p:cBhvr>
                                        <p:cTn id="42" dur="500"/>
                                        <p:tgtEl>
                                          <p:spTgt spid="34"/>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wipe(up)">
                                      <p:cBhvr>
                                        <p:cTn id="45" dur="500"/>
                                        <p:tgtEl>
                                          <p:spTgt spid="37"/>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44"/>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45"/>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9"/>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5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wipe(left)">
                                      <p:cBhvr>
                                        <p:cTn id="62" dur="500"/>
                                        <p:tgtEl>
                                          <p:spTgt spid="55"/>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wipe(left)">
                                      <p:cBhvr>
                                        <p:cTn id="65" dur="500"/>
                                        <p:tgtEl>
                                          <p:spTgt spid="56"/>
                                        </p:tgtEl>
                                      </p:cBhvr>
                                    </p:animEffect>
                                  </p:childTnLst>
                                </p:cTn>
                              </p:par>
                              <p:par>
                                <p:cTn id="66" presetID="22" presetClass="entr" presetSubtype="8" fill="hold" nodeType="withEffect">
                                  <p:stCondLst>
                                    <p:cond delay="0"/>
                                  </p:stCondLst>
                                  <p:childTnLst>
                                    <p:set>
                                      <p:cBhvr>
                                        <p:cTn id="67" dur="1" fill="hold">
                                          <p:stCondLst>
                                            <p:cond delay="0"/>
                                          </p:stCondLst>
                                        </p:cTn>
                                        <p:tgtEl>
                                          <p:spTgt spid="58"/>
                                        </p:tgtEl>
                                        <p:attrNameLst>
                                          <p:attrName>style.visibility</p:attrName>
                                        </p:attrNameLst>
                                      </p:cBhvr>
                                      <p:to>
                                        <p:strVal val="visible"/>
                                      </p:to>
                                    </p:set>
                                    <p:animEffect transition="in" filter="wipe(left)">
                                      <p:cBhvr>
                                        <p:cTn id="68" dur="500"/>
                                        <p:tgtEl>
                                          <p:spTgt spid="58"/>
                                        </p:tgtEl>
                                      </p:cBhvr>
                                    </p:animEffect>
                                  </p:childTnLst>
                                </p:cTn>
                              </p:par>
                              <p:par>
                                <p:cTn id="69" presetID="22" presetClass="entr" presetSubtype="8" fill="hold" nodeType="with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wipe(left)">
                                      <p:cBhvr>
                                        <p:cTn id="71" dur="500"/>
                                        <p:tgtEl>
                                          <p:spTgt spid="60"/>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wipe(left)">
                                      <p:cBhvr>
                                        <p:cTn id="74" dur="500"/>
                                        <p:tgtEl>
                                          <p:spTgt spid="63"/>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66"/>
                                        </p:tgtEl>
                                        <p:attrNameLst>
                                          <p:attrName>style.visibility</p:attrName>
                                        </p:attrNameLst>
                                      </p:cBhvr>
                                      <p:to>
                                        <p:strVal val="visible"/>
                                      </p:to>
                                    </p:set>
                                    <p:animEffect transition="in" filter="wipe(left)">
                                      <p:cBhvr>
                                        <p:cTn id="83" dur="500"/>
                                        <p:tgtEl>
                                          <p:spTgt spid="66"/>
                                        </p:tgtEl>
                                      </p:cBhvr>
                                    </p:animEffect>
                                  </p:childTnLst>
                                </p:cTn>
                              </p:par>
                              <p:par>
                                <p:cTn id="84" presetID="22" presetClass="entr" presetSubtype="8" fill="hold" nodeType="withEffect">
                                  <p:stCondLst>
                                    <p:cond delay="0"/>
                                  </p:stCondLst>
                                  <p:childTnLst>
                                    <p:set>
                                      <p:cBhvr>
                                        <p:cTn id="85" dur="1" fill="hold">
                                          <p:stCondLst>
                                            <p:cond delay="0"/>
                                          </p:stCondLst>
                                        </p:cTn>
                                        <p:tgtEl>
                                          <p:spTgt spid="68"/>
                                        </p:tgtEl>
                                        <p:attrNameLst>
                                          <p:attrName>style.visibility</p:attrName>
                                        </p:attrNameLst>
                                      </p:cBhvr>
                                      <p:to>
                                        <p:strVal val="visible"/>
                                      </p:to>
                                    </p:set>
                                    <p:animEffect transition="in" filter="wipe(left)">
                                      <p:cBhvr>
                                        <p:cTn id="86" dur="500"/>
                                        <p:tgtEl>
                                          <p:spTgt spid="68"/>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childTnLst>
                                    <p:set>
                                      <p:cBhvr>
                                        <p:cTn id="94" dur="1" fill="hold">
                                          <p:stCondLst>
                                            <p:cond delay="0"/>
                                          </p:stCondLst>
                                        </p:cTn>
                                        <p:tgtEl>
                                          <p:spTgt spid="72"/>
                                        </p:tgtEl>
                                        <p:attrNameLst>
                                          <p:attrName>style.visibility</p:attrName>
                                        </p:attrNameLst>
                                      </p:cBhvr>
                                      <p:to>
                                        <p:strVal val="visible"/>
                                      </p:to>
                                    </p:set>
                                    <p:animEffect transition="in" filter="wipe(left)">
                                      <p:cBhvr>
                                        <p:cTn id="95" dur="500"/>
                                        <p:tgtEl>
                                          <p:spTgt spid="72"/>
                                        </p:tgtEl>
                                      </p:cBhvr>
                                    </p:animEffect>
                                  </p:childTnLst>
                                </p:cTn>
                              </p:par>
                              <p:par>
                                <p:cTn id="96" presetID="22" presetClass="entr" presetSubtype="8" fill="hold" nodeType="withEffect">
                                  <p:stCondLst>
                                    <p:cond delay="0"/>
                                  </p:stCondLst>
                                  <p:childTnLst>
                                    <p:set>
                                      <p:cBhvr>
                                        <p:cTn id="97" dur="1" fill="hold">
                                          <p:stCondLst>
                                            <p:cond delay="0"/>
                                          </p:stCondLst>
                                        </p:cTn>
                                        <p:tgtEl>
                                          <p:spTgt spid="74"/>
                                        </p:tgtEl>
                                        <p:attrNameLst>
                                          <p:attrName>style.visibility</p:attrName>
                                        </p:attrNameLst>
                                      </p:cBhvr>
                                      <p:to>
                                        <p:strVal val="visible"/>
                                      </p:to>
                                    </p:set>
                                    <p:animEffect transition="in" filter="wipe(left)">
                                      <p:cBhvr>
                                        <p:cTn id="98" dur="500"/>
                                        <p:tgtEl>
                                          <p:spTgt spid="74"/>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85"/>
                                        </p:tgtEl>
                                        <p:attrNameLst>
                                          <p:attrName>style.visibility</p:attrName>
                                        </p:attrNameLst>
                                      </p:cBhvr>
                                      <p:to>
                                        <p:strVal val="visible"/>
                                      </p:to>
                                    </p:set>
                                    <p:animEffect transition="in" filter="wipe(left)">
                                      <p:cBhvr>
                                        <p:cTn id="107" dur="500"/>
                                        <p:tgtEl>
                                          <p:spTgt spid="85"/>
                                        </p:tgtEl>
                                      </p:cBhvr>
                                    </p:animEffect>
                                  </p:childTnLst>
                                </p:cTn>
                              </p:par>
                              <p:par>
                                <p:cTn id="108" presetID="22" presetClass="entr" presetSubtype="8" fill="hold" nodeType="withEffect">
                                  <p:stCondLst>
                                    <p:cond delay="0"/>
                                  </p:stCondLst>
                                  <p:childTnLst>
                                    <p:set>
                                      <p:cBhvr>
                                        <p:cTn id="109" dur="1" fill="hold">
                                          <p:stCondLst>
                                            <p:cond delay="0"/>
                                          </p:stCondLst>
                                        </p:cTn>
                                        <p:tgtEl>
                                          <p:spTgt spid="81"/>
                                        </p:tgtEl>
                                        <p:attrNameLst>
                                          <p:attrName>style.visibility</p:attrName>
                                        </p:attrNameLst>
                                      </p:cBhvr>
                                      <p:to>
                                        <p:strVal val="visible"/>
                                      </p:to>
                                    </p:set>
                                    <p:animEffect transition="in" filter="wipe(left)">
                                      <p:cBhvr>
                                        <p:cTn id="110" dur="500"/>
                                        <p:tgtEl>
                                          <p:spTgt spid="81"/>
                                        </p:tgtEl>
                                      </p:cBhvr>
                                    </p:animEffec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10" grpId="0" animBg="1"/>
      <p:bldP spid="25" grpId="0" animBg="1"/>
      <p:bldP spid="27" grpId="0" animBg="1"/>
      <p:bldP spid="29" grpId="0" animBg="1"/>
      <p:bldP spid="37" grpId="0"/>
      <p:bldP spid="39" grpId="0" animBg="1"/>
      <p:bldP spid="43" grpId="0"/>
      <p:bldP spid="44" grpId="0" animBg="1"/>
      <p:bldP spid="45" grpId="0" animBg="1"/>
      <p:bldP spid="48" grpId="0" animBg="1"/>
      <p:bldP spid="49" grpId="0"/>
      <p:bldP spid="51" grpId="0" animBg="1"/>
      <p:bldP spid="55" grpId="0" animBg="1"/>
      <p:bldP spid="56" grpId="0"/>
      <p:bldP spid="63" grpId="0" animBg="1"/>
      <p:bldP spid="64" grpId="0"/>
      <p:bldP spid="70" grpId="0"/>
      <p:bldP spid="76" grpId="0"/>
      <p:bldP spid="87"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38ECCFE-0F77-4D90-9AED-14B56D1A7B2B}"/>
              </a:ext>
            </a:extLst>
          </p:cNvPr>
          <p:cNvSpPr>
            <a:spLocks noGrp="1"/>
          </p:cNvSpPr>
          <p:nvPr>
            <p:ph type="title"/>
          </p:nvPr>
        </p:nvSpPr>
        <p:spPr>
          <a:xfrm>
            <a:off x="1143000" y="274320"/>
            <a:ext cx="9296400" cy="1325563"/>
          </a:xfrm>
        </p:spPr>
        <p:txBody>
          <a:bodyPr vert="horz" lIns="91440" tIns="45720" rIns="91440" bIns="45720" rtlCol="0" anchor="ctr">
            <a:normAutofit/>
          </a:bodyPr>
          <a:lstStyle/>
          <a:p>
            <a:pPr algn="ctr"/>
            <a:r>
              <a:rPr lang="en-US" altLang="en-US" dirty="0"/>
              <a:t>Naming Systems as We Will Learn them in 15-440</a:t>
            </a:r>
          </a:p>
        </p:txBody>
      </p:sp>
      <p:sp>
        <p:nvSpPr>
          <p:cNvPr id="9219" name="Content Placeholder 2">
            <a:extLst>
              <a:ext uri="{FF2B5EF4-FFF2-40B4-BE49-F238E27FC236}">
                <a16:creationId xmlns:a16="http://schemas.microsoft.com/office/drawing/2014/main" id="{13255373-BC9D-4FD6-A38B-9E13F854AB2D}"/>
              </a:ext>
            </a:extLst>
          </p:cNvPr>
          <p:cNvSpPr>
            <a:spLocks noGrp="1"/>
          </p:cNvSpPr>
          <p:nvPr>
            <p:ph idx="1"/>
          </p:nvPr>
        </p:nvSpPr>
        <p:spPr>
          <a:xfrm>
            <a:off x="838200" y="1668462"/>
            <a:ext cx="10820400" cy="4351338"/>
          </a:xfrm>
        </p:spPr>
        <p:txBody>
          <a:bodyPr/>
          <a:lstStyle/>
          <a:p>
            <a:pPr marL="228600" indent="-228600" defTabSz="914400">
              <a:spcBef>
                <a:spcPts val="1000"/>
              </a:spcBef>
              <a:defRPr/>
            </a:pPr>
            <a:r>
              <a:rPr lang="en-US" altLang="en-US" sz="2800" dirty="0"/>
              <a:t>A </a:t>
            </a:r>
            <a:r>
              <a:rPr lang="en-US" altLang="en-US" sz="2800" i="1" dirty="0"/>
              <a:t>naming system </a:t>
            </a:r>
            <a:r>
              <a:rPr lang="en-US" altLang="en-US" sz="2800" dirty="0"/>
              <a:t>is a </a:t>
            </a:r>
            <a:r>
              <a:rPr lang="en-US" altLang="en-US" sz="2800" i="1" dirty="0"/>
              <a:t>middleware</a:t>
            </a:r>
            <a:r>
              <a:rPr lang="en-US" altLang="en-US" sz="2800" dirty="0"/>
              <a:t> that assists in </a:t>
            </a:r>
            <a:r>
              <a:rPr lang="en-US" altLang="en-US" sz="2800" i="1" dirty="0"/>
              <a:t>name resolution</a:t>
            </a:r>
          </a:p>
          <a:p>
            <a:pPr lvl="4"/>
            <a:endParaRPr lang="en-US" altLang="en-US" dirty="0"/>
          </a:p>
          <a:p>
            <a:pPr marL="228600" indent="-228600" defTabSz="914400">
              <a:spcBef>
                <a:spcPts val="1000"/>
              </a:spcBef>
              <a:defRPr/>
            </a:pPr>
            <a:r>
              <a:rPr lang="en-US" altLang="en-US" sz="2800" dirty="0"/>
              <a:t>Naming systems can be classified into three classes, based on the type of names used:</a:t>
            </a:r>
          </a:p>
          <a:p>
            <a:pPr marL="971550" lvl="1" indent="-514350">
              <a:buFont typeface="+mj-lt"/>
              <a:buAutoNum type="alphaLcPeriod"/>
            </a:pPr>
            <a:r>
              <a:rPr lang="en-US" altLang="en-US" sz="2600" dirty="0">
                <a:solidFill>
                  <a:srgbClr val="77E1FF"/>
                </a:solidFill>
              </a:rPr>
              <a:t>Flat naming</a:t>
            </a:r>
          </a:p>
          <a:p>
            <a:pPr marL="971550" lvl="1" indent="-514350">
              <a:buFont typeface="+mj-lt"/>
              <a:buAutoNum type="alphaLcPeriod"/>
            </a:pPr>
            <a:r>
              <a:rPr lang="en-US" altLang="en-US" sz="2600" dirty="0">
                <a:solidFill>
                  <a:srgbClr val="EF7273"/>
                </a:solidFill>
              </a:rPr>
              <a:t>Structured naming</a:t>
            </a:r>
          </a:p>
          <a:p>
            <a:pPr marL="971550" lvl="1" indent="-514350">
              <a:buFont typeface="+mj-lt"/>
              <a:buAutoNum type="alphaLcPeriod"/>
            </a:pPr>
            <a:r>
              <a:rPr lang="en-US" altLang="en-US" sz="2600" dirty="0">
                <a:solidFill>
                  <a:srgbClr val="FFC00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32511</TotalTime>
  <Words>2830</Words>
  <Application>Microsoft Macintosh PowerPoint</Application>
  <PresentationFormat>Widescreen</PresentationFormat>
  <Paragraphs>550</Paragraphs>
  <Slides>25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Courier New</vt:lpstr>
      <vt:lpstr>Wingdings</vt:lpstr>
      <vt:lpstr>1_Office Theme</vt:lpstr>
      <vt:lpstr>Distributed Systems CS 15-440 </vt:lpstr>
      <vt:lpstr>Today…</vt:lpstr>
      <vt:lpstr>Course Map</vt:lpstr>
      <vt:lpstr>Course Map</vt:lpstr>
      <vt:lpstr>Naming</vt:lpstr>
      <vt:lpstr>PowerPoint Presentation</vt:lpstr>
      <vt:lpstr>PowerPoint Presentation</vt:lpstr>
      <vt:lpstr>PowerPoint Presentation</vt:lpstr>
      <vt:lpstr>Naming Systems as We Will Learn them in 15-440</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The Join and Leave Protocol</vt:lpstr>
      <vt:lpstr>Chord – The Finger Table Update Protocol</vt:lpstr>
      <vt:lpstr>Exploiting Network Proximity in Chord</vt:lpstr>
      <vt:lpstr>Next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1832</cp:revision>
  <dcterms:created xsi:type="dcterms:W3CDTF">2008-11-03T12:44:07Z</dcterms:created>
  <dcterms:modified xsi:type="dcterms:W3CDTF">2023-09-26T05:00:36Z</dcterms:modified>
</cp:coreProperties>
</file>