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72" r:id="rId2"/>
  </p:sldMasterIdLst>
  <p:notesMasterIdLst>
    <p:notesMasterId r:id="rId34"/>
  </p:notesMasterIdLst>
  <p:sldIdLst>
    <p:sldId id="256" r:id="rId3"/>
    <p:sldId id="375" r:id="rId4"/>
    <p:sldId id="487" r:id="rId5"/>
    <p:sldId id="1617" r:id="rId6"/>
    <p:sldId id="1619" r:id="rId7"/>
    <p:sldId id="1618" r:id="rId8"/>
    <p:sldId id="556" r:id="rId9"/>
    <p:sldId id="1620" r:id="rId10"/>
    <p:sldId id="1621" r:id="rId11"/>
    <p:sldId id="563" r:id="rId12"/>
    <p:sldId id="564" r:id="rId13"/>
    <p:sldId id="565" r:id="rId14"/>
    <p:sldId id="566" r:id="rId15"/>
    <p:sldId id="567" r:id="rId16"/>
    <p:sldId id="576" r:id="rId17"/>
    <p:sldId id="568" r:id="rId18"/>
    <p:sldId id="570" r:id="rId19"/>
    <p:sldId id="571" r:id="rId20"/>
    <p:sldId id="572" r:id="rId21"/>
    <p:sldId id="573" r:id="rId22"/>
    <p:sldId id="574" r:id="rId23"/>
    <p:sldId id="575" r:id="rId24"/>
    <p:sldId id="577" r:id="rId25"/>
    <p:sldId id="578" r:id="rId26"/>
    <p:sldId id="579" r:id="rId27"/>
    <p:sldId id="580" r:id="rId28"/>
    <p:sldId id="581" r:id="rId29"/>
    <p:sldId id="582" r:id="rId30"/>
    <p:sldId id="583" r:id="rId31"/>
    <p:sldId id="584" r:id="rId32"/>
    <p:sldId id="562" r:id="rId3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0000FF"/>
    <a:srgbClr val="EF7273"/>
    <a:srgbClr val="77E1FF"/>
    <a:srgbClr val="000000"/>
    <a:srgbClr val="808080"/>
    <a:srgbClr val="C41230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12" autoAdjust="0"/>
    <p:restoredTop sz="84558" autoAdjust="0"/>
  </p:normalViewPr>
  <p:slideViewPr>
    <p:cSldViewPr>
      <p:cViewPr varScale="1">
        <p:scale>
          <a:sx n="107" d="100"/>
          <a:sy n="107" d="100"/>
        </p:scale>
        <p:origin x="1648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3D10B35-9BA1-4EFA-A97F-0211293A2C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032ABD-858A-4141-BD3D-167BF0670D4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C3A2AF2-EAB5-42F2-843B-AA3BF1E3EBBC}" type="datetimeFigureOut">
              <a:rPr lang="en-US"/>
              <a:pPr>
                <a:defRPr/>
              </a:pPr>
              <a:t>9/12/23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880E8C9-A5BB-4031-B299-4CCF520C1C8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9436C3B-EB8A-427C-BE86-4D0071B52B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2F2E70-4588-480E-ADA4-514F61F8A79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F909F0-F412-4739-A97E-A81CDD5018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02F5186-457B-48E6-B657-30D0534A8E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65006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A4980-84F6-4B8A-ADD0-4F4AA28FDBC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4640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05693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13520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53808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02238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17311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B86712D-6B3C-4923-924F-04A53059563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29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720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BBE24B92-18A3-47CF-B251-E7F14D9EE5D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62F5FCD1-A1D7-4EE6-929F-5DD757EFAC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36F42453-465A-4416-97F7-BC3DB4C986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B75140-EBC8-41F8-A0AC-47F25E3E0F4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066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8626C9-DFD6-4A6B-935F-D6EF9F5FBEC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504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623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7953954-B38D-4391-9238-5198B6FAAF8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12988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16044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79105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9641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040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9/12/23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122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9/12/23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233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9/12/23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6724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7BCBB81-D996-45DD-B471-B5CCC20B796D}" type="datetime1">
              <a:rPr lang="en-US" smtClean="0"/>
              <a:t>9/12/23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27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FB6475CC-4C3C-4985-9A0D-0AD10955CBC3}" type="datetime1">
              <a:rPr lang="en-US" smtClean="0"/>
              <a:t>9/12/23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94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C488CEE-0121-4ADB-B8FD-CCEF6914BF7E}" type="datetime1">
              <a:rPr lang="en-US" smtClean="0"/>
              <a:t>9/12/23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25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48C9683C-4871-4C8F-BEEA-10AF86B392BF}" type="datetime1">
              <a:rPr lang="en-US" smtClean="0"/>
              <a:t>9/12/23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926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B40BE36-488E-4863-BE8B-D3A83D23C034}" type="datetime1">
              <a:rPr lang="en-US" smtClean="0"/>
              <a:t>9/12/23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179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98F92F1-570F-44E4-BBF4-1F8F64D4D95A}" type="datetime1">
              <a:rPr lang="en-US" smtClean="0"/>
              <a:t>9/12/23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631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3753877-7FD5-4441-908E-24202D23D682}" type="datetime1">
              <a:rPr lang="en-US" smtClean="0"/>
              <a:t>9/12/23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14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9733D58C-3E0D-4875-BD18-5F8E67BFAEE4}" type="datetime1">
              <a:rPr lang="en-US" smtClean="0"/>
              <a:t>9/12/23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320676"/>
            <a:ext cx="8228013" cy="1055688"/>
          </a:xfrm>
        </p:spPr>
        <p:txBody>
          <a:bodyPr>
            <a:normAutofit/>
          </a:bodyPr>
          <a:lstStyle>
            <a:lvl1pPr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9/12/23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13246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CBFD6FDA-026B-4FDA-86C9-6656EB6D6CC7}" type="datetime1">
              <a:rPr lang="en-US" smtClean="0"/>
              <a:t>9/12/23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9632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DC6BA19-72E9-4837-A60C-1743973BF13D}" type="datetime1">
              <a:rPr lang="en-US" smtClean="0"/>
              <a:t>9/12/23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069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8B9EA39-B878-4919-926D-201D49DB2F06}" type="datetime1">
              <a:rPr lang="en-US" smtClean="0"/>
              <a:t>9/12/23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19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9/12/23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623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9/12/23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192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9/12/23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878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9/12/23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611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9/12/23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950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9/12/23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664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9/12/23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195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2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48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018BDF-3348-4C5B-99DA-BEA80FC25D1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D7FD5F6-C870-44FD-A034-5AC46678175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753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77E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Distributed Systems</a:t>
            </a:r>
            <a:br>
              <a:rPr lang="en-US" dirty="0">
                <a:solidFill>
                  <a:srgbClr val="77E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solidFill>
                  <a:srgbClr val="77E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CS 15-440</a:t>
            </a:r>
            <a:b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347393"/>
            <a:ext cx="9144000" cy="2023258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sz="3900" dirty="0"/>
              <a:t>Architectures</a:t>
            </a:r>
          </a:p>
          <a:p>
            <a:r>
              <a:rPr lang="en-US" sz="3000" dirty="0"/>
              <a:t>Lecture 7, </a:t>
            </a:r>
            <a:r>
              <a:rPr lang="en-US" altLang="en-US" sz="3000" dirty="0"/>
              <a:t>September 12, 2023</a:t>
            </a:r>
            <a:endParaRPr lang="en-US" sz="3000" dirty="0"/>
          </a:p>
          <a:p>
            <a:endParaRPr lang="en-US" dirty="0"/>
          </a:p>
          <a:p>
            <a:r>
              <a:rPr lang="en-US" sz="3000" b="1" dirty="0">
                <a:solidFill>
                  <a:srgbClr val="EF7273"/>
                </a:solidFill>
              </a:rPr>
              <a:t>Mohammad Hammoud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827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066800" y="334170"/>
            <a:ext cx="10058400" cy="1055688"/>
          </a:xfrm>
        </p:spPr>
        <p:txBody>
          <a:bodyPr vert="horz" lIns="0" tIns="45720" rIns="0" bIns="45720" rtlCol="0" anchor="ctr">
            <a:noAutofit/>
          </a:bodyPr>
          <a:lstStyle/>
          <a:p>
            <a:r>
              <a:rPr lang="en-US" altLang="en-US" dirty="0"/>
              <a:t>Bird’s Eye View of Some Distributed Systems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048000" y="1676400"/>
            <a:ext cx="1295400" cy="762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Google Server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133600" y="37338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Search Client 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200400" y="37338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Search Client 2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267200" y="37338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Search Client 3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rot="5400000" flipH="1" flipV="1">
            <a:off x="2133600" y="2590800"/>
            <a:ext cx="12954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129" name="TextBox 22"/>
          <p:cNvSpPr txBox="1">
            <a:spLocks noChangeArrowheads="1"/>
          </p:cNvSpPr>
          <p:nvPr/>
        </p:nvSpPr>
        <p:spPr bwMode="auto">
          <a:xfrm rot="-3128434">
            <a:off x="2129632" y="2794795"/>
            <a:ext cx="1066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Request</a:t>
            </a:r>
          </a:p>
        </p:txBody>
      </p:sp>
      <p:sp>
        <p:nvSpPr>
          <p:cNvPr id="5130" name="TextBox 23"/>
          <p:cNvSpPr txBox="1">
            <a:spLocks noChangeArrowheads="1"/>
          </p:cNvSpPr>
          <p:nvPr/>
        </p:nvSpPr>
        <p:spPr bwMode="auto">
          <a:xfrm rot="-3128434">
            <a:off x="2497138" y="2995613"/>
            <a:ext cx="11795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Response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rot="5400000">
            <a:off x="2286000" y="2590800"/>
            <a:ext cx="12954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6" idx="0"/>
            <a:endCxn id="13" idx="2"/>
          </p:cNvCxnSpPr>
          <p:nvPr/>
        </p:nvCxnSpPr>
        <p:spPr>
          <a:xfrm rot="5400000" flipH="1" flipV="1">
            <a:off x="3048001" y="3086101"/>
            <a:ext cx="12954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>
            <a:off x="3162301" y="3086101"/>
            <a:ext cx="12954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16200000" flipV="1">
            <a:off x="3733800" y="2667000"/>
            <a:ext cx="12954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16200000" flipH="1">
            <a:off x="3886200" y="2667000"/>
            <a:ext cx="12954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3048000" y="1676400"/>
            <a:ext cx="1295400" cy="762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Expedia</a:t>
            </a:r>
          </a:p>
        </p:txBody>
      </p:sp>
      <p:sp>
        <p:nvSpPr>
          <p:cNvPr id="50" name="Rectangle 49"/>
          <p:cNvSpPr/>
          <p:nvPr/>
        </p:nvSpPr>
        <p:spPr>
          <a:xfrm>
            <a:off x="6477000" y="25146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Peer 1</a:t>
            </a:r>
          </a:p>
        </p:txBody>
      </p:sp>
      <p:sp>
        <p:nvSpPr>
          <p:cNvPr id="51" name="Rectangle 50"/>
          <p:cNvSpPr/>
          <p:nvPr/>
        </p:nvSpPr>
        <p:spPr>
          <a:xfrm>
            <a:off x="7620000" y="14478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Peer 2</a:t>
            </a:r>
          </a:p>
        </p:txBody>
      </p:sp>
      <p:sp>
        <p:nvSpPr>
          <p:cNvPr id="52" name="Rectangle 51"/>
          <p:cNvSpPr/>
          <p:nvPr/>
        </p:nvSpPr>
        <p:spPr>
          <a:xfrm>
            <a:off x="8839200" y="25146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Peer 3</a:t>
            </a:r>
          </a:p>
        </p:txBody>
      </p:sp>
      <p:sp>
        <p:nvSpPr>
          <p:cNvPr id="53" name="Rectangle 52"/>
          <p:cNvSpPr/>
          <p:nvPr/>
        </p:nvSpPr>
        <p:spPr>
          <a:xfrm>
            <a:off x="7620000" y="37338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Peer 4</a:t>
            </a: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2286000" y="4495801"/>
            <a:ext cx="2667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1"/>
                </a:solidFill>
              </a:rPr>
              <a:t>Google Search</a:t>
            </a: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6819900" y="4376739"/>
            <a:ext cx="2667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1"/>
                </a:solidFill>
              </a:rPr>
              <a:t>Bit-torrent</a:t>
            </a:r>
          </a:p>
        </p:txBody>
      </p:sp>
      <p:cxnSp>
        <p:nvCxnSpPr>
          <p:cNvPr id="57" name="Straight Arrow Connector 56"/>
          <p:cNvCxnSpPr>
            <a:stCxn id="51" idx="2"/>
            <a:endCxn id="50" idx="0"/>
          </p:cNvCxnSpPr>
          <p:nvPr/>
        </p:nvCxnSpPr>
        <p:spPr>
          <a:xfrm flipH="1">
            <a:off x="6972300" y="2057400"/>
            <a:ext cx="1143000" cy="45720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rot="10800000">
            <a:off x="7467600" y="2741614"/>
            <a:ext cx="1371600" cy="1587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53" idx="0"/>
            <a:endCxn id="50" idx="2"/>
          </p:cNvCxnSpPr>
          <p:nvPr/>
        </p:nvCxnSpPr>
        <p:spPr>
          <a:xfrm flipH="1" flipV="1">
            <a:off x="6972300" y="3124200"/>
            <a:ext cx="1143000" cy="60960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1981200" y="3733800"/>
            <a:ext cx="1143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Reservation Client 1</a:t>
            </a:r>
          </a:p>
        </p:txBody>
      </p:sp>
      <p:sp>
        <p:nvSpPr>
          <p:cNvPr id="68" name="Rectangle 67"/>
          <p:cNvSpPr/>
          <p:nvPr/>
        </p:nvSpPr>
        <p:spPr>
          <a:xfrm>
            <a:off x="3048000" y="3733800"/>
            <a:ext cx="1143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Reservation Client 2</a:t>
            </a:r>
          </a:p>
        </p:txBody>
      </p:sp>
      <p:sp>
        <p:nvSpPr>
          <p:cNvPr id="69" name="Rectangle 68"/>
          <p:cNvSpPr/>
          <p:nvPr/>
        </p:nvSpPr>
        <p:spPr>
          <a:xfrm>
            <a:off x="4191000" y="3733800"/>
            <a:ext cx="1143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Reservation Client 3</a:t>
            </a:r>
          </a:p>
        </p:txBody>
      </p:sp>
      <p:cxnSp>
        <p:nvCxnSpPr>
          <p:cNvPr id="29" name="Straight Arrow Connector 28"/>
          <p:cNvCxnSpPr>
            <a:stCxn id="53" idx="0"/>
            <a:endCxn id="52" idx="2"/>
          </p:cNvCxnSpPr>
          <p:nvPr/>
        </p:nvCxnSpPr>
        <p:spPr>
          <a:xfrm flipV="1">
            <a:off x="8115300" y="3124200"/>
            <a:ext cx="1219200" cy="609600"/>
          </a:xfrm>
          <a:prstGeom prst="straightConnector1">
            <a:avLst/>
          </a:prstGeom>
          <a:ln w="25400">
            <a:prstDash val="dash"/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7467600" y="2963863"/>
            <a:ext cx="1371600" cy="0"/>
          </a:xfrm>
          <a:prstGeom prst="straightConnector1">
            <a:avLst/>
          </a:prstGeom>
          <a:ln w="25400">
            <a:prstDash val="dash"/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51" idx="2"/>
            <a:endCxn id="52" idx="0"/>
          </p:cNvCxnSpPr>
          <p:nvPr/>
        </p:nvCxnSpPr>
        <p:spPr>
          <a:xfrm>
            <a:off x="8115300" y="2057400"/>
            <a:ext cx="1219200" cy="457200"/>
          </a:xfrm>
          <a:prstGeom prst="straightConnector1">
            <a:avLst/>
          </a:prstGeom>
          <a:ln w="25400">
            <a:prstDash val="dash"/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7848600" y="2057400"/>
            <a:ext cx="0" cy="1676400"/>
          </a:xfrm>
          <a:prstGeom prst="straightConnector1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prstDash val="sysDot"/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6477000" y="2057400"/>
            <a:ext cx="1143000" cy="457200"/>
          </a:xfrm>
          <a:prstGeom prst="straightConnector1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prstDash val="sysDot"/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 flipV="1">
            <a:off x="8610600" y="2057400"/>
            <a:ext cx="1219200" cy="457200"/>
          </a:xfrm>
          <a:prstGeom prst="straightConnector1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prstDash val="sysDot"/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8610600" y="3165476"/>
            <a:ext cx="1219200" cy="569913"/>
          </a:xfrm>
          <a:prstGeom prst="straightConnector1">
            <a:avLst/>
          </a:prstGeom>
          <a:ln w="25400">
            <a:solidFill>
              <a:schemeClr val="bg2">
                <a:lumMod val="75000"/>
              </a:schemeClr>
            </a:solidFill>
            <a:prstDash val="lgDashDot"/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6477000" y="3165476"/>
            <a:ext cx="1143000" cy="569913"/>
          </a:xfrm>
          <a:prstGeom prst="straightConnector1">
            <a:avLst/>
          </a:prstGeom>
          <a:ln w="25400">
            <a:solidFill>
              <a:schemeClr val="bg2">
                <a:lumMod val="75000"/>
              </a:schemeClr>
            </a:solidFill>
            <a:prstDash val="lgDashDot"/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8382000" y="2057400"/>
            <a:ext cx="0" cy="1676400"/>
          </a:xfrm>
          <a:prstGeom prst="straightConnector1">
            <a:avLst/>
          </a:prstGeom>
          <a:ln w="25400">
            <a:solidFill>
              <a:schemeClr val="bg2">
                <a:lumMod val="75000"/>
              </a:schemeClr>
            </a:solidFill>
            <a:prstDash val="lgDashDot"/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2286000" y="4886326"/>
            <a:ext cx="2667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1"/>
                </a:solidFill>
              </a:rPr>
              <a:t>Airline Booking</a:t>
            </a: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6629400" y="4823154"/>
            <a:ext cx="3276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err="1">
                <a:solidFill>
                  <a:schemeClr val="tx1"/>
                </a:solidFill>
              </a:rPr>
              <a:t>BlockChain</a:t>
            </a:r>
            <a:r>
              <a:rPr lang="en-US" altLang="en-US" sz="2800" dirty="0">
                <a:solidFill>
                  <a:schemeClr val="tx1"/>
                </a:solidFill>
              </a:rPr>
              <a:t>/</a:t>
            </a:r>
            <a:r>
              <a:rPr lang="en-US" altLang="en-US" sz="2800" dirty="0" err="1">
                <a:solidFill>
                  <a:schemeClr val="tx1"/>
                </a:solidFill>
              </a:rPr>
              <a:t>BitCoin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371600" y="5541964"/>
            <a:ext cx="9144000" cy="6858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US" sz="2800" dirty="0">
                <a:solidFill>
                  <a:schemeClr val="tx1"/>
                </a:solidFill>
              </a:rPr>
              <a:t>How would one characterize these distributed systems?</a:t>
            </a:r>
          </a:p>
        </p:txBody>
      </p:sp>
    </p:spTree>
    <p:extLst>
      <p:ext uri="{BB962C8B-B14F-4D97-AF65-F5344CB8AC3E}">
        <p14:creationId xmlns:p14="http://schemas.microsoft.com/office/powerpoint/2010/main" val="962702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5129" grpId="0"/>
      <p:bldP spid="5130" grpId="0"/>
      <p:bldP spid="49" grpId="0" animBg="1"/>
      <p:bldP spid="50" grpId="0" animBg="1"/>
      <p:bldP spid="51" grpId="0" animBg="1"/>
      <p:bldP spid="52" grpId="0" animBg="1"/>
      <p:bldP spid="53" grpId="0" animBg="1"/>
      <p:bldP spid="54" grpId="0"/>
      <p:bldP spid="56" grpId="0"/>
      <p:bldP spid="56" grpId="1"/>
      <p:bldP spid="67" grpId="0" animBg="1"/>
      <p:bldP spid="68" grpId="0" animBg="1"/>
      <p:bldP spid="69" grpId="0" animBg="1"/>
      <p:bldP spid="63" grpId="0"/>
      <p:bldP spid="64" grpId="0"/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069848" y="338328"/>
            <a:ext cx="10058400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Simple Characterization of Distributed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554480"/>
            <a:ext cx="10512552" cy="4525963"/>
          </a:xfrm>
        </p:spPr>
        <p:txBody>
          <a:bodyPr>
            <a:normAutofit/>
          </a:bodyPr>
          <a:lstStyle/>
          <a:p>
            <a:r>
              <a:rPr lang="en-US" altLang="en-US" dirty="0"/>
              <a:t>What are the entities that are communicating in a DS?</a:t>
            </a:r>
          </a:p>
          <a:p>
            <a:pPr marL="914400" lvl="1" indent="-457200">
              <a:buFontTx/>
              <a:buAutoNum type="alphaLcParenR"/>
            </a:pPr>
            <a:r>
              <a:rPr lang="en-US" altLang="en-US" sz="2600" dirty="0">
                <a:solidFill>
                  <a:srgbClr val="77E1FF"/>
                </a:solidFill>
              </a:rPr>
              <a:t>Communicating entities (system-oriented or problem-oriented)</a:t>
            </a:r>
          </a:p>
          <a:p>
            <a:pPr marL="914400" lvl="1" indent="-457200">
              <a:buNone/>
            </a:pPr>
            <a:endParaRPr lang="en-US" altLang="en-US" sz="2200" dirty="0">
              <a:solidFill>
                <a:schemeClr val="accent2"/>
              </a:solidFill>
            </a:endParaRPr>
          </a:p>
          <a:p>
            <a:r>
              <a:rPr lang="en-US" altLang="en-US" dirty="0"/>
              <a:t>How do the entities communicate?</a:t>
            </a:r>
          </a:p>
          <a:p>
            <a:pPr marL="971550" lvl="1" indent="-514350">
              <a:buFont typeface="+mj-lt"/>
              <a:buAutoNum type="alphaLcParenR" startAt="2"/>
            </a:pPr>
            <a:r>
              <a:rPr lang="en-US" altLang="en-US" sz="2600" dirty="0">
                <a:solidFill>
                  <a:srgbClr val="77E1FF"/>
                </a:solidFill>
              </a:rPr>
              <a:t>Communication paradigms (sockets or RPC– more paradigms later)</a:t>
            </a:r>
          </a:p>
          <a:p>
            <a:pPr marL="914400" lvl="1" indent="-457200">
              <a:buNone/>
            </a:pPr>
            <a:endParaRPr lang="en-US" altLang="en-US" sz="2200" dirty="0">
              <a:solidFill>
                <a:schemeClr val="accent2"/>
              </a:solidFill>
            </a:endParaRPr>
          </a:p>
          <a:p>
            <a:r>
              <a:rPr lang="en-US" altLang="en-US" dirty="0"/>
              <a:t>What roles and responsibilities do the entities have?</a:t>
            </a:r>
          </a:p>
          <a:p>
            <a:pPr marL="971550" lvl="1" indent="-514350">
              <a:buFont typeface="+mj-lt"/>
              <a:buAutoNum type="alphaLcParenR" startAt="3"/>
            </a:pPr>
            <a:r>
              <a:rPr lang="en-US" altLang="en-US" sz="2600" dirty="0">
                <a:solidFill>
                  <a:srgbClr val="77E1FF"/>
                </a:solidFill>
              </a:rPr>
              <a:t>This could lead to different organizations (referred, henceforth, to as </a:t>
            </a:r>
            <a:r>
              <a:rPr lang="en-US" altLang="en-US" sz="2600" i="1" dirty="0">
                <a:solidFill>
                  <a:srgbClr val="77E1FF"/>
                </a:solidFill>
              </a:rPr>
              <a:t>architectures</a:t>
            </a:r>
            <a:r>
              <a:rPr lang="en-US" altLang="en-US" sz="2600" dirty="0">
                <a:solidFill>
                  <a:srgbClr val="77E1FF"/>
                </a:solidFill>
              </a:rPr>
              <a:t>)</a:t>
            </a:r>
          </a:p>
          <a:p>
            <a:pPr marL="914400" lvl="1" indent="-457200">
              <a:buNone/>
            </a:pPr>
            <a:endParaRPr lang="en-US" altLang="en-US" sz="2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533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Architectures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351338"/>
          </a:xfrm>
        </p:spPr>
        <p:txBody>
          <a:bodyPr/>
          <a:lstStyle/>
          <a:p>
            <a:r>
              <a:rPr lang="en-US" altLang="en-US" dirty="0"/>
              <a:t>Two main architectures:</a:t>
            </a:r>
          </a:p>
          <a:p>
            <a:pPr lvl="1"/>
            <a:r>
              <a:rPr lang="en-US" altLang="en-US" sz="2600" dirty="0">
                <a:solidFill>
                  <a:srgbClr val="77E1FF"/>
                </a:solidFill>
              </a:rPr>
              <a:t>Master-Slave architecture </a:t>
            </a:r>
          </a:p>
          <a:p>
            <a:pPr lvl="2"/>
            <a:r>
              <a:rPr lang="en-US" altLang="en-US" sz="2600" dirty="0"/>
              <a:t>Roles of entities are </a:t>
            </a:r>
            <a:r>
              <a:rPr lang="en-US" altLang="en-US" sz="2600" i="1" dirty="0"/>
              <a:t>asymmetric</a:t>
            </a:r>
            <a:endParaRPr lang="en-US" altLang="en-US" sz="2600" dirty="0"/>
          </a:p>
          <a:p>
            <a:pPr lvl="1"/>
            <a:r>
              <a:rPr lang="en-US" altLang="en-US" sz="2600" dirty="0">
                <a:solidFill>
                  <a:srgbClr val="77E1FF"/>
                </a:solidFill>
              </a:rPr>
              <a:t>Peer-to-Peer architecture</a:t>
            </a:r>
          </a:p>
          <a:p>
            <a:pPr lvl="2"/>
            <a:r>
              <a:rPr lang="en-US" altLang="en-US" sz="2600" dirty="0"/>
              <a:t>Roles of entities are </a:t>
            </a:r>
            <a:r>
              <a:rPr lang="en-US" altLang="en-US" sz="2600" i="1" dirty="0"/>
              <a:t>symmetric</a:t>
            </a:r>
          </a:p>
        </p:txBody>
      </p:sp>
    </p:spTree>
    <p:extLst>
      <p:ext uri="{BB962C8B-B14F-4D97-AF65-F5344CB8AC3E}">
        <p14:creationId xmlns:p14="http://schemas.microsoft.com/office/powerpoint/2010/main" val="2345619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Architectures</a:t>
            </a:r>
          </a:p>
        </p:txBody>
      </p:sp>
      <p:pic>
        <p:nvPicPr>
          <p:cNvPr id="25603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6214" y="4006850"/>
            <a:ext cx="369887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4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1" y="4013200"/>
            <a:ext cx="606425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TextBox 5"/>
          <p:cNvSpPr txBox="1">
            <a:spLocks noChangeArrowheads="1"/>
          </p:cNvSpPr>
          <p:nvPr/>
        </p:nvSpPr>
        <p:spPr bwMode="auto">
          <a:xfrm>
            <a:off x="2144714" y="3668713"/>
            <a:ext cx="10102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Master</a:t>
            </a:r>
          </a:p>
        </p:txBody>
      </p:sp>
      <p:pic>
        <p:nvPicPr>
          <p:cNvPr id="25606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6614" y="2627314"/>
            <a:ext cx="3698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7" name="TextBox 7"/>
          <p:cNvSpPr txBox="1">
            <a:spLocks noChangeArrowheads="1"/>
          </p:cNvSpPr>
          <p:nvPr/>
        </p:nvSpPr>
        <p:spPr bwMode="auto">
          <a:xfrm>
            <a:off x="4338638" y="2306638"/>
            <a:ext cx="106330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Worker</a:t>
            </a:r>
          </a:p>
        </p:txBody>
      </p:sp>
      <p:pic>
        <p:nvPicPr>
          <p:cNvPr id="25608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2575" y="3749675"/>
            <a:ext cx="368300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9" name="TextBox 9"/>
          <p:cNvSpPr txBox="1">
            <a:spLocks noChangeArrowheads="1"/>
          </p:cNvSpPr>
          <p:nvPr/>
        </p:nvSpPr>
        <p:spPr bwMode="auto">
          <a:xfrm>
            <a:off x="3827463" y="3429000"/>
            <a:ext cx="106330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Worker</a:t>
            </a:r>
          </a:p>
        </p:txBody>
      </p:sp>
      <p:sp>
        <p:nvSpPr>
          <p:cNvPr id="11" name="Can 10"/>
          <p:cNvSpPr/>
          <p:nvPr/>
        </p:nvSpPr>
        <p:spPr>
          <a:xfrm>
            <a:off x="4373563" y="3967163"/>
            <a:ext cx="533400" cy="692150"/>
          </a:xfrm>
          <a:prstGeom prst="can">
            <a:avLst/>
          </a:prstGeom>
          <a:solidFill>
            <a:srgbClr val="C000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>
              <a:defRPr/>
            </a:pPr>
            <a:endParaRPr lang="en-US" b="1" baseline="-25000" dirty="0">
              <a:solidFill>
                <a:schemeClr val="bg1"/>
              </a:solidFill>
            </a:endParaRPr>
          </a:p>
        </p:txBody>
      </p:sp>
      <p:pic>
        <p:nvPicPr>
          <p:cNvPr id="25611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4550" y="5106989"/>
            <a:ext cx="369888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12" name="TextBox 12"/>
          <p:cNvSpPr txBox="1">
            <a:spLocks noChangeArrowheads="1"/>
          </p:cNvSpPr>
          <p:nvPr/>
        </p:nvSpPr>
        <p:spPr bwMode="auto">
          <a:xfrm>
            <a:off x="4468813" y="4786313"/>
            <a:ext cx="106330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Worker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136900" y="4484689"/>
            <a:ext cx="1354138" cy="479425"/>
          </a:xfrm>
          <a:prstGeom prst="straightConnector1">
            <a:avLst/>
          </a:prstGeom>
          <a:ln w="317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198813" y="3043238"/>
            <a:ext cx="1352550" cy="984250"/>
          </a:xfrm>
          <a:prstGeom prst="straightConnector1">
            <a:avLst/>
          </a:prstGeom>
          <a:ln w="31750">
            <a:solidFill>
              <a:srgbClr val="C0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214689" y="4256089"/>
            <a:ext cx="833437" cy="1587"/>
          </a:xfrm>
          <a:prstGeom prst="straightConnector1">
            <a:avLst/>
          </a:prstGeom>
          <a:ln w="31750">
            <a:solidFill>
              <a:srgbClr val="C0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3136900" y="2971800"/>
            <a:ext cx="1352550" cy="984250"/>
          </a:xfrm>
          <a:prstGeom prst="straightConnector1">
            <a:avLst/>
          </a:prstGeom>
          <a:ln w="31750">
            <a:solidFill>
              <a:srgbClr val="0070C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217864" y="4157663"/>
            <a:ext cx="833437" cy="0"/>
          </a:xfrm>
          <a:prstGeom prst="straightConnector1">
            <a:avLst/>
          </a:prstGeom>
          <a:ln w="317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168651" y="4613276"/>
            <a:ext cx="1355725" cy="479425"/>
          </a:xfrm>
          <a:prstGeom prst="straightConnector1">
            <a:avLst/>
          </a:prstGeom>
          <a:ln w="31750">
            <a:solidFill>
              <a:srgbClr val="C0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n 26"/>
          <p:cNvSpPr/>
          <p:nvPr/>
        </p:nvSpPr>
        <p:spPr>
          <a:xfrm>
            <a:off x="4927600" y="5324476"/>
            <a:ext cx="527050" cy="695325"/>
          </a:xfrm>
          <a:prstGeom prst="can">
            <a:avLst/>
          </a:prstGeom>
          <a:solidFill>
            <a:srgbClr val="C000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>
              <a:defRPr/>
            </a:pPr>
            <a:endParaRPr lang="en-US" b="1" baseline="-25000" dirty="0">
              <a:solidFill>
                <a:schemeClr val="bg1"/>
              </a:solidFill>
            </a:endParaRPr>
          </a:p>
        </p:txBody>
      </p:sp>
      <p:sp>
        <p:nvSpPr>
          <p:cNvPr id="28" name="Can 27"/>
          <p:cNvSpPr/>
          <p:nvPr/>
        </p:nvSpPr>
        <p:spPr>
          <a:xfrm>
            <a:off x="4927600" y="2871789"/>
            <a:ext cx="527050" cy="693737"/>
          </a:xfrm>
          <a:prstGeom prst="can">
            <a:avLst/>
          </a:prstGeom>
          <a:solidFill>
            <a:srgbClr val="C000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>
              <a:defRPr/>
            </a:pPr>
            <a:endParaRPr lang="en-US" b="1" baseline="-25000" dirty="0">
              <a:solidFill>
                <a:schemeClr val="bg1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5000625" y="3802064"/>
            <a:ext cx="222250" cy="511175"/>
          </a:xfrm>
          <a:prstGeom prst="straightConnector1">
            <a:avLst/>
          </a:prstGeom>
          <a:ln w="31750">
            <a:solidFill>
              <a:srgbClr val="0070C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5027613" y="4395788"/>
            <a:ext cx="201612" cy="457200"/>
          </a:xfrm>
          <a:prstGeom prst="straightConnector1">
            <a:avLst/>
          </a:prstGeom>
          <a:ln w="31750">
            <a:solidFill>
              <a:srgbClr val="0070C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id="{DF61569D-27CC-14BA-AE6C-5E36524D3926}"/>
              </a:ext>
            </a:extLst>
          </p:cNvPr>
          <p:cNvGrpSpPr/>
          <p:nvPr/>
        </p:nvGrpSpPr>
        <p:grpSpPr>
          <a:xfrm>
            <a:off x="6113462" y="1412875"/>
            <a:ext cx="5468937" cy="5064125"/>
            <a:chOff x="6113462" y="1412875"/>
            <a:chExt cx="5468937" cy="5064125"/>
          </a:xfrm>
        </p:grpSpPr>
        <p:sp>
          <p:nvSpPr>
            <p:cNvPr id="40" name="Oval 39"/>
            <p:cNvSpPr/>
            <p:nvPr/>
          </p:nvSpPr>
          <p:spPr>
            <a:xfrm>
              <a:off x="7046913" y="2665413"/>
              <a:ext cx="3154362" cy="3154362"/>
            </a:xfrm>
            <a:prstGeom prst="ellipse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pic>
          <p:nvPicPr>
            <p:cNvPr id="25624" name="Picture 4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8325" y="3475039"/>
              <a:ext cx="369888" cy="617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625" name="TextBox 41"/>
            <p:cNvSpPr txBox="1">
              <a:spLocks noChangeArrowheads="1"/>
            </p:cNvSpPr>
            <p:nvPr/>
          </p:nvSpPr>
          <p:spPr bwMode="auto">
            <a:xfrm>
              <a:off x="6654800" y="3132138"/>
              <a:ext cx="74090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Blip>
                  <a:blip r:embed="rId4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4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4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 b="1">
                  <a:solidFill>
                    <a:schemeClr val="tx1"/>
                  </a:solidFill>
                </a:rPr>
                <a:t>Peer</a:t>
              </a:r>
            </a:p>
          </p:txBody>
        </p:sp>
        <p:sp>
          <p:nvSpPr>
            <p:cNvPr id="43" name="Can 42"/>
            <p:cNvSpPr/>
            <p:nvPr/>
          </p:nvSpPr>
          <p:spPr>
            <a:xfrm>
              <a:off x="7199313" y="3721100"/>
              <a:ext cx="527050" cy="692150"/>
            </a:xfrm>
            <a:prstGeom prst="can">
              <a:avLst/>
            </a:prstGeom>
            <a:solidFill>
              <a:srgbClr val="C00000"/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/>
            <a:lstStyle/>
            <a:p>
              <a:pPr algn="ctr">
                <a:defRPr/>
              </a:pPr>
              <a:endParaRPr lang="en-US" b="1" baseline="-25000" dirty="0">
                <a:solidFill>
                  <a:schemeClr val="bg1"/>
                </a:solidFill>
              </a:endParaRPr>
            </a:p>
          </p:txBody>
        </p:sp>
        <p:pic>
          <p:nvPicPr>
            <p:cNvPr id="25627" name="Picture 4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53514" y="2495550"/>
              <a:ext cx="369887" cy="617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628" name="TextBox 44"/>
            <p:cNvSpPr txBox="1">
              <a:spLocks noChangeArrowheads="1"/>
            </p:cNvSpPr>
            <p:nvPr/>
          </p:nvSpPr>
          <p:spPr bwMode="auto">
            <a:xfrm>
              <a:off x="8812213" y="2174875"/>
              <a:ext cx="74090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Blip>
                  <a:blip r:embed="rId4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4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4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 b="1">
                  <a:solidFill>
                    <a:schemeClr val="tx1"/>
                  </a:solidFill>
                </a:rPr>
                <a:t>Peer</a:t>
              </a:r>
            </a:p>
          </p:txBody>
        </p:sp>
        <p:sp>
          <p:nvSpPr>
            <p:cNvPr id="46" name="Can 45"/>
            <p:cNvSpPr/>
            <p:nvPr/>
          </p:nvSpPr>
          <p:spPr>
            <a:xfrm>
              <a:off x="9334500" y="2741613"/>
              <a:ext cx="527050" cy="692150"/>
            </a:xfrm>
            <a:prstGeom prst="can">
              <a:avLst/>
            </a:prstGeom>
            <a:solidFill>
              <a:srgbClr val="C00000"/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/>
            <a:lstStyle/>
            <a:p>
              <a:pPr algn="ctr">
                <a:defRPr/>
              </a:pPr>
              <a:endParaRPr lang="en-US" b="1" baseline="-25000" dirty="0">
                <a:solidFill>
                  <a:schemeClr val="bg1"/>
                </a:solidFill>
              </a:endParaRPr>
            </a:p>
          </p:txBody>
        </p:sp>
        <p:pic>
          <p:nvPicPr>
            <p:cNvPr id="25630" name="Picture 4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78888" y="5538789"/>
              <a:ext cx="368300" cy="617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631" name="TextBox 47"/>
            <p:cNvSpPr txBox="1">
              <a:spLocks noChangeArrowheads="1"/>
            </p:cNvSpPr>
            <p:nvPr/>
          </p:nvSpPr>
          <p:spPr bwMode="auto">
            <a:xfrm>
              <a:off x="8636000" y="5218113"/>
              <a:ext cx="74090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Blip>
                  <a:blip r:embed="rId4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4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4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 b="1">
                  <a:solidFill>
                    <a:schemeClr val="tx1"/>
                  </a:solidFill>
                </a:rPr>
                <a:t>Peer</a:t>
              </a:r>
            </a:p>
          </p:txBody>
        </p:sp>
        <p:sp>
          <p:nvSpPr>
            <p:cNvPr id="49" name="Can 48"/>
            <p:cNvSpPr/>
            <p:nvPr/>
          </p:nvSpPr>
          <p:spPr>
            <a:xfrm>
              <a:off x="9158288" y="5784850"/>
              <a:ext cx="527050" cy="692150"/>
            </a:xfrm>
            <a:prstGeom prst="can">
              <a:avLst/>
            </a:prstGeom>
            <a:solidFill>
              <a:srgbClr val="C00000"/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/>
            <a:lstStyle/>
            <a:p>
              <a:pPr algn="ctr">
                <a:defRPr/>
              </a:pPr>
              <a:endParaRPr lang="en-US" b="1" baseline="-25000" dirty="0">
                <a:solidFill>
                  <a:schemeClr val="bg1"/>
                </a:solidFill>
              </a:endParaRPr>
            </a:p>
          </p:txBody>
        </p:sp>
        <p:cxnSp>
          <p:nvCxnSpPr>
            <p:cNvPr id="50" name="Straight Arrow Connector 49"/>
            <p:cNvCxnSpPr/>
            <p:nvPr/>
          </p:nvCxnSpPr>
          <p:spPr>
            <a:xfrm flipH="1">
              <a:off x="7816850" y="3152775"/>
              <a:ext cx="1341438" cy="825500"/>
            </a:xfrm>
            <a:prstGeom prst="straightConnector1">
              <a:avLst/>
            </a:prstGeom>
            <a:ln w="25400">
              <a:solidFill>
                <a:srgbClr val="0070C0"/>
              </a:solidFill>
              <a:prstDash val="sysDash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>
              <a:off x="7854950" y="4076701"/>
              <a:ext cx="1092200" cy="1154113"/>
            </a:xfrm>
            <a:prstGeom prst="straightConnector1">
              <a:avLst/>
            </a:prstGeom>
            <a:ln w="25400">
              <a:solidFill>
                <a:srgbClr val="0070C0"/>
              </a:solidFill>
              <a:prstDash val="sysDash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>
            <a:xfrm flipH="1">
              <a:off x="9096375" y="3265489"/>
              <a:ext cx="128588" cy="1919287"/>
            </a:xfrm>
            <a:prstGeom prst="straightConnector1">
              <a:avLst/>
            </a:prstGeom>
            <a:ln w="25400">
              <a:solidFill>
                <a:srgbClr val="0070C0"/>
              </a:solidFill>
              <a:prstDash val="sysDash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5636" name="Picture 6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02489" y="2319339"/>
              <a:ext cx="369887" cy="617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37" name="Picture 6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19876" y="2327276"/>
              <a:ext cx="606425" cy="658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638" name="TextBox 70"/>
            <p:cNvSpPr txBox="1">
              <a:spLocks noChangeArrowheads="1"/>
            </p:cNvSpPr>
            <p:nvPr/>
          </p:nvSpPr>
          <p:spPr bwMode="auto">
            <a:xfrm>
              <a:off x="6400800" y="2001838"/>
              <a:ext cx="155363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Blip>
                  <a:blip r:embed="rId4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4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4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 b="1">
                  <a:solidFill>
                    <a:schemeClr val="tx1"/>
                  </a:solidFill>
                </a:rPr>
                <a:t>Super-Peer</a:t>
              </a:r>
            </a:p>
          </p:txBody>
        </p:sp>
        <p:cxnSp>
          <p:nvCxnSpPr>
            <p:cNvPr id="72" name="Straight Arrow Connector 71"/>
            <p:cNvCxnSpPr>
              <a:stCxn id="25636" idx="2"/>
            </p:cNvCxnSpPr>
            <p:nvPr/>
          </p:nvCxnSpPr>
          <p:spPr>
            <a:xfrm>
              <a:off x="7388226" y="2936876"/>
              <a:ext cx="74613" cy="43497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>
              <a:stCxn id="25636" idx="3"/>
            </p:cNvCxnSpPr>
            <p:nvPr/>
          </p:nvCxnSpPr>
          <p:spPr>
            <a:xfrm>
              <a:off x="7572375" y="2628900"/>
              <a:ext cx="1341438" cy="22225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>
              <a:off x="7607300" y="2905126"/>
              <a:ext cx="1409700" cy="220662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642" name="TextBox 74"/>
            <p:cNvSpPr txBox="1">
              <a:spLocks noChangeArrowheads="1"/>
            </p:cNvSpPr>
            <p:nvPr/>
          </p:nvSpPr>
          <p:spPr bwMode="auto">
            <a:xfrm>
              <a:off x="6113462" y="1412875"/>
              <a:ext cx="5468937" cy="461665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Blip>
                  <a:blip r:embed="rId4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4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4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solidFill>
                    <a:schemeClr val="tx1"/>
                  </a:solidFill>
                </a:rPr>
                <a:t>Peer-to-Peer</a:t>
              </a:r>
            </a:p>
          </p:txBody>
        </p:sp>
      </p:grpSp>
      <p:sp>
        <p:nvSpPr>
          <p:cNvPr id="25643" name="TextBox 75"/>
          <p:cNvSpPr txBox="1">
            <a:spLocks noChangeArrowheads="1"/>
          </p:cNvSpPr>
          <p:nvPr/>
        </p:nvSpPr>
        <p:spPr bwMode="auto">
          <a:xfrm>
            <a:off x="685800" y="1416050"/>
            <a:ext cx="5410200" cy="461665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tx1"/>
                </a:solidFill>
              </a:rPr>
              <a:t>Master-Slave</a:t>
            </a:r>
          </a:p>
        </p:txBody>
      </p:sp>
      <p:cxnSp>
        <p:nvCxnSpPr>
          <p:cNvPr id="81" name="Straight Connector 80"/>
          <p:cNvCxnSpPr/>
          <p:nvPr/>
        </p:nvCxnSpPr>
        <p:spPr>
          <a:xfrm flipH="1" flipV="1">
            <a:off x="6096001" y="1417638"/>
            <a:ext cx="36513" cy="52117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9646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Master-Slave Architecture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50901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A master-slave architecture can be characterized as follows: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600" dirty="0">
                <a:solidFill>
                  <a:srgbClr val="77E1FF"/>
                </a:solidFill>
              </a:rPr>
              <a:t>Nodes are </a:t>
            </a:r>
            <a:r>
              <a:rPr lang="en-US" sz="2600" i="1" dirty="0">
                <a:solidFill>
                  <a:srgbClr val="77E1FF"/>
                </a:solidFill>
              </a:rPr>
              <a:t>unequal</a:t>
            </a:r>
            <a:r>
              <a:rPr lang="en-US" sz="2600" dirty="0">
                <a:solidFill>
                  <a:srgbClr val="77E1FF"/>
                </a:solidFill>
              </a:rPr>
              <a:t> (there is a hierarchy)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Vulnerable to </a:t>
            </a:r>
            <a:r>
              <a:rPr lang="en-US" sz="2400" i="1" dirty="0"/>
              <a:t>Single-Point-of-Failure</a:t>
            </a:r>
            <a:r>
              <a:rPr lang="en-US" sz="2400" dirty="0"/>
              <a:t> (SPOF)</a:t>
            </a:r>
          </a:p>
          <a:p>
            <a:pPr marL="914400" lvl="2" indent="0">
              <a:buNone/>
            </a:pPr>
            <a:endParaRPr lang="en-US" sz="2400" dirty="0"/>
          </a:p>
          <a:p>
            <a:pPr marL="914400" lvl="1" indent="-457200">
              <a:buFont typeface="+mj-lt"/>
              <a:buAutoNum type="arabicParenR"/>
            </a:pPr>
            <a:r>
              <a:rPr lang="en-US" sz="2600" dirty="0">
                <a:solidFill>
                  <a:srgbClr val="77E1FF"/>
                </a:solidFill>
              </a:rPr>
              <a:t>The master acts as a </a:t>
            </a:r>
            <a:r>
              <a:rPr lang="en-US" sz="2600" i="1" dirty="0">
                <a:solidFill>
                  <a:srgbClr val="77E1FF"/>
                </a:solidFill>
              </a:rPr>
              <a:t>central coordinator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Decision making becomes easy</a:t>
            </a:r>
          </a:p>
          <a:p>
            <a:pPr marL="914400" lvl="2" indent="0">
              <a:buNone/>
            </a:pPr>
            <a:endParaRPr lang="en-US" sz="2400" dirty="0"/>
          </a:p>
          <a:p>
            <a:pPr marL="914400" lvl="1" indent="-457200">
              <a:buFont typeface="+mj-lt"/>
              <a:buAutoNum type="arabicParenR"/>
            </a:pPr>
            <a:r>
              <a:rPr lang="en-US" sz="2600" dirty="0">
                <a:solidFill>
                  <a:srgbClr val="77E1FF"/>
                </a:solidFill>
              </a:rPr>
              <a:t>The underlying system </a:t>
            </a:r>
            <a:r>
              <a:rPr lang="en-US" sz="2600" i="1" dirty="0">
                <a:solidFill>
                  <a:srgbClr val="77E1FF"/>
                </a:solidFill>
              </a:rPr>
              <a:t>cannot scale out</a:t>
            </a:r>
            <a:r>
              <a:rPr lang="en-US" sz="2600" dirty="0">
                <a:solidFill>
                  <a:srgbClr val="77E1FF"/>
                </a:solidFill>
              </a:rPr>
              <a:t> indefinitely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The master can render a </a:t>
            </a:r>
            <a:r>
              <a:rPr lang="en-US" sz="2400" i="1" dirty="0">
                <a:solidFill>
                  <a:schemeClr val="tx1"/>
                </a:solidFill>
              </a:rPr>
              <a:t>performance bottleneck</a:t>
            </a:r>
            <a:r>
              <a:rPr lang="en-US" sz="2400" dirty="0">
                <a:solidFill>
                  <a:schemeClr val="tx1"/>
                </a:solidFill>
              </a:rPr>
              <a:t> as the number of workers is increased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>
              <a:buFont typeface="Wingdings" panose="05000000000000000000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21864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Peer-to-Peer Architecture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50901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A peer-to-peer (P2P) architecture can be characterized as follows: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600" dirty="0">
                <a:solidFill>
                  <a:srgbClr val="77E1FF"/>
                </a:solidFill>
              </a:rPr>
              <a:t>All nodes are equal (no hierarchy)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No Single-Point-of-Failure (SPOF)</a:t>
            </a:r>
          </a:p>
          <a:p>
            <a:pPr marL="914400" lvl="2" indent="0">
              <a:buNone/>
            </a:pPr>
            <a:endParaRPr lang="en-US" sz="2400" dirty="0"/>
          </a:p>
          <a:p>
            <a:pPr marL="914400" lvl="1" indent="-457200">
              <a:buFont typeface="+mj-lt"/>
              <a:buAutoNum type="arabicParenR"/>
            </a:pPr>
            <a:r>
              <a:rPr lang="en-US" sz="2600" dirty="0">
                <a:solidFill>
                  <a:srgbClr val="77E1FF"/>
                </a:solidFill>
              </a:rPr>
              <a:t>A central coordinator is not needed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But decision making becomes harder</a:t>
            </a:r>
          </a:p>
          <a:p>
            <a:pPr marL="914400" lvl="2" indent="0">
              <a:buNone/>
            </a:pPr>
            <a:endParaRPr lang="en-US" sz="2400" dirty="0"/>
          </a:p>
          <a:p>
            <a:pPr marL="914400" lvl="1" indent="-457200">
              <a:buFont typeface="+mj-lt"/>
              <a:buAutoNum type="arabicParenR"/>
            </a:pPr>
            <a:r>
              <a:rPr lang="en-US" sz="2600" dirty="0">
                <a:solidFill>
                  <a:srgbClr val="77E1FF"/>
                </a:solidFill>
              </a:rPr>
              <a:t>The underlying system can scale out indefinitely</a:t>
            </a:r>
            <a:endParaRPr lang="en-US" sz="2600" i="1" dirty="0">
              <a:solidFill>
                <a:srgbClr val="77E1FF"/>
              </a:solidFill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In principle, no performance bottleneck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>
              <a:buFont typeface="Wingdings" panose="05000000000000000000" pitchFamily="2" charset="2"/>
              <a:buChar char="§"/>
            </a:pPr>
            <a:endParaRPr lang="en-US" sz="1800" dirty="0"/>
          </a:p>
        </p:txBody>
      </p:sp>
      <p:sp>
        <p:nvSpPr>
          <p:cNvPr id="20" name="Oval 19"/>
          <p:cNvSpPr/>
          <p:nvPr/>
        </p:nvSpPr>
        <p:spPr>
          <a:xfrm>
            <a:off x="8133949" y="2911475"/>
            <a:ext cx="381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8895949" y="2597150"/>
            <a:ext cx="381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9734149" y="2911475"/>
            <a:ext cx="381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9353149" y="3749675"/>
            <a:ext cx="381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8521299" y="3749675"/>
            <a:ext cx="381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5" name="Straight Connector 24"/>
          <p:cNvCxnSpPr>
            <a:stCxn id="20" idx="7"/>
            <a:endCxn id="21" idx="2"/>
          </p:cNvCxnSpPr>
          <p:nvPr/>
        </p:nvCxnSpPr>
        <p:spPr>
          <a:xfrm flipV="1">
            <a:off x="8459387" y="2787650"/>
            <a:ext cx="436562" cy="1793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0" idx="6"/>
            <a:endCxn id="22" idx="2"/>
          </p:cNvCxnSpPr>
          <p:nvPr/>
        </p:nvCxnSpPr>
        <p:spPr>
          <a:xfrm>
            <a:off x="8514949" y="3101975"/>
            <a:ext cx="121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0" idx="5"/>
            <a:endCxn id="23" idx="1"/>
          </p:cNvCxnSpPr>
          <p:nvPr/>
        </p:nvCxnSpPr>
        <p:spPr>
          <a:xfrm>
            <a:off x="8459388" y="3236914"/>
            <a:ext cx="949325" cy="5683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20" idx="4"/>
            <a:endCxn id="24" idx="1"/>
          </p:cNvCxnSpPr>
          <p:nvPr/>
        </p:nvCxnSpPr>
        <p:spPr>
          <a:xfrm>
            <a:off x="8324450" y="3292476"/>
            <a:ext cx="252413" cy="5127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1" idx="3"/>
            <a:endCxn id="24" idx="0"/>
          </p:cNvCxnSpPr>
          <p:nvPr/>
        </p:nvCxnSpPr>
        <p:spPr>
          <a:xfrm flipH="1">
            <a:off x="8711800" y="2921001"/>
            <a:ext cx="239713" cy="8286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21" idx="5"/>
            <a:endCxn id="23" idx="0"/>
          </p:cNvCxnSpPr>
          <p:nvPr/>
        </p:nvCxnSpPr>
        <p:spPr>
          <a:xfrm>
            <a:off x="9221387" y="2921001"/>
            <a:ext cx="322262" cy="8286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1" idx="6"/>
            <a:endCxn id="22" idx="1"/>
          </p:cNvCxnSpPr>
          <p:nvPr/>
        </p:nvCxnSpPr>
        <p:spPr>
          <a:xfrm>
            <a:off x="9276950" y="2787650"/>
            <a:ext cx="512763" cy="1793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2" idx="4"/>
            <a:endCxn id="23" idx="7"/>
          </p:cNvCxnSpPr>
          <p:nvPr/>
        </p:nvCxnSpPr>
        <p:spPr>
          <a:xfrm flipH="1">
            <a:off x="9678587" y="3292476"/>
            <a:ext cx="246062" cy="5127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2" idx="3"/>
            <a:endCxn id="24" idx="7"/>
          </p:cNvCxnSpPr>
          <p:nvPr/>
        </p:nvCxnSpPr>
        <p:spPr>
          <a:xfrm flipH="1">
            <a:off x="8846738" y="3236914"/>
            <a:ext cx="942975" cy="5683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3" idx="2"/>
            <a:endCxn id="24" idx="6"/>
          </p:cNvCxnSpPr>
          <p:nvPr/>
        </p:nvCxnSpPr>
        <p:spPr>
          <a:xfrm flipH="1">
            <a:off x="8902299" y="3940175"/>
            <a:ext cx="4508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8078388" y="2209800"/>
            <a:ext cx="2130425" cy="2133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86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  <p:bldP spid="3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r>
              <a:rPr lang="en-US" altLang="en-US" dirty="0"/>
              <a:t>Peer-to-Peer Architecture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63040"/>
            <a:ext cx="10744200" cy="52425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A peer-to-peer (P2P) architecture can be characterized as follows:</a:t>
            </a:r>
          </a:p>
          <a:p>
            <a:pPr marL="914400" lvl="1" indent="-457200">
              <a:buFont typeface="+mj-lt"/>
              <a:buAutoNum type="arabicParenR" startAt="4"/>
            </a:pPr>
            <a:r>
              <a:rPr lang="en-US" sz="2600" dirty="0">
                <a:solidFill>
                  <a:srgbClr val="77E1FF"/>
                </a:solidFill>
              </a:rPr>
              <a:t>Peers can interact directly, forming groups and sharing contents (or offering services to each other)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At least one peer should share the data, and </a:t>
            </a:r>
            <a:r>
              <a:rPr lang="en-US" sz="2400" dirty="0"/>
              <a:t>this peer should be accessible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Popular data will be highly available (it will be shared by many)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Unpopular data might eventually disappear and become unavailable (as more users/peers stop sharing them)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914400" lvl="1" indent="-457200">
              <a:buFont typeface="+mj-lt"/>
              <a:buAutoNum type="arabicParenR" startAt="5"/>
            </a:pPr>
            <a:r>
              <a:rPr lang="en-US" sz="2600" dirty="0">
                <a:solidFill>
                  <a:srgbClr val="77E1FF"/>
                </a:solidFill>
              </a:rPr>
              <a:t>Peers can form a virtual </a:t>
            </a:r>
            <a:r>
              <a:rPr lang="en-US" sz="2600" i="1" dirty="0">
                <a:solidFill>
                  <a:srgbClr val="77E1FF"/>
                </a:solidFill>
              </a:rPr>
              <a:t>overlay network</a:t>
            </a:r>
            <a:r>
              <a:rPr lang="en-US" sz="2600" dirty="0">
                <a:solidFill>
                  <a:srgbClr val="77E1FF"/>
                </a:solidFill>
              </a:rPr>
              <a:t> on top of a physical network topology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600" i="1" dirty="0"/>
              <a:t>Logical paths </a:t>
            </a:r>
            <a:r>
              <a:rPr lang="en-US" sz="2600" dirty="0"/>
              <a:t>do not usually match </a:t>
            </a:r>
            <a:r>
              <a:rPr lang="en-US" sz="2600" i="1" dirty="0"/>
              <a:t>physical paths</a:t>
            </a:r>
            <a:r>
              <a:rPr lang="en-US" sz="2600" dirty="0"/>
              <a:t> (i.e., higher latency)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600" dirty="0"/>
              <a:t>Each peer plays a role in routing traffic through the overlay network</a:t>
            </a:r>
            <a:endParaRPr lang="en-US" sz="2600" dirty="0">
              <a:solidFill>
                <a:schemeClr val="tx1"/>
              </a:solidFill>
            </a:endParaRPr>
          </a:p>
          <a:p>
            <a:pPr lvl="2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2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>
              <a:buFont typeface="Wingdings" panose="05000000000000000000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9623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P2P Types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478572" y="1889919"/>
            <a:ext cx="3429000" cy="9906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Types of a P2P Architecture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119023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Unstructured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897672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Structured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676321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Hybrid</a:t>
            </a:r>
          </a:p>
        </p:txBody>
      </p:sp>
      <p:cxnSp>
        <p:nvCxnSpPr>
          <p:cNvPr id="9" name="Straight Arrow Connector 8"/>
          <p:cNvCxnSpPr>
            <a:stCxn id="3" idx="2"/>
          </p:cNvCxnSpPr>
          <p:nvPr/>
        </p:nvCxnSpPr>
        <p:spPr>
          <a:xfrm flipH="1">
            <a:off x="3276600" y="2880520"/>
            <a:ext cx="2916472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3" idx="2"/>
            <a:endCxn id="7" idx="0"/>
          </p:cNvCxnSpPr>
          <p:nvPr/>
        </p:nvCxnSpPr>
        <p:spPr>
          <a:xfrm>
            <a:off x="6193072" y="2880520"/>
            <a:ext cx="0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8" idx="0"/>
          </p:cNvCxnSpPr>
          <p:nvPr/>
        </p:nvCxnSpPr>
        <p:spPr>
          <a:xfrm>
            <a:off x="6193073" y="2880520"/>
            <a:ext cx="2778649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830770" y="4876801"/>
            <a:ext cx="11673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7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31345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P2P Types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35133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B050"/>
                </a:solidFill>
              </a:rPr>
              <a:t>Unstructured P2P: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The architecture does not impose any particular structure on the overlay network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Advantages: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Easy to build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Highly robust against high rates of </a:t>
            </a:r>
            <a:r>
              <a:rPr lang="en-US" sz="2400" i="1" u="sng" dirty="0"/>
              <a:t>churn</a:t>
            </a:r>
            <a:r>
              <a:rPr lang="en-US" sz="2400" dirty="0"/>
              <a:t> (i.e., when a great deal of peers frequently join and leave the network)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Main disadvantage: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Peers and contents are </a:t>
            </a:r>
            <a:r>
              <a:rPr lang="en-US" sz="2400" i="1" dirty="0"/>
              <a:t>loosely-coupled</a:t>
            </a:r>
            <a:r>
              <a:rPr lang="en-US" sz="2400" dirty="0"/>
              <a:t>, creating a data location problem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400" dirty="0"/>
              <a:t>Searching for data might require broadcasting</a:t>
            </a:r>
          </a:p>
        </p:txBody>
      </p:sp>
    </p:spTree>
    <p:extLst>
      <p:ext uri="{BB962C8B-B14F-4D97-AF65-F5344CB8AC3E}">
        <p14:creationId xmlns:p14="http://schemas.microsoft.com/office/powerpoint/2010/main" val="3987406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P2P Types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478572" y="1889919"/>
            <a:ext cx="3429000" cy="9906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Types of a P2P Architecture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119023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Unstructured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897672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Structured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676321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Hybrid</a:t>
            </a:r>
          </a:p>
        </p:txBody>
      </p:sp>
      <p:cxnSp>
        <p:nvCxnSpPr>
          <p:cNvPr id="9" name="Straight Arrow Connector 8"/>
          <p:cNvCxnSpPr>
            <a:stCxn id="3" idx="2"/>
          </p:cNvCxnSpPr>
          <p:nvPr/>
        </p:nvCxnSpPr>
        <p:spPr>
          <a:xfrm flipH="1">
            <a:off x="3276600" y="2880520"/>
            <a:ext cx="2916472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3" idx="2"/>
            <a:endCxn id="7" idx="0"/>
          </p:cNvCxnSpPr>
          <p:nvPr/>
        </p:nvCxnSpPr>
        <p:spPr>
          <a:xfrm>
            <a:off x="6193072" y="2880520"/>
            <a:ext cx="0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8" idx="0"/>
          </p:cNvCxnSpPr>
          <p:nvPr/>
        </p:nvCxnSpPr>
        <p:spPr>
          <a:xfrm>
            <a:off x="6193073" y="2880520"/>
            <a:ext cx="2778649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638801" y="4825117"/>
            <a:ext cx="11673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7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1583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505A975-4A4F-4F59-9A1C-E56C0634C7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en-US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6CF7890-BA4C-4174-8CA8-27ED98FB76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10668000" cy="48006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77E1FF"/>
                </a:solidFill>
              </a:rPr>
              <a:t>Last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Remote Procedure Calls – Part II</a:t>
            </a:r>
          </a:p>
          <a:p>
            <a:pPr marL="1828800" lvl="4" indent="0" algn="just" eaLnBrk="1" hangingPunct="1">
              <a:buNone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77E1FF"/>
                </a:solidFill>
              </a:rPr>
              <a:t>Today’s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dirty="0"/>
              <a:t>Architectures</a:t>
            </a:r>
          </a:p>
          <a:p>
            <a:pPr marL="457200" lvl="1" indent="0" eaLnBrk="1" hangingPunct="1">
              <a:buNone/>
              <a:defRPr/>
            </a:pPr>
            <a:endParaRPr lang="en-US" sz="2600" dirty="0"/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77E1FF"/>
                </a:solidFill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800" dirty="0"/>
              <a:t>P1 is out. Design report is due on September 17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800" dirty="0"/>
              <a:t>PS2 is out. It is due on September 26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P2P Types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651375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B050"/>
                </a:solidFill>
              </a:rPr>
              <a:t>Structured P2P: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/>
              <a:t>The architecture imposes some structure on the overlay network topology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Main advantage: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Peers and contents are </a:t>
            </a:r>
            <a:r>
              <a:rPr lang="en-US" sz="2400" i="1" dirty="0"/>
              <a:t>tightly-coupled</a:t>
            </a:r>
            <a:r>
              <a:rPr lang="en-US" sz="2400" dirty="0"/>
              <a:t> (e.g., through hashing), simplifying data location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sz="22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Disadvantages: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Harder to build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For optimized data location, peers must maintain extra metadata (e.g., lists of neighbors that satisfy specific criteria)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Less robust against high rates of churn</a:t>
            </a:r>
          </a:p>
        </p:txBody>
      </p:sp>
    </p:spTree>
    <p:extLst>
      <p:ext uri="{BB962C8B-B14F-4D97-AF65-F5344CB8AC3E}">
        <p14:creationId xmlns:p14="http://schemas.microsoft.com/office/powerpoint/2010/main" val="3272309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P2P Types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478572" y="1889919"/>
            <a:ext cx="3429000" cy="9906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Types of a P2P Architecture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119023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Unstructured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897672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Structured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676321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Hybrid</a:t>
            </a:r>
          </a:p>
        </p:txBody>
      </p:sp>
      <p:cxnSp>
        <p:nvCxnSpPr>
          <p:cNvPr id="9" name="Straight Arrow Connector 8"/>
          <p:cNvCxnSpPr>
            <a:stCxn id="3" idx="2"/>
          </p:cNvCxnSpPr>
          <p:nvPr/>
        </p:nvCxnSpPr>
        <p:spPr>
          <a:xfrm flipH="1">
            <a:off x="3276600" y="2880520"/>
            <a:ext cx="2916472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3" idx="2"/>
            <a:endCxn id="7" idx="0"/>
          </p:cNvCxnSpPr>
          <p:nvPr/>
        </p:nvCxnSpPr>
        <p:spPr>
          <a:xfrm>
            <a:off x="6193072" y="2880520"/>
            <a:ext cx="0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8" idx="0"/>
          </p:cNvCxnSpPr>
          <p:nvPr/>
        </p:nvCxnSpPr>
        <p:spPr>
          <a:xfrm>
            <a:off x="6193073" y="2880520"/>
            <a:ext cx="2778649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610601" y="4825117"/>
            <a:ext cx="11673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7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96353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P2P Types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63040"/>
            <a:ext cx="102870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B050"/>
                </a:solidFill>
              </a:rPr>
              <a:t>Hybrid P2P: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/>
              <a:t>The architecture can use </a:t>
            </a:r>
            <a:r>
              <a:rPr lang="en-US" sz="2600" i="1" dirty="0"/>
              <a:t>some</a:t>
            </a:r>
            <a:r>
              <a:rPr lang="en-US" sz="2600" dirty="0"/>
              <a:t> central servers to help peers locate each other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 combination of P2P and master-slave models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/>
              <a:t>It offers a trade-off between the </a:t>
            </a:r>
            <a:r>
              <a:rPr lang="en-US" sz="2600" i="1" dirty="0"/>
              <a:t>centralized functionality </a:t>
            </a:r>
            <a:r>
              <a:rPr lang="en-US" sz="2600" dirty="0"/>
              <a:t>provided by the master-slave model and the </a:t>
            </a:r>
            <a:r>
              <a:rPr lang="en-US" sz="2600" i="1" dirty="0"/>
              <a:t>node equality</a:t>
            </a:r>
            <a:r>
              <a:rPr lang="en-US" sz="2600" dirty="0"/>
              <a:t> afforded by the </a:t>
            </a:r>
            <a:r>
              <a:rPr lang="en-US" sz="2600" i="1" dirty="0"/>
              <a:t>pure</a:t>
            </a:r>
            <a:r>
              <a:rPr lang="en-US" sz="2600" dirty="0"/>
              <a:t> P2P model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In other words, it combines the advantages of the </a:t>
            </a:r>
            <a:r>
              <a:rPr lang="en-US" sz="2400" dirty="0"/>
              <a:t>master</a:t>
            </a:r>
            <a:r>
              <a:rPr lang="en-US" sz="2400" dirty="0">
                <a:solidFill>
                  <a:schemeClr val="tx1"/>
                </a:solidFill>
              </a:rPr>
              <a:t>-slave and P2P models and precludes their disadvantages</a:t>
            </a:r>
          </a:p>
        </p:txBody>
      </p:sp>
    </p:spTree>
    <p:extLst>
      <p:ext uri="{BB962C8B-B14F-4D97-AF65-F5344CB8AC3E}">
        <p14:creationId xmlns:p14="http://schemas.microsoft.com/office/powerpoint/2010/main" val="1555943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Architectural Patterns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/>
          <a:lstStyle/>
          <a:p>
            <a:pPr>
              <a:defRPr/>
            </a:pPr>
            <a:r>
              <a:rPr lang="en-US" dirty="0"/>
              <a:t>Aside from </a:t>
            </a:r>
            <a:r>
              <a:rPr lang="en-US" i="1" u="sng" dirty="0"/>
              <a:t>architectures</a:t>
            </a:r>
            <a:r>
              <a:rPr lang="en-US" dirty="0"/>
              <a:t>, primitive architectural elements can be combined to form various </a:t>
            </a:r>
            <a:r>
              <a:rPr lang="en-US" i="1" u="sng" dirty="0"/>
              <a:t>patterns</a:t>
            </a:r>
            <a:r>
              <a:rPr lang="en-US" dirty="0"/>
              <a:t> via:</a:t>
            </a:r>
          </a:p>
          <a:p>
            <a:pPr lvl="1">
              <a:defRPr/>
            </a:pPr>
            <a:r>
              <a:rPr lang="en-US" sz="2600" dirty="0" err="1">
                <a:solidFill>
                  <a:srgbClr val="EF7273"/>
                </a:solidFill>
              </a:rPr>
              <a:t>Tiering</a:t>
            </a:r>
            <a:endParaRPr lang="en-US" sz="2600" dirty="0">
              <a:solidFill>
                <a:srgbClr val="EF7273"/>
              </a:solidFill>
            </a:endParaRPr>
          </a:p>
          <a:p>
            <a:pPr lvl="1">
              <a:defRPr/>
            </a:pPr>
            <a:r>
              <a:rPr lang="en-US" sz="2600" dirty="0">
                <a:solidFill>
                  <a:srgbClr val="7030A0"/>
                </a:solidFill>
              </a:rPr>
              <a:t>Layering</a:t>
            </a:r>
          </a:p>
          <a:p>
            <a:pPr marL="457200" lvl="1" indent="0"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 err="1"/>
              <a:t>Tiering</a:t>
            </a:r>
            <a:r>
              <a:rPr lang="en-US" dirty="0"/>
              <a:t> and layering are complementary</a:t>
            </a:r>
          </a:p>
          <a:p>
            <a:pPr marL="971550" lvl="1" indent="-514350">
              <a:defRPr/>
            </a:pPr>
            <a:r>
              <a:rPr lang="en-US" sz="2600" dirty="0" err="1">
                <a:solidFill>
                  <a:srgbClr val="EF7273"/>
                </a:solidFill>
              </a:rPr>
              <a:t>Tiering</a:t>
            </a:r>
            <a:r>
              <a:rPr lang="en-US" sz="2600" dirty="0"/>
              <a:t> = horizontal splitting of services</a:t>
            </a:r>
          </a:p>
          <a:p>
            <a:pPr marL="971550" lvl="1" indent="-514350">
              <a:defRPr/>
            </a:pPr>
            <a:r>
              <a:rPr lang="en-US" sz="2600" dirty="0">
                <a:solidFill>
                  <a:srgbClr val="7030A0"/>
                </a:solidFill>
              </a:rPr>
              <a:t>Layering</a:t>
            </a:r>
            <a:r>
              <a:rPr lang="en-US" sz="2600" dirty="0"/>
              <a:t> = vertical organization of services</a:t>
            </a:r>
          </a:p>
          <a:p>
            <a:pPr marL="457200" lvl="1" indent="0">
              <a:buNone/>
              <a:defRPr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039558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Tiering</a:t>
            </a:r>
            <a:endParaRPr lang="en-US" altLang="en-US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351338"/>
          </a:xfrm>
        </p:spPr>
        <p:txBody>
          <a:bodyPr/>
          <a:lstStyle/>
          <a:p>
            <a:r>
              <a:rPr lang="en-US" altLang="en-US" dirty="0" err="1"/>
              <a:t>Tiering</a:t>
            </a:r>
            <a:r>
              <a:rPr lang="en-US" altLang="en-US" dirty="0"/>
              <a:t> is a technique to:</a:t>
            </a:r>
          </a:p>
          <a:p>
            <a:pPr marL="971550" lvl="1" indent="-514350">
              <a:buFontTx/>
              <a:buAutoNum type="arabicPeriod"/>
            </a:pPr>
            <a:r>
              <a:rPr lang="en-US" altLang="en-US" sz="2600" dirty="0"/>
              <a:t>Organize the functionality of a service,  </a:t>
            </a:r>
          </a:p>
          <a:p>
            <a:pPr marL="971550" lvl="1" indent="-514350">
              <a:buFontTx/>
              <a:buAutoNum type="arabicPeriod"/>
            </a:pPr>
            <a:r>
              <a:rPr lang="en-US" altLang="en-US" sz="2600" dirty="0"/>
              <a:t>and place the functionality into appropriate servers</a:t>
            </a:r>
          </a:p>
          <a:p>
            <a:pPr marL="2286000" lvl="4" indent="-514350">
              <a:buNone/>
            </a:pPr>
            <a:endParaRPr lang="en-US" altLang="en-US" sz="1600" dirty="0"/>
          </a:p>
          <a:p>
            <a:endParaRPr lang="en-US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1676400" y="3505200"/>
            <a:ext cx="8229599" cy="18288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2400" b="1" dirty="0"/>
              <a:t>Airline Search Application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4038599" y="4114800"/>
            <a:ext cx="1295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Get user Input</a:t>
            </a:r>
          </a:p>
        </p:txBody>
      </p:sp>
      <p:sp>
        <p:nvSpPr>
          <p:cNvPr id="6" name="Rectangle 5"/>
          <p:cNvSpPr/>
          <p:nvPr/>
        </p:nvSpPr>
        <p:spPr>
          <a:xfrm>
            <a:off x="5791199" y="4114800"/>
            <a:ext cx="1524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Get data from database</a:t>
            </a:r>
          </a:p>
        </p:txBody>
      </p:sp>
      <p:sp>
        <p:nvSpPr>
          <p:cNvPr id="7" name="Rectangle 6"/>
          <p:cNvSpPr/>
          <p:nvPr/>
        </p:nvSpPr>
        <p:spPr>
          <a:xfrm>
            <a:off x="7848599" y="4114800"/>
            <a:ext cx="1524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Rank the offers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209799" y="4114800"/>
            <a:ext cx="1295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Display UI screen</a:t>
            </a:r>
          </a:p>
        </p:txBody>
      </p:sp>
    </p:spTree>
    <p:extLst>
      <p:ext uri="{BB962C8B-B14F-4D97-AF65-F5344CB8AC3E}">
        <p14:creationId xmlns:p14="http://schemas.microsoft.com/office/powerpoint/2010/main" val="6118207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8229600" cy="4525962"/>
          </a:xfrm>
        </p:spPr>
        <p:txBody>
          <a:bodyPr/>
          <a:lstStyle/>
          <a:p>
            <a:r>
              <a:rPr lang="en-US" altLang="en-US" dirty="0"/>
              <a:t>How would you design an airline search application?</a:t>
            </a:r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296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 Two-Tiered Architecture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676400" y="2362200"/>
            <a:ext cx="8077200" cy="2667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dirty="0"/>
              <a:t>EXPEDIA  Airline  Search  Application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181600" y="4005264"/>
            <a:ext cx="1295400" cy="795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Rank the offers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438400" y="4005264"/>
            <a:ext cx="1295400" cy="795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Display result to user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5181600" y="2984500"/>
            <a:ext cx="1295400" cy="795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Get user Input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2438400" y="2984500"/>
            <a:ext cx="1295400" cy="795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Display user input screen</a:t>
            </a:r>
          </a:p>
        </p:txBody>
      </p:sp>
      <p:sp>
        <p:nvSpPr>
          <p:cNvPr id="2" name="Flowchart: Magnetic Disk 1"/>
          <p:cNvSpPr/>
          <p:nvPr/>
        </p:nvSpPr>
        <p:spPr>
          <a:xfrm>
            <a:off x="7848600" y="3017838"/>
            <a:ext cx="1524000" cy="178276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Airline Database</a:t>
            </a:r>
          </a:p>
        </p:txBody>
      </p:sp>
      <p:cxnSp>
        <p:nvCxnSpPr>
          <p:cNvPr id="10" name="Straight Arrow Connector 9"/>
          <p:cNvCxnSpPr>
            <a:stCxn id="23" idx="3"/>
            <a:endCxn id="21" idx="1"/>
          </p:cNvCxnSpPr>
          <p:nvPr/>
        </p:nvCxnSpPr>
        <p:spPr>
          <a:xfrm>
            <a:off x="3733800" y="3381375"/>
            <a:ext cx="1447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21" idx="3"/>
            <a:endCxn id="2" idx="2"/>
          </p:cNvCxnSpPr>
          <p:nvPr/>
        </p:nvCxnSpPr>
        <p:spPr>
          <a:xfrm>
            <a:off x="6477000" y="3381375"/>
            <a:ext cx="1371600" cy="527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2" idx="2"/>
            <a:endCxn id="5" idx="3"/>
          </p:cNvCxnSpPr>
          <p:nvPr/>
        </p:nvCxnSpPr>
        <p:spPr>
          <a:xfrm flipH="1">
            <a:off x="6477000" y="3908426"/>
            <a:ext cx="1371600" cy="4937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1"/>
          </p:cNvCxnSpPr>
          <p:nvPr/>
        </p:nvCxnSpPr>
        <p:spPr>
          <a:xfrm flipH="1">
            <a:off x="3733800" y="4402138"/>
            <a:ext cx="1447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676400" y="2133600"/>
            <a:ext cx="2743200" cy="34290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Tier 1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457700" y="2133600"/>
            <a:ext cx="5295900" cy="34290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Tier 2</a:t>
            </a:r>
          </a:p>
        </p:txBody>
      </p:sp>
    </p:spTree>
    <p:extLst>
      <p:ext uri="{BB962C8B-B14F-4D97-AF65-F5344CB8AC3E}">
        <p14:creationId xmlns:p14="http://schemas.microsoft.com/office/powerpoint/2010/main" val="2633111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3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8229600" cy="4525962"/>
          </a:xfrm>
        </p:spPr>
        <p:txBody>
          <a:bodyPr/>
          <a:lstStyle/>
          <a:p>
            <a:pPr>
              <a:defRPr/>
            </a:pPr>
            <a:r>
              <a:rPr lang="en-US" dirty="0"/>
              <a:t>How would you design an airline search application?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marL="457200" lvl="1" indent="0">
              <a:buNone/>
              <a:defRPr/>
            </a:pPr>
            <a:endParaRPr lang="en-US" dirty="0"/>
          </a:p>
        </p:txBody>
      </p:sp>
      <p:sp>
        <p:nvSpPr>
          <p:cNvPr id="307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Three-Tiered Architecture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676400" y="2362200"/>
            <a:ext cx="8077200" cy="2667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dirty="0"/>
              <a:t>EXPEDIA  Airline  Search  Application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181600" y="4005264"/>
            <a:ext cx="1295400" cy="795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Rank the offers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438400" y="4005264"/>
            <a:ext cx="1295400" cy="795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Display result to user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5181600" y="2984500"/>
            <a:ext cx="1295400" cy="795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Get user Input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2438400" y="2984500"/>
            <a:ext cx="1295400" cy="795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Display user input screen</a:t>
            </a:r>
          </a:p>
        </p:txBody>
      </p:sp>
      <p:sp>
        <p:nvSpPr>
          <p:cNvPr id="2" name="Flowchart: Magnetic Disk 1"/>
          <p:cNvSpPr/>
          <p:nvPr/>
        </p:nvSpPr>
        <p:spPr>
          <a:xfrm>
            <a:off x="7848600" y="3017838"/>
            <a:ext cx="1524000" cy="178276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Airline Database</a:t>
            </a:r>
          </a:p>
        </p:txBody>
      </p:sp>
      <p:cxnSp>
        <p:nvCxnSpPr>
          <p:cNvPr id="10" name="Straight Arrow Connector 9"/>
          <p:cNvCxnSpPr>
            <a:stCxn id="23" idx="3"/>
            <a:endCxn id="21" idx="1"/>
          </p:cNvCxnSpPr>
          <p:nvPr/>
        </p:nvCxnSpPr>
        <p:spPr>
          <a:xfrm>
            <a:off x="3733800" y="3381375"/>
            <a:ext cx="1447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21" idx="3"/>
            <a:endCxn id="2" idx="2"/>
          </p:cNvCxnSpPr>
          <p:nvPr/>
        </p:nvCxnSpPr>
        <p:spPr>
          <a:xfrm>
            <a:off x="6477000" y="3381375"/>
            <a:ext cx="1371600" cy="527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2" idx="2"/>
            <a:endCxn id="5" idx="3"/>
          </p:cNvCxnSpPr>
          <p:nvPr/>
        </p:nvCxnSpPr>
        <p:spPr>
          <a:xfrm flipH="1">
            <a:off x="6477000" y="3908426"/>
            <a:ext cx="1371600" cy="4937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1"/>
          </p:cNvCxnSpPr>
          <p:nvPr/>
        </p:nvCxnSpPr>
        <p:spPr>
          <a:xfrm flipH="1">
            <a:off x="3733800" y="4402138"/>
            <a:ext cx="1447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676400" y="2133600"/>
            <a:ext cx="2743200" cy="34290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Tier 1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457700" y="2133600"/>
            <a:ext cx="2743200" cy="34290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Tier 2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239000" y="2133600"/>
            <a:ext cx="2514600" cy="34290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Tier 3</a:t>
            </a:r>
          </a:p>
        </p:txBody>
      </p:sp>
    </p:spTree>
    <p:extLst>
      <p:ext uri="{BB962C8B-B14F-4D97-AF65-F5344CB8AC3E}">
        <p14:creationId xmlns:p14="http://schemas.microsoft.com/office/powerpoint/2010/main" val="2312988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35" grpId="0" animBg="1"/>
      <p:bldP spid="3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6" name="Group 33"/>
          <p:cNvGrpSpPr>
            <a:grpSpLocks/>
          </p:cNvGrpSpPr>
          <p:nvPr/>
        </p:nvGrpSpPr>
        <p:grpSpPr bwMode="auto">
          <a:xfrm>
            <a:off x="4571999" y="4038204"/>
            <a:ext cx="1752600" cy="1371600"/>
            <a:chOff x="4876800" y="4147669"/>
            <a:chExt cx="1168400" cy="295835"/>
          </a:xfrm>
        </p:grpSpPr>
        <p:sp>
          <p:nvSpPr>
            <p:cNvPr id="41" name="Rectangle 40"/>
            <p:cNvSpPr/>
            <p:nvPr/>
          </p:nvSpPr>
          <p:spPr>
            <a:xfrm>
              <a:off x="4876800" y="4147669"/>
              <a:ext cx="1168400" cy="295835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2" name="Oval 8"/>
            <p:cNvSpPr/>
            <p:nvPr/>
          </p:nvSpPr>
          <p:spPr>
            <a:xfrm>
              <a:off x="4927600" y="4175404"/>
              <a:ext cx="1046692" cy="230094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Application-Specific Processing</a:t>
              </a:r>
            </a:p>
          </p:txBody>
        </p:sp>
      </p:grpSp>
      <p:sp>
        <p:nvSpPr>
          <p:cNvPr id="317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Three-Tiered Architecture</a:t>
            </a:r>
          </a:p>
        </p:txBody>
      </p:sp>
      <p:grpSp>
        <p:nvGrpSpPr>
          <p:cNvPr id="31748" name="Group 33"/>
          <p:cNvGrpSpPr>
            <a:grpSpLocks/>
          </p:cNvGrpSpPr>
          <p:nvPr/>
        </p:nvGrpSpPr>
        <p:grpSpPr bwMode="auto">
          <a:xfrm>
            <a:off x="7924800" y="3200399"/>
            <a:ext cx="2286000" cy="1447800"/>
            <a:chOff x="4876800" y="4114800"/>
            <a:chExt cx="1219200" cy="295835"/>
          </a:xfrm>
        </p:grpSpPr>
        <p:sp>
          <p:nvSpPr>
            <p:cNvPr id="5" name="Rectangle 4"/>
            <p:cNvSpPr/>
            <p:nvPr/>
          </p:nvSpPr>
          <p:spPr>
            <a:xfrm>
              <a:off x="4876800" y="4114800"/>
              <a:ext cx="1219200" cy="295835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4998720" y="4145941"/>
              <a:ext cx="975360" cy="229986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Database manager</a:t>
              </a:r>
            </a:p>
          </p:txBody>
        </p:sp>
      </p:grpSp>
      <p:grpSp>
        <p:nvGrpSpPr>
          <p:cNvPr id="31749" name="Group 9"/>
          <p:cNvGrpSpPr>
            <a:grpSpLocks/>
          </p:cNvGrpSpPr>
          <p:nvPr/>
        </p:nvGrpSpPr>
        <p:grpSpPr bwMode="auto">
          <a:xfrm>
            <a:off x="1600200" y="2438399"/>
            <a:ext cx="1447800" cy="1143000"/>
            <a:chOff x="4876800" y="4114800"/>
            <a:chExt cx="1219200" cy="838200"/>
          </a:xfrm>
        </p:grpSpPr>
        <p:sp>
          <p:nvSpPr>
            <p:cNvPr id="8" name="Rectangle 7"/>
            <p:cNvSpPr/>
            <p:nvPr/>
          </p:nvSpPr>
          <p:spPr>
            <a:xfrm>
              <a:off x="4876800" y="4114800"/>
              <a:ext cx="1219200" cy="8382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4931611" y="4170680"/>
              <a:ext cx="1093537" cy="72644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User view, and controls</a:t>
              </a:r>
            </a:p>
          </p:txBody>
        </p:sp>
      </p:grpSp>
      <p:grpSp>
        <p:nvGrpSpPr>
          <p:cNvPr id="31750" name="Group 33"/>
          <p:cNvGrpSpPr>
            <a:grpSpLocks/>
          </p:cNvGrpSpPr>
          <p:nvPr/>
        </p:nvGrpSpPr>
        <p:grpSpPr bwMode="auto">
          <a:xfrm>
            <a:off x="4572000" y="2362199"/>
            <a:ext cx="1752600" cy="1371600"/>
            <a:chOff x="4876800" y="4147669"/>
            <a:chExt cx="1168400" cy="295835"/>
          </a:xfrm>
        </p:grpSpPr>
        <p:sp>
          <p:nvSpPr>
            <p:cNvPr id="13" name="Rectangle 12"/>
            <p:cNvSpPr/>
            <p:nvPr/>
          </p:nvSpPr>
          <p:spPr>
            <a:xfrm>
              <a:off x="4876800" y="4147669"/>
              <a:ext cx="1168400" cy="295835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" name="Oval 8"/>
            <p:cNvSpPr/>
            <p:nvPr/>
          </p:nvSpPr>
          <p:spPr>
            <a:xfrm>
              <a:off x="4927600" y="4175404"/>
              <a:ext cx="1046692" cy="230094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Application-Specific Processing</a:t>
              </a:r>
            </a:p>
          </p:txBody>
        </p:sp>
      </p:grpSp>
      <p:grpSp>
        <p:nvGrpSpPr>
          <p:cNvPr id="31751" name="Group 9"/>
          <p:cNvGrpSpPr>
            <a:grpSpLocks/>
          </p:cNvGrpSpPr>
          <p:nvPr/>
        </p:nvGrpSpPr>
        <p:grpSpPr bwMode="auto">
          <a:xfrm>
            <a:off x="1600200" y="4114799"/>
            <a:ext cx="1447800" cy="1143000"/>
            <a:chOff x="4876800" y="4114800"/>
            <a:chExt cx="1219200" cy="838200"/>
          </a:xfrm>
        </p:grpSpPr>
        <p:sp>
          <p:nvSpPr>
            <p:cNvPr id="16" name="Rectangle 15"/>
            <p:cNvSpPr/>
            <p:nvPr/>
          </p:nvSpPr>
          <p:spPr>
            <a:xfrm>
              <a:off x="4876800" y="4114800"/>
              <a:ext cx="1219200" cy="8382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4931611" y="4170680"/>
              <a:ext cx="1093537" cy="72644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User view, and control</a:t>
              </a:r>
            </a:p>
          </p:txBody>
        </p:sp>
      </p:grpSp>
      <p:cxnSp>
        <p:nvCxnSpPr>
          <p:cNvPr id="18" name="Straight Arrow Connector 17"/>
          <p:cNvCxnSpPr>
            <a:stCxn id="17" idx="6"/>
            <a:endCxn id="42" idx="2"/>
          </p:cNvCxnSpPr>
          <p:nvPr/>
        </p:nvCxnSpPr>
        <p:spPr>
          <a:xfrm>
            <a:off x="2963863" y="4686299"/>
            <a:ext cx="1684336" cy="13896"/>
          </a:xfrm>
          <a:prstGeom prst="straightConnector1">
            <a:avLst/>
          </a:prstGeom>
          <a:ln w="57150"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9" idx="6"/>
            <a:endCxn id="14" idx="2"/>
          </p:cNvCxnSpPr>
          <p:nvPr/>
        </p:nvCxnSpPr>
        <p:spPr>
          <a:xfrm>
            <a:off x="2963863" y="3009899"/>
            <a:ext cx="1684337" cy="14291"/>
          </a:xfrm>
          <a:prstGeom prst="straightConnector1">
            <a:avLst/>
          </a:prstGeom>
          <a:ln w="57150"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1754" name="TextBox 19"/>
          <p:cNvSpPr txBox="1">
            <a:spLocks noChangeArrowheads="1"/>
          </p:cNvSpPr>
          <p:nvPr/>
        </p:nvSpPr>
        <p:spPr bwMode="auto">
          <a:xfrm>
            <a:off x="1219200" y="1560512"/>
            <a:ext cx="2362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tx1"/>
                </a:solidFill>
              </a:rPr>
              <a:t>Presentation Logic</a:t>
            </a:r>
          </a:p>
        </p:txBody>
      </p:sp>
      <p:sp>
        <p:nvSpPr>
          <p:cNvPr id="31755" name="TextBox 20"/>
          <p:cNvSpPr txBox="1">
            <a:spLocks noChangeArrowheads="1"/>
          </p:cNvSpPr>
          <p:nvPr/>
        </p:nvSpPr>
        <p:spPr bwMode="auto">
          <a:xfrm>
            <a:off x="8458200" y="1524000"/>
            <a:ext cx="1371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Data Logic</a:t>
            </a:r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1295400" y="4038599"/>
            <a:ext cx="44196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760" name="TextBox 36"/>
          <p:cNvSpPr txBox="1">
            <a:spLocks noChangeArrowheads="1"/>
          </p:cNvSpPr>
          <p:nvPr/>
        </p:nvSpPr>
        <p:spPr bwMode="auto">
          <a:xfrm>
            <a:off x="4572000" y="1524000"/>
            <a:ext cx="1752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Application Logic</a:t>
            </a:r>
          </a:p>
        </p:txBody>
      </p:sp>
      <p:cxnSp>
        <p:nvCxnSpPr>
          <p:cNvPr id="38" name="Straight Connector 37"/>
          <p:cNvCxnSpPr/>
          <p:nvPr/>
        </p:nvCxnSpPr>
        <p:spPr>
          <a:xfrm rot="5400000">
            <a:off x="5181600" y="4038599"/>
            <a:ext cx="44196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4" idx="6"/>
            <a:endCxn id="6" idx="2"/>
          </p:cNvCxnSpPr>
          <p:nvPr/>
        </p:nvCxnSpPr>
        <p:spPr>
          <a:xfrm>
            <a:off x="6218238" y="3024190"/>
            <a:ext cx="1935162" cy="891381"/>
          </a:xfrm>
          <a:prstGeom prst="straightConnector1">
            <a:avLst/>
          </a:prstGeom>
          <a:ln w="57150"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42" idx="6"/>
            <a:endCxn id="6" idx="2"/>
          </p:cNvCxnSpPr>
          <p:nvPr/>
        </p:nvCxnSpPr>
        <p:spPr>
          <a:xfrm flipV="1">
            <a:off x="6218237" y="3915571"/>
            <a:ext cx="1935163" cy="784624"/>
          </a:xfrm>
          <a:prstGeom prst="straightConnector1">
            <a:avLst/>
          </a:prstGeom>
          <a:ln w="57150"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716016" y="5638800"/>
            <a:ext cx="10914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Tier 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879040" y="5638800"/>
            <a:ext cx="10914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Tier 2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628080" y="5638800"/>
            <a:ext cx="10914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Tier 3</a:t>
            </a:r>
          </a:p>
        </p:txBody>
      </p:sp>
    </p:spTree>
    <p:extLst>
      <p:ext uri="{BB962C8B-B14F-4D97-AF65-F5344CB8AC3E}">
        <p14:creationId xmlns:p14="http://schemas.microsoft.com/office/powerpoint/2010/main" val="12757616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838200" y="320676"/>
            <a:ext cx="9829799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Three-Tiered Architecture: Pros and Cons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351338"/>
          </a:xfrm>
        </p:spPr>
        <p:txBody>
          <a:bodyPr/>
          <a:lstStyle/>
          <a:p>
            <a:r>
              <a:rPr lang="en-US" altLang="en-US" dirty="0">
                <a:solidFill>
                  <a:srgbClr val="0000FF"/>
                </a:solidFill>
              </a:rPr>
              <a:t>Advantages:</a:t>
            </a:r>
          </a:p>
          <a:p>
            <a:pPr lvl="1"/>
            <a:r>
              <a:rPr lang="en-US" altLang="en-US" sz="2600" dirty="0"/>
              <a:t>Enhanced maintainability of the software (one-to-one mapping from logical elements to physical servers)</a:t>
            </a:r>
          </a:p>
          <a:p>
            <a:pPr lvl="1"/>
            <a:r>
              <a:rPr lang="en-US" altLang="en-US" sz="2600" dirty="0"/>
              <a:t>Each tier has a well-defined role</a:t>
            </a:r>
          </a:p>
          <a:p>
            <a:pPr lvl="4"/>
            <a:endParaRPr lang="en-US" altLang="en-US" dirty="0"/>
          </a:p>
          <a:p>
            <a:r>
              <a:rPr lang="en-US" altLang="en-US" dirty="0">
                <a:solidFill>
                  <a:srgbClr val="A50021"/>
                </a:solidFill>
              </a:rPr>
              <a:t>Disadvantages:</a:t>
            </a:r>
          </a:p>
          <a:p>
            <a:pPr lvl="1"/>
            <a:r>
              <a:rPr lang="en-US" altLang="en-US" sz="2600" dirty="0"/>
              <a:t>Added complexity due to managing multiple servers</a:t>
            </a:r>
          </a:p>
          <a:p>
            <a:pPr lvl="1"/>
            <a:r>
              <a:rPr lang="en-US" altLang="en-US" sz="2600" dirty="0"/>
              <a:t>Added network traffic</a:t>
            </a:r>
          </a:p>
          <a:p>
            <a:pPr lvl="1"/>
            <a:r>
              <a:rPr lang="en-US" altLang="en-US" sz="2600" dirty="0"/>
              <a:t>Added latency</a:t>
            </a:r>
          </a:p>
        </p:txBody>
      </p:sp>
    </p:spTree>
    <p:extLst>
      <p:ext uri="{BB962C8B-B14F-4D97-AF65-F5344CB8AC3E}">
        <p14:creationId xmlns:p14="http://schemas.microsoft.com/office/powerpoint/2010/main" val="209622709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Layering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12552" cy="4525963"/>
          </a:xfrm>
        </p:spPr>
        <p:txBody>
          <a:bodyPr/>
          <a:lstStyle/>
          <a:p>
            <a:r>
              <a:rPr lang="en-US" altLang="en-US" dirty="0"/>
              <a:t>A complex system is partitioned into layers</a:t>
            </a:r>
          </a:p>
          <a:p>
            <a:pPr lvl="1"/>
            <a:r>
              <a:rPr lang="en-US" altLang="en-US" sz="2600" dirty="0"/>
              <a:t>Upper layer utilizes the services of the lower layer</a:t>
            </a:r>
          </a:p>
          <a:p>
            <a:pPr lvl="1"/>
            <a:r>
              <a:rPr lang="en-US" altLang="en-US" sz="2600" dirty="0"/>
              <a:t>A </a:t>
            </a:r>
            <a:r>
              <a:rPr lang="en-US" altLang="en-US" sz="2600" i="1" dirty="0"/>
              <a:t>vertical organization </a:t>
            </a:r>
            <a:r>
              <a:rPr lang="en-US" altLang="en-US" sz="2600" dirty="0"/>
              <a:t>of services</a:t>
            </a:r>
          </a:p>
          <a:p>
            <a:pPr lvl="4"/>
            <a:endParaRPr lang="en-US" altLang="en-US" sz="1400" dirty="0"/>
          </a:p>
          <a:p>
            <a:r>
              <a:rPr lang="en-US" altLang="en-US" dirty="0"/>
              <a:t>Layering simplifies the design of complex distributed systems by hiding the complexity of below layers</a:t>
            </a:r>
          </a:p>
          <a:p>
            <a:endParaRPr lang="en-US" altLang="en-US" sz="2400" dirty="0"/>
          </a:p>
          <a:p>
            <a:r>
              <a:rPr lang="en-US" altLang="en-US" dirty="0"/>
              <a:t>Control flows from layer to layer</a:t>
            </a:r>
          </a:p>
          <a:p>
            <a:pPr lvl="1">
              <a:buFontTx/>
              <a:buNone/>
            </a:pPr>
            <a:endParaRPr lang="en-US" alt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7580337" y="5486400"/>
            <a:ext cx="1524000" cy="381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Layer 1</a:t>
            </a:r>
          </a:p>
        </p:txBody>
      </p:sp>
      <p:sp>
        <p:nvSpPr>
          <p:cNvPr id="7" name="Rectangle 6"/>
          <p:cNvSpPr/>
          <p:nvPr/>
        </p:nvSpPr>
        <p:spPr>
          <a:xfrm>
            <a:off x="7580337" y="4829094"/>
            <a:ext cx="1524000" cy="381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580337" y="4127060"/>
            <a:ext cx="1524000" cy="4572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Layer 3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7885113" y="4584701"/>
            <a:ext cx="0" cy="24447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8875713" y="4584701"/>
            <a:ext cx="0" cy="24447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7885113" y="5233989"/>
            <a:ext cx="0" cy="24447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8875713" y="5233989"/>
            <a:ext cx="0" cy="24447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7351713" y="4508501"/>
            <a:ext cx="0" cy="9699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08" name="TextBox 15"/>
          <p:cNvSpPr txBox="1">
            <a:spLocks noChangeArrowheads="1"/>
          </p:cNvSpPr>
          <p:nvPr/>
        </p:nvSpPr>
        <p:spPr bwMode="auto">
          <a:xfrm>
            <a:off x="6143626" y="4692651"/>
            <a:ext cx="11969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Request</a:t>
            </a:r>
            <a:br>
              <a:rPr lang="en-US" altLang="en-US" sz="2000" b="1">
                <a:solidFill>
                  <a:schemeClr val="tx1"/>
                </a:solidFill>
              </a:rPr>
            </a:br>
            <a:r>
              <a:rPr lang="en-US" altLang="en-US" sz="2000" b="1">
                <a:solidFill>
                  <a:schemeClr val="tx1"/>
                </a:solidFill>
              </a:rPr>
              <a:t>flow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9256713" y="4500563"/>
            <a:ext cx="0" cy="9779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10" name="TextBox 19"/>
          <p:cNvSpPr txBox="1">
            <a:spLocks noChangeArrowheads="1"/>
          </p:cNvSpPr>
          <p:nvPr/>
        </p:nvSpPr>
        <p:spPr bwMode="auto">
          <a:xfrm>
            <a:off x="9215439" y="4660901"/>
            <a:ext cx="14128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Response</a:t>
            </a:r>
            <a:br>
              <a:rPr lang="en-US" altLang="en-US" sz="2000" b="1">
                <a:solidFill>
                  <a:schemeClr val="tx1"/>
                </a:solidFill>
              </a:rPr>
            </a:br>
            <a:r>
              <a:rPr lang="en-US" altLang="en-US" sz="2000" b="1">
                <a:solidFill>
                  <a:schemeClr val="tx1"/>
                </a:solidFill>
              </a:rPr>
              <a:t>flow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882621" y="4828653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Layer 2</a:t>
            </a:r>
          </a:p>
        </p:txBody>
      </p:sp>
    </p:spTree>
    <p:extLst>
      <p:ext uri="{BB962C8B-B14F-4D97-AF65-F5344CB8AC3E}">
        <p14:creationId xmlns:p14="http://schemas.microsoft.com/office/powerpoint/2010/main" val="3184292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dirty="0"/>
              <a:t>Course Map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02248E-4E06-F4C4-E866-229245C4E91C}"/>
              </a:ext>
            </a:extLst>
          </p:cNvPr>
          <p:cNvSpPr/>
          <p:nvPr/>
        </p:nvSpPr>
        <p:spPr>
          <a:xfrm>
            <a:off x="2209800" y="5105400"/>
            <a:ext cx="9372600" cy="914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Networks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FB7074-F9F6-7EAE-31FB-2CA9F5B326D8}"/>
              </a:ext>
            </a:extLst>
          </p:cNvPr>
          <p:cNvSpPr/>
          <p:nvPr/>
        </p:nvSpPr>
        <p:spPr>
          <a:xfrm>
            <a:off x="2209800" y="4238244"/>
            <a:ext cx="29718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Communication Paradigms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639654-D70A-A838-3EAC-CF6149B4F871}"/>
              </a:ext>
            </a:extLst>
          </p:cNvPr>
          <p:cNvSpPr/>
          <p:nvPr/>
        </p:nvSpPr>
        <p:spPr>
          <a:xfrm>
            <a:off x="5300472" y="4238244"/>
            <a:ext cx="1938528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Architectures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D6A6C8-AFD7-609F-3175-667C0F34DEEE}"/>
              </a:ext>
            </a:extLst>
          </p:cNvPr>
          <p:cNvSpPr/>
          <p:nvPr/>
        </p:nvSpPr>
        <p:spPr>
          <a:xfrm>
            <a:off x="7354824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Naming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290597-D882-7865-C774-3617777B1132}"/>
              </a:ext>
            </a:extLst>
          </p:cNvPr>
          <p:cNvSpPr/>
          <p:nvPr/>
        </p:nvSpPr>
        <p:spPr>
          <a:xfrm>
            <a:off x="9525000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Synchronization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6068F69-76A9-A4BE-D27A-BB8BE7619CA0}"/>
              </a:ext>
            </a:extLst>
          </p:cNvPr>
          <p:cNvSpPr/>
          <p:nvPr/>
        </p:nvSpPr>
        <p:spPr>
          <a:xfrm>
            <a:off x="2218944" y="3371088"/>
            <a:ext cx="4791456" cy="762000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Replication &amp; Consistency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85E2FC-0E45-62AB-FF18-471FFAC26B99}"/>
              </a:ext>
            </a:extLst>
          </p:cNvPr>
          <p:cNvSpPr/>
          <p:nvPr/>
        </p:nvSpPr>
        <p:spPr>
          <a:xfrm>
            <a:off x="7095744" y="3371088"/>
            <a:ext cx="4486656" cy="762000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Fault-tolerance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AEBD33D-D4D6-A071-61D6-0A0706C37685}"/>
              </a:ext>
            </a:extLst>
          </p:cNvPr>
          <p:cNvSpPr/>
          <p:nvPr/>
        </p:nvSpPr>
        <p:spPr>
          <a:xfrm>
            <a:off x="2209800" y="2503932"/>
            <a:ext cx="9372600" cy="762000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Programming Models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09DB1D-5947-2DA1-F1F2-6F08B7CE48A9}"/>
              </a:ext>
            </a:extLst>
          </p:cNvPr>
          <p:cNvSpPr/>
          <p:nvPr/>
        </p:nvSpPr>
        <p:spPr>
          <a:xfrm>
            <a:off x="2209800" y="1676400"/>
            <a:ext cx="9372600" cy="76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Applications</a:t>
            </a: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EC8430AA-6DE5-628F-063A-97AF4E21FC41}"/>
              </a:ext>
            </a:extLst>
          </p:cNvPr>
          <p:cNvSpPr/>
          <p:nvPr/>
        </p:nvSpPr>
        <p:spPr>
          <a:xfrm>
            <a:off x="1981200" y="4238244"/>
            <a:ext cx="76200" cy="1781556"/>
          </a:xfrm>
          <a:prstGeom prst="leftBracke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5B5FCCA-8E85-28A7-9B66-22BA371E334F}"/>
              </a:ext>
            </a:extLst>
          </p:cNvPr>
          <p:cNvSpPr txBox="1"/>
          <p:nvPr/>
        </p:nvSpPr>
        <p:spPr>
          <a:xfrm>
            <a:off x="415299" y="4677078"/>
            <a:ext cx="1531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Correct or</a:t>
            </a:r>
          </a:p>
          <a:p>
            <a:r>
              <a:rPr lang="en-US" b="1" i="1" dirty="0">
                <a:solidFill>
                  <a:srgbClr val="77E1FF"/>
                </a:solidFill>
              </a:rPr>
              <a:t>Effective</a:t>
            </a:r>
            <a:r>
              <a:rPr lang="en-US" dirty="0"/>
              <a:t> DS</a:t>
            </a:r>
          </a:p>
        </p:txBody>
      </p:sp>
      <p:sp>
        <p:nvSpPr>
          <p:cNvPr id="17" name="Left Bracket 16">
            <a:extLst>
              <a:ext uri="{FF2B5EF4-FFF2-40B4-BE49-F238E27FC236}">
                <a16:creationId xmlns:a16="http://schemas.microsoft.com/office/drawing/2014/main" id="{72FCB9ED-567F-4C43-F96A-1D9E29199180}"/>
              </a:ext>
            </a:extLst>
          </p:cNvPr>
          <p:cNvSpPr/>
          <p:nvPr/>
        </p:nvSpPr>
        <p:spPr>
          <a:xfrm>
            <a:off x="1973918" y="2503932"/>
            <a:ext cx="76200" cy="1629156"/>
          </a:xfrm>
          <a:prstGeom prst="leftBracke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88271FB-1448-9AD0-E9B2-D77604BACE71}"/>
              </a:ext>
            </a:extLst>
          </p:cNvPr>
          <p:cNvSpPr txBox="1"/>
          <p:nvPr/>
        </p:nvSpPr>
        <p:spPr>
          <a:xfrm>
            <a:off x="252984" y="3044716"/>
            <a:ext cx="18133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Fast &amp; Reliable </a:t>
            </a:r>
            <a:br>
              <a:rPr lang="en-US" dirty="0"/>
            </a:br>
            <a:r>
              <a:rPr lang="en-US" dirty="0"/>
              <a:t>or </a:t>
            </a:r>
            <a:r>
              <a:rPr lang="en-US" b="1" i="1" dirty="0">
                <a:solidFill>
                  <a:srgbClr val="77E1FF"/>
                </a:solidFill>
              </a:rPr>
              <a:t>Efficient</a:t>
            </a:r>
            <a:r>
              <a:rPr lang="en-US" dirty="0"/>
              <a:t> DS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1219201" y="320676"/>
            <a:ext cx="8990014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Layering – Platform and middleware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741152" cy="486156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Distributed systems can be organized into three </a:t>
            </a:r>
            <a:r>
              <a:rPr lang="en-US" altLang="en-US" sz="2400" i="1" dirty="0"/>
              <a:t>major</a:t>
            </a:r>
            <a:r>
              <a:rPr lang="en-US" altLang="en-US" sz="2400" dirty="0"/>
              <a:t> layers:</a:t>
            </a:r>
          </a:p>
          <a:p>
            <a:pPr lvl="1">
              <a:buFontTx/>
              <a:buAutoNum type="arabicPeriod"/>
            </a:pPr>
            <a:r>
              <a:rPr lang="en-US" altLang="en-US" sz="2600" dirty="0">
                <a:solidFill>
                  <a:srgbClr val="77E1FF"/>
                </a:solidFill>
              </a:rPr>
              <a:t>Platform</a:t>
            </a:r>
          </a:p>
          <a:p>
            <a:pPr lvl="2"/>
            <a:r>
              <a:rPr lang="en-US" altLang="en-US" sz="2400" dirty="0"/>
              <a:t>Low-level hardware and software layers</a:t>
            </a:r>
          </a:p>
          <a:p>
            <a:pPr lvl="2"/>
            <a:r>
              <a:rPr lang="en-US" altLang="en-US" sz="2400" dirty="0"/>
              <a:t>Provides common services for higher layers</a:t>
            </a:r>
          </a:p>
          <a:p>
            <a:pPr lvl="5"/>
            <a:endParaRPr lang="en-US" altLang="en-US" sz="1000" dirty="0"/>
          </a:p>
          <a:p>
            <a:pPr lvl="1">
              <a:buFontTx/>
              <a:buAutoNum type="arabicPeriod"/>
            </a:pPr>
            <a:r>
              <a:rPr lang="en-US" altLang="en-US" sz="2600" dirty="0">
                <a:solidFill>
                  <a:srgbClr val="77E1FF"/>
                </a:solidFill>
              </a:rPr>
              <a:t>Middleware</a:t>
            </a:r>
          </a:p>
          <a:p>
            <a:pPr lvl="2"/>
            <a:r>
              <a:rPr lang="en-US" altLang="en-US" sz="2400" dirty="0"/>
              <a:t>Masks heterogeneity and provides convenient programming models to application programmers</a:t>
            </a:r>
          </a:p>
          <a:p>
            <a:pPr lvl="2"/>
            <a:r>
              <a:rPr lang="en-US" altLang="en-US" sz="2400" dirty="0"/>
              <a:t>Typically, it simplifies application programming </a:t>
            </a:r>
            <a:br>
              <a:rPr lang="en-US" altLang="en-US" sz="2400" dirty="0"/>
            </a:br>
            <a:r>
              <a:rPr lang="en-US" altLang="en-US" sz="2400" dirty="0"/>
              <a:t>by abstracting communication mechanisms</a:t>
            </a:r>
          </a:p>
          <a:p>
            <a:pPr lvl="5"/>
            <a:endParaRPr lang="en-US" altLang="en-US" sz="1000" dirty="0"/>
          </a:p>
          <a:p>
            <a:pPr lvl="1">
              <a:buFontTx/>
              <a:buAutoNum type="arabicPeriod"/>
            </a:pPr>
            <a:r>
              <a:rPr lang="en-US" altLang="en-US" sz="2600" dirty="0">
                <a:solidFill>
                  <a:srgbClr val="77E1FF"/>
                </a:solidFill>
              </a:rPr>
              <a:t>Applications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8000999" y="5649368"/>
            <a:ext cx="4007521" cy="4572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00999" y="5268368"/>
            <a:ext cx="4007521" cy="381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Operating system</a:t>
            </a:r>
          </a:p>
        </p:txBody>
      </p:sp>
      <p:sp>
        <p:nvSpPr>
          <p:cNvPr id="6" name="Rectangle 5"/>
          <p:cNvSpPr/>
          <p:nvPr/>
        </p:nvSpPr>
        <p:spPr>
          <a:xfrm>
            <a:off x="8000999" y="4887368"/>
            <a:ext cx="4007521" cy="381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00999" y="4430168"/>
            <a:ext cx="4007521" cy="4572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Applications</a:t>
            </a:r>
          </a:p>
        </p:txBody>
      </p:sp>
      <p:sp>
        <p:nvSpPr>
          <p:cNvPr id="8" name="Left Brace 7"/>
          <p:cNvSpPr/>
          <p:nvPr/>
        </p:nvSpPr>
        <p:spPr>
          <a:xfrm>
            <a:off x="7620000" y="5334000"/>
            <a:ext cx="304800" cy="762000"/>
          </a:xfrm>
          <a:prstGeom prst="leftBrace">
            <a:avLst>
              <a:gd name="adj1" fmla="val 31710"/>
              <a:gd name="adj2" fmla="val 50000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9116483" y="4876335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Middleware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153400" y="5706347"/>
            <a:ext cx="3544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Computer and network hardware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99307" y="5514945"/>
            <a:ext cx="11384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</a:rPr>
              <a:t>Platform</a:t>
            </a:r>
          </a:p>
        </p:txBody>
      </p:sp>
    </p:spTree>
    <p:extLst>
      <p:ext uri="{BB962C8B-B14F-4D97-AF65-F5344CB8AC3E}">
        <p14:creationId xmlns:p14="http://schemas.microsoft.com/office/powerpoint/2010/main" val="410317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Next Lecture…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351338"/>
          </a:xfrm>
        </p:spPr>
        <p:txBody>
          <a:bodyPr/>
          <a:lstStyle/>
          <a:p>
            <a:r>
              <a:rPr lang="en-US" altLang="en-US" sz="3200" dirty="0"/>
              <a:t>Naming – Part I</a:t>
            </a:r>
            <a:endParaRPr lang="en-US" altLang="en-US" sz="3200" i="1" dirty="0"/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50764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dirty="0"/>
              <a:t>Course Map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02248E-4E06-F4C4-E866-229245C4E91C}"/>
              </a:ext>
            </a:extLst>
          </p:cNvPr>
          <p:cNvSpPr/>
          <p:nvPr/>
        </p:nvSpPr>
        <p:spPr>
          <a:xfrm>
            <a:off x="2209800" y="5105400"/>
            <a:ext cx="9372600" cy="914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Networks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FB7074-F9F6-7EAE-31FB-2CA9F5B326D8}"/>
              </a:ext>
            </a:extLst>
          </p:cNvPr>
          <p:cNvSpPr/>
          <p:nvPr/>
        </p:nvSpPr>
        <p:spPr>
          <a:xfrm>
            <a:off x="2209800" y="4238244"/>
            <a:ext cx="29718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Communication Paradigms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639654-D70A-A838-3EAC-CF6149B4F871}"/>
              </a:ext>
            </a:extLst>
          </p:cNvPr>
          <p:cNvSpPr/>
          <p:nvPr/>
        </p:nvSpPr>
        <p:spPr>
          <a:xfrm>
            <a:off x="5300472" y="4238244"/>
            <a:ext cx="1938528" cy="762000"/>
          </a:xfrm>
          <a:prstGeom prst="rect">
            <a:avLst/>
          </a:prstGeom>
          <a:solidFill>
            <a:srgbClr val="77E1FF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Architectures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D6A6C8-AFD7-609F-3175-667C0F34DEEE}"/>
              </a:ext>
            </a:extLst>
          </p:cNvPr>
          <p:cNvSpPr/>
          <p:nvPr/>
        </p:nvSpPr>
        <p:spPr>
          <a:xfrm>
            <a:off x="7354824" y="4238244"/>
            <a:ext cx="2057400" cy="762000"/>
          </a:xfrm>
          <a:prstGeom prst="rect">
            <a:avLst/>
          </a:prstGeom>
          <a:solidFill>
            <a:srgbClr val="77E1FF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Naming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290597-D882-7865-C774-3617777B1132}"/>
              </a:ext>
            </a:extLst>
          </p:cNvPr>
          <p:cNvSpPr/>
          <p:nvPr/>
        </p:nvSpPr>
        <p:spPr>
          <a:xfrm>
            <a:off x="9525000" y="4238244"/>
            <a:ext cx="2057400" cy="762000"/>
          </a:xfrm>
          <a:prstGeom prst="rect">
            <a:avLst/>
          </a:prstGeom>
          <a:solidFill>
            <a:srgbClr val="77E1FF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Synchronization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6068F69-76A9-A4BE-D27A-BB8BE7619CA0}"/>
              </a:ext>
            </a:extLst>
          </p:cNvPr>
          <p:cNvSpPr/>
          <p:nvPr/>
        </p:nvSpPr>
        <p:spPr>
          <a:xfrm>
            <a:off x="2218944" y="3371088"/>
            <a:ext cx="4791456" cy="762000"/>
          </a:xfrm>
          <a:prstGeom prst="rect">
            <a:avLst/>
          </a:prstGeom>
          <a:solidFill>
            <a:srgbClr val="FCE8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Replication &amp; Consistency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85E2FC-0E45-62AB-FF18-471FFAC26B99}"/>
              </a:ext>
            </a:extLst>
          </p:cNvPr>
          <p:cNvSpPr/>
          <p:nvPr/>
        </p:nvSpPr>
        <p:spPr>
          <a:xfrm>
            <a:off x="7095744" y="3371088"/>
            <a:ext cx="4486656" cy="762000"/>
          </a:xfrm>
          <a:prstGeom prst="rect">
            <a:avLst/>
          </a:prstGeom>
          <a:solidFill>
            <a:srgbClr val="FCE8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Fault-tolerance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AEBD33D-D4D6-A071-61D6-0A0706C37685}"/>
              </a:ext>
            </a:extLst>
          </p:cNvPr>
          <p:cNvSpPr/>
          <p:nvPr/>
        </p:nvSpPr>
        <p:spPr>
          <a:xfrm>
            <a:off x="2209800" y="2503932"/>
            <a:ext cx="9372600" cy="762000"/>
          </a:xfrm>
          <a:prstGeom prst="rect">
            <a:avLst/>
          </a:prstGeom>
          <a:solidFill>
            <a:srgbClr val="EF72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Programming Models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09DB1D-5947-2DA1-F1F2-6F08B7CE48A9}"/>
              </a:ext>
            </a:extLst>
          </p:cNvPr>
          <p:cNvSpPr/>
          <p:nvPr/>
        </p:nvSpPr>
        <p:spPr>
          <a:xfrm>
            <a:off x="2209800" y="1676400"/>
            <a:ext cx="9372600" cy="762000"/>
          </a:xfrm>
          <a:prstGeom prst="rect">
            <a:avLst/>
          </a:prstGeom>
          <a:solidFill>
            <a:schemeClr val="bg1">
              <a:lumMod val="85000"/>
              <a:alpha val="2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Applications</a:t>
            </a:r>
          </a:p>
        </p:txBody>
      </p:sp>
      <p:sp>
        <p:nvSpPr>
          <p:cNvPr id="2" name="Right Arrow 1">
            <a:extLst>
              <a:ext uri="{FF2B5EF4-FFF2-40B4-BE49-F238E27FC236}">
                <a16:creationId xmlns:a16="http://schemas.microsoft.com/office/drawing/2014/main" id="{FFDDA556-6780-5F57-6C1A-94FF432C9375}"/>
              </a:ext>
            </a:extLst>
          </p:cNvPr>
          <p:cNvSpPr/>
          <p:nvPr/>
        </p:nvSpPr>
        <p:spPr>
          <a:xfrm>
            <a:off x="1219200" y="4352544"/>
            <a:ext cx="685800" cy="5334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450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Middleware Layers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marL="857250" lvl="1" indent="-457200"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57250" lvl="1" indent="-457200" algn="just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601200" y="6457950"/>
            <a:ext cx="838200" cy="476250"/>
          </a:xfrm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9F4F22-16F2-4D1F-AFD8-EFAE13C08DD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05200" y="34290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Transport Layer (TCP/UDP)</a:t>
            </a:r>
          </a:p>
        </p:txBody>
      </p:sp>
      <p:sp>
        <p:nvSpPr>
          <p:cNvPr id="6" name="Rectangle 5"/>
          <p:cNvSpPr/>
          <p:nvPr/>
        </p:nvSpPr>
        <p:spPr>
          <a:xfrm>
            <a:off x="3505200" y="28956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IPC Primitives (e.g., Sockets)</a:t>
            </a:r>
          </a:p>
        </p:txBody>
      </p:sp>
      <p:sp>
        <p:nvSpPr>
          <p:cNvPr id="7" name="Rectangle 6"/>
          <p:cNvSpPr/>
          <p:nvPr/>
        </p:nvSpPr>
        <p:spPr>
          <a:xfrm>
            <a:off x="3505200" y="23622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Remote Invocation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3505200" y="1828800"/>
            <a:ext cx="50292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Applications, Services</a:t>
            </a:r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1456403" y="2572543"/>
            <a:ext cx="1600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Middleware Layers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505200" y="40386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Network Layer (IP)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05200" y="46482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Data-Link Layer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505200" y="52578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Physical Layer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783020" y="2282280"/>
            <a:ext cx="7857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400" dirty="0"/>
              <a:t> </a:t>
            </a:r>
          </a:p>
        </p:txBody>
      </p:sp>
      <p:sp>
        <p:nvSpPr>
          <p:cNvPr id="3" name="Left Brace 2"/>
          <p:cNvSpPr/>
          <p:nvPr/>
        </p:nvSpPr>
        <p:spPr>
          <a:xfrm>
            <a:off x="3078726" y="2362200"/>
            <a:ext cx="228600" cy="10668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91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1248" y="1371600"/>
            <a:ext cx="10512552" cy="5257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A client sends a request for a transaction to the server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If the request is </a:t>
            </a:r>
            <a:r>
              <a:rPr lang="en-US" sz="2200" i="1" dirty="0"/>
              <a:t>eventually</a:t>
            </a:r>
            <a:r>
              <a:rPr lang="en-US" sz="2200" dirty="0"/>
              <a:t> received by the server</a:t>
            </a:r>
          </a:p>
          <a:p>
            <a:pPr lvl="2">
              <a:buFont typeface="Wingdings" pitchFamily="2" charset="2"/>
              <a:buChar char="§"/>
            </a:pPr>
            <a:r>
              <a:rPr lang="en-US" sz="1800" dirty="0"/>
              <a:t>One or more procedures will be triggered for the transaction</a:t>
            </a:r>
          </a:p>
          <a:p>
            <a:pPr lvl="2">
              <a:buFont typeface="Wingdings" pitchFamily="2" charset="2"/>
              <a:buChar char="§"/>
            </a:pPr>
            <a:r>
              <a:rPr lang="en-US" sz="1800" dirty="0"/>
              <a:t>For every procedure, the server figures out if the procedure is </a:t>
            </a:r>
            <a:r>
              <a:rPr lang="en-US" sz="1800" i="1" dirty="0"/>
              <a:t>idempotent</a:t>
            </a:r>
            <a:r>
              <a:rPr lang="en-US" sz="1800" dirty="0"/>
              <a:t> or </a:t>
            </a:r>
            <a:r>
              <a:rPr lang="en-US" sz="1800" i="1" dirty="0"/>
              <a:t>non-idempotent</a:t>
            </a:r>
            <a:r>
              <a:rPr lang="en-US" sz="1800" dirty="0"/>
              <a:t> </a:t>
            </a:r>
          </a:p>
          <a:p>
            <a:pPr lvl="3">
              <a:buFont typeface="Wingdings" pitchFamily="2" charset="2"/>
              <a:buChar char="§"/>
            </a:pPr>
            <a:r>
              <a:rPr lang="en-US" dirty="0"/>
              <a:t>If the procedure is idempotent </a:t>
            </a:r>
          </a:p>
          <a:p>
            <a:pPr lvl="4">
              <a:buFont typeface="Wingdings" pitchFamily="2" charset="2"/>
              <a:buChar char="§"/>
            </a:pPr>
            <a:r>
              <a:rPr lang="en-US" dirty="0"/>
              <a:t>The server executes the procedure (i.e., uses </a:t>
            </a:r>
            <a:r>
              <a:rPr lang="en-US" i="1" dirty="0">
                <a:solidFill>
                  <a:srgbClr val="FFC000"/>
                </a:solidFill>
              </a:rPr>
              <a:t>at-least-once semantic</a:t>
            </a:r>
            <a:r>
              <a:rPr lang="en-US" dirty="0"/>
              <a:t>) -- albeit being safe to re-execute every time, the system’s designer may opt to save the result for </a:t>
            </a:r>
            <a:r>
              <a:rPr lang="en-US" i="1" dirty="0"/>
              <a:t>efficiency</a:t>
            </a:r>
            <a:r>
              <a:rPr lang="en-US" dirty="0"/>
              <a:t> purposes, especially if the procedure </a:t>
            </a:r>
            <a:r>
              <a:rPr lang="en-US"/>
              <a:t>is resource </a:t>
            </a:r>
            <a:r>
              <a:rPr lang="en-US" dirty="0"/>
              <a:t>demanding</a:t>
            </a:r>
          </a:p>
          <a:p>
            <a:pPr lvl="3">
              <a:buFont typeface="Wingdings" pitchFamily="2" charset="2"/>
              <a:buChar char="§"/>
            </a:pPr>
            <a:r>
              <a:rPr lang="en-US" dirty="0"/>
              <a:t>Else:</a:t>
            </a:r>
          </a:p>
          <a:p>
            <a:pPr lvl="4">
              <a:buFont typeface="Wingdings" pitchFamily="2" charset="2"/>
              <a:buChar char="§"/>
            </a:pPr>
            <a:r>
              <a:rPr lang="en-US" dirty="0"/>
              <a:t>The server checks if the procedure has been executed before for this transaction</a:t>
            </a:r>
          </a:p>
          <a:p>
            <a:pPr lvl="5">
              <a:buFont typeface="Wingdings" pitchFamily="2" charset="2"/>
              <a:buChar char="§"/>
            </a:pPr>
            <a:r>
              <a:rPr lang="en-US" dirty="0"/>
              <a:t>If yes:</a:t>
            </a:r>
          </a:p>
          <a:p>
            <a:pPr lvl="6">
              <a:buFont typeface="Wingdings" pitchFamily="2" charset="2"/>
              <a:buChar char="§"/>
            </a:pPr>
            <a:r>
              <a:rPr lang="en-US" dirty="0"/>
              <a:t>The sever reads and returns the result (i.e., uses </a:t>
            </a:r>
            <a:r>
              <a:rPr lang="en-US" i="1" dirty="0">
                <a:solidFill>
                  <a:srgbClr val="92D050"/>
                </a:solidFill>
              </a:rPr>
              <a:t>at-most-once semantic</a:t>
            </a:r>
            <a:r>
              <a:rPr lang="en-US" dirty="0"/>
              <a:t>) from non-volatile memory </a:t>
            </a:r>
          </a:p>
          <a:p>
            <a:pPr lvl="5">
              <a:buFont typeface="Wingdings" pitchFamily="2" charset="2"/>
              <a:buChar char="§"/>
            </a:pPr>
            <a:r>
              <a:rPr lang="en-US" dirty="0"/>
              <a:t>If no:</a:t>
            </a:r>
          </a:p>
          <a:p>
            <a:pPr lvl="6">
              <a:buFont typeface="Wingdings" pitchFamily="2" charset="2"/>
              <a:buChar char="§"/>
            </a:pPr>
            <a:r>
              <a:rPr lang="en-US" dirty="0"/>
              <a:t>The server executes the procedure and saves the result (which could live for some time in volatile memory), while ensuring </a:t>
            </a:r>
            <a:r>
              <a:rPr lang="en-US" i="1" dirty="0">
                <a:solidFill>
                  <a:srgbClr val="77E1FF"/>
                </a:solidFill>
              </a:rPr>
              <a:t>atomicity</a:t>
            </a:r>
            <a:r>
              <a:rPr lang="en-US" dirty="0"/>
              <a:t> (if a failure happens before </a:t>
            </a:r>
            <a:r>
              <a:rPr lang="en-US" i="1" dirty="0"/>
              <a:t>all</a:t>
            </a:r>
            <a:r>
              <a:rPr lang="en-US" dirty="0"/>
              <a:t> the procedures of the transaction are executed, the procedure is </a:t>
            </a:r>
            <a:r>
              <a:rPr lang="en-US" i="1" dirty="0"/>
              <a:t>undone</a:t>
            </a:r>
            <a:r>
              <a:rPr lang="en-US" dirty="0"/>
              <a:t>) and </a:t>
            </a:r>
            <a:r>
              <a:rPr lang="en-US" i="1" dirty="0">
                <a:solidFill>
                  <a:srgbClr val="EF7273"/>
                </a:solidFill>
              </a:rPr>
              <a:t>durability</a:t>
            </a:r>
            <a:r>
              <a:rPr lang="en-US" dirty="0"/>
              <a:t> (if a failure happens while the result is still in volatile memory, the procedure is </a:t>
            </a:r>
            <a:r>
              <a:rPr lang="en-US" i="1" dirty="0"/>
              <a:t>redone</a:t>
            </a:r>
            <a:r>
              <a:rPr lang="en-US" dirty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C19E77A2-E31C-4230-89F9-2A4C0566EF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114300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RPC Call: Summary</a:t>
            </a:r>
          </a:p>
        </p:txBody>
      </p:sp>
    </p:spTree>
    <p:extLst>
      <p:ext uri="{BB962C8B-B14F-4D97-AF65-F5344CB8AC3E}">
        <p14:creationId xmlns:p14="http://schemas.microsoft.com/office/powerpoint/2010/main" val="75733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RPC over UDP or TCP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351338"/>
          </a:xfrm>
        </p:spPr>
        <p:txBody>
          <a:bodyPr/>
          <a:lstStyle/>
          <a:p>
            <a:r>
              <a:rPr lang="en-US" altLang="en-US" dirty="0"/>
              <a:t>If RPC is layered on top of UDP</a:t>
            </a:r>
          </a:p>
          <a:p>
            <a:pPr lvl="1"/>
            <a:r>
              <a:rPr lang="en-US" altLang="en-US" sz="2600" dirty="0"/>
              <a:t>Retransmission shall or can (</a:t>
            </a:r>
            <a:r>
              <a:rPr lang="en-US" altLang="en-US" sz="2600" i="1" dirty="0"/>
              <a:t>depending on the RPC semantic</a:t>
            </a:r>
            <a:r>
              <a:rPr lang="en-US" altLang="en-US" sz="2600" dirty="0"/>
              <a:t>) be handled by RPC</a:t>
            </a:r>
          </a:p>
          <a:p>
            <a:pPr lvl="1"/>
            <a:endParaRPr lang="en-US" altLang="en-US" dirty="0"/>
          </a:p>
          <a:p>
            <a:r>
              <a:rPr lang="en-US" altLang="en-US" dirty="0"/>
              <a:t>If RPC is layered on top of TCP</a:t>
            </a:r>
          </a:p>
          <a:p>
            <a:pPr lvl="1"/>
            <a:r>
              <a:rPr lang="en-US" altLang="en-US" sz="2600" dirty="0"/>
              <a:t>Retransmission will be handled by TCP</a:t>
            </a:r>
          </a:p>
          <a:p>
            <a:pPr lvl="1"/>
            <a:r>
              <a:rPr lang="en-US" altLang="en-US" sz="2600" dirty="0">
                <a:solidFill>
                  <a:srgbClr val="77E1FF"/>
                </a:solidFill>
              </a:rPr>
              <a:t>Is it still necessary to take fault-tolerance measures within RPC? </a:t>
            </a:r>
          </a:p>
          <a:p>
            <a:pPr lvl="2"/>
            <a:r>
              <a:rPr lang="en-US" altLang="en-US" sz="2400" dirty="0"/>
              <a:t>Yes-- “End-to-End Arguments in System Design” by </a:t>
            </a:r>
            <a:r>
              <a:rPr lang="en-US" altLang="en-US" sz="2400" dirty="0" err="1"/>
              <a:t>Saltzer</a:t>
            </a:r>
            <a:r>
              <a:rPr lang="en-US" altLang="en-US" sz="2400" dirty="0"/>
              <a:t> </a:t>
            </a:r>
            <a:r>
              <a:rPr lang="en-US" altLang="en-US" sz="2400" i="1" dirty="0"/>
              <a:t>et. al.</a:t>
            </a:r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12867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dirty="0"/>
              <a:t>Course Map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02248E-4E06-F4C4-E866-229245C4E91C}"/>
              </a:ext>
            </a:extLst>
          </p:cNvPr>
          <p:cNvSpPr/>
          <p:nvPr/>
        </p:nvSpPr>
        <p:spPr>
          <a:xfrm>
            <a:off x="2209800" y="5105400"/>
            <a:ext cx="9372600" cy="914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Networks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FB7074-F9F6-7EAE-31FB-2CA9F5B326D8}"/>
              </a:ext>
            </a:extLst>
          </p:cNvPr>
          <p:cNvSpPr/>
          <p:nvPr/>
        </p:nvSpPr>
        <p:spPr>
          <a:xfrm>
            <a:off x="2209800" y="4238244"/>
            <a:ext cx="29718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Communication Paradigms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639654-D70A-A838-3EAC-CF6149B4F871}"/>
              </a:ext>
            </a:extLst>
          </p:cNvPr>
          <p:cNvSpPr/>
          <p:nvPr/>
        </p:nvSpPr>
        <p:spPr>
          <a:xfrm>
            <a:off x="5300472" y="4238244"/>
            <a:ext cx="1938528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Architectures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D6A6C8-AFD7-609F-3175-667C0F34DEEE}"/>
              </a:ext>
            </a:extLst>
          </p:cNvPr>
          <p:cNvSpPr/>
          <p:nvPr/>
        </p:nvSpPr>
        <p:spPr>
          <a:xfrm>
            <a:off x="7354824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Naming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290597-D882-7865-C774-3617777B1132}"/>
              </a:ext>
            </a:extLst>
          </p:cNvPr>
          <p:cNvSpPr/>
          <p:nvPr/>
        </p:nvSpPr>
        <p:spPr>
          <a:xfrm>
            <a:off x="9525000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Synchronization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6068F69-76A9-A4BE-D27A-BB8BE7619CA0}"/>
              </a:ext>
            </a:extLst>
          </p:cNvPr>
          <p:cNvSpPr/>
          <p:nvPr/>
        </p:nvSpPr>
        <p:spPr>
          <a:xfrm>
            <a:off x="2218944" y="3371088"/>
            <a:ext cx="4791456" cy="762000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Replication &amp; Consistency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85E2FC-0E45-62AB-FF18-471FFAC26B99}"/>
              </a:ext>
            </a:extLst>
          </p:cNvPr>
          <p:cNvSpPr/>
          <p:nvPr/>
        </p:nvSpPr>
        <p:spPr>
          <a:xfrm>
            <a:off x="7095744" y="3371088"/>
            <a:ext cx="4486656" cy="762000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Fault-tolerance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AEBD33D-D4D6-A071-61D6-0A0706C37685}"/>
              </a:ext>
            </a:extLst>
          </p:cNvPr>
          <p:cNvSpPr/>
          <p:nvPr/>
        </p:nvSpPr>
        <p:spPr>
          <a:xfrm>
            <a:off x="2209800" y="2503932"/>
            <a:ext cx="9372600" cy="762000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Programming Models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09DB1D-5947-2DA1-F1F2-6F08B7CE48A9}"/>
              </a:ext>
            </a:extLst>
          </p:cNvPr>
          <p:cNvSpPr/>
          <p:nvPr/>
        </p:nvSpPr>
        <p:spPr>
          <a:xfrm>
            <a:off x="2209800" y="1676400"/>
            <a:ext cx="9372600" cy="76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Applications</a:t>
            </a: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EC8430AA-6DE5-628F-063A-97AF4E21FC41}"/>
              </a:ext>
            </a:extLst>
          </p:cNvPr>
          <p:cNvSpPr/>
          <p:nvPr/>
        </p:nvSpPr>
        <p:spPr>
          <a:xfrm>
            <a:off x="1981200" y="4238244"/>
            <a:ext cx="76200" cy="1781556"/>
          </a:xfrm>
          <a:prstGeom prst="leftBracke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5B5FCCA-8E85-28A7-9B66-22BA371E334F}"/>
              </a:ext>
            </a:extLst>
          </p:cNvPr>
          <p:cNvSpPr txBox="1"/>
          <p:nvPr/>
        </p:nvSpPr>
        <p:spPr>
          <a:xfrm>
            <a:off x="415299" y="4677078"/>
            <a:ext cx="1531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Correct or</a:t>
            </a:r>
          </a:p>
          <a:p>
            <a:r>
              <a:rPr lang="en-US" b="1" i="1" dirty="0">
                <a:solidFill>
                  <a:srgbClr val="77E1FF"/>
                </a:solidFill>
              </a:rPr>
              <a:t>Effective</a:t>
            </a:r>
            <a:r>
              <a:rPr lang="en-US" dirty="0"/>
              <a:t> DS</a:t>
            </a:r>
          </a:p>
        </p:txBody>
      </p:sp>
      <p:sp>
        <p:nvSpPr>
          <p:cNvPr id="17" name="Left Bracket 16">
            <a:extLst>
              <a:ext uri="{FF2B5EF4-FFF2-40B4-BE49-F238E27FC236}">
                <a16:creationId xmlns:a16="http://schemas.microsoft.com/office/drawing/2014/main" id="{72FCB9ED-567F-4C43-F96A-1D9E29199180}"/>
              </a:ext>
            </a:extLst>
          </p:cNvPr>
          <p:cNvSpPr/>
          <p:nvPr/>
        </p:nvSpPr>
        <p:spPr>
          <a:xfrm>
            <a:off x="1973918" y="2503932"/>
            <a:ext cx="76200" cy="1629156"/>
          </a:xfrm>
          <a:prstGeom prst="leftBracke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88271FB-1448-9AD0-E9B2-D77604BACE71}"/>
              </a:ext>
            </a:extLst>
          </p:cNvPr>
          <p:cNvSpPr txBox="1"/>
          <p:nvPr/>
        </p:nvSpPr>
        <p:spPr>
          <a:xfrm>
            <a:off x="252984" y="3044716"/>
            <a:ext cx="18133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Fast &amp; Reliable </a:t>
            </a:r>
            <a:br>
              <a:rPr lang="en-US" dirty="0"/>
            </a:br>
            <a:r>
              <a:rPr lang="en-US" dirty="0"/>
              <a:t>or </a:t>
            </a:r>
            <a:r>
              <a:rPr lang="en-US" b="1" i="1" dirty="0">
                <a:solidFill>
                  <a:srgbClr val="77E1FF"/>
                </a:solidFill>
              </a:rPr>
              <a:t>Efficient</a:t>
            </a:r>
            <a:r>
              <a:rPr lang="en-US" dirty="0"/>
              <a:t> DS</a:t>
            </a:r>
          </a:p>
        </p:txBody>
      </p:sp>
    </p:spTree>
    <p:extLst>
      <p:ext uri="{BB962C8B-B14F-4D97-AF65-F5344CB8AC3E}">
        <p14:creationId xmlns:p14="http://schemas.microsoft.com/office/powerpoint/2010/main" val="1912056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dirty="0"/>
              <a:t>Course Map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02248E-4E06-F4C4-E866-229245C4E91C}"/>
              </a:ext>
            </a:extLst>
          </p:cNvPr>
          <p:cNvSpPr/>
          <p:nvPr/>
        </p:nvSpPr>
        <p:spPr>
          <a:xfrm>
            <a:off x="2209800" y="5105400"/>
            <a:ext cx="9372600" cy="914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Networks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FB7074-F9F6-7EAE-31FB-2CA9F5B326D8}"/>
              </a:ext>
            </a:extLst>
          </p:cNvPr>
          <p:cNvSpPr/>
          <p:nvPr/>
        </p:nvSpPr>
        <p:spPr>
          <a:xfrm>
            <a:off x="2209800" y="4238244"/>
            <a:ext cx="29718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Communication Paradigms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639654-D70A-A838-3EAC-CF6149B4F871}"/>
              </a:ext>
            </a:extLst>
          </p:cNvPr>
          <p:cNvSpPr/>
          <p:nvPr/>
        </p:nvSpPr>
        <p:spPr>
          <a:xfrm>
            <a:off x="5300472" y="4238244"/>
            <a:ext cx="1938528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Architectures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D6A6C8-AFD7-609F-3175-667C0F34DEEE}"/>
              </a:ext>
            </a:extLst>
          </p:cNvPr>
          <p:cNvSpPr/>
          <p:nvPr/>
        </p:nvSpPr>
        <p:spPr>
          <a:xfrm>
            <a:off x="7354824" y="4238244"/>
            <a:ext cx="2057400" cy="762000"/>
          </a:xfrm>
          <a:prstGeom prst="rect">
            <a:avLst/>
          </a:prstGeom>
          <a:solidFill>
            <a:srgbClr val="77E1FF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Naming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290597-D882-7865-C774-3617777B1132}"/>
              </a:ext>
            </a:extLst>
          </p:cNvPr>
          <p:cNvSpPr/>
          <p:nvPr/>
        </p:nvSpPr>
        <p:spPr>
          <a:xfrm>
            <a:off x="9525000" y="4238244"/>
            <a:ext cx="2057400" cy="762000"/>
          </a:xfrm>
          <a:prstGeom prst="rect">
            <a:avLst/>
          </a:prstGeom>
          <a:solidFill>
            <a:srgbClr val="77E1FF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Synchronization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6068F69-76A9-A4BE-D27A-BB8BE7619CA0}"/>
              </a:ext>
            </a:extLst>
          </p:cNvPr>
          <p:cNvSpPr/>
          <p:nvPr/>
        </p:nvSpPr>
        <p:spPr>
          <a:xfrm>
            <a:off x="2218944" y="3371088"/>
            <a:ext cx="4791456" cy="762000"/>
          </a:xfrm>
          <a:prstGeom prst="rect">
            <a:avLst/>
          </a:prstGeom>
          <a:solidFill>
            <a:srgbClr val="FCE8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Replication &amp; Consistency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85E2FC-0E45-62AB-FF18-471FFAC26B99}"/>
              </a:ext>
            </a:extLst>
          </p:cNvPr>
          <p:cNvSpPr/>
          <p:nvPr/>
        </p:nvSpPr>
        <p:spPr>
          <a:xfrm>
            <a:off x="7095744" y="3371088"/>
            <a:ext cx="4486656" cy="762000"/>
          </a:xfrm>
          <a:prstGeom prst="rect">
            <a:avLst/>
          </a:prstGeom>
          <a:solidFill>
            <a:srgbClr val="FCE8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Fault-tolerance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AEBD33D-D4D6-A071-61D6-0A0706C37685}"/>
              </a:ext>
            </a:extLst>
          </p:cNvPr>
          <p:cNvSpPr/>
          <p:nvPr/>
        </p:nvSpPr>
        <p:spPr>
          <a:xfrm>
            <a:off x="2209800" y="2503932"/>
            <a:ext cx="9372600" cy="762000"/>
          </a:xfrm>
          <a:prstGeom prst="rect">
            <a:avLst/>
          </a:prstGeom>
          <a:solidFill>
            <a:srgbClr val="EF72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Programming Models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09DB1D-5947-2DA1-F1F2-6F08B7CE48A9}"/>
              </a:ext>
            </a:extLst>
          </p:cNvPr>
          <p:cNvSpPr/>
          <p:nvPr/>
        </p:nvSpPr>
        <p:spPr>
          <a:xfrm>
            <a:off x="2209800" y="1676400"/>
            <a:ext cx="9372600" cy="762000"/>
          </a:xfrm>
          <a:prstGeom prst="rect">
            <a:avLst/>
          </a:prstGeom>
          <a:solidFill>
            <a:schemeClr val="bg1">
              <a:lumMod val="85000"/>
              <a:alpha val="2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Applications</a:t>
            </a:r>
          </a:p>
        </p:txBody>
      </p:sp>
      <p:sp>
        <p:nvSpPr>
          <p:cNvPr id="2" name="Right Arrow 1">
            <a:extLst>
              <a:ext uri="{FF2B5EF4-FFF2-40B4-BE49-F238E27FC236}">
                <a16:creationId xmlns:a16="http://schemas.microsoft.com/office/drawing/2014/main" id="{FFDDA556-6780-5F57-6C1A-94FF432C9375}"/>
              </a:ext>
            </a:extLst>
          </p:cNvPr>
          <p:cNvSpPr/>
          <p:nvPr/>
        </p:nvSpPr>
        <p:spPr>
          <a:xfrm rot="5400000">
            <a:off x="6110478" y="3742944"/>
            <a:ext cx="352044" cy="5334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450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E4AC0632-33F1-445B-B027-01D37107F09C}" vid="{4AB33DC8-7FF9-44E5-AC94-643A2DA0114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23793</TotalTime>
  <Words>1413</Words>
  <Application>Microsoft Macintosh PowerPoint</Application>
  <PresentationFormat>Widescreen</PresentationFormat>
  <Paragraphs>419</Paragraphs>
  <Slides>31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Calibri</vt:lpstr>
      <vt:lpstr>Calibri Light</vt:lpstr>
      <vt:lpstr>Wingdings</vt:lpstr>
      <vt:lpstr>1_Office Theme</vt:lpstr>
      <vt:lpstr>Theme1</vt:lpstr>
      <vt:lpstr>Distributed Systems CS 15-440 </vt:lpstr>
      <vt:lpstr>Today…</vt:lpstr>
      <vt:lpstr>Course Map</vt:lpstr>
      <vt:lpstr>Course Map</vt:lpstr>
      <vt:lpstr>Middleware Layers</vt:lpstr>
      <vt:lpstr>RPC Call: Summary</vt:lpstr>
      <vt:lpstr>RPC over UDP or TCP</vt:lpstr>
      <vt:lpstr>Course Map</vt:lpstr>
      <vt:lpstr>Course Map</vt:lpstr>
      <vt:lpstr>Bird’s Eye View of Some Distributed Systems</vt:lpstr>
      <vt:lpstr>Simple Characterization of Distributed Systems</vt:lpstr>
      <vt:lpstr>Architectures</vt:lpstr>
      <vt:lpstr>Architectures</vt:lpstr>
      <vt:lpstr>Master-Slave Architecture</vt:lpstr>
      <vt:lpstr>Peer-to-Peer Architecture</vt:lpstr>
      <vt:lpstr>Peer-to-Peer Architecture</vt:lpstr>
      <vt:lpstr>P2P Types</vt:lpstr>
      <vt:lpstr>P2P Types</vt:lpstr>
      <vt:lpstr>P2P Types</vt:lpstr>
      <vt:lpstr>P2P Types</vt:lpstr>
      <vt:lpstr>P2P Types</vt:lpstr>
      <vt:lpstr>P2P Types</vt:lpstr>
      <vt:lpstr>Architectural Patterns</vt:lpstr>
      <vt:lpstr>Tiering</vt:lpstr>
      <vt:lpstr>A Two-Tiered Architecture</vt:lpstr>
      <vt:lpstr>A Three-Tiered Architecture</vt:lpstr>
      <vt:lpstr>A Three-Tiered Architecture</vt:lpstr>
      <vt:lpstr>Three-Tiered Architecture: Pros and Cons</vt:lpstr>
      <vt:lpstr>Layering</vt:lpstr>
      <vt:lpstr>Layering – Platform and middleware</vt:lpstr>
      <vt:lpstr>Next Lecture…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1344</cp:revision>
  <dcterms:created xsi:type="dcterms:W3CDTF">2008-11-03T12:44:07Z</dcterms:created>
  <dcterms:modified xsi:type="dcterms:W3CDTF">2023-09-12T10:22:42Z</dcterms:modified>
</cp:coreProperties>
</file>