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256" r:id="rId3"/>
    <p:sldId id="375" r:id="rId4"/>
    <p:sldId id="487" r:id="rId5"/>
    <p:sldId id="1617" r:id="rId6"/>
    <p:sldId id="1619" r:id="rId7"/>
    <p:sldId id="1618" r:id="rId8"/>
    <p:sldId id="556" r:id="rId9"/>
    <p:sldId id="1620" r:id="rId10"/>
    <p:sldId id="1621" r:id="rId11"/>
    <p:sldId id="563" r:id="rId12"/>
    <p:sldId id="564" r:id="rId13"/>
    <p:sldId id="565" r:id="rId14"/>
    <p:sldId id="566" r:id="rId15"/>
    <p:sldId id="567" r:id="rId16"/>
    <p:sldId id="576" r:id="rId17"/>
    <p:sldId id="568" r:id="rId18"/>
    <p:sldId id="570" r:id="rId19"/>
    <p:sldId id="571" r:id="rId20"/>
    <p:sldId id="572" r:id="rId21"/>
    <p:sldId id="573" r:id="rId22"/>
    <p:sldId id="574" r:id="rId23"/>
    <p:sldId id="575" r:id="rId24"/>
    <p:sldId id="577" r:id="rId25"/>
    <p:sldId id="578" r:id="rId26"/>
    <p:sldId id="579" r:id="rId27"/>
    <p:sldId id="580" r:id="rId28"/>
    <p:sldId id="581" r:id="rId29"/>
    <p:sldId id="582" r:id="rId30"/>
    <p:sldId id="583" r:id="rId31"/>
    <p:sldId id="584" r:id="rId32"/>
    <p:sldId id="562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EF7273"/>
    <a:srgbClr val="77E1FF"/>
    <a:srgbClr val="000000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84558" autoAdjust="0"/>
  </p:normalViewPr>
  <p:slideViewPr>
    <p:cSldViewPr>
      <p:cViewPr varScale="1">
        <p:scale>
          <a:sx n="107" d="100"/>
          <a:sy n="107" d="100"/>
        </p:scale>
        <p:origin x="164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9/12/23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62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9/12/23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900" dirty="0"/>
              <a:t>Architectures</a:t>
            </a:r>
          </a:p>
          <a:p>
            <a:r>
              <a:rPr lang="en-US" sz="3000" dirty="0"/>
              <a:t>Lecture 7, </a:t>
            </a:r>
            <a:r>
              <a:rPr lang="en-US" altLang="en-US" sz="3000" dirty="0"/>
              <a:t>September 12,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629400" y="4823154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</a:rPr>
              <a:t>BlockChain</a:t>
            </a:r>
            <a:r>
              <a:rPr lang="en-US" altLang="en-US" sz="2800" dirty="0">
                <a:solidFill>
                  <a:schemeClr val="tx1"/>
                </a:solidFill>
              </a:rPr>
              <a:t>/</a:t>
            </a:r>
            <a:r>
              <a:rPr lang="en-US" altLang="en-US" sz="2800" dirty="0" err="1">
                <a:solidFill>
                  <a:schemeClr val="tx1"/>
                </a:solidFill>
              </a:rPr>
              <a:t>BitCoin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systems?</a:t>
            </a: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77E1FF"/>
                </a:solidFill>
              </a:rPr>
              <a:t>Communicating entities (system-oriented or problem-oriented)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77E1FF"/>
                </a:solidFill>
              </a:rPr>
              <a:t>Communication paradigms (sockets or RPC– more paradigms later)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the entities 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>
                <a:solidFill>
                  <a:srgbClr val="77E1FF"/>
                </a:solidFill>
              </a:rPr>
              <a:t>This could lead to different organizations (referred, henceforth, to as </a:t>
            </a:r>
            <a:r>
              <a:rPr lang="en-US" altLang="en-US" sz="2600" i="1" dirty="0">
                <a:solidFill>
                  <a:srgbClr val="77E1FF"/>
                </a:solidFill>
              </a:rPr>
              <a:t>architectures</a:t>
            </a:r>
            <a:r>
              <a:rPr lang="en-US" altLang="en-US" sz="2600" dirty="0">
                <a:solidFill>
                  <a:srgbClr val="77E1FF"/>
                </a:solidFill>
              </a:rPr>
              <a:t>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/>
              <a:t>Two main architectures:</a:t>
            </a:r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Master-Slave architecture 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asymmetric</a:t>
            </a:r>
            <a:endParaRPr lang="en-US" altLang="en-US" sz="2600" dirty="0"/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Peer-to-Peer architecture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F61569D-27CC-14BA-AE6C-5E36524D3926}"/>
              </a:ext>
            </a:extLst>
          </p:cNvPr>
          <p:cNvGrpSpPr/>
          <p:nvPr/>
        </p:nvGrpSpPr>
        <p:grpSpPr>
          <a:xfrm>
            <a:off x="6113462" y="1412875"/>
            <a:ext cx="5468937" cy="5064125"/>
            <a:chOff x="6113462" y="1412875"/>
            <a:chExt cx="5468937" cy="5064125"/>
          </a:xfrm>
        </p:grpSpPr>
        <p:sp>
          <p:nvSpPr>
            <p:cNvPr id="40" name="Oval 39"/>
            <p:cNvSpPr/>
            <p:nvPr/>
          </p:nvSpPr>
          <p:spPr>
            <a:xfrm>
              <a:off x="7046913" y="2665413"/>
              <a:ext cx="3154362" cy="315436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5624" name="Picture 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8325" y="3475039"/>
              <a:ext cx="369888" cy="617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5" name="TextBox 41"/>
            <p:cNvSpPr txBox="1">
              <a:spLocks noChangeArrowheads="1"/>
            </p:cNvSpPr>
            <p:nvPr/>
          </p:nvSpPr>
          <p:spPr bwMode="auto">
            <a:xfrm>
              <a:off x="6654800" y="3132138"/>
              <a:ext cx="740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Peer</a:t>
              </a:r>
            </a:p>
          </p:txBody>
        </p:sp>
        <p:sp>
          <p:nvSpPr>
            <p:cNvPr id="43" name="Can 42"/>
            <p:cNvSpPr/>
            <p:nvPr/>
          </p:nvSpPr>
          <p:spPr>
            <a:xfrm>
              <a:off x="7199313" y="3721100"/>
              <a:ext cx="527050" cy="692150"/>
            </a:xfrm>
            <a:prstGeom prst="can">
              <a:avLst/>
            </a:prstGeom>
            <a:solidFill>
              <a:srgbClr val="C000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>
                <a:defRPr/>
              </a:pPr>
              <a:endParaRPr lang="en-US" b="1" baseline="-25000" dirty="0">
                <a:solidFill>
                  <a:schemeClr val="bg1"/>
                </a:solidFill>
              </a:endParaRPr>
            </a:p>
          </p:txBody>
        </p:sp>
        <p:pic>
          <p:nvPicPr>
            <p:cNvPr id="25627" name="Picture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3514" y="2495550"/>
              <a:ext cx="369887" cy="61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8" name="TextBox 44"/>
            <p:cNvSpPr txBox="1">
              <a:spLocks noChangeArrowheads="1"/>
            </p:cNvSpPr>
            <p:nvPr/>
          </p:nvSpPr>
          <p:spPr bwMode="auto">
            <a:xfrm>
              <a:off x="8812213" y="2174875"/>
              <a:ext cx="740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Peer</a:t>
              </a:r>
            </a:p>
          </p:txBody>
        </p:sp>
        <p:sp>
          <p:nvSpPr>
            <p:cNvPr id="46" name="Can 45"/>
            <p:cNvSpPr/>
            <p:nvPr/>
          </p:nvSpPr>
          <p:spPr>
            <a:xfrm>
              <a:off x="9334500" y="2741613"/>
              <a:ext cx="527050" cy="692150"/>
            </a:xfrm>
            <a:prstGeom prst="can">
              <a:avLst/>
            </a:prstGeom>
            <a:solidFill>
              <a:srgbClr val="C000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>
                <a:defRPr/>
              </a:pPr>
              <a:endParaRPr lang="en-US" b="1" baseline="-25000" dirty="0">
                <a:solidFill>
                  <a:schemeClr val="bg1"/>
                </a:solidFill>
              </a:endParaRPr>
            </a:p>
          </p:txBody>
        </p:sp>
        <p:pic>
          <p:nvPicPr>
            <p:cNvPr id="25630" name="Picture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78888" y="5538789"/>
              <a:ext cx="368300" cy="617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1" name="TextBox 47"/>
            <p:cNvSpPr txBox="1">
              <a:spLocks noChangeArrowheads="1"/>
            </p:cNvSpPr>
            <p:nvPr/>
          </p:nvSpPr>
          <p:spPr bwMode="auto">
            <a:xfrm>
              <a:off x="8636000" y="5218113"/>
              <a:ext cx="740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Peer</a:t>
              </a:r>
            </a:p>
          </p:txBody>
        </p:sp>
        <p:sp>
          <p:nvSpPr>
            <p:cNvPr id="49" name="Can 48"/>
            <p:cNvSpPr/>
            <p:nvPr/>
          </p:nvSpPr>
          <p:spPr>
            <a:xfrm>
              <a:off x="9158288" y="5784850"/>
              <a:ext cx="527050" cy="692150"/>
            </a:xfrm>
            <a:prstGeom prst="can">
              <a:avLst/>
            </a:prstGeom>
            <a:solidFill>
              <a:srgbClr val="C000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>
                <a:defRPr/>
              </a:pPr>
              <a:endParaRPr lang="en-US" b="1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7816850" y="3152775"/>
              <a:ext cx="1341438" cy="825500"/>
            </a:xfrm>
            <a:prstGeom prst="straightConnector1">
              <a:avLst/>
            </a:prstGeom>
            <a:ln w="25400">
              <a:solidFill>
                <a:srgbClr val="0070C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7854950" y="4076701"/>
              <a:ext cx="1092200" cy="1154113"/>
            </a:xfrm>
            <a:prstGeom prst="straightConnector1">
              <a:avLst/>
            </a:prstGeom>
            <a:ln w="25400">
              <a:solidFill>
                <a:srgbClr val="0070C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9096375" y="3265489"/>
              <a:ext cx="128588" cy="1919287"/>
            </a:xfrm>
            <a:prstGeom prst="straightConnector1">
              <a:avLst/>
            </a:prstGeom>
            <a:ln w="25400">
              <a:solidFill>
                <a:srgbClr val="0070C0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636" name="Picture 6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2489" y="2319339"/>
              <a:ext cx="369887" cy="617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7" name="Picture 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876" y="2327276"/>
              <a:ext cx="606425" cy="65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8" name="TextBox 70"/>
            <p:cNvSpPr txBox="1">
              <a:spLocks noChangeArrowheads="1"/>
            </p:cNvSpPr>
            <p:nvPr/>
          </p:nvSpPr>
          <p:spPr bwMode="auto">
            <a:xfrm>
              <a:off x="6400800" y="2001838"/>
              <a:ext cx="15536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Super-Peer</a:t>
              </a:r>
            </a:p>
          </p:txBody>
        </p:sp>
        <p:cxnSp>
          <p:nvCxnSpPr>
            <p:cNvPr id="72" name="Straight Arrow Connector 71"/>
            <p:cNvCxnSpPr>
              <a:stCxn id="25636" idx="2"/>
            </p:cNvCxnSpPr>
            <p:nvPr/>
          </p:nvCxnSpPr>
          <p:spPr>
            <a:xfrm>
              <a:off x="7388226" y="2936876"/>
              <a:ext cx="74613" cy="4349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25636" idx="3"/>
            </p:cNvCxnSpPr>
            <p:nvPr/>
          </p:nvCxnSpPr>
          <p:spPr>
            <a:xfrm>
              <a:off x="7572375" y="2628900"/>
              <a:ext cx="1341438" cy="2222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7607300" y="2905126"/>
              <a:ext cx="1409700" cy="2206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42" name="TextBox 74"/>
            <p:cNvSpPr txBox="1">
              <a:spLocks noChangeArrowheads="1"/>
            </p:cNvSpPr>
            <p:nvPr/>
          </p:nvSpPr>
          <p:spPr bwMode="auto">
            <a:xfrm>
              <a:off x="6113462" y="1412875"/>
              <a:ext cx="5468937" cy="46166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</a:rPr>
                <a:t>Peer-to-Peer</a:t>
              </a:r>
            </a:p>
          </p:txBody>
        </p:sp>
      </p:grp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Master-Slave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master-slave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77E1FF"/>
                </a:solidFill>
              </a:rPr>
              <a:t>Nodes are </a:t>
            </a:r>
            <a:r>
              <a:rPr lang="en-US" sz="2600" i="1" dirty="0">
                <a:solidFill>
                  <a:srgbClr val="77E1FF"/>
                </a:solidFill>
              </a:rPr>
              <a:t>unequal</a:t>
            </a:r>
            <a:r>
              <a:rPr lang="en-US" sz="2600" dirty="0">
                <a:solidFill>
                  <a:srgbClr val="77E1FF"/>
                </a:solidFill>
              </a:rPr>
              <a:t> (there is a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Vulnerable to </a:t>
            </a:r>
            <a:r>
              <a:rPr lang="en-US" sz="2400" i="1" dirty="0"/>
              <a:t>Single-Point-of-Failure</a:t>
            </a:r>
            <a:r>
              <a:rPr lang="en-US" sz="2400" dirty="0"/>
              <a:t>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77E1FF"/>
                </a:solidFill>
              </a:rPr>
              <a:t>The master acts as a </a:t>
            </a:r>
            <a:r>
              <a:rPr lang="en-US" sz="2600" i="1" dirty="0">
                <a:solidFill>
                  <a:srgbClr val="77E1FF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Decision making becomes easy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77E1FF"/>
                </a:solidFill>
              </a:rPr>
              <a:t>The underlying system </a:t>
            </a:r>
            <a:r>
              <a:rPr lang="en-US" sz="2600" i="1" dirty="0">
                <a:solidFill>
                  <a:srgbClr val="77E1FF"/>
                </a:solidFill>
              </a:rPr>
              <a:t>cannot scale out</a:t>
            </a:r>
            <a:r>
              <a:rPr lang="en-US" sz="2600" dirty="0">
                <a:solidFill>
                  <a:srgbClr val="77E1FF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master can render a </a:t>
            </a:r>
            <a:r>
              <a:rPr lang="en-US" sz="2400" i="1" dirty="0">
                <a:solidFill>
                  <a:schemeClr val="tx1"/>
                </a:solidFill>
              </a:rPr>
              <a:t>performance bottleneck</a:t>
            </a:r>
            <a:r>
              <a:rPr lang="en-US" sz="2400" dirty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77E1FF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77E1FF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But decision making becomes harder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77E1FF"/>
                </a:solidFill>
              </a:rPr>
              <a:t>The underlying system can scale out indefinitely</a:t>
            </a:r>
            <a:endParaRPr lang="en-US" sz="2600" i="1" dirty="0">
              <a:solidFill>
                <a:srgbClr val="77E1FF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principle, no performance bottleneck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77E1FF"/>
                </a:solidFill>
              </a:rPr>
              <a:t>Peers can interact 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peer should share the data, and </a:t>
            </a:r>
            <a:r>
              <a:rPr lang="en-US" sz="2400" dirty="0"/>
              <a:t>this peer should be accessible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data will be highly 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Unpopular data might eventually disappear and become unavailable (as more users/peers stop sharing 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>
                <a:solidFill>
                  <a:srgbClr val="77E1FF"/>
                </a:solidFill>
              </a:rPr>
              <a:t>Peers can form a virtual </a:t>
            </a:r>
            <a:r>
              <a:rPr lang="en-US" sz="2600" i="1" dirty="0">
                <a:solidFill>
                  <a:srgbClr val="77E1FF"/>
                </a:solidFill>
              </a:rPr>
              <a:t>overlay network</a:t>
            </a:r>
            <a:r>
              <a:rPr lang="en-US" sz="2600" dirty="0">
                <a:solidFill>
                  <a:srgbClr val="77E1FF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/>
              <a:t>Logical paths </a:t>
            </a:r>
            <a:r>
              <a:rPr lang="en-US" sz="2600" dirty="0"/>
              <a:t>do not usually match </a:t>
            </a:r>
            <a:r>
              <a:rPr lang="en-US" sz="2600" i="1" dirty="0"/>
              <a:t>physical paths</a:t>
            </a:r>
            <a:r>
              <a:rPr lang="en-US" sz="2600" dirty="0"/>
              <a:t> (i.e., higher latency)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a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architecture does not impose any particular structure on the overlay 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disadvantage: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a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 – Part II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Architectures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P1 is out. Design report is due on September 17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PS2 is out. It is due on September 26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imposes some structure on the overlay network 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a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combination of P2P and 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It offers 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master-slave 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/>
              <a:t>master</a:t>
            </a:r>
            <a:r>
              <a:rPr lang="en-US" sz="2400" dirty="0">
                <a:solidFill>
                  <a:schemeClr val="tx1"/>
                </a:solidFill>
              </a:rPr>
              <a:t>-slave and P2P models and precludes their disadvantages</a:t>
            </a: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Aside from </a:t>
            </a:r>
            <a:r>
              <a:rPr lang="en-US" i="1" u="sng" dirty="0"/>
              <a:t>architectures</a:t>
            </a:r>
            <a:r>
              <a:rPr lang="en-US" dirty="0"/>
              <a:t>, primitive architectural elements can be combined to form various </a:t>
            </a:r>
            <a:r>
              <a:rPr lang="en-US" i="1" u="sng" dirty="0"/>
              <a:t>patterns</a:t>
            </a:r>
            <a:r>
              <a:rPr lang="en-US" dirty="0"/>
              <a:t> via:</a:t>
            </a:r>
          </a:p>
          <a:p>
            <a:pPr lvl="1">
              <a:defRPr/>
            </a:pPr>
            <a:r>
              <a:rPr lang="en-US" sz="2600" dirty="0" err="1">
                <a:solidFill>
                  <a:srgbClr val="EF7273"/>
                </a:solidFill>
              </a:rPr>
              <a:t>Tiering</a:t>
            </a:r>
            <a:endParaRPr lang="en-US" sz="2600" dirty="0">
              <a:solidFill>
                <a:srgbClr val="EF7273"/>
              </a:solidFill>
            </a:endParaRPr>
          </a:p>
          <a:p>
            <a:pPr lvl="1">
              <a:defRPr/>
            </a:pPr>
            <a:r>
              <a:rPr lang="en-US" sz="2600" dirty="0">
                <a:solidFill>
                  <a:srgbClr val="7030A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>
                <a:solidFill>
                  <a:srgbClr val="EF7273"/>
                </a:solidFill>
              </a:rPr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>
                <a:solidFill>
                  <a:srgbClr val="7030A0"/>
                </a:solidFill>
              </a:rPr>
              <a:t>Layering</a:t>
            </a:r>
            <a:r>
              <a:rPr lang="en-US" sz="2600" dirty="0"/>
              <a:t>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Tiering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/>
              <a:t>Tiering</a:t>
            </a:r>
            <a:r>
              <a:rPr lang="en-US" altLang="en-US" dirty="0"/>
              <a:t> is a technique 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 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and place 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would you design an airline search application?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would you design an airline search application?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Presentation Logic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A50021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Layer 2</a:t>
            </a: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systems can be organized into three </a:t>
            </a:r>
            <a:r>
              <a:rPr lang="en-US" altLang="en-US" sz="2400" i="1" dirty="0"/>
              <a:t>major</a:t>
            </a:r>
            <a:r>
              <a:rPr lang="en-US" altLang="en-US" sz="2400" dirty="0"/>
              <a:t>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77E1FF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77E1FF"/>
                </a:solidFill>
              </a:rPr>
              <a:t>Middleware</a:t>
            </a:r>
          </a:p>
          <a:p>
            <a:pPr lvl="2"/>
            <a:r>
              <a:rPr lang="en-US" altLang="en-US" sz="2400" dirty="0"/>
              <a:t>Masks heterogeneity and provides convenient programming models to application programmers</a:t>
            </a:r>
          </a:p>
          <a:p>
            <a:pPr lvl="2"/>
            <a:r>
              <a:rPr lang="en-US" altLang="en-US" sz="2400" dirty="0"/>
              <a:t>Typically, it simplifies application programming </a:t>
            </a:r>
            <a:br>
              <a:rPr lang="en-US" altLang="en-US" sz="2400" dirty="0"/>
            </a:br>
            <a:r>
              <a:rPr lang="en-US" altLang="en-US" sz="2400" dirty="0"/>
              <a:t>by abstracting communication mechanisms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77E1FF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Middleware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and network hardware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Lecture…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/>
              <a:t>Naming – Part I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219200" y="4352544"/>
            <a:ext cx="6858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248" y="1371600"/>
            <a:ext cx="10512552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client sends a request for a transaction to the server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If the request is </a:t>
            </a:r>
            <a:r>
              <a:rPr lang="en-US" sz="2200" i="1" dirty="0"/>
              <a:t>eventually</a:t>
            </a:r>
            <a:r>
              <a:rPr lang="en-US" sz="2200" dirty="0"/>
              <a:t> received by the server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One or more procedures will be triggered for the transaction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For every procedure, the server figures out if the procedure is </a:t>
            </a:r>
            <a:r>
              <a:rPr lang="en-US" sz="1800" i="1" dirty="0"/>
              <a:t>idempotent</a:t>
            </a:r>
            <a:r>
              <a:rPr lang="en-US" sz="1800" dirty="0"/>
              <a:t> or </a:t>
            </a:r>
            <a:r>
              <a:rPr lang="en-US" sz="1800" i="1" dirty="0"/>
              <a:t>non-idempotent</a:t>
            </a:r>
            <a:r>
              <a:rPr lang="en-US" sz="1800" dirty="0"/>
              <a:t> 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/>
              <a:t>If the procedure is idempotent </a:t>
            </a:r>
          </a:p>
          <a:p>
            <a:pPr lvl="4">
              <a:buFont typeface="Wingdings" pitchFamily="2" charset="2"/>
              <a:buChar char="§"/>
            </a:pPr>
            <a:r>
              <a:rPr lang="en-US" dirty="0"/>
              <a:t>The server executes the procedure (i.e., uses </a:t>
            </a:r>
            <a:r>
              <a:rPr lang="en-US" i="1" dirty="0">
                <a:solidFill>
                  <a:srgbClr val="FFC000"/>
                </a:solidFill>
              </a:rPr>
              <a:t>at-least-once semantic</a:t>
            </a:r>
            <a:r>
              <a:rPr lang="en-US" dirty="0"/>
              <a:t>) -- albeit being safe to re-execute every time, the system’s designer may opt to save the result for </a:t>
            </a:r>
            <a:r>
              <a:rPr lang="en-US" i="1" dirty="0"/>
              <a:t>efficiency</a:t>
            </a:r>
            <a:r>
              <a:rPr lang="en-US" dirty="0"/>
              <a:t> purposes, especially if the procedure </a:t>
            </a:r>
            <a:r>
              <a:rPr lang="en-US"/>
              <a:t>is resource </a:t>
            </a:r>
            <a:r>
              <a:rPr lang="en-US" dirty="0"/>
              <a:t>demanding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/>
              <a:t>Else:</a:t>
            </a:r>
          </a:p>
          <a:p>
            <a:pPr lvl="4">
              <a:buFont typeface="Wingdings" pitchFamily="2" charset="2"/>
              <a:buChar char="§"/>
            </a:pPr>
            <a:r>
              <a:rPr lang="en-US" dirty="0"/>
              <a:t>The server checks if the procedure has been executed before for this transaction</a:t>
            </a:r>
          </a:p>
          <a:p>
            <a:pPr lvl="5">
              <a:buFont typeface="Wingdings" pitchFamily="2" charset="2"/>
              <a:buChar char="§"/>
            </a:pPr>
            <a:r>
              <a:rPr lang="en-US" dirty="0"/>
              <a:t>If yes:</a:t>
            </a:r>
          </a:p>
          <a:p>
            <a:pPr lvl="6">
              <a:buFont typeface="Wingdings" pitchFamily="2" charset="2"/>
              <a:buChar char="§"/>
            </a:pPr>
            <a:r>
              <a:rPr lang="en-US" dirty="0"/>
              <a:t>The sever reads and returns the result (i.e., uses </a:t>
            </a:r>
            <a:r>
              <a:rPr lang="en-US" i="1" dirty="0">
                <a:solidFill>
                  <a:srgbClr val="92D050"/>
                </a:solidFill>
              </a:rPr>
              <a:t>at-most-once semantic</a:t>
            </a:r>
            <a:r>
              <a:rPr lang="en-US" dirty="0"/>
              <a:t>) from non-volatile memory </a:t>
            </a:r>
          </a:p>
          <a:p>
            <a:pPr lvl="5">
              <a:buFont typeface="Wingdings" pitchFamily="2" charset="2"/>
              <a:buChar char="§"/>
            </a:pPr>
            <a:r>
              <a:rPr lang="en-US" dirty="0"/>
              <a:t>If no:</a:t>
            </a:r>
          </a:p>
          <a:p>
            <a:pPr lvl="6">
              <a:buFont typeface="Wingdings" pitchFamily="2" charset="2"/>
              <a:buChar char="§"/>
            </a:pPr>
            <a:r>
              <a:rPr lang="en-US" dirty="0"/>
              <a:t>The server executes the procedure and saves the result (which could live for some time in volatile memory), while ensuring </a:t>
            </a:r>
            <a:r>
              <a:rPr lang="en-US" i="1" dirty="0">
                <a:solidFill>
                  <a:srgbClr val="77E1FF"/>
                </a:solidFill>
              </a:rPr>
              <a:t>atomicity</a:t>
            </a:r>
            <a:r>
              <a:rPr lang="en-US" dirty="0"/>
              <a:t> (if a failure happens before </a:t>
            </a:r>
            <a:r>
              <a:rPr lang="en-US" i="1" dirty="0"/>
              <a:t>all</a:t>
            </a:r>
            <a:r>
              <a:rPr lang="en-US" dirty="0"/>
              <a:t> the procedures of the transaction are executed, the procedure is </a:t>
            </a:r>
            <a:r>
              <a:rPr lang="en-US" i="1" dirty="0"/>
              <a:t>undone</a:t>
            </a:r>
            <a:r>
              <a:rPr lang="en-US" dirty="0"/>
              <a:t>) and </a:t>
            </a:r>
            <a:r>
              <a:rPr lang="en-US" i="1" dirty="0">
                <a:solidFill>
                  <a:srgbClr val="EF7273"/>
                </a:solidFill>
              </a:rPr>
              <a:t>durability</a:t>
            </a:r>
            <a:r>
              <a:rPr lang="en-US" dirty="0"/>
              <a:t> (if a failure happens while the result is still in volatile memory, the procedure is </a:t>
            </a:r>
            <a:r>
              <a:rPr lang="en-US" i="1" dirty="0"/>
              <a:t>redone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19E77A2-E31C-4230-89F9-2A4C0566E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114300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RPC Call: Summary</a:t>
            </a:r>
          </a:p>
        </p:txBody>
      </p:sp>
    </p:spTree>
    <p:extLst>
      <p:ext uri="{BB962C8B-B14F-4D97-AF65-F5344CB8AC3E}">
        <p14:creationId xmlns:p14="http://schemas.microsoft.com/office/powerpoint/2010/main" val="75733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RPC over UDP or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top of UDP</a:t>
            </a:r>
          </a:p>
          <a:p>
            <a:pPr lvl="1"/>
            <a:r>
              <a:rPr lang="en-US" altLang="en-US" sz="2600" dirty="0"/>
              <a:t>Retransmission shall or can (</a:t>
            </a:r>
            <a:r>
              <a:rPr lang="en-US" altLang="en-US" sz="2600" i="1" dirty="0"/>
              <a:t>depending on the RPC semantic</a:t>
            </a:r>
            <a:r>
              <a:rPr lang="en-US" altLang="en-US" sz="2600" dirty="0"/>
              <a:t>)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top of TCP</a:t>
            </a:r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 rot="5400000">
            <a:off x="6110478" y="3742944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23793</TotalTime>
  <Words>1413</Words>
  <Application>Microsoft Macintosh PowerPoint</Application>
  <PresentationFormat>Widescreen</PresentationFormat>
  <Paragraphs>419</Paragraphs>
  <Slides>31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Course Map</vt:lpstr>
      <vt:lpstr>Course Map</vt:lpstr>
      <vt:lpstr>Middleware Layers</vt:lpstr>
      <vt:lpstr>RPC Call: Summary</vt:lpstr>
      <vt:lpstr>RPC over UDP or TCP</vt:lpstr>
      <vt:lpstr>Course Map</vt:lpstr>
      <vt:lpstr>Course Map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1344</cp:revision>
  <dcterms:created xsi:type="dcterms:W3CDTF">2008-11-03T12:44:07Z</dcterms:created>
  <dcterms:modified xsi:type="dcterms:W3CDTF">2023-09-12T10:22:42Z</dcterms:modified>
</cp:coreProperties>
</file>