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72" r:id="rId2"/>
  </p:sldMasterIdLst>
  <p:notesMasterIdLst>
    <p:notesMasterId r:id="rId29"/>
  </p:notesMasterIdLst>
  <p:sldIdLst>
    <p:sldId id="256" r:id="rId3"/>
    <p:sldId id="375" r:id="rId4"/>
    <p:sldId id="487" r:id="rId5"/>
    <p:sldId id="1617" r:id="rId6"/>
    <p:sldId id="564" r:id="rId7"/>
    <p:sldId id="566" r:id="rId8"/>
    <p:sldId id="549" r:id="rId9"/>
    <p:sldId id="550" r:id="rId10"/>
    <p:sldId id="551" r:id="rId11"/>
    <p:sldId id="552" r:id="rId12"/>
    <p:sldId id="553" r:id="rId13"/>
    <p:sldId id="1616" r:id="rId14"/>
    <p:sldId id="1483" r:id="rId15"/>
    <p:sldId id="1613" r:id="rId16"/>
    <p:sldId id="1614" r:id="rId17"/>
    <p:sldId id="1615" r:id="rId18"/>
    <p:sldId id="554" r:id="rId19"/>
    <p:sldId id="555" r:id="rId20"/>
    <p:sldId id="563" r:id="rId21"/>
    <p:sldId id="556" r:id="rId22"/>
    <p:sldId id="557" r:id="rId23"/>
    <p:sldId id="558" r:id="rId24"/>
    <p:sldId id="559" r:id="rId25"/>
    <p:sldId id="560" r:id="rId26"/>
    <p:sldId id="561" r:id="rId27"/>
    <p:sldId id="562" r:id="rId28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1230"/>
    <a:srgbClr val="0000FF"/>
    <a:srgbClr val="77E1FF"/>
    <a:srgbClr val="EF7273"/>
    <a:srgbClr val="FCE873"/>
    <a:srgbClr val="000000"/>
    <a:srgbClr val="A50021"/>
    <a:srgbClr val="808080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812" autoAdjust="0"/>
    <p:restoredTop sz="96823" autoAdjust="0"/>
  </p:normalViewPr>
  <p:slideViewPr>
    <p:cSldViewPr>
      <p:cViewPr varScale="1">
        <p:scale>
          <a:sx n="128" d="100"/>
          <a:sy n="128" d="100"/>
        </p:scale>
        <p:origin x="848" y="1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3D10B35-9BA1-4EFA-A97F-0211293A2C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032ABD-858A-4141-BD3D-167BF0670D4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C3A2AF2-EAB5-42F2-843B-AA3BF1E3EBBC}" type="datetimeFigureOut">
              <a:rPr lang="en-US"/>
              <a:pPr>
                <a:defRPr/>
              </a:pPr>
              <a:t>9/5/23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880E8C9-A5BB-4031-B299-4CCF520C1C8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9436C3B-EB8A-427C-BE86-4D0071B52B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2F2E70-4588-480E-ADA4-514F61F8A79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F909F0-F412-4739-A97E-A81CDD5018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02F5186-457B-48E6-B657-30D0534A8E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65006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A4980-84F6-4B8A-ADD0-4F4AA28FDBC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4640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F9D69F2-4CDC-4C74-9370-7809720311AD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6443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step</a:t>
            </a:r>
            <a:r>
              <a:rPr lang="en-US" baseline="0" dirty="0"/>
              <a:t> 2, the combination of all </a:t>
            </a:r>
            <a:r>
              <a:rPr lang="en-US" sz="1200" dirty="0"/>
              <a:t>Query optimization is one of the most important tasks of a relational DBMS</a:t>
            </a:r>
          </a:p>
          <a:p>
            <a:r>
              <a:rPr lang="en-US" baseline="0" dirty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8626C9-DFD6-4A6B-935F-D6EF9F5FBEC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17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8796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688D553-8294-48D8-A483-BFE2B3A98B9E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18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7807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8626C9-DFD6-4A6B-935F-D6EF9F5FBEC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19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20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BBE24B92-18A3-47CF-B251-E7F14D9EE5D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62F5FCD1-A1D7-4EE6-929F-5DD757EFAC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36F42453-465A-4416-97F7-BC3DB4C986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B75140-EBC8-41F8-A0AC-47F25E3E0F4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066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8626C9-DFD6-4A6B-935F-D6EF9F5FBEC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504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sz="2000" dirty="0"/>
              <a:t>Basic RPC Set-up</a:t>
            </a:r>
          </a:p>
          <a:p>
            <a:pPr lvl="1">
              <a:defRPr/>
            </a:pPr>
            <a:r>
              <a:rPr lang="en-US" sz="1800" dirty="0"/>
              <a:t>The actual implementation of the procedure is in the server’s address space</a:t>
            </a:r>
          </a:p>
          <a:p>
            <a:pPr lvl="1">
              <a:defRPr/>
            </a:pPr>
            <a:r>
              <a:rPr lang="en-US" sz="1800" dirty="0"/>
              <a:t>A server starts a </a:t>
            </a:r>
            <a:r>
              <a:rPr lang="en-US" sz="1800" dirty="0">
                <a:solidFill>
                  <a:srgbClr val="0000FF"/>
                </a:solidFill>
              </a:rPr>
              <a:t>skeleton</a:t>
            </a:r>
            <a:r>
              <a:rPr lang="en-US" sz="1800" dirty="0"/>
              <a:t> process that waits for client requests for the procedure call</a:t>
            </a:r>
          </a:p>
          <a:p>
            <a:pPr lvl="1">
              <a:defRPr/>
            </a:pPr>
            <a:r>
              <a:rPr lang="en-US" sz="1800" dirty="0"/>
              <a:t>A client </a:t>
            </a:r>
            <a:r>
              <a:rPr lang="en-US" sz="1800" dirty="0">
                <a:solidFill>
                  <a:srgbClr val="0000FF"/>
                </a:solidFill>
              </a:rPr>
              <a:t>stub</a:t>
            </a:r>
            <a:r>
              <a:rPr lang="en-US" sz="1800" dirty="0"/>
              <a:t>, which has the same signature of the server procedure, is inserted into the client’s address space</a:t>
            </a:r>
          </a:p>
          <a:p>
            <a:pPr>
              <a:defRPr/>
            </a:pPr>
            <a:r>
              <a:rPr lang="en-US" sz="2200" dirty="0"/>
              <a:t>During the remote procedure call:</a:t>
            </a:r>
          </a:p>
          <a:p>
            <a:pPr lvl="1">
              <a:defRPr/>
            </a:pPr>
            <a:r>
              <a:rPr lang="en-US" sz="1800" dirty="0"/>
              <a:t>A </a:t>
            </a:r>
            <a:r>
              <a:rPr lang="en-US" sz="1800" dirty="0" err="1"/>
              <a:t>callee</a:t>
            </a:r>
            <a:r>
              <a:rPr lang="en-US" sz="1800" dirty="0"/>
              <a:t> program calls the client stub </a:t>
            </a:r>
          </a:p>
          <a:p>
            <a:pPr lvl="1">
              <a:defRPr/>
            </a:pPr>
            <a:r>
              <a:rPr lang="en-US" sz="1800" dirty="0"/>
              <a:t>The client stub communicates over the network to the server skeleton</a:t>
            </a:r>
          </a:p>
          <a:p>
            <a:pPr lvl="1">
              <a:defRPr/>
            </a:pPr>
            <a:r>
              <a:rPr lang="en-US" sz="1800" dirty="0"/>
              <a:t>The server skeleton calls the procedure</a:t>
            </a:r>
          </a:p>
          <a:p>
            <a:pPr lvl="1">
              <a:defRPr/>
            </a:pPr>
            <a:r>
              <a:rPr lang="en-US" sz="1800" dirty="0"/>
              <a:t>The client stub returns back to the </a:t>
            </a:r>
            <a:r>
              <a:rPr lang="en-US" sz="1800" dirty="0" err="1"/>
              <a:t>callee</a:t>
            </a:r>
            <a:endParaRPr lang="en-US" sz="1800" dirty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581BE87-3424-403B-90A3-C612301274EA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5858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1664126-4718-42C3-ACAE-B1F7D25F86F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1891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7FC24E9-E58A-43A5-97BA-40B1FFBA710B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3687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7FC24E9-E58A-43A5-97BA-40B1FFBA710B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0330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BFE9E49-4240-4DF5-8A08-44016AF0BDEC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2699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F9D69F2-4CDC-4C74-9370-7809720311AD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821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9/5/23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8122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9/5/23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233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9/5/23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6724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7BCBB81-D996-45DD-B471-B5CCC20B796D}" type="datetime1">
              <a:rPr lang="en-US" smtClean="0"/>
              <a:t>9/5/23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27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FB6475CC-4C3C-4985-9A0D-0AD10955CBC3}" type="datetime1">
              <a:rPr lang="en-US" smtClean="0"/>
              <a:t>9/5/23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194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C488CEE-0121-4ADB-B8FD-CCEF6914BF7E}" type="datetime1">
              <a:rPr lang="en-US" smtClean="0"/>
              <a:t>9/5/23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925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48C9683C-4871-4C8F-BEEA-10AF86B392BF}" type="datetime1">
              <a:rPr lang="en-US" smtClean="0"/>
              <a:t>9/5/23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926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B40BE36-488E-4863-BE8B-D3A83D23C034}" type="datetime1">
              <a:rPr lang="en-US" smtClean="0"/>
              <a:t>9/5/23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9179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98F92F1-570F-44E4-BBF4-1F8F64D4D95A}" type="datetime1">
              <a:rPr lang="en-US" smtClean="0"/>
              <a:t>9/5/23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2631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3753877-7FD5-4441-908E-24202D23D682}" type="datetime1">
              <a:rPr lang="en-US" smtClean="0"/>
              <a:t>9/5/23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014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9733D58C-3E0D-4875-BD18-5F8E67BFAEE4}" type="datetime1">
              <a:rPr lang="en-US" smtClean="0"/>
              <a:t>9/5/23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4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320676"/>
            <a:ext cx="8228013" cy="1055688"/>
          </a:xfrm>
        </p:spPr>
        <p:txBody>
          <a:bodyPr>
            <a:normAutofit/>
          </a:bodyPr>
          <a:lstStyle>
            <a:lvl1pPr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9/5/23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13246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CBFD6FDA-026B-4FDA-86C9-6656EB6D6CC7}" type="datetime1">
              <a:rPr lang="en-US" smtClean="0"/>
              <a:t>9/5/23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9632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DC6BA19-72E9-4837-A60C-1743973BF13D}" type="datetime1">
              <a:rPr lang="en-US" smtClean="0"/>
              <a:t>9/5/23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069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8B9EA39-B878-4919-926D-201D49DB2F06}" type="datetime1">
              <a:rPr lang="en-US" smtClean="0"/>
              <a:t>9/5/23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193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9/5/23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623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9/5/23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192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9/5/23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878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9/5/23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611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9/5/23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4950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9/5/23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664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9/5/23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1954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2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48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018BDF-3348-4C5B-99DA-BEA80FC25D1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D7FD5F6-C870-44FD-A034-5AC46678175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753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77E1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Distributed Systems</a:t>
            </a:r>
            <a:br>
              <a:rPr lang="en-US" dirty="0">
                <a:solidFill>
                  <a:srgbClr val="77E1F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solidFill>
                  <a:srgbClr val="77E1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CS 15-440</a:t>
            </a:r>
            <a:b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347393"/>
            <a:ext cx="9144000" cy="2023258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sz="3900" dirty="0"/>
              <a:t>Remote Procedure Calls- Part II</a:t>
            </a:r>
          </a:p>
          <a:p>
            <a:r>
              <a:rPr lang="en-US" sz="3000" dirty="0"/>
              <a:t>Lecture 6, </a:t>
            </a:r>
            <a:r>
              <a:rPr lang="en-US" altLang="en-US" sz="3000" dirty="0"/>
              <a:t>September 05, 2023</a:t>
            </a:r>
            <a:endParaRPr lang="en-US" sz="3000" dirty="0"/>
          </a:p>
          <a:p>
            <a:endParaRPr lang="en-US" dirty="0"/>
          </a:p>
          <a:p>
            <a:r>
              <a:rPr lang="en-US" sz="3000" b="1" dirty="0">
                <a:solidFill>
                  <a:srgbClr val="EF7273"/>
                </a:solidFill>
              </a:rPr>
              <a:t>Mohammad Hammoud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827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74638"/>
            <a:ext cx="9067800" cy="1143000"/>
          </a:xfrm>
        </p:spPr>
        <p:txBody>
          <a:bodyPr/>
          <a:lstStyle/>
          <a:p>
            <a:pPr eaLnBrk="1" hangingPunct="1"/>
            <a:r>
              <a:rPr lang="en-US" altLang="en-US"/>
              <a:t>Idempotent Operations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10515600" cy="4648200"/>
          </a:xfrm>
        </p:spPr>
        <p:txBody>
          <a:bodyPr>
            <a:normAutofit lnSpcReduction="10000"/>
          </a:bodyPr>
          <a:lstStyle/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600" dirty="0"/>
              <a:t>In cases when the request message is retransmitted, the server may receive it </a:t>
            </a:r>
            <a:r>
              <a:rPr lang="en-US" sz="2600" i="1" dirty="0"/>
              <a:t>more than once</a:t>
            </a: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2600" dirty="0"/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600" dirty="0"/>
              <a:t>This can cause an operation to be executed more than once for the same request</a:t>
            </a: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2600" dirty="0"/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600" i="1" u="sng" dirty="0"/>
              <a:t>Caveat:</a:t>
            </a:r>
            <a:r>
              <a:rPr lang="en-US" sz="2600" i="1" dirty="0"/>
              <a:t> Not</a:t>
            </a:r>
            <a:r>
              <a:rPr lang="en-US" sz="2600" dirty="0"/>
              <a:t> every operation can be executed more than once and obtain the same result each time!</a:t>
            </a: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2600" dirty="0"/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600" dirty="0"/>
              <a:t>Operations that CAN be executed repeatedly with the same effect are called </a:t>
            </a:r>
            <a:r>
              <a:rPr lang="en-US" sz="2600" i="1" dirty="0">
                <a:solidFill>
                  <a:srgbClr val="0070C0"/>
                </a:solidFill>
              </a:rPr>
              <a:t>idempotent operations</a:t>
            </a:r>
          </a:p>
          <a:p>
            <a:pPr marL="0" indent="0">
              <a:spcBef>
                <a:spcPct val="30000"/>
              </a:spcBef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1638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B0096AC-322F-4CC2-A0F3-BDA7FF26767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678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Duplicate Filtering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1248" y="1371600"/>
            <a:ext cx="10515600" cy="4984750"/>
          </a:xfrm>
        </p:spPr>
        <p:txBody>
          <a:bodyPr>
            <a:normAutofit/>
          </a:bodyPr>
          <a:lstStyle/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600" dirty="0"/>
              <a:t>To avoid problems with operations, the server should: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dirty="0"/>
              <a:t>Identify successive messages from the “same” client</a:t>
            </a:r>
          </a:p>
          <a:p>
            <a:pPr lvl="2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200" dirty="0"/>
              <a:t>Monotonically increasing </a:t>
            </a:r>
            <a:r>
              <a:rPr lang="en-US" sz="2200" i="1" dirty="0"/>
              <a:t>sequence numbers </a:t>
            </a:r>
            <a:r>
              <a:rPr lang="en-US" sz="2200" dirty="0"/>
              <a:t>can be used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dirty="0"/>
              <a:t>Filter out duplicates</a:t>
            </a: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2200" dirty="0"/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400" dirty="0"/>
              <a:t>Upon receiving a “duplicate” request, the server can: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dirty="0"/>
              <a:t>Either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77E1FF"/>
                </a:solidFill>
              </a:rPr>
              <a:t>re-execute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/>
              <a:t>the operation again and reply </a:t>
            </a:r>
          </a:p>
          <a:p>
            <a:pPr lvl="2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200" dirty="0"/>
              <a:t>Possible only for idempotent operations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dirty="0"/>
              <a:t>Or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rgbClr val="77E1FF"/>
                </a:solidFill>
              </a:rPr>
              <a:t>avoid re-executing </a:t>
            </a:r>
            <a:r>
              <a:rPr lang="en-US" dirty="0"/>
              <a:t>the operation via </a:t>
            </a:r>
            <a:r>
              <a:rPr lang="en-US" i="1" u="sng" dirty="0"/>
              <a:t>retaining </a:t>
            </a:r>
            <a:r>
              <a:rPr lang="en-US" dirty="0"/>
              <a:t>its output in a non-volatile history (or </a:t>
            </a:r>
            <a:r>
              <a:rPr lang="en-US" i="1" dirty="0"/>
              <a:t>log</a:t>
            </a:r>
            <a:r>
              <a:rPr lang="en-US" dirty="0"/>
              <a:t>) file</a:t>
            </a:r>
          </a:p>
          <a:p>
            <a:pPr lvl="2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400" dirty="0"/>
              <a:t>Might necessitate ensuring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i="1" dirty="0">
                <a:solidFill>
                  <a:srgbClr val="77E1FF"/>
                </a:solidFill>
              </a:rPr>
              <a:t>atomicity</a:t>
            </a:r>
            <a:r>
              <a:rPr lang="en-US" sz="2400" i="1" dirty="0">
                <a:solidFill>
                  <a:srgbClr val="0070C0"/>
                </a:solidFill>
              </a:rPr>
              <a:t> </a:t>
            </a:r>
            <a:r>
              <a:rPr lang="en-US" sz="2400" dirty="0"/>
              <a:t>and</a:t>
            </a:r>
            <a:r>
              <a:rPr lang="en-US" sz="2400" i="1" dirty="0">
                <a:solidFill>
                  <a:srgbClr val="0070C0"/>
                </a:solidFill>
              </a:rPr>
              <a:t> </a:t>
            </a:r>
            <a:r>
              <a:rPr lang="en-US" sz="2400" i="1" dirty="0">
                <a:solidFill>
                  <a:srgbClr val="EF7273"/>
                </a:solidFill>
              </a:rPr>
              <a:t>durability</a:t>
            </a:r>
            <a:r>
              <a:rPr lang="en-US" sz="2400" i="1" dirty="0">
                <a:solidFill>
                  <a:srgbClr val="0070C0"/>
                </a:solidFill>
              </a:rPr>
              <a:t> </a:t>
            </a:r>
            <a:endParaRPr lang="en-US" sz="2400" i="1" dirty="0"/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1843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79532FD-3039-456D-A62A-C0EB58A2574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126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Atomicity and Durability</a:t>
            </a:r>
            <a:endParaRPr lang="en-US" alt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1248" y="1371600"/>
            <a:ext cx="10515600" cy="4984750"/>
          </a:xfrm>
        </p:spPr>
        <p:txBody>
          <a:bodyPr>
            <a:normAutofit/>
          </a:bodyPr>
          <a:lstStyle/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dirty="0"/>
              <a:t>What is </a:t>
            </a:r>
            <a:r>
              <a:rPr lang="en-US" dirty="0">
                <a:solidFill>
                  <a:srgbClr val="77E1FF"/>
                </a:solidFill>
              </a:rPr>
              <a:t>atomicity</a:t>
            </a:r>
            <a:r>
              <a:rPr lang="en-US" dirty="0"/>
              <a:t>?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dirty="0"/>
              <a:t>A property where </a:t>
            </a:r>
            <a:r>
              <a:rPr lang="en-US" i="1" u="sng" dirty="0"/>
              <a:t>either all</a:t>
            </a:r>
            <a:r>
              <a:rPr lang="en-US" i="1" dirty="0"/>
              <a:t> </a:t>
            </a:r>
            <a:r>
              <a:rPr lang="en-US" dirty="0"/>
              <a:t>the actions of a </a:t>
            </a:r>
            <a:r>
              <a:rPr lang="en-US" i="1" dirty="0"/>
              <a:t>transaction</a:t>
            </a:r>
            <a:r>
              <a:rPr lang="en-US" dirty="0"/>
              <a:t> (i.e., the request) are carried out </a:t>
            </a:r>
            <a:r>
              <a:rPr lang="en-US" i="1" u="sng" dirty="0"/>
              <a:t>or none at all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dirty="0"/>
              <a:t>What is </a:t>
            </a:r>
            <a:r>
              <a:rPr lang="en-US" dirty="0">
                <a:solidFill>
                  <a:srgbClr val="EF7273"/>
                </a:solidFill>
              </a:rPr>
              <a:t>durability</a:t>
            </a:r>
            <a:r>
              <a:rPr lang="en-US" dirty="0"/>
              <a:t>?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dirty="0"/>
              <a:t>A property where if a </a:t>
            </a:r>
            <a:r>
              <a:rPr lang="en-US" i="1" dirty="0"/>
              <a:t>transaction</a:t>
            </a:r>
            <a:r>
              <a:rPr lang="en-US" dirty="0"/>
              <a:t> commits, its effects persist (even of the server crashes before all its changes are reflected on disk)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dirty="0"/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dirty="0"/>
              <a:t>How can </a:t>
            </a:r>
            <a:r>
              <a:rPr lang="en-US" i="1" dirty="0">
                <a:solidFill>
                  <a:srgbClr val="77E1FF"/>
                </a:solidFill>
              </a:rPr>
              <a:t>atomicity</a:t>
            </a:r>
            <a:r>
              <a:rPr lang="en-US" dirty="0"/>
              <a:t> and </a:t>
            </a:r>
            <a:r>
              <a:rPr lang="en-US" i="1" dirty="0">
                <a:solidFill>
                  <a:srgbClr val="EF7273"/>
                </a:solidFill>
              </a:rPr>
              <a:t>durability</a:t>
            </a:r>
            <a:r>
              <a:rPr lang="en-US" dirty="0"/>
              <a:t> be ensured?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dirty="0"/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dirty="0"/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1843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79532FD-3039-456D-A62A-C0EB58A2574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225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Ensuring Atomicity and Durability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1248" y="1371600"/>
            <a:ext cx="10664952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A server can ensure:</a:t>
            </a:r>
          </a:p>
          <a:p>
            <a:pPr lvl="1">
              <a:buFont typeface="Wingdings" pitchFamily="2" charset="2"/>
              <a:buChar char="§"/>
            </a:pPr>
            <a:r>
              <a:rPr lang="en-US" i="1" dirty="0">
                <a:solidFill>
                  <a:srgbClr val="77E1FF"/>
                </a:solidFill>
              </a:rPr>
              <a:t>Atomicity</a:t>
            </a:r>
            <a:r>
              <a:rPr lang="en-US" dirty="0"/>
              <a:t> by </a:t>
            </a:r>
            <a:r>
              <a:rPr lang="en-US" i="1" dirty="0">
                <a:solidFill>
                  <a:srgbClr val="77E1FF"/>
                </a:solidFill>
              </a:rPr>
              <a:t>undoing</a:t>
            </a:r>
            <a:r>
              <a:rPr lang="en-US" dirty="0"/>
              <a:t> the actions of transactions </a:t>
            </a:r>
            <a:r>
              <a:rPr lang="en-US" i="1" u="sng" dirty="0"/>
              <a:t>that did not commit</a:t>
            </a:r>
          </a:p>
          <a:p>
            <a:pPr lvl="1">
              <a:buFont typeface="Wingdings" pitchFamily="2" charset="2"/>
              <a:buChar char="§"/>
            </a:pPr>
            <a:r>
              <a:rPr lang="en-US" i="1" dirty="0">
                <a:solidFill>
                  <a:srgbClr val="EF7273"/>
                </a:solidFill>
              </a:rPr>
              <a:t>Durability</a:t>
            </a:r>
            <a:r>
              <a:rPr lang="en-US" dirty="0"/>
              <a:t> by </a:t>
            </a:r>
            <a:r>
              <a:rPr lang="en-US" i="1" dirty="0">
                <a:solidFill>
                  <a:srgbClr val="EF7273"/>
                </a:solidFill>
              </a:rPr>
              <a:t>redoing</a:t>
            </a:r>
            <a:r>
              <a:rPr lang="en-US" dirty="0"/>
              <a:t> (all) the actions of </a:t>
            </a:r>
            <a:r>
              <a:rPr lang="en-US" i="1" u="sng" dirty="0"/>
              <a:t>committed</a:t>
            </a:r>
            <a:r>
              <a:rPr lang="en-US" dirty="0"/>
              <a:t> transactions</a:t>
            </a:r>
          </a:p>
          <a:p>
            <a:pPr lvl="2">
              <a:buFont typeface="Wingdings" pitchFamily="2" charset="2"/>
              <a:buChar char="§"/>
            </a:pPr>
            <a:r>
              <a:rPr lang="en-US" b="1" i="1" dirty="0"/>
              <a:t>Checkpointing</a:t>
            </a:r>
            <a:r>
              <a:rPr lang="en-US" dirty="0"/>
              <a:t> can be used to avoid redoing all actions  </a:t>
            </a:r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5012369" y="3528448"/>
            <a:ext cx="862417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b="1" dirty="0">
                <a:solidFill>
                  <a:srgbClr val="FF0000"/>
                </a:solidFill>
                <a:latin typeface="Book Antiqua" pitchFamily="18" charset="0"/>
              </a:rPr>
              <a:t>Crash!</a:t>
            </a:r>
          </a:p>
        </p:txBody>
      </p:sp>
      <p:sp>
        <p:nvSpPr>
          <p:cNvPr id="26" name="Rectangle 8"/>
          <p:cNvSpPr>
            <a:spLocks noChangeArrowheads="1"/>
          </p:cNvSpPr>
          <p:nvPr/>
        </p:nvSpPr>
        <p:spPr bwMode="auto">
          <a:xfrm>
            <a:off x="1597656" y="3866586"/>
            <a:ext cx="496932" cy="1782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/>
            <a:r>
              <a:rPr lang="en-US" sz="2200" dirty="0">
                <a:solidFill>
                  <a:srgbClr val="002060"/>
                </a:solidFill>
                <a:latin typeface="Book Antiqua" pitchFamily="18" charset="0"/>
              </a:rPr>
              <a:t>T1</a:t>
            </a:r>
          </a:p>
          <a:p>
            <a:pPr algn="l"/>
            <a:r>
              <a:rPr lang="en-US" sz="2200" dirty="0">
                <a:solidFill>
                  <a:srgbClr val="002060"/>
                </a:solidFill>
                <a:latin typeface="Book Antiqua" pitchFamily="18" charset="0"/>
              </a:rPr>
              <a:t>T2</a:t>
            </a:r>
          </a:p>
          <a:p>
            <a:pPr algn="l"/>
            <a:r>
              <a:rPr lang="en-US" sz="2200" dirty="0">
                <a:solidFill>
                  <a:srgbClr val="002060"/>
                </a:solidFill>
                <a:latin typeface="Book Antiqua" pitchFamily="18" charset="0"/>
              </a:rPr>
              <a:t>T3</a:t>
            </a:r>
          </a:p>
          <a:p>
            <a:pPr algn="l"/>
            <a:r>
              <a:rPr lang="en-US" sz="2200" dirty="0">
                <a:solidFill>
                  <a:srgbClr val="7030A0"/>
                </a:solidFill>
                <a:latin typeface="Book Antiqua" pitchFamily="18" charset="0"/>
              </a:rPr>
              <a:t>T4</a:t>
            </a:r>
          </a:p>
          <a:p>
            <a:pPr algn="l"/>
            <a:r>
              <a:rPr lang="en-US" sz="2200" dirty="0">
                <a:solidFill>
                  <a:srgbClr val="7030A0"/>
                </a:solidFill>
                <a:latin typeface="Book Antiqua" pitchFamily="18" charset="0"/>
              </a:rPr>
              <a:t>T5</a:t>
            </a:r>
          </a:p>
        </p:txBody>
      </p:sp>
      <p:sp>
        <p:nvSpPr>
          <p:cNvPr id="27" name="Line 9"/>
          <p:cNvSpPr>
            <a:spLocks noChangeShapeType="1"/>
          </p:cNvSpPr>
          <p:nvPr/>
        </p:nvSpPr>
        <p:spPr bwMode="auto">
          <a:xfrm>
            <a:off x="2265993" y="4063435"/>
            <a:ext cx="1136650" cy="0"/>
          </a:xfrm>
          <a:prstGeom prst="line">
            <a:avLst/>
          </a:prstGeom>
          <a:noFill/>
          <a:ln w="50800">
            <a:solidFill>
              <a:srgbClr val="EF7273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10"/>
          <p:cNvSpPr>
            <a:spLocks noChangeShapeType="1"/>
          </p:cNvSpPr>
          <p:nvPr/>
        </p:nvSpPr>
        <p:spPr bwMode="auto">
          <a:xfrm>
            <a:off x="2829556" y="4365060"/>
            <a:ext cx="1135062" cy="0"/>
          </a:xfrm>
          <a:prstGeom prst="line">
            <a:avLst/>
          </a:prstGeom>
          <a:noFill/>
          <a:ln w="50800">
            <a:solidFill>
              <a:srgbClr val="EF7273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11"/>
          <p:cNvSpPr>
            <a:spLocks noChangeShapeType="1"/>
          </p:cNvSpPr>
          <p:nvPr/>
        </p:nvSpPr>
        <p:spPr bwMode="auto">
          <a:xfrm>
            <a:off x="3704268" y="4747647"/>
            <a:ext cx="1136650" cy="0"/>
          </a:xfrm>
          <a:prstGeom prst="line">
            <a:avLst/>
          </a:prstGeom>
          <a:noFill/>
          <a:ln w="50800">
            <a:solidFill>
              <a:srgbClr val="EF7273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12"/>
          <p:cNvSpPr>
            <a:spLocks noChangeShapeType="1"/>
          </p:cNvSpPr>
          <p:nvPr/>
        </p:nvSpPr>
        <p:spPr bwMode="auto">
          <a:xfrm>
            <a:off x="2134231" y="5120710"/>
            <a:ext cx="3390900" cy="0"/>
          </a:xfrm>
          <a:prstGeom prst="line">
            <a:avLst/>
          </a:prstGeom>
          <a:noFill/>
          <a:ln w="50800">
            <a:solidFill>
              <a:srgbClr val="77E1F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13"/>
          <p:cNvSpPr>
            <a:spLocks noChangeShapeType="1"/>
          </p:cNvSpPr>
          <p:nvPr/>
        </p:nvSpPr>
        <p:spPr bwMode="auto">
          <a:xfrm>
            <a:off x="4766306" y="5433447"/>
            <a:ext cx="762000" cy="0"/>
          </a:xfrm>
          <a:prstGeom prst="line">
            <a:avLst/>
          </a:prstGeom>
          <a:noFill/>
          <a:ln w="50800">
            <a:solidFill>
              <a:srgbClr val="77E1F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14"/>
          <p:cNvSpPr>
            <a:spLocks noChangeShapeType="1"/>
          </p:cNvSpPr>
          <p:nvPr/>
        </p:nvSpPr>
        <p:spPr bwMode="auto">
          <a:xfrm>
            <a:off x="5553706" y="4077723"/>
            <a:ext cx="0" cy="1573213"/>
          </a:xfrm>
          <a:prstGeom prst="line">
            <a:avLst/>
          </a:prstGeom>
          <a:noFill/>
          <a:ln w="50800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36" name="Line 15"/>
          <p:cNvSpPr>
            <a:spLocks noChangeShapeType="1"/>
          </p:cNvSpPr>
          <p:nvPr/>
        </p:nvSpPr>
        <p:spPr bwMode="auto">
          <a:xfrm>
            <a:off x="2240593" y="4030097"/>
            <a:ext cx="0" cy="6985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Line 16"/>
          <p:cNvSpPr>
            <a:spLocks noChangeShapeType="1"/>
          </p:cNvSpPr>
          <p:nvPr/>
        </p:nvSpPr>
        <p:spPr bwMode="auto">
          <a:xfrm>
            <a:off x="3428043" y="4030097"/>
            <a:ext cx="0" cy="6985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Line 17"/>
          <p:cNvSpPr>
            <a:spLocks noChangeShapeType="1"/>
          </p:cNvSpPr>
          <p:nvPr/>
        </p:nvSpPr>
        <p:spPr bwMode="auto">
          <a:xfrm>
            <a:off x="2804156" y="4330135"/>
            <a:ext cx="0" cy="68262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18"/>
          <p:cNvSpPr>
            <a:spLocks noChangeShapeType="1"/>
          </p:cNvSpPr>
          <p:nvPr/>
        </p:nvSpPr>
        <p:spPr bwMode="auto">
          <a:xfrm>
            <a:off x="3990018" y="4330135"/>
            <a:ext cx="0" cy="68262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Line 19"/>
          <p:cNvSpPr>
            <a:spLocks noChangeShapeType="1"/>
          </p:cNvSpPr>
          <p:nvPr/>
        </p:nvSpPr>
        <p:spPr bwMode="auto">
          <a:xfrm>
            <a:off x="3678868" y="4712722"/>
            <a:ext cx="0" cy="6985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20"/>
          <p:cNvSpPr>
            <a:spLocks noChangeShapeType="1"/>
          </p:cNvSpPr>
          <p:nvPr/>
        </p:nvSpPr>
        <p:spPr bwMode="auto">
          <a:xfrm>
            <a:off x="4866318" y="4712722"/>
            <a:ext cx="0" cy="6985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21"/>
          <p:cNvSpPr>
            <a:spLocks noChangeShapeType="1"/>
          </p:cNvSpPr>
          <p:nvPr/>
        </p:nvSpPr>
        <p:spPr bwMode="auto">
          <a:xfrm>
            <a:off x="2131056" y="5085785"/>
            <a:ext cx="0" cy="6985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22"/>
          <p:cNvSpPr>
            <a:spLocks noChangeShapeType="1"/>
          </p:cNvSpPr>
          <p:nvPr/>
        </p:nvSpPr>
        <p:spPr bwMode="auto">
          <a:xfrm>
            <a:off x="4740906" y="5396935"/>
            <a:ext cx="0" cy="6985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Rectangle 23"/>
          <p:cNvSpPr>
            <a:spLocks noChangeArrowheads="1"/>
          </p:cNvSpPr>
          <p:nvPr/>
        </p:nvSpPr>
        <p:spPr bwMode="auto">
          <a:xfrm>
            <a:off x="1513518" y="3468122"/>
            <a:ext cx="4483100" cy="2273300"/>
          </a:xfrm>
          <a:prstGeom prst="rect">
            <a:avLst/>
          </a:prstGeom>
          <a:noFill/>
          <a:ln w="25400">
            <a:solidFill>
              <a:srgbClr val="00B05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6683608" y="3265944"/>
            <a:ext cx="4860216" cy="267765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100000"/>
              <a:buFont typeface="Wingdings" pitchFamily="2" charset="2"/>
              <a:buChar char="§"/>
            </a:pPr>
            <a:r>
              <a:rPr lang="en-US" sz="2000" dirty="0"/>
              <a:t>Desired Behavior after the </a:t>
            </a:r>
            <a:br>
              <a:rPr lang="en-US" sz="2000" dirty="0"/>
            </a:br>
            <a:r>
              <a:rPr lang="en-US" sz="2000" dirty="0"/>
              <a:t>system restarts: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dirty="0">
                <a:solidFill>
                  <a:srgbClr val="EF7273"/>
                </a:solidFill>
              </a:rPr>
              <a:t>T1</a:t>
            </a:r>
            <a:r>
              <a:rPr lang="en-US" sz="2000" dirty="0"/>
              <a:t>,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>
                <a:solidFill>
                  <a:srgbClr val="EF7273"/>
                </a:solidFill>
              </a:rPr>
              <a:t>T2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/>
              <a:t>&amp; </a:t>
            </a:r>
            <a:r>
              <a:rPr lang="en-US" sz="2000" dirty="0">
                <a:solidFill>
                  <a:srgbClr val="EF7273"/>
                </a:solidFill>
              </a:rPr>
              <a:t>T3</a:t>
            </a:r>
            <a:r>
              <a:rPr lang="en-US" sz="2000" dirty="0"/>
              <a:t> should </a:t>
            </a:r>
            <a:br>
              <a:rPr lang="en-US" sz="2000" dirty="0"/>
            </a:br>
            <a:r>
              <a:rPr lang="en-US" sz="2000" dirty="0"/>
              <a:t>be durable</a:t>
            </a:r>
            <a:r>
              <a:rPr lang="en-US" sz="2000" i="1" dirty="0">
                <a:solidFill>
                  <a:srgbClr val="0000FF"/>
                </a:solidFill>
              </a:rPr>
              <a:t> </a:t>
            </a:r>
            <a:r>
              <a:rPr lang="en-US" sz="2000" dirty="0"/>
              <a:t>(i.e., </a:t>
            </a:r>
            <a:r>
              <a:rPr lang="en-US" sz="2000" i="1" dirty="0">
                <a:solidFill>
                  <a:srgbClr val="EF7273"/>
                </a:solidFill>
              </a:rPr>
              <a:t>redone</a:t>
            </a:r>
            <a:r>
              <a:rPr lang="en-US" sz="2000" dirty="0"/>
              <a:t>)– if </a:t>
            </a:r>
            <a:r>
              <a:rPr lang="en-US" sz="2000" b="1" i="1" dirty="0"/>
              <a:t>checkpointing</a:t>
            </a:r>
            <a:r>
              <a:rPr lang="en-US" sz="2000" dirty="0"/>
              <a:t> is used, maybe not all need to be redone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dirty="0">
                <a:solidFill>
                  <a:srgbClr val="77E1FF"/>
                </a:solidFill>
              </a:rPr>
              <a:t>T4 </a:t>
            </a:r>
            <a:r>
              <a:rPr lang="en-US" sz="2000" dirty="0"/>
              <a:t>&amp; </a:t>
            </a:r>
            <a:r>
              <a:rPr lang="en-US" sz="2000" dirty="0">
                <a:solidFill>
                  <a:srgbClr val="77E1FF"/>
                </a:solidFill>
              </a:rPr>
              <a:t>T5</a:t>
            </a:r>
            <a:r>
              <a:rPr lang="en-US" sz="2000" dirty="0">
                <a:solidFill>
                  <a:schemeClr val="accent2"/>
                </a:solidFill>
              </a:rPr>
              <a:t> </a:t>
            </a:r>
            <a:r>
              <a:rPr lang="en-US" sz="2000" dirty="0"/>
              <a:t>should </a:t>
            </a:r>
            <a:br>
              <a:rPr lang="en-US" sz="2000" dirty="0"/>
            </a:br>
            <a:r>
              <a:rPr lang="en-US" sz="2000" dirty="0"/>
              <a:t>be rolled back (i.e., </a:t>
            </a:r>
            <a:r>
              <a:rPr lang="en-US" sz="2000" i="1" dirty="0">
                <a:solidFill>
                  <a:srgbClr val="77E1FF"/>
                </a:solidFill>
              </a:rPr>
              <a:t>undone</a:t>
            </a:r>
            <a:r>
              <a:rPr lang="en-US" sz="2000" dirty="0"/>
              <a:t>)</a:t>
            </a:r>
          </a:p>
        </p:txBody>
      </p:sp>
      <p:sp>
        <p:nvSpPr>
          <p:cNvPr id="7" name="Striped Right Arrow 6"/>
          <p:cNvSpPr/>
          <p:nvPr/>
        </p:nvSpPr>
        <p:spPr>
          <a:xfrm>
            <a:off x="6119702" y="4230123"/>
            <a:ext cx="440822" cy="682625"/>
          </a:xfrm>
          <a:prstGeom prst="striped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191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  <p:bldP spid="27" grpId="0" animBg="1"/>
      <p:bldP spid="28" grpId="0" animBg="1"/>
      <p:bldP spid="30" grpId="0" animBg="1"/>
      <p:bldP spid="31" grpId="0" animBg="1"/>
      <p:bldP spid="33" grpId="0" animBg="1"/>
      <p:bldP spid="34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Stealing Frames and Forcing Pages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1248" y="1371600"/>
            <a:ext cx="10588752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To realize what it takes to ensure </a:t>
            </a:r>
            <a:r>
              <a:rPr lang="en-US" i="1" dirty="0">
                <a:solidFill>
                  <a:srgbClr val="77E1FF"/>
                </a:solidFill>
              </a:rPr>
              <a:t>atomicity</a:t>
            </a:r>
            <a:r>
              <a:rPr lang="en-US" dirty="0"/>
              <a:t> and </a:t>
            </a:r>
            <a:r>
              <a:rPr lang="en-US" i="1" dirty="0">
                <a:solidFill>
                  <a:srgbClr val="EF7273"/>
                </a:solidFill>
              </a:rPr>
              <a:t>durability</a:t>
            </a:r>
            <a:r>
              <a:rPr lang="en-US" dirty="0"/>
              <a:t>, it is necessary to understand what happens during normal execution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Can the changes made to an object </a:t>
            </a:r>
            <a:r>
              <a:rPr lang="en-US" b="1" i="1" dirty="0"/>
              <a:t>O</a:t>
            </a:r>
            <a:r>
              <a:rPr lang="en-US" dirty="0"/>
              <a:t> in memory by a transaction </a:t>
            </a:r>
            <a:r>
              <a:rPr lang="en-US" b="1" i="1" dirty="0"/>
              <a:t>T</a:t>
            </a:r>
            <a:r>
              <a:rPr lang="en-US" dirty="0"/>
              <a:t> be written to disk before </a:t>
            </a:r>
            <a:r>
              <a:rPr lang="en-US" b="1" i="1" dirty="0"/>
              <a:t>T</a:t>
            </a:r>
            <a:r>
              <a:rPr lang="en-US" dirty="0"/>
              <a:t> commits?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Yes, if another transaction </a:t>
            </a:r>
            <a:r>
              <a:rPr lang="en-US" i="1" u="sng" dirty="0"/>
              <a:t>steals</a:t>
            </a:r>
            <a:r>
              <a:rPr lang="en-US" dirty="0"/>
              <a:t> </a:t>
            </a:r>
            <a:r>
              <a:rPr lang="en-US" b="1" i="1" dirty="0"/>
              <a:t>O</a:t>
            </a:r>
            <a:r>
              <a:rPr lang="en-US" dirty="0"/>
              <a:t>’s frame (a </a:t>
            </a:r>
            <a:r>
              <a:rPr lang="en-US" i="1" dirty="0">
                <a:solidFill>
                  <a:srgbClr val="92D050"/>
                </a:solidFill>
              </a:rPr>
              <a:t>steal approach</a:t>
            </a:r>
            <a:r>
              <a:rPr lang="en-US" dirty="0">
                <a:solidFill>
                  <a:srgbClr val="92D050"/>
                </a:solidFill>
              </a:rPr>
              <a:t> </a:t>
            </a:r>
            <a:r>
              <a:rPr lang="en-US" dirty="0"/>
              <a:t>is said to be in place)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No, if stealing is not allowed (a </a:t>
            </a:r>
            <a:r>
              <a:rPr lang="en-US" i="1" dirty="0">
                <a:solidFill>
                  <a:srgbClr val="92D050"/>
                </a:solidFill>
              </a:rPr>
              <a:t>no-steal approach </a:t>
            </a:r>
            <a:r>
              <a:rPr lang="en-US" dirty="0"/>
              <a:t>is said to be in place)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When </a:t>
            </a:r>
            <a:r>
              <a:rPr lang="en-US" b="1" i="1" dirty="0"/>
              <a:t>T</a:t>
            </a:r>
            <a:r>
              <a:rPr lang="en-US" dirty="0"/>
              <a:t> commits, must we ensure that all its changes are immediately </a:t>
            </a:r>
            <a:r>
              <a:rPr lang="en-US" i="1" dirty="0"/>
              <a:t>forced</a:t>
            </a:r>
            <a:r>
              <a:rPr lang="en-US" dirty="0"/>
              <a:t> to disk?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Yes, if a </a:t>
            </a:r>
            <a:r>
              <a:rPr lang="en-US" i="1" dirty="0">
                <a:solidFill>
                  <a:srgbClr val="92D050"/>
                </a:solidFill>
              </a:rPr>
              <a:t>force approach </a:t>
            </a:r>
            <a:r>
              <a:rPr lang="en-US" dirty="0"/>
              <a:t>is used 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No, if a </a:t>
            </a:r>
            <a:r>
              <a:rPr lang="en-US" i="1" dirty="0">
                <a:solidFill>
                  <a:srgbClr val="92D050"/>
                </a:solidFill>
              </a:rPr>
              <a:t>no-force approach </a:t>
            </a:r>
            <a:r>
              <a:rPr lang="en-US" dirty="0"/>
              <a:t>is used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411807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114300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Steal vs. No-Steal &amp; Force vs. No-Force Approaches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1248" y="1371600"/>
            <a:ext cx="10360152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What if a </a:t>
            </a:r>
            <a:r>
              <a:rPr lang="en-US" i="1" dirty="0">
                <a:solidFill>
                  <a:srgbClr val="92D050"/>
                </a:solidFill>
              </a:rPr>
              <a:t>no-steal approach </a:t>
            </a:r>
            <a:r>
              <a:rPr lang="en-US" dirty="0"/>
              <a:t>is used? 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We do not have to </a:t>
            </a:r>
            <a:r>
              <a:rPr lang="en-US" i="1" dirty="0"/>
              <a:t>undo</a:t>
            </a:r>
            <a:r>
              <a:rPr lang="en-US" dirty="0"/>
              <a:t> the changes of an aborted transaction (</a:t>
            </a:r>
            <a:r>
              <a:rPr lang="en-US" b="1" dirty="0">
                <a:solidFill>
                  <a:srgbClr val="0000FF"/>
                </a:solidFill>
              </a:rPr>
              <a:t>+</a:t>
            </a:r>
            <a:r>
              <a:rPr lang="en-US" dirty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But this assumes that all pages modified by running transactions can be accommodated in memory (</a:t>
            </a:r>
            <a:r>
              <a:rPr lang="en-US" b="1" dirty="0">
                <a:solidFill>
                  <a:srgbClr val="FF0000"/>
                </a:solidFill>
              </a:rPr>
              <a:t>-</a:t>
            </a:r>
            <a:r>
              <a:rPr lang="en-US" dirty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r>
              <a:rPr lang="en-US" dirty="0"/>
              <a:t>What if a </a:t>
            </a:r>
            <a:r>
              <a:rPr lang="en-US" i="1" dirty="0">
                <a:solidFill>
                  <a:srgbClr val="92D050"/>
                </a:solidFill>
              </a:rPr>
              <a:t>force approach </a:t>
            </a:r>
            <a:r>
              <a:rPr lang="en-US" dirty="0"/>
              <a:t>is used? 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We do not have to </a:t>
            </a:r>
            <a:r>
              <a:rPr lang="en-US" i="1" dirty="0"/>
              <a:t>redo</a:t>
            </a:r>
            <a:r>
              <a:rPr lang="en-US" dirty="0"/>
              <a:t> the changes of a committed transaction (</a:t>
            </a:r>
            <a:r>
              <a:rPr lang="en-US" b="1" dirty="0">
                <a:solidFill>
                  <a:srgbClr val="0000FF"/>
                </a:solidFill>
              </a:rPr>
              <a:t>+</a:t>
            </a:r>
            <a:r>
              <a:rPr lang="en-US" dirty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But this results in an excessive I/O cost (e.g., when a highly used page is updated in succession by 20 transactions, it would be written to disk 20 times!) (</a:t>
            </a:r>
            <a:r>
              <a:rPr lang="en-US" b="1" dirty="0">
                <a:solidFill>
                  <a:srgbClr val="FF0000"/>
                </a:solidFill>
              </a:rPr>
              <a:t>-</a:t>
            </a:r>
            <a:r>
              <a:rPr lang="en-US" dirty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812436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1248" y="1371600"/>
            <a:ext cx="10512552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To this end, we can think of four alternatives: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Most systems use a </a:t>
            </a:r>
            <a:r>
              <a:rPr lang="en-US" sz="2600" i="1" dirty="0">
                <a:solidFill>
                  <a:srgbClr val="92D050"/>
                </a:solidFill>
              </a:rPr>
              <a:t>steal, no-force approach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i="1" dirty="0"/>
              <a:t>More on </a:t>
            </a:r>
            <a:r>
              <a:rPr lang="en-US" sz="2200" i="1" dirty="0">
                <a:solidFill>
                  <a:srgbClr val="C41230"/>
                </a:solidFill>
              </a:rPr>
              <a:t>transaction semantics </a:t>
            </a:r>
            <a:r>
              <a:rPr lang="en-US" sz="2200" i="1" dirty="0"/>
              <a:t>later in the course!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981200" y="2286000"/>
          <a:ext cx="807720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No-Steal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Steal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bg1"/>
                          </a:solidFill>
                        </a:rPr>
                        <a:t>Force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Trivial, but undesired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High I/O cost, but modified pages need not fit in the buffer pool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bg1"/>
                          </a:solidFill>
                        </a:rPr>
                        <a:t>No-Force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bg1"/>
                          </a:solidFill>
                        </a:rPr>
                        <a:t>Low I/O cost, but modified pages need</a:t>
                      </a:r>
                      <a:r>
                        <a:rPr lang="en-US" sz="2200" baseline="0" dirty="0">
                          <a:solidFill>
                            <a:schemeClr val="bg1"/>
                          </a:solidFill>
                        </a:rPr>
                        <a:t> to fit in the buffer pool</a:t>
                      </a:r>
                      <a:endParaRPr lang="en-US" sz="2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bg1"/>
                          </a:solidFill>
                        </a:rPr>
                        <a:t>Low I/O cost, and modified pages need not fit in the buffer pool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1981200" y="2286000"/>
          <a:ext cx="807720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No-Steal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Steal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bg1"/>
                          </a:solidFill>
                        </a:rPr>
                        <a:t>Force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Trivial, but undesired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High I/O cost, but modified pages need not fit in the buffer pool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bg1"/>
                          </a:solidFill>
                        </a:rPr>
                        <a:t>No-Force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bg1"/>
                          </a:solidFill>
                        </a:rPr>
                        <a:t>Low I/O cost, but modified pages need</a:t>
                      </a:r>
                      <a:r>
                        <a:rPr lang="en-US" sz="2200" baseline="0" dirty="0">
                          <a:solidFill>
                            <a:schemeClr val="bg1"/>
                          </a:solidFill>
                        </a:rPr>
                        <a:t> to fit in the buffer pool</a:t>
                      </a:r>
                      <a:endParaRPr lang="en-US" sz="2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bg1"/>
                          </a:solidFill>
                        </a:rPr>
                        <a:t>Low I/O cost, and modified pages need not fit in the buffer pool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328300"/>
              </p:ext>
            </p:extLst>
          </p:nvPr>
        </p:nvGraphicFramePr>
        <p:xfrm>
          <a:off x="1981200" y="2286000"/>
          <a:ext cx="807720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No-Steal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Steal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bg1"/>
                          </a:solidFill>
                        </a:rPr>
                        <a:t>Force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Trivial, but undesired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High I/O cost, but modified pages need not fit in memory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bg1"/>
                          </a:solidFill>
                        </a:rPr>
                        <a:t>No-Force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bg1"/>
                          </a:solidFill>
                        </a:rPr>
                        <a:t>Low I/O cost, but modified pages need</a:t>
                      </a:r>
                      <a:r>
                        <a:rPr lang="en-US" sz="2200" baseline="0" dirty="0">
                          <a:solidFill>
                            <a:schemeClr val="bg1"/>
                          </a:solidFill>
                        </a:rPr>
                        <a:t> to fit in the buffer pool</a:t>
                      </a:r>
                      <a:endParaRPr lang="en-US" sz="2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bg1"/>
                          </a:solidFill>
                        </a:rPr>
                        <a:t>Low I/O cost, and modified pages need not fit in the buffer pool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878053"/>
              </p:ext>
            </p:extLst>
          </p:nvPr>
        </p:nvGraphicFramePr>
        <p:xfrm>
          <a:off x="1981200" y="2286000"/>
          <a:ext cx="807720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No-Steal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Steal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bg1"/>
                          </a:solidFill>
                        </a:rPr>
                        <a:t>Force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Trivial, but undesired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High I/O cost, but modified pages need not fit in memory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bg1"/>
                          </a:solidFill>
                        </a:rPr>
                        <a:t>No-Force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Low I/O cost, but modified pages need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</a:rPr>
                        <a:t> to fit in memory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bg1"/>
                          </a:solidFill>
                        </a:rPr>
                        <a:t>Low I/O cost, and modified pages need not fit in the buffer pool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451583"/>
              </p:ext>
            </p:extLst>
          </p:nvPr>
        </p:nvGraphicFramePr>
        <p:xfrm>
          <a:off x="1981200" y="2286000"/>
          <a:ext cx="807720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No-Steal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Steal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bg1"/>
                          </a:solidFill>
                        </a:rPr>
                        <a:t>Force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Trivial, but undesired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High I/O cost, but modified pages need not fit in memory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bg1"/>
                          </a:solidFill>
                        </a:rPr>
                        <a:t>No-Force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Low I/O cost, but modified pages need</a:t>
                      </a:r>
                      <a:r>
                        <a:rPr lang="en-US" sz="2200" baseline="0" dirty="0">
                          <a:solidFill>
                            <a:schemeClr val="tx1"/>
                          </a:solidFill>
                        </a:rPr>
                        <a:t> to fit in memory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Low I/O cost, and modified pages need not fit in memory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6629400" y="3886200"/>
            <a:ext cx="3429000" cy="1066800"/>
          </a:xfrm>
          <a:prstGeom prst="roundRect">
            <a:avLst/>
          </a:prstGeom>
          <a:noFill/>
          <a:ln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9982201" y="4029670"/>
            <a:ext cx="9204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5400" dirty="0">
                <a:solidFill>
                  <a:srgbClr val="FFC000"/>
                </a:solidFill>
              </a:rPr>
              <a:t> 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C19E77A2-E31C-4230-89F9-2A4C0566EF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114300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Steal vs. No-Steal &amp; Force vs. No-Force Approaches</a:t>
            </a:r>
          </a:p>
        </p:txBody>
      </p:sp>
    </p:spTree>
    <p:extLst>
      <p:ext uri="{BB962C8B-B14F-4D97-AF65-F5344CB8AC3E}">
        <p14:creationId xmlns:p14="http://schemas.microsoft.com/office/powerpoint/2010/main" val="3159443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Implementation Choices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10515600" cy="4351338"/>
          </a:xfrm>
        </p:spPr>
        <p:txBody>
          <a:bodyPr>
            <a:normAutofit lnSpcReduction="10000"/>
          </a:bodyPr>
          <a:lstStyle/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r>
              <a:rPr lang="en-US" altLang="en-US" sz="2600" dirty="0"/>
              <a:t>RPC transport can be implemented in different ways to provide different </a:t>
            </a:r>
            <a:r>
              <a:rPr lang="en-US" altLang="en-US" sz="2600" i="1" dirty="0"/>
              <a:t>delivery guarantees</a:t>
            </a:r>
            <a:r>
              <a:rPr lang="en-US" altLang="en-US" sz="2600" dirty="0"/>
              <a:t>. The main choices are:</a:t>
            </a:r>
          </a:p>
          <a:p>
            <a:pPr marL="857250" lvl="1" indent="-457200">
              <a:spcBef>
                <a:spcPct val="30000"/>
              </a:spcBef>
              <a:buFontTx/>
              <a:buAutoNum type="arabicPeriod"/>
            </a:pPr>
            <a:r>
              <a:rPr lang="en-US" altLang="en-US" dirty="0">
                <a:solidFill>
                  <a:srgbClr val="0070C0"/>
                </a:solidFill>
              </a:rPr>
              <a:t>Retry request service </a:t>
            </a:r>
            <a:r>
              <a:rPr lang="en-US" altLang="en-US" dirty="0">
                <a:solidFill>
                  <a:srgbClr val="C00000"/>
                </a:solidFill>
              </a:rPr>
              <a:t>(</a:t>
            </a:r>
            <a:r>
              <a:rPr lang="en-US" altLang="en-US" i="1" dirty="0">
                <a:solidFill>
                  <a:srgbClr val="C00000"/>
                </a:solidFill>
              </a:rPr>
              <a:t>client side</a:t>
            </a:r>
            <a:r>
              <a:rPr lang="en-US" altLang="en-US" dirty="0">
                <a:solidFill>
                  <a:srgbClr val="C00000"/>
                </a:solidFill>
              </a:rPr>
              <a:t>)</a:t>
            </a:r>
            <a:r>
              <a:rPr lang="en-US" altLang="en-US" dirty="0"/>
              <a:t>: Controls whether to retransmit the request service until either a reply is received or the server is assumed to have failed</a:t>
            </a:r>
          </a:p>
          <a:p>
            <a:pPr marL="857250" lvl="1" indent="-457200">
              <a:spcBef>
                <a:spcPct val="30000"/>
              </a:spcBef>
              <a:buFontTx/>
              <a:buAutoNum type="arabicPeriod"/>
            </a:pPr>
            <a:endParaRPr lang="en-US" altLang="en-US" dirty="0">
              <a:solidFill>
                <a:srgbClr val="7F7F7F"/>
              </a:solidFill>
            </a:endParaRPr>
          </a:p>
          <a:p>
            <a:pPr marL="857250" lvl="1" indent="-457200">
              <a:spcBef>
                <a:spcPct val="30000"/>
              </a:spcBef>
              <a:buFontTx/>
              <a:buAutoNum type="arabicPeriod"/>
            </a:pPr>
            <a:r>
              <a:rPr lang="en-US" altLang="en-US" dirty="0">
                <a:solidFill>
                  <a:srgbClr val="0070C0"/>
                </a:solidFill>
              </a:rPr>
              <a:t>Duplicate filtering </a:t>
            </a:r>
            <a:r>
              <a:rPr lang="en-US" altLang="en-US" dirty="0">
                <a:solidFill>
                  <a:srgbClr val="C00000"/>
                </a:solidFill>
              </a:rPr>
              <a:t>(</a:t>
            </a:r>
            <a:r>
              <a:rPr lang="en-US" altLang="en-US" i="1" dirty="0">
                <a:solidFill>
                  <a:srgbClr val="C00000"/>
                </a:solidFill>
              </a:rPr>
              <a:t>server side</a:t>
            </a:r>
            <a:r>
              <a:rPr lang="en-US" altLang="en-US" dirty="0">
                <a:solidFill>
                  <a:srgbClr val="C00000"/>
                </a:solidFill>
              </a:rPr>
              <a:t>)</a:t>
            </a:r>
            <a:r>
              <a:rPr lang="en-US" altLang="en-US" dirty="0"/>
              <a:t>: Controls when retransmissions are used and whether to filter out duplicate requests at the server</a:t>
            </a:r>
          </a:p>
          <a:p>
            <a:pPr marL="857250" lvl="1" indent="-457200">
              <a:spcBef>
                <a:spcPct val="30000"/>
              </a:spcBef>
              <a:buFontTx/>
              <a:buAutoNum type="arabicPeriod"/>
            </a:pPr>
            <a:endParaRPr lang="en-US" altLang="en-US" dirty="0">
              <a:solidFill>
                <a:srgbClr val="7F7F7F"/>
              </a:solidFill>
            </a:endParaRPr>
          </a:p>
          <a:p>
            <a:pPr marL="857250" lvl="1" indent="-457200">
              <a:spcBef>
                <a:spcPct val="30000"/>
              </a:spcBef>
              <a:buFontTx/>
              <a:buAutoNum type="arabicPeriod"/>
            </a:pPr>
            <a:r>
              <a:rPr lang="en-US" altLang="en-US" dirty="0">
                <a:solidFill>
                  <a:srgbClr val="0070C0"/>
                </a:solidFill>
              </a:rPr>
              <a:t>Retention of results </a:t>
            </a:r>
            <a:r>
              <a:rPr lang="en-US" altLang="en-US" dirty="0">
                <a:solidFill>
                  <a:srgbClr val="C00000"/>
                </a:solidFill>
              </a:rPr>
              <a:t>(</a:t>
            </a:r>
            <a:r>
              <a:rPr lang="en-US" altLang="en-US" i="1" dirty="0">
                <a:solidFill>
                  <a:srgbClr val="C00000"/>
                </a:solidFill>
              </a:rPr>
              <a:t>server side</a:t>
            </a:r>
            <a:r>
              <a:rPr lang="en-US" altLang="en-US" dirty="0">
                <a:solidFill>
                  <a:srgbClr val="C00000"/>
                </a:solidFill>
              </a:rPr>
              <a:t>)</a:t>
            </a:r>
            <a:r>
              <a:rPr lang="en-US" altLang="en-US" dirty="0"/>
              <a:t>: Controls whether to keep a history of result messages so as to enable lost replies to be retransmitted without re-executing the operations at the server</a:t>
            </a:r>
          </a:p>
          <a:p>
            <a:pPr marL="857250" lvl="1" indent="-457200"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marL="857250" lvl="1" indent="-457200"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57250" lvl="1" indent="-457200" algn="just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9F4F22-16F2-4D1F-AFD8-EFAE13C08DD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877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RPC Call Semantics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10515600" cy="4351338"/>
          </a:xfrm>
        </p:spPr>
        <p:txBody>
          <a:bodyPr/>
          <a:lstStyle/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600" dirty="0"/>
              <a:t>Combinations of measures lead to a variety of possible </a:t>
            </a:r>
            <a:r>
              <a:rPr lang="en-US" sz="2600" i="1" dirty="0">
                <a:solidFill>
                  <a:srgbClr val="EF7273"/>
                </a:solidFill>
              </a:rPr>
              <a:t>semantics</a:t>
            </a:r>
            <a:r>
              <a:rPr lang="en-US" sz="2600" dirty="0"/>
              <a:t> for the reliability of RPC</a:t>
            </a: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2600" dirty="0"/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2253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992E61B-3EE3-494C-AEBE-440EF00A4C0D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1977067"/>
              </p:ext>
            </p:extLst>
          </p:nvPr>
        </p:nvGraphicFramePr>
        <p:xfrm>
          <a:off x="1828800" y="2414036"/>
          <a:ext cx="8382000" cy="2667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95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Fault Tolerance Measure</a:t>
                      </a:r>
                    </a:p>
                  </a:txBody>
                  <a:tcPr>
                    <a:solidFill>
                      <a:srgbClr val="77E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Call Semantics (Pertaining to Remote Procedures)</a:t>
                      </a:r>
                    </a:p>
                  </a:txBody>
                  <a:tcPr anchor="ctr">
                    <a:solidFill>
                      <a:srgbClr val="77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Retransmit Request Message</a:t>
                      </a:r>
                    </a:p>
                  </a:txBody>
                  <a:tcPr>
                    <a:solidFill>
                      <a:srgbClr val="FCE87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Duplicate Filtering</a:t>
                      </a:r>
                    </a:p>
                  </a:txBody>
                  <a:tcPr>
                    <a:solidFill>
                      <a:srgbClr val="FCE87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Re-execute Procedure or Retransmit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Reply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CE87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EF7273"/>
                          </a:solidFill>
                        </a:rPr>
                        <a:t>Maybe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No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Re-execute Procedure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chemeClr val="bg1"/>
                          </a:solidFill>
                        </a:rPr>
                        <a:t>At-least-once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Retransmit Reply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chemeClr val="bg1"/>
                          </a:solidFill>
                        </a:rPr>
                        <a:t>At-most</a:t>
                      </a:r>
                      <a:r>
                        <a:rPr lang="en-US" b="1" i="0" baseline="0" dirty="0">
                          <a:solidFill>
                            <a:schemeClr val="bg1"/>
                          </a:solidFill>
                        </a:rPr>
                        <a:t>-once</a:t>
                      </a:r>
                      <a:endParaRPr lang="en-US" b="1" i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1828800" y="5224463"/>
            <a:ext cx="8382000" cy="596901"/>
          </a:xfrm>
          <a:prstGeom prst="round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Ideally, we would want an </a:t>
            </a:r>
            <a:r>
              <a:rPr lang="en-US" sz="2400" i="1" dirty="0">
                <a:solidFill>
                  <a:schemeClr val="bg1"/>
                </a:solidFill>
              </a:rPr>
              <a:t>exactly-once</a:t>
            </a:r>
            <a:r>
              <a:rPr lang="en-US" sz="2400" dirty="0">
                <a:solidFill>
                  <a:schemeClr val="bg1"/>
                </a:solidFill>
              </a:rPr>
              <a:t> semantic!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83C9C49-459D-1962-4205-58F744277C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0348972"/>
              </p:ext>
            </p:extLst>
          </p:nvPr>
        </p:nvGraphicFramePr>
        <p:xfrm>
          <a:off x="1828800" y="2414036"/>
          <a:ext cx="8382000" cy="2667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95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Fault Tolerance Measure</a:t>
                      </a:r>
                    </a:p>
                  </a:txBody>
                  <a:tcPr>
                    <a:solidFill>
                      <a:srgbClr val="77E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Call Semantics (Pertaining to Remote Procedures)</a:t>
                      </a:r>
                    </a:p>
                  </a:txBody>
                  <a:tcPr anchor="ctr">
                    <a:solidFill>
                      <a:srgbClr val="77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Retransmit Request Message</a:t>
                      </a:r>
                    </a:p>
                  </a:txBody>
                  <a:tcPr>
                    <a:solidFill>
                      <a:srgbClr val="FCE87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Duplicate Filtering</a:t>
                      </a:r>
                    </a:p>
                  </a:txBody>
                  <a:tcPr>
                    <a:solidFill>
                      <a:srgbClr val="FCE87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Re-execute Procedure or Retransmit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Reply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CE87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EF7273"/>
                          </a:solidFill>
                        </a:rPr>
                        <a:t>Maybe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Re-execute Procedure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EF7273"/>
                          </a:solidFill>
                        </a:rPr>
                        <a:t>At-least-once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Yes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Retransmit Reply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chemeClr val="bg1"/>
                          </a:solidFill>
                        </a:rPr>
                        <a:t>At-most</a:t>
                      </a:r>
                      <a:r>
                        <a:rPr lang="en-US" b="1" i="0" baseline="0" dirty="0">
                          <a:solidFill>
                            <a:schemeClr val="bg1"/>
                          </a:solidFill>
                        </a:rPr>
                        <a:t>-once</a:t>
                      </a:r>
                      <a:endParaRPr lang="en-US" b="1" i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9C56FBA-FBBF-90B5-7A55-EFE64289B5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234181"/>
              </p:ext>
            </p:extLst>
          </p:nvPr>
        </p:nvGraphicFramePr>
        <p:xfrm>
          <a:off x="1828800" y="2414036"/>
          <a:ext cx="8382000" cy="2667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95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Fault Tolerance Measure</a:t>
                      </a:r>
                    </a:p>
                  </a:txBody>
                  <a:tcPr>
                    <a:solidFill>
                      <a:srgbClr val="77E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Call Semantics (Pertaining to Remote Procedures)</a:t>
                      </a:r>
                    </a:p>
                  </a:txBody>
                  <a:tcPr anchor="ctr">
                    <a:solidFill>
                      <a:srgbClr val="77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Retransmit Request Message</a:t>
                      </a:r>
                    </a:p>
                  </a:txBody>
                  <a:tcPr>
                    <a:solidFill>
                      <a:srgbClr val="FCE87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Duplicate Filtering</a:t>
                      </a:r>
                    </a:p>
                  </a:txBody>
                  <a:tcPr>
                    <a:solidFill>
                      <a:srgbClr val="FCE87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Re-execute Procedure or Retransmit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Reply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CE87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EF7273"/>
                          </a:solidFill>
                        </a:rPr>
                        <a:t>Maybe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Re-execute Procedure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EF7273"/>
                          </a:solidFill>
                        </a:rPr>
                        <a:t>At-least-once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Retransmit Reply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solidFill>
                            <a:srgbClr val="EF7273"/>
                          </a:solidFill>
                        </a:rPr>
                        <a:t>At-most</a:t>
                      </a:r>
                      <a:r>
                        <a:rPr lang="en-US" b="1" i="0" baseline="0" dirty="0">
                          <a:solidFill>
                            <a:srgbClr val="EF7273"/>
                          </a:solidFill>
                        </a:rPr>
                        <a:t>-once</a:t>
                      </a:r>
                      <a:endParaRPr lang="en-US" b="1" i="0" dirty="0">
                        <a:solidFill>
                          <a:srgbClr val="EF7273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3392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Middleware Layers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marL="857250" lvl="1" indent="-457200"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57250" lvl="1" indent="-457200" algn="just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601200" y="6457950"/>
            <a:ext cx="838200" cy="476250"/>
          </a:xfrm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9F4F22-16F2-4D1F-AFD8-EFAE13C08DD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05200" y="34290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Transport Layer (TCP/UDP)</a:t>
            </a:r>
          </a:p>
        </p:txBody>
      </p:sp>
      <p:sp>
        <p:nvSpPr>
          <p:cNvPr id="6" name="Rectangle 5"/>
          <p:cNvSpPr/>
          <p:nvPr/>
        </p:nvSpPr>
        <p:spPr>
          <a:xfrm>
            <a:off x="3505200" y="28956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IPC Primitives (e.g., Sockets)</a:t>
            </a:r>
          </a:p>
        </p:txBody>
      </p:sp>
      <p:sp>
        <p:nvSpPr>
          <p:cNvPr id="7" name="Rectangle 6"/>
          <p:cNvSpPr/>
          <p:nvPr/>
        </p:nvSpPr>
        <p:spPr>
          <a:xfrm>
            <a:off x="3505200" y="23622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Remote Invocation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3505200" y="1828800"/>
            <a:ext cx="50292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Applications, Services</a:t>
            </a:r>
          </a:p>
        </p:txBody>
      </p: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1456403" y="2572543"/>
            <a:ext cx="1600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Middleware Layers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505200" y="40386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Network Layer (IP)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05200" y="46482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Data-Link Layer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505200" y="52578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Physical Layer</a:t>
            </a:r>
          </a:p>
        </p:txBody>
      </p:sp>
      <p:sp>
        <p:nvSpPr>
          <p:cNvPr id="3" name="Left Brace 2"/>
          <p:cNvSpPr/>
          <p:nvPr/>
        </p:nvSpPr>
        <p:spPr>
          <a:xfrm>
            <a:off x="3078726" y="2362200"/>
            <a:ext cx="228600" cy="10668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7848600" y="2743200"/>
            <a:ext cx="0" cy="475456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7010400" y="3218656"/>
            <a:ext cx="838200" cy="362744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419600" y="2743200"/>
            <a:ext cx="0" cy="475456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419600" y="3218656"/>
            <a:ext cx="2057400" cy="362744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6324600" y="3557016"/>
            <a:ext cx="381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6781800" y="3550888"/>
            <a:ext cx="381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074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505A975-4A4F-4F59-9A1C-E56C0634C7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altLang="en-US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6CF7890-BA4C-4174-8CA8-27ED98FB76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10668000" cy="48006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77E1FF"/>
                </a:solidFill>
              </a:rPr>
              <a:t>Last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RPC- Part I </a:t>
            </a:r>
          </a:p>
          <a:p>
            <a:pPr marL="1828800" lvl="4" indent="0" algn="just" eaLnBrk="1" hangingPunct="1">
              <a:buNone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77E1FF"/>
                </a:solidFill>
              </a:rPr>
              <a:t>Today’s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Continue with Remote Procedure Calls</a:t>
            </a:r>
            <a:endParaRPr lang="en-US" sz="2600" dirty="0"/>
          </a:p>
          <a:p>
            <a:pPr marL="457200" lvl="1" indent="0" eaLnBrk="1" hangingPunct="1">
              <a:buNone/>
              <a:defRPr/>
            </a:pPr>
            <a:endParaRPr lang="en-US" sz="2600" dirty="0"/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77E1FF"/>
                </a:solidFill>
              </a:rPr>
              <a:t>Announcement: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800" dirty="0"/>
              <a:t>Project I will be out today and due on Oct 1st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RPC over UDP or TCP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351338"/>
          </a:xfrm>
        </p:spPr>
        <p:txBody>
          <a:bodyPr/>
          <a:lstStyle/>
          <a:p>
            <a:r>
              <a:rPr lang="en-US" altLang="en-US" dirty="0"/>
              <a:t>If RPC is layered on top of UDP</a:t>
            </a:r>
          </a:p>
          <a:p>
            <a:pPr lvl="1"/>
            <a:r>
              <a:rPr lang="en-US" altLang="en-US" sz="2600" dirty="0"/>
              <a:t>Retransmission shall/can be handled by RPC</a:t>
            </a:r>
          </a:p>
          <a:p>
            <a:pPr lvl="1"/>
            <a:endParaRPr lang="en-US" altLang="en-US" dirty="0"/>
          </a:p>
          <a:p>
            <a:r>
              <a:rPr lang="en-US" altLang="en-US" dirty="0"/>
              <a:t>If RPC is layered on top of TCP</a:t>
            </a:r>
          </a:p>
          <a:p>
            <a:pPr lvl="1"/>
            <a:r>
              <a:rPr lang="en-US" altLang="en-US" sz="2600" dirty="0"/>
              <a:t>Retransmission will be handled by TCP</a:t>
            </a:r>
          </a:p>
          <a:p>
            <a:pPr lvl="1"/>
            <a:r>
              <a:rPr lang="en-US" altLang="en-US" sz="2600" dirty="0">
                <a:solidFill>
                  <a:srgbClr val="0070C0"/>
                </a:solidFill>
              </a:rPr>
              <a:t>Is it still necessary to take fault-tolerance measures within RPC? </a:t>
            </a:r>
          </a:p>
          <a:p>
            <a:pPr lvl="2"/>
            <a:r>
              <a:rPr lang="en-US" altLang="en-US" sz="2400" dirty="0"/>
              <a:t>Yes-- “End-to-End Arguments in System Design” by </a:t>
            </a:r>
            <a:r>
              <a:rPr lang="en-US" altLang="en-US" sz="2400" dirty="0" err="1"/>
              <a:t>Saltzer</a:t>
            </a:r>
            <a:r>
              <a:rPr lang="en-US" altLang="en-US" sz="2400" dirty="0"/>
              <a:t> </a:t>
            </a:r>
            <a:r>
              <a:rPr lang="en-US" altLang="en-US" sz="2400" i="1" dirty="0"/>
              <a:t>et. al.</a:t>
            </a:r>
          </a:p>
          <a:p>
            <a:pPr lvl="1"/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12867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i="1" dirty="0"/>
              <a:t>Careful</a:t>
            </a:r>
            <a:r>
              <a:rPr lang="en-US" altLang="en-US" dirty="0"/>
              <a:t> File Transfer: Flow</a:t>
            </a:r>
          </a:p>
        </p:txBody>
      </p:sp>
      <p:sp>
        <p:nvSpPr>
          <p:cNvPr id="2" name="Rectangle 1"/>
          <p:cNvSpPr/>
          <p:nvPr/>
        </p:nvSpPr>
        <p:spPr>
          <a:xfrm>
            <a:off x="2332484" y="4221956"/>
            <a:ext cx="2438399" cy="21788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332484" y="3098555"/>
            <a:ext cx="2421835" cy="6096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OS (which includes a LFS)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342421" y="1892631"/>
            <a:ext cx="2438400" cy="697309"/>
            <a:chOff x="457200" y="2514599"/>
            <a:chExt cx="2438400" cy="697309"/>
          </a:xfrm>
          <a:solidFill>
            <a:srgbClr val="C00000"/>
          </a:solidFill>
        </p:grpSpPr>
        <p:sp>
          <p:nvSpPr>
            <p:cNvPr id="5" name="Rectangle 4"/>
            <p:cNvSpPr/>
            <p:nvPr/>
          </p:nvSpPr>
          <p:spPr>
            <a:xfrm>
              <a:off x="457200" y="2514599"/>
              <a:ext cx="2438400" cy="697309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b="1" dirty="0"/>
                <a:t>File Transfer App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1905000" y="2910680"/>
              <a:ext cx="990600" cy="301228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DCS</a:t>
              </a:r>
            </a:p>
          </p:txBody>
        </p:sp>
      </p:grpSp>
      <p:cxnSp>
        <p:nvCxnSpPr>
          <p:cNvPr id="10" name="Straight Arrow Connector 9"/>
          <p:cNvCxnSpPr/>
          <p:nvPr/>
        </p:nvCxnSpPr>
        <p:spPr>
          <a:xfrm flipH="1">
            <a:off x="2928715" y="2597192"/>
            <a:ext cx="2650" cy="454293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676400" y="2682152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 Read </a:t>
            </a:r>
            <a:r>
              <a:rPr lang="en-US" b="1" dirty="0"/>
              <a:t>F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874164" y="3706088"/>
            <a:ext cx="0" cy="515868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733601" y="3776424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2. Read </a:t>
            </a:r>
            <a:r>
              <a:rPr lang="en-US" b="1" dirty="0"/>
              <a:t>F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101468" y="3769570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3. Return </a:t>
            </a:r>
            <a:r>
              <a:rPr lang="en-US" b="1" dirty="0"/>
              <a:t>F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800600" y="2049603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5. Send </a:t>
            </a:r>
            <a:r>
              <a:rPr lang="en-US" b="1" dirty="0"/>
              <a:t>F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071929" y="2662326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4. Return </a:t>
            </a:r>
            <a:r>
              <a:rPr lang="en-US" b="1" dirty="0"/>
              <a:t>F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3912243" y="3706088"/>
            <a:ext cx="0" cy="501364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3912243" y="2597191"/>
            <a:ext cx="0" cy="501364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6" idx="3"/>
          </p:cNvCxnSpPr>
          <p:nvPr/>
        </p:nvCxnSpPr>
        <p:spPr>
          <a:xfrm>
            <a:off x="4780821" y="2439325"/>
            <a:ext cx="2694670" cy="0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7483988" y="4221956"/>
            <a:ext cx="2438399" cy="21788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lowchart: Magnetic Disk 31"/>
          <p:cNvSpPr/>
          <p:nvPr/>
        </p:nvSpPr>
        <p:spPr>
          <a:xfrm>
            <a:off x="7974730" y="4561616"/>
            <a:ext cx="1473479" cy="1782763"/>
          </a:xfrm>
          <a:prstGeom prst="flowChartMagneticDisk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7483988" y="3098555"/>
            <a:ext cx="2421835" cy="6096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OS (which includes a LFS)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493925" y="1892631"/>
            <a:ext cx="2438400" cy="697309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/>
              <a:t>File Transfer App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496476" y="2280856"/>
            <a:ext cx="990600" cy="301228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DCS</a:t>
            </a: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2368" y="5212557"/>
            <a:ext cx="838200" cy="967949"/>
          </a:xfrm>
          <a:prstGeom prst="rect">
            <a:avLst/>
          </a:prstGeom>
        </p:spPr>
      </p:pic>
      <p:cxnSp>
        <p:nvCxnSpPr>
          <p:cNvPr id="38" name="Straight Arrow Connector 37"/>
          <p:cNvCxnSpPr/>
          <p:nvPr/>
        </p:nvCxnSpPr>
        <p:spPr>
          <a:xfrm flipH="1">
            <a:off x="8080219" y="2597192"/>
            <a:ext cx="2650" cy="454293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8485819" y="5470668"/>
            <a:ext cx="373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+mn-lt"/>
              </a:rPr>
              <a:t>F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827904" y="2682152"/>
            <a:ext cx="1180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7. Write </a:t>
            </a:r>
            <a:r>
              <a:rPr lang="en-US" b="1" dirty="0"/>
              <a:t>F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8025668" y="3706088"/>
            <a:ext cx="0" cy="515868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885105" y="3776424"/>
            <a:ext cx="1180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8. Write </a:t>
            </a:r>
            <a:r>
              <a:rPr lang="en-US" b="1" dirty="0"/>
              <a:t>F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499924" y="2056698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6. </a:t>
            </a:r>
            <a:r>
              <a:rPr lang="en-US" dirty="0" err="1"/>
              <a:t>Rcv</a:t>
            </a:r>
            <a:r>
              <a:rPr lang="en-US" dirty="0"/>
              <a:t> </a:t>
            </a:r>
            <a:r>
              <a:rPr lang="en-US" b="1" dirty="0"/>
              <a:t>F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693322" y="6466139"/>
            <a:ext cx="6917278" cy="369332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DCS = Data Communication System; LFS = Local File System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657581" y="1385706"/>
            <a:ext cx="1771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/>
              <a:t>Endpoint 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825649" y="1410587"/>
            <a:ext cx="1771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/>
              <a:t>Endpoint 2</a:t>
            </a:r>
          </a:p>
        </p:txBody>
      </p:sp>
      <p:sp>
        <p:nvSpPr>
          <p:cNvPr id="54" name="Flowchart: Magnetic Disk 53"/>
          <p:cNvSpPr/>
          <p:nvPr/>
        </p:nvSpPr>
        <p:spPr>
          <a:xfrm>
            <a:off x="2717522" y="4574205"/>
            <a:ext cx="1473479" cy="1782763"/>
          </a:xfrm>
          <a:prstGeom prst="flowChartMagneticDisk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5" name="Picture 5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5160" y="5225146"/>
            <a:ext cx="838200" cy="967949"/>
          </a:xfrm>
          <a:prstGeom prst="rect">
            <a:avLst/>
          </a:prstGeom>
        </p:spPr>
      </p:pic>
      <p:sp>
        <p:nvSpPr>
          <p:cNvPr id="56" name="TextBox 55"/>
          <p:cNvSpPr txBox="1"/>
          <p:nvPr/>
        </p:nvSpPr>
        <p:spPr>
          <a:xfrm>
            <a:off x="3228611" y="5483257"/>
            <a:ext cx="373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+mn-lt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2673553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  <p:bldP spid="18" grpId="0"/>
      <p:bldP spid="19" grpId="0"/>
      <p:bldP spid="20" grpId="0"/>
      <p:bldP spid="39" grpId="0"/>
      <p:bldP spid="40" grpId="0"/>
      <p:bldP spid="42" grpId="0"/>
      <p:bldP spid="4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447800" y="320676"/>
            <a:ext cx="9067799" cy="1055688"/>
          </a:xfrm>
        </p:spPr>
        <p:txBody>
          <a:bodyPr>
            <a:noAutofit/>
          </a:bodyPr>
          <a:lstStyle/>
          <a:p>
            <a:r>
              <a:rPr lang="en-US" altLang="en-US" i="1" dirty="0"/>
              <a:t>Careful</a:t>
            </a:r>
            <a:r>
              <a:rPr lang="en-US" altLang="en-US" dirty="0"/>
              <a:t> File Transfer: Possible Threats</a:t>
            </a:r>
          </a:p>
        </p:txBody>
      </p:sp>
      <p:sp>
        <p:nvSpPr>
          <p:cNvPr id="2" name="Rectangle 1"/>
          <p:cNvSpPr/>
          <p:nvPr/>
        </p:nvSpPr>
        <p:spPr>
          <a:xfrm>
            <a:off x="2332484" y="4234545"/>
            <a:ext cx="2438399" cy="21788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lowchart: Magnetic Disk 2"/>
          <p:cNvSpPr/>
          <p:nvPr/>
        </p:nvSpPr>
        <p:spPr>
          <a:xfrm>
            <a:off x="2717522" y="4574205"/>
            <a:ext cx="1473479" cy="1782763"/>
          </a:xfrm>
          <a:prstGeom prst="flowChartMagneticDisk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332484" y="3111144"/>
            <a:ext cx="2421835" cy="6096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OS (which includes a LFS)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342421" y="1905220"/>
            <a:ext cx="2438400" cy="697309"/>
            <a:chOff x="457200" y="2514599"/>
            <a:chExt cx="2438400" cy="697309"/>
          </a:xfrm>
          <a:solidFill>
            <a:srgbClr val="C00000"/>
          </a:solidFill>
        </p:grpSpPr>
        <p:sp>
          <p:nvSpPr>
            <p:cNvPr id="5" name="Rectangle 4"/>
            <p:cNvSpPr/>
            <p:nvPr/>
          </p:nvSpPr>
          <p:spPr>
            <a:xfrm>
              <a:off x="457200" y="2514599"/>
              <a:ext cx="2438400" cy="697309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b="1" dirty="0"/>
                <a:t>File Transfer App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1905000" y="2910680"/>
              <a:ext cx="990600" cy="301228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DCS</a:t>
              </a:r>
            </a:p>
          </p:txBody>
        </p: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5160" y="5225146"/>
            <a:ext cx="838200" cy="967949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/>
        </p:nvCxnSpPr>
        <p:spPr>
          <a:xfrm flipH="1">
            <a:off x="2928715" y="2609781"/>
            <a:ext cx="2650" cy="454293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228611" y="5483257"/>
            <a:ext cx="373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+mn-lt"/>
              </a:rPr>
              <a:t>F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676400" y="2694741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 Read </a:t>
            </a:r>
            <a:r>
              <a:rPr lang="en-US" b="1" dirty="0"/>
              <a:t>F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874164" y="3718677"/>
            <a:ext cx="0" cy="515868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733601" y="3789013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2. Read </a:t>
            </a:r>
            <a:r>
              <a:rPr lang="en-US" b="1" dirty="0"/>
              <a:t>F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101468" y="3782159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3. Return </a:t>
            </a:r>
            <a:r>
              <a:rPr lang="en-US" b="1" dirty="0"/>
              <a:t>F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800600" y="2062192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5. Send </a:t>
            </a:r>
            <a:r>
              <a:rPr lang="en-US" b="1" dirty="0"/>
              <a:t>F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071929" y="2674915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4. Return </a:t>
            </a:r>
            <a:r>
              <a:rPr lang="en-US" b="1" dirty="0"/>
              <a:t>F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3912243" y="3718677"/>
            <a:ext cx="0" cy="501364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3912243" y="2609780"/>
            <a:ext cx="0" cy="501364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6" idx="3"/>
            <a:endCxn id="36" idx="1"/>
          </p:cNvCxnSpPr>
          <p:nvPr/>
        </p:nvCxnSpPr>
        <p:spPr>
          <a:xfrm flipV="1">
            <a:off x="4780822" y="2444060"/>
            <a:ext cx="2715655" cy="7855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7483988" y="4234545"/>
            <a:ext cx="2438399" cy="21788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lowchart: Magnetic Disk 31"/>
          <p:cNvSpPr/>
          <p:nvPr/>
        </p:nvSpPr>
        <p:spPr>
          <a:xfrm>
            <a:off x="7974730" y="4574205"/>
            <a:ext cx="1473479" cy="1782763"/>
          </a:xfrm>
          <a:prstGeom prst="flowChartMagneticDisk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7483988" y="3111144"/>
            <a:ext cx="2421835" cy="6096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OS (which includes a LFS)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493925" y="1905220"/>
            <a:ext cx="2438400" cy="697309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/>
              <a:t>File Transfer App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496476" y="2293445"/>
            <a:ext cx="990600" cy="301228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DCS</a:t>
            </a: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2368" y="5225146"/>
            <a:ext cx="838200" cy="967949"/>
          </a:xfrm>
          <a:prstGeom prst="rect">
            <a:avLst/>
          </a:prstGeom>
        </p:spPr>
      </p:pic>
      <p:cxnSp>
        <p:nvCxnSpPr>
          <p:cNvPr id="38" name="Straight Arrow Connector 37"/>
          <p:cNvCxnSpPr/>
          <p:nvPr/>
        </p:nvCxnSpPr>
        <p:spPr>
          <a:xfrm flipH="1">
            <a:off x="8080219" y="2609781"/>
            <a:ext cx="2650" cy="454293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8485819" y="5483257"/>
            <a:ext cx="373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+mn-lt"/>
              </a:rPr>
              <a:t>F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827904" y="2694741"/>
            <a:ext cx="1180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7. Write </a:t>
            </a:r>
            <a:r>
              <a:rPr lang="en-US" b="1" dirty="0"/>
              <a:t>F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8025668" y="3718677"/>
            <a:ext cx="0" cy="515868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885105" y="3789013"/>
            <a:ext cx="1180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8. Write </a:t>
            </a:r>
            <a:r>
              <a:rPr lang="en-US" b="1" dirty="0"/>
              <a:t>F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499924" y="2069287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6. </a:t>
            </a:r>
            <a:r>
              <a:rPr lang="en-US" dirty="0" err="1"/>
              <a:t>Rcv</a:t>
            </a:r>
            <a:r>
              <a:rPr lang="en-US" dirty="0"/>
              <a:t> </a:t>
            </a:r>
            <a:r>
              <a:rPr lang="en-US" b="1" dirty="0"/>
              <a:t>F</a:t>
            </a:r>
          </a:p>
        </p:txBody>
      </p:sp>
      <p:sp>
        <p:nvSpPr>
          <p:cNvPr id="24" name="Oval 23"/>
          <p:cNvSpPr/>
          <p:nvPr/>
        </p:nvSpPr>
        <p:spPr>
          <a:xfrm>
            <a:off x="2585843" y="4135883"/>
            <a:ext cx="1684488" cy="1045937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4. Corrupted F</a:t>
            </a:r>
          </a:p>
        </p:txBody>
      </p:sp>
      <p:sp>
        <p:nvSpPr>
          <p:cNvPr id="25" name="Oval 24"/>
          <p:cNvSpPr/>
          <p:nvPr/>
        </p:nvSpPr>
        <p:spPr>
          <a:xfrm>
            <a:off x="2150264" y="3055804"/>
            <a:ext cx="2819400" cy="699075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2. Faulty LFS</a:t>
            </a:r>
          </a:p>
        </p:txBody>
      </p:sp>
      <p:sp>
        <p:nvSpPr>
          <p:cNvPr id="43" name="Oval 42"/>
          <p:cNvSpPr/>
          <p:nvPr/>
        </p:nvSpPr>
        <p:spPr>
          <a:xfrm>
            <a:off x="2129530" y="1903454"/>
            <a:ext cx="2819400" cy="699075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1. Faulty App</a:t>
            </a:r>
          </a:p>
        </p:txBody>
      </p:sp>
      <p:sp>
        <p:nvSpPr>
          <p:cNvPr id="45" name="Oval 44"/>
          <p:cNvSpPr/>
          <p:nvPr/>
        </p:nvSpPr>
        <p:spPr>
          <a:xfrm>
            <a:off x="7750779" y="4137649"/>
            <a:ext cx="1684488" cy="1045937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4. Corrupted F</a:t>
            </a:r>
          </a:p>
        </p:txBody>
      </p:sp>
      <p:sp>
        <p:nvSpPr>
          <p:cNvPr id="46" name="Oval 45"/>
          <p:cNvSpPr/>
          <p:nvPr/>
        </p:nvSpPr>
        <p:spPr>
          <a:xfrm>
            <a:off x="7315200" y="3057570"/>
            <a:ext cx="2819400" cy="699075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2. Faulty LFS</a:t>
            </a:r>
          </a:p>
        </p:txBody>
      </p:sp>
      <p:sp>
        <p:nvSpPr>
          <p:cNvPr id="47" name="Oval 46"/>
          <p:cNvSpPr/>
          <p:nvPr/>
        </p:nvSpPr>
        <p:spPr>
          <a:xfrm>
            <a:off x="7294466" y="1905220"/>
            <a:ext cx="2819400" cy="699075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1. Faulty App</a:t>
            </a:r>
          </a:p>
        </p:txBody>
      </p:sp>
      <p:sp>
        <p:nvSpPr>
          <p:cNvPr id="29" name="Oval 28"/>
          <p:cNvSpPr/>
          <p:nvPr/>
        </p:nvSpPr>
        <p:spPr>
          <a:xfrm>
            <a:off x="4979491" y="1865088"/>
            <a:ext cx="2300371" cy="744693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5. Flaky Communication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693322" y="6466139"/>
            <a:ext cx="6917278" cy="369332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DCS = Data Communication System; LFS = Local File System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657581" y="1385706"/>
            <a:ext cx="1771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/>
              <a:t>Endpoint 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825649" y="1410587"/>
            <a:ext cx="1771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/>
              <a:t>Endpoint 2</a:t>
            </a:r>
          </a:p>
        </p:txBody>
      </p:sp>
      <p:sp>
        <p:nvSpPr>
          <p:cNvPr id="28" name="Oval 27"/>
          <p:cNvSpPr/>
          <p:nvPr/>
        </p:nvSpPr>
        <p:spPr>
          <a:xfrm>
            <a:off x="2246987" y="5181820"/>
            <a:ext cx="2362200" cy="1369615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3. Faulty HW Component</a:t>
            </a:r>
          </a:p>
        </p:txBody>
      </p:sp>
      <p:sp>
        <p:nvSpPr>
          <p:cNvPr id="48" name="Oval 47"/>
          <p:cNvSpPr/>
          <p:nvPr/>
        </p:nvSpPr>
        <p:spPr>
          <a:xfrm>
            <a:off x="7411923" y="5183586"/>
            <a:ext cx="2362200" cy="1369615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3. Faulty HW Component</a:t>
            </a:r>
          </a:p>
        </p:txBody>
      </p:sp>
    </p:spTree>
    <p:extLst>
      <p:ext uri="{BB962C8B-B14F-4D97-AF65-F5344CB8AC3E}">
        <p14:creationId xmlns:p14="http://schemas.microsoft.com/office/powerpoint/2010/main" val="852321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43" grpId="0" animBg="1"/>
      <p:bldP spid="45" grpId="0" animBg="1"/>
      <p:bldP spid="46" grpId="0" animBg="1"/>
      <p:bldP spid="47" grpId="0" animBg="1"/>
      <p:bldP spid="29" grpId="0" animBg="1"/>
      <p:bldP spid="28" grpId="0" animBg="1"/>
      <p:bldP spid="4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533400" y="320676"/>
            <a:ext cx="11277599" cy="1055688"/>
          </a:xfrm>
        </p:spPr>
        <p:txBody>
          <a:bodyPr>
            <a:noAutofit/>
          </a:bodyPr>
          <a:lstStyle/>
          <a:p>
            <a:r>
              <a:rPr lang="en-US" altLang="en-US" i="1" dirty="0"/>
              <a:t>Careful</a:t>
            </a:r>
            <a:r>
              <a:rPr lang="en-US" altLang="en-US" dirty="0"/>
              <a:t> File Transfer: End-To-End Check and Retry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351338"/>
          </a:xfrm>
        </p:spPr>
        <p:txBody>
          <a:bodyPr/>
          <a:lstStyle/>
          <a:p>
            <a:r>
              <a:rPr lang="en-US" altLang="en-US" dirty="0"/>
              <a:t>Endpoint 1 stores with F a checksum C</a:t>
            </a:r>
            <a:r>
              <a:rPr lang="en-US" altLang="en-US" baseline="-25000" dirty="0"/>
              <a:t>A</a:t>
            </a:r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After Endpoint 2 writes F, it reads it again from disk, calculates a checksum C</a:t>
            </a:r>
            <a:r>
              <a:rPr lang="en-US" altLang="en-US" baseline="-25000" dirty="0"/>
              <a:t>B</a:t>
            </a:r>
            <a:r>
              <a:rPr lang="en-US" altLang="en-US" dirty="0"/>
              <a:t>, and sends it back to Endpoint 1</a:t>
            </a:r>
          </a:p>
          <a:p>
            <a:endParaRPr lang="en-US" altLang="en-US" dirty="0"/>
          </a:p>
          <a:p>
            <a:r>
              <a:rPr lang="en-US" altLang="en-US" dirty="0"/>
              <a:t>Endpoint 1 compares C</a:t>
            </a:r>
            <a:r>
              <a:rPr lang="en-US" altLang="en-US" baseline="-25000" dirty="0"/>
              <a:t>A</a:t>
            </a:r>
            <a:r>
              <a:rPr lang="en-US" altLang="en-US" dirty="0"/>
              <a:t> and C</a:t>
            </a:r>
            <a:r>
              <a:rPr lang="en-US" altLang="en-US" baseline="-25000" dirty="0"/>
              <a:t>B</a:t>
            </a:r>
            <a:endParaRPr lang="en-US" altLang="en-US" dirty="0"/>
          </a:p>
          <a:p>
            <a:pPr lvl="1"/>
            <a:r>
              <a:rPr lang="en-US" altLang="en-US" sz="2600" dirty="0"/>
              <a:t>If C</a:t>
            </a:r>
            <a:r>
              <a:rPr lang="en-US" altLang="en-US" sz="2600" baseline="-25000" dirty="0"/>
              <a:t>A</a:t>
            </a:r>
            <a:r>
              <a:rPr lang="en-US" altLang="en-US" sz="2600" dirty="0"/>
              <a:t> = C</a:t>
            </a:r>
            <a:r>
              <a:rPr lang="en-US" altLang="en-US" sz="2600" baseline="-25000" dirty="0"/>
              <a:t>B</a:t>
            </a:r>
            <a:r>
              <a:rPr lang="en-US" altLang="en-US" sz="2600" dirty="0"/>
              <a:t>, commit the file transfer</a:t>
            </a:r>
          </a:p>
          <a:p>
            <a:pPr lvl="1"/>
            <a:r>
              <a:rPr lang="en-US" altLang="en-US" sz="2600" dirty="0"/>
              <a:t>Else, retry the file transfer</a:t>
            </a:r>
          </a:p>
          <a:p>
            <a:endParaRPr lang="en-US" altLang="en-US" sz="2400" i="1" dirty="0"/>
          </a:p>
          <a:p>
            <a:pPr lvl="1"/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18533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648200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How many retries?</a:t>
            </a:r>
          </a:p>
          <a:p>
            <a:pPr lvl="1"/>
            <a:r>
              <a:rPr lang="en-US" altLang="en-US" sz="2600" dirty="0"/>
              <a:t>Usually 1 if failures are rare</a:t>
            </a:r>
          </a:p>
          <a:p>
            <a:pPr lvl="1"/>
            <a:r>
              <a:rPr lang="en-US" altLang="en-US" sz="2600" dirty="0"/>
              <a:t>3 retries might indicate that some part of the system needs repairing</a:t>
            </a:r>
          </a:p>
          <a:p>
            <a:pPr lvl="1"/>
            <a:endParaRPr lang="en-US" altLang="en-US" sz="2200" dirty="0"/>
          </a:p>
          <a:p>
            <a:r>
              <a:rPr lang="en-US" altLang="en-US" dirty="0"/>
              <a:t>What if the Data Communication System uses TCP?</a:t>
            </a:r>
          </a:p>
          <a:p>
            <a:pPr lvl="1"/>
            <a:r>
              <a:rPr lang="en-US" altLang="en-US" sz="2600" dirty="0"/>
              <a:t>Only threat 5 (e.g., packet loss due to a flaky communication) is eliminated </a:t>
            </a:r>
          </a:p>
          <a:p>
            <a:pPr lvl="1"/>
            <a:r>
              <a:rPr lang="en-US" altLang="en-US" sz="2600" dirty="0"/>
              <a:t>The frequency of retries gets reduced if the fault was caused by the communication system</a:t>
            </a:r>
          </a:p>
          <a:p>
            <a:pPr lvl="1"/>
            <a:r>
              <a:rPr lang="en-US" altLang="en-US" sz="2600" dirty="0"/>
              <a:t>More </a:t>
            </a:r>
            <a:r>
              <a:rPr lang="en-US" altLang="en-US" sz="2600" i="1" dirty="0"/>
              <a:t>control</a:t>
            </a:r>
            <a:r>
              <a:rPr lang="en-US" altLang="en-US" sz="2600" dirty="0"/>
              <a:t> traffic, but only missing parts of F need to be reshipped</a:t>
            </a:r>
          </a:p>
          <a:p>
            <a:pPr lvl="1"/>
            <a:r>
              <a:rPr lang="en-US" altLang="en-US" sz="2600" dirty="0"/>
              <a:t>The file transfer application still needs to apply </a:t>
            </a:r>
            <a:r>
              <a:rPr lang="en-US" altLang="en-US" sz="2600" i="1" dirty="0"/>
              <a:t>end-to-end reliability measures</a:t>
            </a:r>
            <a:r>
              <a:rPr lang="en-US" altLang="en-US" sz="2600" dirty="0"/>
              <a:t>!</a:t>
            </a:r>
          </a:p>
          <a:p>
            <a:pPr lvl="1"/>
            <a:endParaRPr lang="en-US" altLang="en-US" sz="2000" dirty="0"/>
          </a:p>
          <a:p>
            <a:pPr lvl="1"/>
            <a:endParaRPr lang="en-US" altLang="en-US" sz="2000" dirty="0"/>
          </a:p>
          <a:p>
            <a:endParaRPr lang="en-US" altLang="en-US" sz="2400" i="1" dirty="0"/>
          </a:p>
          <a:p>
            <a:pPr lvl="1"/>
            <a:endParaRPr lang="en-US" altLang="en-US" dirty="0"/>
          </a:p>
          <a:p>
            <a:endParaRPr lang="en-US" alt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3400" y="320676"/>
            <a:ext cx="11277599" cy="1055688"/>
          </a:xfrm>
        </p:spPr>
        <p:txBody>
          <a:bodyPr>
            <a:noAutofit/>
          </a:bodyPr>
          <a:lstStyle/>
          <a:p>
            <a:r>
              <a:rPr lang="en-US" altLang="en-US" i="1" dirty="0"/>
              <a:t>Careful</a:t>
            </a:r>
            <a:r>
              <a:rPr lang="en-US" altLang="en-US" dirty="0"/>
              <a:t> File Transfer: End-To-End Check and Retry</a:t>
            </a:r>
          </a:p>
        </p:txBody>
      </p:sp>
    </p:spTree>
    <p:extLst>
      <p:ext uri="{BB962C8B-B14F-4D97-AF65-F5344CB8AC3E}">
        <p14:creationId xmlns:p14="http://schemas.microsoft.com/office/powerpoint/2010/main" val="3158262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351338"/>
          </a:xfrm>
        </p:spPr>
        <p:txBody>
          <a:bodyPr/>
          <a:lstStyle/>
          <a:p>
            <a:r>
              <a:rPr lang="en-US" altLang="en-US" dirty="0"/>
              <a:t>What if the Data Communication System uses UDP?</a:t>
            </a:r>
          </a:p>
          <a:p>
            <a:pPr lvl="1"/>
            <a:r>
              <a:rPr lang="en-US" altLang="en-US" sz="2600" dirty="0"/>
              <a:t>Threat 5 (e.g., packet loss due to a flaky communication) is NOT eliminated- </a:t>
            </a:r>
            <a:r>
              <a:rPr lang="en-US" altLang="en-US" sz="2600" i="1" dirty="0"/>
              <a:t>F needs to be reshipped by the application if no measures are taken to address this threat </a:t>
            </a:r>
          </a:p>
          <a:p>
            <a:pPr lvl="1"/>
            <a:r>
              <a:rPr lang="en-US" altLang="en-US" sz="2600" dirty="0"/>
              <a:t>The frequency of retries might increase</a:t>
            </a:r>
          </a:p>
          <a:p>
            <a:pPr lvl="1"/>
            <a:r>
              <a:rPr lang="en-US" altLang="en-US" sz="2600" dirty="0"/>
              <a:t>Worse performance on flaky links</a:t>
            </a:r>
          </a:p>
          <a:p>
            <a:pPr lvl="1"/>
            <a:r>
              <a:rPr lang="en-US" altLang="en-US" sz="2600" dirty="0"/>
              <a:t>The file transfer application still needs to apply </a:t>
            </a:r>
            <a:r>
              <a:rPr lang="en-US" altLang="en-US" sz="2600" i="1" dirty="0"/>
              <a:t>end-to-end reliability measures</a:t>
            </a:r>
            <a:r>
              <a:rPr lang="en-US" altLang="en-US" sz="2600" dirty="0"/>
              <a:t>!</a:t>
            </a:r>
          </a:p>
          <a:p>
            <a:pPr lvl="1"/>
            <a:endParaRPr lang="en-US" altLang="en-US" sz="2000" dirty="0"/>
          </a:p>
          <a:p>
            <a:pPr lvl="1"/>
            <a:endParaRPr lang="en-US" altLang="en-US" sz="2000" dirty="0"/>
          </a:p>
          <a:p>
            <a:endParaRPr lang="en-US" altLang="en-US" sz="2400" i="1" dirty="0"/>
          </a:p>
          <a:p>
            <a:pPr lvl="1"/>
            <a:endParaRPr lang="en-US" altLang="en-US" dirty="0"/>
          </a:p>
          <a:p>
            <a:endParaRPr lang="en-US" altLang="en-US" dirty="0"/>
          </a:p>
        </p:txBody>
      </p:sp>
      <p:sp>
        <p:nvSpPr>
          <p:cNvPr id="2" name="Rounded Rectangle 1"/>
          <p:cNvSpPr/>
          <p:nvPr/>
        </p:nvSpPr>
        <p:spPr>
          <a:xfrm>
            <a:off x="1066800" y="4876800"/>
            <a:ext cx="9601200" cy="1176793"/>
          </a:xfrm>
          <a:prstGeom prst="round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In </a:t>
            </a:r>
            <a:r>
              <a:rPr lang="en-US" sz="2800" i="1" dirty="0">
                <a:solidFill>
                  <a:schemeClr val="bg1"/>
                </a:solidFill>
              </a:rPr>
              <a:t>both cases</a:t>
            </a:r>
            <a:r>
              <a:rPr lang="en-US" sz="2800" dirty="0">
                <a:solidFill>
                  <a:schemeClr val="bg1"/>
                </a:solidFill>
              </a:rPr>
              <a:t>, the application needs to provide end-to-end reliability guarantees!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33400" y="320676"/>
            <a:ext cx="11277599" cy="1055688"/>
          </a:xfrm>
        </p:spPr>
        <p:txBody>
          <a:bodyPr>
            <a:noAutofit/>
          </a:bodyPr>
          <a:lstStyle/>
          <a:p>
            <a:r>
              <a:rPr lang="en-US" altLang="en-US" i="1" dirty="0"/>
              <a:t>Careful</a:t>
            </a:r>
            <a:r>
              <a:rPr lang="en-US" altLang="en-US" dirty="0"/>
              <a:t> File Transfer: End-To-End Check and Retry</a:t>
            </a:r>
          </a:p>
        </p:txBody>
      </p:sp>
    </p:spTree>
    <p:extLst>
      <p:ext uri="{BB962C8B-B14F-4D97-AF65-F5344CB8AC3E}">
        <p14:creationId xmlns:p14="http://schemas.microsoft.com/office/powerpoint/2010/main" val="3582988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Next Class…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351338"/>
          </a:xfrm>
        </p:spPr>
        <p:txBody>
          <a:bodyPr/>
          <a:lstStyle/>
          <a:p>
            <a:r>
              <a:rPr lang="en-US" altLang="en-US" dirty="0"/>
              <a:t>Architectures</a:t>
            </a:r>
            <a:endParaRPr lang="en-US" altLang="en-US" sz="2400" i="1" dirty="0"/>
          </a:p>
          <a:p>
            <a:pPr lvl="1"/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50764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B09B5A8C-2E29-4F68-95C5-4A63898F3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106680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en-US" altLang="en-US" dirty="0"/>
              <a:t>Course Map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02248E-4E06-F4C4-E866-229245C4E91C}"/>
              </a:ext>
            </a:extLst>
          </p:cNvPr>
          <p:cNvSpPr/>
          <p:nvPr/>
        </p:nvSpPr>
        <p:spPr>
          <a:xfrm>
            <a:off x="2209800" y="5105400"/>
            <a:ext cx="9372600" cy="914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Networks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FB7074-F9F6-7EAE-31FB-2CA9F5B326D8}"/>
              </a:ext>
            </a:extLst>
          </p:cNvPr>
          <p:cNvSpPr/>
          <p:nvPr/>
        </p:nvSpPr>
        <p:spPr>
          <a:xfrm>
            <a:off x="2209800" y="4238244"/>
            <a:ext cx="29718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Communication Paradigms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7639654-D70A-A838-3EAC-CF6149B4F871}"/>
              </a:ext>
            </a:extLst>
          </p:cNvPr>
          <p:cNvSpPr/>
          <p:nvPr/>
        </p:nvSpPr>
        <p:spPr>
          <a:xfrm>
            <a:off x="5300472" y="4238244"/>
            <a:ext cx="1938528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Architectures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D6A6C8-AFD7-609F-3175-667C0F34DEEE}"/>
              </a:ext>
            </a:extLst>
          </p:cNvPr>
          <p:cNvSpPr/>
          <p:nvPr/>
        </p:nvSpPr>
        <p:spPr>
          <a:xfrm>
            <a:off x="7354824" y="4238244"/>
            <a:ext cx="20574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Naming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B290597-D882-7865-C774-3617777B1132}"/>
              </a:ext>
            </a:extLst>
          </p:cNvPr>
          <p:cNvSpPr/>
          <p:nvPr/>
        </p:nvSpPr>
        <p:spPr>
          <a:xfrm>
            <a:off x="9525000" y="4238244"/>
            <a:ext cx="20574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Synchronization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6068F69-76A9-A4BE-D27A-BB8BE7619CA0}"/>
              </a:ext>
            </a:extLst>
          </p:cNvPr>
          <p:cNvSpPr/>
          <p:nvPr/>
        </p:nvSpPr>
        <p:spPr>
          <a:xfrm>
            <a:off x="2218944" y="3371088"/>
            <a:ext cx="4791456" cy="762000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Replication &amp; Consistency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85E2FC-0E45-62AB-FF18-471FFAC26B99}"/>
              </a:ext>
            </a:extLst>
          </p:cNvPr>
          <p:cNvSpPr/>
          <p:nvPr/>
        </p:nvSpPr>
        <p:spPr>
          <a:xfrm>
            <a:off x="7095744" y="3371088"/>
            <a:ext cx="4486656" cy="762000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Fault-tolerance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AEBD33D-D4D6-A071-61D6-0A0706C37685}"/>
              </a:ext>
            </a:extLst>
          </p:cNvPr>
          <p:cNvSpPr/>
          <p:nvPr/>
        </p:nvSpPr>
        <p:spPr>
          <a:xfrm>
            <a:off x="2209800" y="2503932"/>
            <a:ext cx="9372600" cy="762000"/>
          </a:xfrm>
          <a:prstGeom prst="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Programming Models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309DB1D-5947-2DA1-F1F2-6F08B7CE48A9}"/>
              </a:ext>
            </a:extLst>
          </p:cNvPr>
          <p:cNvSpPr/>
          <p:nvPr/>
        </p:nvSpPr>
        <p:spPr>
          <a:xfrm>
            <a:off x="2209800" y="1676400"/>
            <a:ext cx="9372600" cy="76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Applications</a:t>
            </a: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EC8430AA-6DE5-628F-063A-97AF4E21FC41}"/>
              </a:ext>
            </a:extLst>
          </p:cNvPr>
          <p:cNvSpPr/>
          <p:nvPr/>
        </p:nvSpPr>
        <p:spPr>
          <a:xfrm>
            <a:off x="1981200" y="4238244"/>
            <a:ext cx="76200" cy="1781556"/>
          </a:xfrm>
          <a:prstGeom prst="leftBracke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5B5FCCA-8E85-28A7-9B66-22BA371E334F}"/>
              </a:ext>
            </a:extLst>
          </p:cNvPr>
          <p:cNvSpPr txBox="1"/>
          <p:nvPr/>
        </p:nvSpPr>
        <p:spPr>
          <a:xfrm>
            <a:off x="415299" y="4677078"/>
            <a:ext cx="1531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Correct or</a:t>
            </a:r>
          </a:p>
          <a:p>
            <a:r>
              <a:rPr lang="en-US" b="1" i="1" dirty="0">
                <a:solidFill>
                  <a:srgbClr val="77E1FF"/>
                </a:solidFill>
              </a:rPr>
              <a:t>Effective</a:t>
            </a:r>
            <a:r>
              <a:rPr lang="en-US" dirty="0"/>
              <a:t> DS</a:t>
            </a:r>
          </a:p>
        </p:txBody>
      </p:sp>
      <p:sp>
        <p:nvSpPr>
          <p:cNvPr id="17" name="Left Bracket 16">
            <a:extLst>
              <a:ext uri="{FF2B5EF4-FFF2-40B4-BE49-F238E27FC236}">
                <a16:creationId xmlns:a16="http://schemas.microsoft.com/office/drawing/2014/main" id="{72FCB9ED-567F-4C43-F96A-1D9E29199180}"/>
              </a:ext>
            </a:extLst>
          </p:cNvPr>
          <p:cNvSpPr/>
          <p:nvPr/>
        </p:nvSpPr>
        <p:spPr>
          <a:xfrm>
            <a:off x="1973918" y="2503932"/>
            <a:ext cx="76200" cy="1629156"/>
          </a:xfrm>
          <a:prstGeom prst="leftBracke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88271FB-1448-9AD0-E9B2-D77604BACE71}"/>
              </a:ext>
            </a:extLst>
          </p:cNvPr>
          <p:cNvSpPr txBox="1"/>
          <p:nvPr/>
        </p:nvSpPr>
        <p:spPr>
          <a:xfrm>
            <a:off x="252984" y="3044716"/>
            <a:ext cx="18133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Fast &amp; Reliable </a:t>
            </a:r>
            <a:br>
              <a:rPr lang="en-US" dirty="0"/>
            </a:br>
            <a:r>
              <a:rPr lang="en-US" dirty="0"/>
              <a:t>or </a:t>
            </a:r>
            <a:r>
              <a:rPr lang="en-US" b="1" i="1" dirty="0">
                <a:solidFill>
                  <a:srgbClr val="77E1FF"/>
                </a:solidFill>
              </a:rPr>
              <a:t>Efficient</a:t>
            </a:r>
            <a:r>
              <a:rPr lang="en-US" dirty="0"/>
              <a:t> DS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B09B5A8C-2E29-4F68-95C5-4A63898F3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106680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en-US" altLang="en-US" dirty="0"/>
              <a:t>Course Map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02248E-4E06-F4C4-E866-229245C4E91C}"/>
              </a:ext>
            </a:extLst>
          </p:cNvPr>
          <p:cNvSpPr/>
          <p:nvPr/>
        </p:nvSpPr>
        <p:spPr>
          <a:xfrm>
            <a:off x="2209800" y="5105400"/>
            <a:ext cx="9372600" cy="914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Networks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FB7074-F9F6-7EAE-31FB-2CA9F5B326D8}"/>
              </a:ext>
            </a:extLst>
          </p:cNvPr>
          <p:cNvSpPr/>
          <p:nvPr/>
        </p:nvSpPr>
        <p:spPr>
          <a:xfrm>
            <a:off x="2209800" y="4238244"/>
            <a:ext cx="29718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Communication Paradigms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7639654-D70A-A838-3EAC-CF6149B4F871}"/>
              </a:ext>
            </a:extLst>
          </p:cNvPr>
          <p:cNvSpPr/>
          <p:nvPr/>
        </p:nvSpPr>
        <p:spPr>
          <a:xfrm>
            <a:off x="5300472" y="4238244"/>
            <a:ext cx="1938528" cy="762000"/>
          </a:xfrm>
          <a:prstGeom prst="rect">
            <a:avLst/>
          </a:prstGeom>
          <a:solidFill>
            <a:srgbClr val="77E1FF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Architectures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D6A6C8-AFD7-609F-3175-667C0F34DEEE}"/>
              </a:ext>
            </a:extLst>
          </p:cNvPr>
          <p:cNvSpPr/>
          <p:nvPr/>
        </p:nvSpPr>
        <p:spPr>
          <a:xfrm>
            <a:off x="7354824" y="4238244"/>
            <a:ext cx="2057400" cy="762000"/>
          </a:xfrm>
          <a:prstGeom prst="rect">
            <a:avLst/>
          </a:prstGeom>
          <a:solidFill>
            <a:srgbClr val="77E1FF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Naming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B290597-D882-7865-C774-3617777B1132}"/>
              </a:ext>
            </a:extLst>
          </p:cNvPr>
          <p:cNvSpPr/>
          <p:nvPr/>
        </p:nvSpPr>
        <p:spPr>
          <a:xfrm>
            <a:off x="9525000" y="4238244"/>
            <a:ext cx="2057400" cy="762000"/>
          </a:xfrm>
          <a:prstGeom prst="rect">
            <a:avLst/>
          </a:prstGeom>
          <a:solidFill>
            <a:srgbClr val="77E1FF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Synchronization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6068F69-76A9-A4BE-D27A-BB8BE7619CA0}"/>
              </a:ext>
            </a:extLst>
          </p:cNvPr>
          <p:cNvSpPr/>
          <p:nvPr/>
        </p:nvSpPr>
        <p:spPr>
          <a:xfrm>
            <a:off x="2218944" y="3371088"/>
            <a:ext cx="4791456" cy="762000"/>
          </a:xfrm>
          <a:prstGeom prst="rect">
            <a:avLst/>
          </a:prstGeom>
          <a:solidFill>
            <a:srgbClr val="FCE8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Replication &amp; Consistency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85E2FC-0E45-62AB-FF18-471FFAC26B99}"/>
              </a:ext>
            </a:extLst>
          </p:cNvPr>
          <p:cNvSpPr/>
          <p:nvPr/>
        </p:nvSpPr>
        <p:spPr>
          <a:xfrm>
            <a:off x="7095744" y="3371088"/>
            <a:ext cx="4486656" cy="762000"/>
          </a:xfrm>
          <a:prstGeom prst="rect">
            <a:avLst/>
          </a:prstGeom>
          <a:solidFill>
            <a:srgbClr val="FCE8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Fault-tolerance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AEBD33D-D4D6-A071-61D6-0A0706C37685}"/>
              </a:ext>
            </a:extLst>
          </p:cNvPr>
          <p:cNvSpPr/>
          <p:nvPr/>
        </p:nvSpPr>
        <p:spPr>
          <a:xfrm>
            <a:off x="2209800" y="2503932"/>
            <a:ext cx="9372600" cy="762000"/>
          </a:xfrm>
          <a:prstGeom prst="rect">
            <a:avLst/>
          </a:prstGeom>
          <a:solidFill>
            <a:srgbClr val="EF72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Programming Models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309DB1D-5947-2DA1-F1F2-6F08B7CE48A9}"/>
              </a:ext>
            </a:extLst>
          </p:cNvPr>
          <p:cNvSpPr/>
          <p:nvPr/>
        </p:nvSpPr>
        <p:spPr>
          <a:xfrm>
            <a:off x="2209800" y="1676400"/>
            <a:ext cx="9372600" cy="762000"/>
          </a:xfrm>
          <a:prstGeom prst="rect">
            <a:avLst/>
          </a:prstGeom>
          <a:solidFill>
            <a:schemeClr val="bg1">
              <a:lumMod val="85000"/>
              <a:alpha val="2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Applications</a:t>
            </a:r>
          </a:p>
        </p:txBody>
      </p:sp>
      <p:sp>
        <p:nvSpPr>
          <p:cNvPr id="2" name="Right Arrow 1">
            <a:extLst>
              <a:ext uri="{FF2B5EF4-FFF2-40B4-BE49-F238E27FC236}">
                <a16:creationId xmlns:a16="http://schemas.microsoft.com/office/drawing/2014/main" id="{FFDDA556-6780-5F57-6C1A-94FF432C9375}"/>
              </a:ext>
            </a:extLst>
          </p:cNvPr>
          <p:cNvSpPr/>
          <p:nvPr/>
        </p:nvSpPr>
        <p:spPr>
          <a:xfrm>
            <a:off x="1219200" y="4352544"/>
            <a:ext cx="685800" cy="5334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450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Middleware Layers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marL="857250" lvl="1" indent="-457200"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57250" lvl="1" indent="-457200" algn="just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601200" y="6457950"/>
            <a:ext cx="838200" cy="476250"/>
          </a:xfrm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9F4F22-16F2-4D1F-AFD8-EFAE13C08DD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05200" y="34290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Transport Layer (TCP/UDP)</a:t>
            </a:r>
          </a:p>
        </p:txBody>
      </p:sp>
      <p:sp>
        <p:nvSpPr>
          <p:cNvPr id="6" name="Rectangle 5"/>
          <p:cNvSpPr/>
          <p:nvPr/>
        </p:nvSpPr>
        <p:spPr>
          <a:xfrm>
            <a:off x="3505200" y="28956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IPC Primitives (e.g., Sockets)</a:t>
            </a:r>
          </a:p>
        </p:txBody>
      </p:sp>
      <p:sp>
        <p:nvSpPr>
          <p:cNvPr id="7" name="Rectangle 6"/>
          <p:cNvSpPr/>
          <p:nvPr/>
        </p:nvSpPr>
        <p:spPr>
          <a:xfrm>
            <a:off x="3505200" y="23622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Remote Invocation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3505200" y="1828800"/>
            <a:ext cx="50292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Applications, Services</a:t>
            </a:r>
          </a:p>
        </p:txBody>
      </p: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1456403" y="2572543"/>
            <a:ext cx="1600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Middleware Layers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505200" y="40386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Network Layer (IP)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05200" y="46482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Data-Link Layer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505200" y="52578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Physical Layer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783020" y="2282280"/>
            <a:ext cx="7857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400" dirty="0"/>
              <a:t> </a:t>
            </a:r>
          </a:p>
        </p:txBody>
      </p:sp>
      <p:sp>
        <p:nvSpPr>
          <p:cNvPr id="3" name="Left Brace 2"/>
          <p:cNvSpPr/>
          <p:nvPr/>
        </p:nvSpPr>
        <p:spPr>
          <a:xfrm>
            <a:off x="3078726" y="2362200"/>
            <a:ext cx="228600" cy="10668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91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467600" y="3581400"/>
            <a:ext cx="3124200" cy="3124200"/>
            <a:chOff x="6025148" y="3962400"/>
            <a:chExt cx="2356853" cy="2057400"/>
          </a:xfrm>
        </p:grpSpPr>
        <p:sp>
          <p:nvSpPr>
            <p:cNvPr id="5" name="Rectangle 4"/>
            <p:cNvSpPr/>
            <p:nvPr/>
          </p:nvSpPr>
          <p:spPr>
            <a:xfrm>
              <a:off x="6025148" y="3962400"/>
              <a:ext cx="2356853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6025148" y="3962400"/>
              <a:ext cx="2356853" cy="35126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Machine B – Server</a:t>
              </a:r>
            </a:p>
          </p:txBody>
        </p:sp>
      </p:grpSp>
      <p:sp>
        <p:nvSpPr>
          <p:cNvPr id="31" name="Oval 30"/>
          <p:cNvSpPr/>
          <p:nvPr/>
        </p:nvSpPr>
        <p:spPr>
          <a:xfrm>
            <a:off x="7543800" y="4572000"/>
            <a:ext cx="2971800" cy="1828800"/>
          </a:xfrm>
          <a:prstGeom prst="ellipse">
            <a:avLst/>
          </a:prstGeom>
          <a:solidFill>
            <a:schemeClr val="accent3">
              <a:lumMod val="85000"/>
              <a:alpha val="2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905000" y="3581400"/>
            <a:ext cx="2971800" cy="3124200"/>
            <a:chOff x="5105400" y="3962400"/>
            <a:chExt cx="2366434" cy="2057400"/>
          </a:xfrm>
        </p:grpSpPr>
        <p:sp>
          <p:nvSpPr>
            <p:cNvPr id="9" name="Rectangle 8"/>
            <p:cNvSpPr/>
            <p:nvPr/>
          </p:nvSpPr>
          <p:spPr>
            <a:xfrm>
              <a:off x="5105400" y="3962400"/>
              <a:ext cx="2366434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105400" y="3962400"/>
              <a:ext cx="2366434" cy="308401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Machine A – Client</a:t>
              </a:r>
            </a:p>
          </p:txBody>
        </p:sp>
      </p:grpSp>
      <p:sp>
        <p:nvSpPr>
          <p:cNvPr id="29" name="Oval 28"/>
          <p:cNvSpPr/>
          <p:nvPr/>
        </p:nvSpPr>
        <p:spPr>
          <a:xfrm>
            <a:off x="1981200" y="4572000"/>
            <a:ext cx="2819400" cy="1828800"/>
          </a:xfrm>
          <a:prstGeom prst="ellipse">
            <a:avLst/>
          </a:prstGeom>
          <a:solidFill>
            <a:schemeClr val="accent3">
              <a:lumMod val="85000"/>
              <a:alpha val="2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4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Remote Procedure Calls (RPC)</a:t>
            </a:r>
          </a:p>
        </p:txBody>
      </p:sp>
      <p:sp>
        <p:nvSpPr>
          <p:cNvPr id="17415" name="Content Placeholder 2"/>
          <p:cNvSpPr>
            <a:spLocks noGrp="1"/>
          </p:cNvSpPr>
          <p:nvPr>
            <p:ph idx="1"/>
          </p:nvPr>
        </p:nvSpPr>
        <p:spPr>
          <a:xfrm>
            <a:off x="841248" y="1371600"/>
            <a:ext cx="10207752" cy="2057400"/>
          </a:xfrm>
        </p:spPr>
        <p:txBody>
          <a:bodyPr/>
          <a:lstStyle/>
          <a:p>
            <a:r>
              <a:rPr lang="en-US" altLang="en-US" sz="2600" dirty="0"/>
              <a:t>RPC enables a sender to communicate with a receiver using a simple procedure call</a:t>
            </a:r>
          </a:p>
          <a:p>
            <a:pPr lvl="1"/>
            <a:r>
              <a:rPr lang="en-US" altLang="en-US" dirty="0"/>
              <a:t>No communication or message-passing is visible to the programmer</a:t>
            </a:r>
          </a:p>
          <a:p>
            <a:pPr lvl="3"/>
            <a:endParaRPr lang="en-US" altLang="en-US" sz="1200" dirty="0"/>
          </a:p>
          <a:p>
            <a:r>
              <a:rPr lang="en-US" altLang="en-US" sz="2600" dirty="0"/>
              <a:t>Basic RPC Approach: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686800" y="4900614"/>
            <a:ext cx="1371600" cy="116998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add(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y) {</a:t>
            </a:r>
          </a:p>
          <a:p>
            <a:pPr eaLnBrk="1" hangingPunct="1">
              <a:defRPr/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x+y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defRPr/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62200" y="4989514"/>
            <a:ext cx="1066800" cy="95408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i="1" dirty="0"/>
              <a:t>…</a:t>
            </a:r>
          </a:p>
          <a:p>
            <a:pPr eaLnBrk="1" hangingPunct="1">
              <a:defRPr/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add(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eaLnBrk="1" hangingPunct="1">
              <a:defRPr/>
            </a:pPr>
            <a:r>
              <a:rPr lang="en-US" sz="1400" i="1" dirty="0"/>
              <a:t>…</a:t>
            </a:r>
          </a:p>
        </p:txBody>
      </p:sp>
      <p:sp>
        <p:nvSpPr>
          <p:cNvPr id="14" name="Right Arrow 13"/>
          <p:cNvSpPr/>
          <p:nvPr/>
        </p:nvSpPr>
        <p:spPr>
          <a:xfrm>
            <a:off x="4267200" y="5181600"/>
            <a:ext cx="3581400" cy="152400"/>
          </a:xfrm>
          <a:prstGeom prst="right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191000" y="6261100"/>
            <a:ext cx="7620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Client Stub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467600" y="6324600"/>
            <a:ext cx="10668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Server Stub (Skeleton)</a:t>
            </a:r>
          </a:p>
        </p:txBody>
      </p:sp>
      <p:sp>
        <p:nvSpPr>
          <p:cNvPr id="21" name="Flowchart: Alternate Process 20"/>
          <p:cNvSpPr/>
          <p:nvPr/>
        </p:nvSpPr>
        <p:spPr>
          <a:xfrm>
            <a:off x="3581400" y="5105400"/>
            <a:ext cx="304800" cy="6858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2" name="Flowchart: Alternate Process 21"/>
          <p:cNvSpPr/>
          <p:nvPr/>
        </p:nvSpPr>
        <p:spPr>
          <a:xfrm>
            <a:off x="4038600" y="5105400"/>
            <a:ext cx="304800" cy="6858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200400" y="4114800"/>
            <a:ext cx="1600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Communication Module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981200" y="4114800"/>
            <a:ext cx="9144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Client Program</a:t>
            </a:r>
          </a:p>
        </p:txBody>
      </p:sp>
      <p:sp>
        <p:nvSpPr>
          <p:cNvPr id="25" name="Rectangle 24"/>
          <p:cNvSpPr/>
          <p:nvPr/>
        </p:nvSpPr>
        <p:spPr>
          <a:xfrm>
            <a:off x="9525000" y="4191000"/>
            <a:ext cx="9144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Server Procedure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543800" y="4191000"/>
            <a:ext cx="1600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Communication Module</a:t>
            </a:r>
          </a:p>
        </p:txBody>
      </p:sp>
      <p:sp>
        <p:nvSpPr>
          <p:cNvPr id="27" name="Flowchart: Alternate Process 26"/>
          <p:cNvSpPr/>
          <p:nvPr/>
        </p:nvSpPr>
        <p:spPr>
          <a:xfrm>
            <a:off x="7848600" y="5105400"/>
            <a:ext cx="304800" cy="6858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" name="Flowchart: Alternate Process 27"/>
          <p:cNvSpPr/>
          <p:nvPr/>
        </p:nvSpPr>
        <p:spPr>
          <a:xfrm>
            <a:off x="8267700" y="5105400"/>
            <a:ext cx="304800" cy="6858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743200" y="6019800"/>
            <a:ext cx="13716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Client process</a:t>
            </a:r>
          </a:p>
        </p:txBody>
      </p:sp>
      <p:cxnSp>
        <p:nvCxnSpPr>
          <p:cNvPr id="35" name="Straight Arrow Connector 34"/>
          <p:cNvCxnSpPr>
            <a:stCxn id="21" idx="2"/>
          </p:cNvCxnSpPr>
          <p:nvPr/>
        </p:nvCxnSpPr>
        <p:spPr>
          <a:xfrm>
            <a:off x="3733800" y="5791200"/>
            <a:ext cx="609600" cy="533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1" idx="0"/>
            <a:endCxn id="24" idx="2"/>
          </p:cNvCxnSpPr>
          <p:nvPr/>
        </p:nvCxnSpPr>
        <p:spPr>
          <a:xfrm flipH="1" flipV="1">
            <a:off x="2438400" y="4495801"/>
            <a:ext cx="457200" cy="49371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22" idx="0"/>
            <a:endCxn id="23" idx="2"/>
          </p:cNvCxnSpPr>
          <p:nvPr/>
        </p:nvCxnSpPr>
        <p:spPr>
          <a:xfrm flipH="1" flipV="1">
            <a:off x="4000500" y="4495800"/>
            <a:ext cx="190500" cy="609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27" idx="0"/>
          </p:cNvCxnSpPr>
          <p:nvPr/>
        </p:nvCxnSpPr>
        <p:spPr>
          <a:xfrm flipV="1">
            <a:off x="8001000" y="4495800"/>
            <a:ext cx="76200" cy="609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28" idx="2"/>
            <a:endCxn id="17" idx="0"/>
          </p:cNvCxnSpPr>
          <p:nvPr/>
        </p:nvCxnSpPr>
        <p:spPr>
          <a:xfrm flipH="1">
            <a:off x="8001000" y="5791200"/>
            <a:ext cx="419100" cy="533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7" idx="0"/>
            <a:endCxn id="25" idx="2"/>
          </p:cNvCxnSpPr>
          <p:nvPr/>
        </p:nvCxnSpPr>
        <p:spPr>
          <a:xfrm flipV="1">
            <a:off x="9372600" y="4572001"/>
            <a:ext cx="609600" cy="32861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8382000" y="6096000"/>
            <a:ext cx="13716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Server process</a:t>
            </a: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5486400" y="4811714"/>
            <a:ext cx="1066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70C0"/>
                </a:solidFill>
              </a:rPr>
              <a:t>Request</a:t>
            </a:r>
          </a:p>
        </p:txBody>
      </p:sp>
      <p:sp>
        <p:nvSpPr>
          <p:cNvPr id="62" name="Right Arrow 61"/>
          <p:cNvSpPr/>
          <p:nvPr/>
        </p:nvSpPr>
        <p:spPr>
          <a:xfrm rot="10800000">
            <a:off x="4343400" y="5486400"/>
            <a:ext cx="3505200" cy="152400"/>
          </a:xfrm>
          <a:prstGeom prst="right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5410200" y="5638800"/>
            <a:ext cx="1219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70C0"/>
                </a:solidFill>
              </a:rPr>
              <a:t>Response</a:t>
            </a:r>
          </a:p>
        </p:txBody>
      </p:sp>
    </p:spTree>
    <p:extLst>
      <p:ext uri="{BB962C8B-B14F-4D97-AF65-F5344CB8AC3E}">
        <p14:creationId xmlns:p14="http://schemas.microsoft.com/office/powerpoint/2010/main" val="439076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29" grpId="0" animBg="1"/>
      <p:bldP spid="7" grpId="0" animBg="1"/>
      <p:bldP spid="11" grpId="0" animBg="1"/>
      <p:bldP spid="14" grpId="0" animBg="1"/>
      <p:bldP spid="16" grpId="0"/>
      <p:bldP spid="17" grpId="0"/>
      <p:bldP spid="21" grpId="0" animBg="1"/>
      <p:bldP spid="22" grpId="0" animBg="1"/>
      <p:bldP spid="23" grpId="0"/>
      <p:bldP spid="24" grpId="0"/>
      <p:bldP spid="25" grpId="0"/>
      <p:bldP spid="26" grpId="0"/>
      <p:bldP spid="27" grpId="0" animBg="1"/>
      <p:bldP spid="28" grpId="0" animBg="1"/>
      <p:bldP spid="30" grpId="0"/>
      <p:bldP spid="56" grpId="0"/>
      <p:bldP spid="61" grpId="0"/>
      <p:bldP spid="62" grpId="0" animBg="1"/>
      <p:bldP spid="6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Transport Primitives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10515600" cy="4351338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RPC communication module (or </a:t>
            </a:r>
            <a:r>
              <a:rPr lang="en-US" sz="2600" i="1" dirty="0"/>
              <a:t>transport</a:t>
            </a:r>
            <a:r>
              <a:rPr lang="en-US" sz="2600" dirty="0"/>
              <a:t>) is mainly based on a trio of communication primitives, </a:t>
            </a:r>
            <a:r>
              <a:rPr lang="en-US" sz="2600" i="1" dirty="0" err="1">
                <a:solidFill>
                  <a:srgbClr val="0070C0"/>
                </a:solidFill>
              </a:rPr>
              <a:t>makerpc</a:t>
            </a:r>
            <a:r>
              <a:rPr lang="en-US" sz="2600" i="1" dirty="0">
                <a:solidFill>
                  <a:srgbClr val="0070C0"/>
                </a:solidFill>
              </a:rPr>
              <a:t>(.)</a:t>
            </a:r>
            <a:r>
              <a:rPr lang="en-US" sz="2600" dirty="0"/>
              <a:t>,</a:t>
            </a:r>
            <a:r>
              <a:rPr lang="en-US" sz="26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600" i="1" dirty="0" err="1">
                <a:solidFill>
                  <a:srgbClr val="0070C0"/>
                </a:solidFill>
              </a:rPr>
              <a:t>getRequest</a:t>
            </a:r>
            <a:r>
              <a:rPr lang="en-US" sz="2600" i="1" dirty="0">
                <a:solidFill>
                  <a:srgbClr val="0070C0"/>
                </a:solidFill>
              </a:rPr>
              <a:t>(.)</a:t>
            </a:r>
            <a:r>
              <a:rPr lang="en-US" sz="2600" dirty="0"/>
              <a:t>,</a:t>
            </a:r>
            <a:r>
              <a:rPr lang="en-US" sz="2600" dirty="0">
                <a:solidFill>
                  <a:srgbClr val="0070C0"/>
                </a:solidFill>
              </a:rPr>
              <a:t> </a:t>
            </a:r>
            <a:r>
              <a:rPr lang="en-US" sz="2600" dirty="0"/>
              <a:t>and </a:t>
            </a:r>
            <a:r>
              <a:rPr lang="en-US" sz="2600" i="1" dirty="0" err="1">
                <a:solidFill>
                  <a:srgbClr val="0070C0"/>
                </a:solidFill>
              </a:rPr>
              <a:t>sendResponse</a:t>
            </a:r>
            <a:r>
              <a:rPr lang="en-US" sz="2600" i="1" dirty="0">
                <a:solidFill>
                  <a:srgbClr val="0070C0"/>
                </a:solidFill>
              </a:rPr>
              <a:t>(.)</a:t>
            </a:r>
            <a:endParaRPr lang="en-US" sz="2600" dirty="0">
              <a:solidFill>
                <a:srgbClr val="0070C0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1229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3D1F88B-97E7-45B4-B90B-1962927DD105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2659952" y="2938177"/>
            <a:ext cx="2459736" cy="238658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500" b="1" dirty="0"/>
          </a:p>
          <a:p>
            <a:pPr algn="ctr" eaLnBrk="1" hangingPunct="1">
              <a:defRPr/>
            </a:pPr>
            <a:r>
              <a:rPr lang="en-US" sz="1500" b="1" u="sng" dirty="0" err="1">
                <a:solidFill>
                  <a:schemeClr val="tx1"/>
                </a:solidFill>
              </a:rPr>
              <a:t>makerpc</a:t>
            </a:r>
            <a:r>
              <a:rPr lang="en-US" sz="1500" b="1" u="sng" dirty="0">
                <a:solidFill>
                  <a:schemeClr val="tx1"/>
                </a:solidFill>
              </a:rPr>
              <a:t>(.)</a:t>
            </a:r>
          </a:p>
          <a:p>
            <a:pPr marL="171450" indent="-171450" algn="ctr" eaLnBrk="1" hangingPunct="1">
              <a:buFont typeface="Arial" pitchFamily="34" charset="0"/>
              <a:buChar char="•"/>
              <a:defRPr/>
            </a:pPr>
            <a:r>
              <a:rPr lang="en-US" sz="1500" b="1" dirty="0">
                <a:solidFill>
                  <a:schemeClr val="tx1"/>
                </a:solidFill>
              </a:rPr>
              <a:t> </a:t>
            </a:r>
          </a:p>
          <a:p>
            <a:pPr marL="171450" indent="-171450" algn="ctr" eaLnBrk="1" hangingPunct="1">
              <a:buFont typeface="Arial" pitchFamily="34" charset="0"/>
              <a:buChar char="•"/>
              <a:defRPr/>
            </a:pPr>
            <a:r>
              <a:rPr lang="en-US" sz="1500" b="1" dirty="0">
                <a:solidFill>
                  <a:schemeClr val="tx1"/>
                </a:solidFill>
              </a:rPr>
              <a:t> </a:t>
            </a:r>
          </a:p>
          <a:p>
            <a:pPr algn="ctr" eaLnBrk="1" hangingPunct="1">
              <a:defRPr/>
            </a:pPr>
            <a:r>
              <a:rPr lang="en-US" sz="1500" b="1" dirty="0">
                <a:solidFill>
                  <a:schemeClr val="tx1"/>
                </a:solidFill>
              </a:rPr>
              <a:t>(wait)</a:t>
            </a:r>
          </a:p>
          <a:p>
            <a:pPr marL="171450" indent="-171450" algn="ctr" eaLnBrk="1" hangingPunct="1">
              <a:buFont typeface="Arial" pitchFamily="34" charset="0"/>
              <a:buChar char="•"/>
              <a:defRPr/>
            </a:pPr>
            <a:r>
              <a:rPr lang="en-US" sz="1500" b="1" dirty="0">
                <a:solidFill>
                  <a:schemeClr val="tx1"/>
                </a:solidFill>
              </a:rPr>
              <a:t> </a:t>
            </a:r>
          </a:p>
          <a:p>
            <a:pPr marL="171450" indent="-171450" algn="ctr" eaLnBrk="1" hangingPunct="1">
              <a:buFont typeface="Arial" pitchFamily="34" charset="0"/>
              <a:buChar char="•"/>
              <a:defRPr/>
            </a:pPr>
            <a:r>
              <a:rPr lang="en-US" sz="1500" b="1" dirty="0">
                <a:solidFill>
                  <a:schemeClr val="tx1"/>
                </a:solidFill>
              </a:rPr>
              <a:t> </a:t>
            </a:r>
          </a:p>
          <a:p>
            <a:pPr algn="ctr" eaLnBrk="1" hangingPunct="1">
              <a:defRPr/>
            </a:pPr>
            <a:r>
              <a:rPr lang="en-US" sz="1500" b="1" dirty="0">
                <a:solidFill>
                  <a:schemeClr val="tx1"/>
                </a:solidFill>
              </a:rPr>
              <a:t>(continuation)</a:t>
            </a:r>
          </a:p>
          <a:p>
            <a:pPr algn="ctr" eaLnBrk="1" hangingPunct="1">
              <a:defRPr/>
            </a:pP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606676" y="2914650"/>
            <a:ext cx="2563813" cy="2419350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453892" y="2526304"/>
            <a:ext cx="89639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i="1" dirty="0">
                <a:solidFill>
                  <a:schemeClr val="tx1"/>
                </a:solidFill>
              </a:rPr>
              <a:t>Client</a:t>
            </a:r>
          </a:p>
        </p:txBody>
      </p:sp>
      <p:sp>
        <p:nvSpPr>
          <p:cNvPr id="8" name="Oval 7"/>
          <p:cNvSpPr/>
          <p:nvPr/>
        </p:nvSpPr>
        <p:spPr>
          <a:xfrm>
            <a:off x="7251700" y="2928938"/>
            <a:ext cx="2463800" cy="2388298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endParaRPr lang="en-US" sz="1500" b="1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en-US" sz="1500" b="1" u="sng" dirty="0" err="1">
                <a:solidFill>
                  <a:schemeClr val="tx1"/>
                </a:solidFill>
              </a:rPr>
              <a:t>getRequest</a:t>
            </a:r>
            <a:r>
              <a:rPr lang="en-US" sz="1500" b="1" u="sng" dirty="0">
                <a:solidFill>
                  <a:schemeClr val="tx1"/>
                </a:solidFill>
              </a:rPr>
              <a:t>(.)</a:t>
            </a:r>
          </a:p>
          <a:p>
            <a:pPr algn="ctr" eaLnBrk="1" hangingPunct="1">
              <a:defRPr/>
            </a:pPr>
            <a:r>
              <a:rPr lang="en-US" sz="1500" b="1" dirty="0">
                <a:solidFill>
                  <a:schemeClr val="tx1"/>
                </a:solidFill>
              </a:rPr>
              <a:t> </a:t>
            </a:r>
          </a:p>
          <a:p>
            <a:pPr algn="ctr" eaLnBrk="1" hangingPunct="1">
              <a:defRPr/>
            </a:pPr>
            <a:r>
              <a:rPr lang="en-US" sz="1500" b="1" dirty="0">
                <a:solidFill>
                  <a:schemeClr val="tx1"/>
                </a:solidFill>
              </a:rPr>
              <a:t>select operation</a:t>
            </a:r>
          </a:p>
          <a:p>
            <a:pPr algn="ctr" eaLnBrk="1" hangingPunct="1">
              <a:defRPr/>
            </a:pPr>
            <a:r>
              <a:rPr lang="en-US" sz="1500" b="1" dirty="0">
                <a:solidFill>
                  <a:schemeClr val="tx1"/>
                </a:solidFill>
              </a:rPr>
              <a:t> </a:t>
            </a:r>
          </a:p>
          <a:p>
            <a:pPr algn="ctr" eaLnBrk="1" hangingPunct="1">
              <a:defRPr/>
            </a:pPr>
            <a:r>
              <a:rPr lang="en-US" sz="1500" b="1" dirty="0">
                <a:solidFill>
                  <a:schemeClr val="tx1"/>
                </a:solidFill>
              </a:rPr>
              <a:t>execute operation </a:t>
            </a:r>
          </a:p>
          <a:p>
            <a:pPr algn="ctr" eaLnBrk="1" hangingPunct="1">
              <a:defRPr/>
            </a:pPr>
            <a:endParaRPr lang="en-US" sz="1500" b="1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en-US" sz="1500" b="1" u="sng" dirty="0" err="1">
                <a:solidFill>
                  <a:schemeClr val="tx1"/>
                </a:solidFill>
              </a:rPr>
              <a:t>sendResponse</a:t>
            </a:r>
            <a:r>
              <a:rPr lang="en-US" sz="1500" b="1" u="sng" dirty="0">
                <a:solidFill>
                  <a:schemeClr val="tx1"/>
                </a:solidFill>
              </a:rPr>
              <a:t>(.)</a:t>
            </a:r>
          </a:p>
          <a:p>
            <a:pPr algn="ctr" eaLnBrk="1" hangingPunct="1">
              <a:defRPr/>
            </a:pP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7213600" y="2895600"/>
            <a:ext cx="2540000" cy="245165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8079962" y="2526304"/>
            <a:ext cx="98296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i="1" dirty="0">
                <a:solidFill>
                  <a:schemeClr val="tx1"/>
                </a:solidFill>
              </a:rPr>
              <a:t>Server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181600" y="3352800"/>
            <a:ext cx="2011680" cy="0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5181600" y="4419600"/>
            <a:ext cx="2011680" cy="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258972" y="2974229"/>
            <a:ext cx="198002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i="1" dirty="0">
                <a:solidFill>
                  <a:schemeClr val="tx1"/>
                </a:solidFill>
              </a:rPr>
              <a:t>Request Service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325696" y="4419600"/>
            <a:ext cx="164660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i="1" dirty="0">
                <a:solidFill>
                  <a:schemeClr val="tx1"/>
                </a:solidFill>
              </a:rPr>
              <a:t>Send Results</a:t>
            </a:r>
          </a:p>
        </p:txBody>
      </p:sp>
    </p:spTree>
    <p:extLst>
      <p:ext uri="{BB962C8B-B14F-4D97-AF65-F5344CB8AC3E}">
        <p14:creationId xmlns:p14="http://schemas.microsoft.com/office/powerpoint/2010/main" val="276059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8" grpId="0" animBg="1"/>
      <p:bldP spid="9" grpId="0" animBg="1"/>
      <p:bldP spid="10" grpId="0"/>
      <p:bldP spid="12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Failure Types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10515600" cy="4351338"/>
          </a:xfrm>
        </p:spPr>
        <p:txBody>
          <a:bodyPr/>
          <a:lstStyle/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600" dirty="0"/>
              <a:t>RPC systems may suffer from various types of failures</a:t>
            </a: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1434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40F0921-0ABC-40BC-AD30-468A250D430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970594"/>
              </p:ext>
            </p:extLst>
          </p:nvPr>
        </p:nvGraphicFramePr>
        <p:xfrm>
          <a:off x="1371600" y="22098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Send Omission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Arbitrary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2950833"/>
              </p:ext>
            </p:extLst>
          </p:nvPr>
        </p:nvGraphicFramePr>
        <p:xfrm>
          <a:off x="1371600" y="22098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Send Omission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5387057"/>
              </p:ext>
            </p:extLst>
          </p:nvPr>
        </p:nvGraphicFramePr>
        <p:xfrm>
          <a:off x="1371600" y="22098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Send Omission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800871"/>
              </p:ext>
            </p:extLst>
          </p:nvPr>
        </p:nvGraphicFramePr>
        <p:xfrm>
          <a:off x="1371600" y="22098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3121804"/>
              </p:ext>
            </p:extLst>
          </p:nvPr>
        </p:nvGraphicFramePr>
        <p:xfrm>
          <a:off x="1371600" y="22098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62249"/>
              </p:ext>
            </p:extLst>
          </p:nvPr>
        </p:nvGraphicFramePr>
        <p:xfrm>
          <a:off x="1371600" y="22098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821872"/>
              </p:ext>
            </p:extLst>
          </p:nvPr>
        </p:nvGraphicFramePr>
        <p:xfrm>
          <a:off x="1371600" y="22098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108676"/>
              </p:ext>
            </p:extLst>
          </p:nvPr>
        </p:nvGraphicFramePr>
        <p:xfrm>
          <a:off x="1371600" y="22098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State</a:t>
                      </a:r>
                      <a:r>
                        <a:rPr lang="en-US" sz="1600" baseline="0" dirty="0"/>
                        <a:t> Transition Failure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The server</a:t>
                      </a:r>
                      <a:r>
                        <a:rPr lang="en-US" sz="1600" baseline="0" dirty="0"/>
                        <a:t> deviates from the correct flow of control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2243662"/>
              </p:ext>
            </p:extLst>
          </p:nvPr>
        </p:nvGraphicFramePr>
        <p:xfrm>
          <a:off x="1371600" y="22098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State</a:t>
                      </a:r>
                      <a:r>
                        <a:rPr lang="en-US" sz="1600" baseline="0" dirty="0"/>
                        <a:t> Transition Failure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The server</a:t>
                      </a:r>
                      <a:r>
                        <a:rPr lang="en-US" sz="1600" baseline="0" dirty="0"/>
                        <a:t> deviates from the correct flow of control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Byzantine</a:t>
                      </a:r>
                      <a:r>
                        <a:rPr lang="en-US" sz="1600" dirty="0"/>
                        <a:t>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</a:t>
                      </a:r>
                      <a:r>
                        <a:rPr lang="en-US" sz="1600" baseline="0" dirty="0"/>
                        <a:t> may produce arbitrary responses at arbitrary times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8733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Timeout Mechanism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10515600" cy="4648200"/>
          </a:xfrm>
        </p:spPr>
        <p:txBody>
          <a:bodyPr>
            <a:normAutofit lnSpcReduction="10000"/>
          </a:bodyPr>
          <a:lstStyle/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600" dirty="0"/>
              <a:t>To allow for occasions where a request or a reply message is lost, </a:t>
            </a:r>
            <a:r>
              <a:rPr lang="en-US" sz="2600" i="1" dirty="0" err="1"/>
              <a:t>makerpc</a:t>
            </a:r>
            <a:r>
              <a:rPr lang="en-US" sz="2600" i="1" dirty="0"/>
              <a:t>(.)</a:t>
            </a:r>
            <a:r>
              <a:rPr lang="en-US" sz="2600" dirty="0"/>
              <a:t> can use a </a:t>
            </a:r>
            <a:r>
              <a:rPr lang="en-US" sz="2600" i="1" dirty="0">
                <a:solidFill>
                  <a:srgbClr val="0070C0"/>
                </a:solidFill>
              </a:rPr>
              <a:t>timeout mechanism</a:t>
            </a:r>
          </a:p>
          <a:p>
            <a:pPr marL="0" indent="0">
              <a:spcBef>
                <a:spcPct val="30000"/>
              </a:spcBef>
              <a:buNone/>
              <a:defRPr/>
            </a:pPr>
            <a:endParaRPr lang="en-US" sz="2000" i="1" dirty="0"/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600" dirty="0"/>
              <a:t>There are various options as to what </a:t>
            </a:r>
            <a:r>
              <a:rPr lang="en-US" sz="2600" i="1" dirty="0" err="1"/>
              <a:t>makerpc</a:t>
            </a:r>
            <a:r>
              <a:rPr lang="en-US" sz="2600" i="1" dirty="0"/>
              <a:t>(.)</a:t>
            </a:r>
            <a:r>
              <a:rPr lang="en-US" sz="2600" dirty="0"/>
              <a:t> can do after a timeout: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dirty="0"/>
              <a:t>Either return immediately with an indication to the client that the request </a:t>
            </a:r>
            <a:br>
              <a:rPr lang="en-US" dirty="0"/>
            </a:br>
            <a:r>
              <a:rPr lang="en-US" dirty="0"/>
              <a:t>has failed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dirty="0"/>
              <a:t>Or </a:t>
            </a:r>
            <a:r>
              <a:rPr lang="en-US" i="1" dirty="0"/>
              <a:t>retransmit</a:t>
            </a:r>
            <a:r>
              <a:rPr lang="en-US" dirty="0"/>
              <a:t> the request repeatedly until either a reply is received or the server is assumed to have failed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800" dirty="0"/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600" dirty="0"/>
              <a:t>How to pick a timeout value?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dirty="0"/>
              <a:t>At best, use empirical/theoretical statistics 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dirty="0"/>
              <a:t>At worst, no good value exists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1434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40F0921-0ABC-40BC-AD30-468A250D430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230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E4AC0632-33F1-445B-B027-01D37107F09C}" vid="{4AB33DC8-7FF9-44E5-AC94-643A2DA0114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23670</TotalTime>
  <Words>3389</Words>
  <Application>Microsoft Macintosh PowerPoint</Application>
  <PresentationFormat>Widescreen</PresentationFormat>
  <Paragraphs>800</Paragraphs>
  <Slides>26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Book Antiqua</vt:lpstr>
      <vt:lpstr>Calibri</vt:lpstr>
      <vt:lpstr>Calibri Light</vt:lpstr>
      <vt:lpstr>Courier New</vt:lpstr>
      <vt:lpstr>Wingdings</vt:lpstr>
      <vt:lpstr>1_Office Theme</vt:lpstr>
      <vt:lpstr>Theme1</vt:lpstr>
      <vt:lpstr>Distributed Systems CS 15-440 </vt:lpstr>
      <vt:lpstr>Today…</vt:lpstr>
      <vt:lpstr>Course Map</vt:lpstr>
      <vt:lpstr>Course Map</vt:lpstr>
      <vt:lpstr>Middleware Layers</vt:lpstr>
      <vt:lpstr>Remote Procedure Calls (RPC)</vt:lpstr>
      <vt:lpstr>Transport Primitives</vt:lpstr>
      <vt:lpstr>Failure Types</vt:lpstr>
      <vt:lpstr>Timeout Mechanism</vt:lpstr>
      <vt:lpstr>Idempotent Operations</vt:lpstr>
      <vt:lpstr>Duplicate Filtering</vt:lpstr>
      <vt:lpstr>Atomicity and Durability</vt:lpstr>
      <vt:lpstr>Ensuring Atomicity and Durability</vt:lpstr>
      <vt:lpstr>Stealing Frames and Forcing Pages</vt:lpstr>
      <vt:lpstr>Steal vs. No-Steal &amp; Force vs. No-Force Approaches</vt:lpstr>
      <vt:lpstr>Steal vs. No-Steal &amp; Force vs. No-Force Approaches</vt:lpstr>
      <vt:lpstr>Implementation Choices</vt:lpstr>
      <vt:lpstr>RPC Call Semantics</vt:lpstr>
      <vt:lpstr>Middleware Layers</vt:lpstr>
      <vt:lpstr>RPC over UDP or TCP</vt:lpstr>
      <vt:lpstr>Careful File Transfer: Flow</vt:lpstr>
      <vt:lpstr>Careful File Transfer: Possible Threats</vt:lpstr>
      <vt:lpstr>Careful File Transfer: End-To-End Check and Retry</vt:lpstr>
      <vt:lpstr>Careful File Transfer: End-To-End Check and Retry</vt:lpstr>
      <vt:lpstr>Careful File Transfer: End-To-End Check and Retry</vt:lpstr>
      <vt:lpstr>Next Class…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1315</cp:revision>
  <dcterms:created xsi:type="dcterms:W3CDTF">2008-11-03T12:44:07Z</dcterms:created>
  <dcterms:modified xsi:type="dcterms:W3CDTF">2023-09-05T07:35:28Z</dcterms:modified>
</cp:coreProperties>
</file>