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9"/>
  </p:notesMasterIdLst>
  <p:sldIdLst>
    <p:sldId id="256" r:id="rId3"/>
    <p:sldId id="375" r:id="rId4"/>
    <p:sldId id="487" r:id="rId5"/>
    <p:sldId id="1617" r:id="rId6"/>
    <p:sldId id="564" r:id="rId7"/>
    <p:sldId id="566" r:id="rId8"/>
    <p:sldId id="549" r:id="rId9"/>
    <p:sldId id="550" r:id="rId10"/>
    <p:sldId id="551" r:id="rId11"/>
    <p:sldId id="552" r:id="rId12"/>
    <p:sldId id="553" r:id="rId13"/>
    <p:sldId id="1616" r:id="rId14"/>
    <p:sldId id="1483" r:id="rId15"/>
    <p:sldId id="1613" r:id="rId16"/>
    <p:sldId id="1614" r:id="rId17"/>
    <p:sldId id="1615" r:id="rId18"/>
    <p:sldId id="554" r:id="rId19"/>
    <p:sldId id="555" r:id="rId20"/>
    <p:sldId id="563" r:id="rId21"/>
    <p:sldId id="556" r:id="rId22"/>
    <p:sldId id="557" r:id="rId23"/>
    <p:sldId id="558" r:id="rId24"/>
    <p:sldId id="559" r:id="rId25"/>
    <p:sldId id="560" r:id="rId26"/>
    <p:sldId id="561" r:id="rId27"/>
    <p:sldId id="562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77E1FF"/>
    <a:srgbClr val="EF7273"/>
    <a:srgbClr val="FCE873"/>
    <a:srgbClr val="000000"/>
    <a:srgbClr val="A50021"/>
    <a:srgbClr val="80808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44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9/5/23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900" dirty="0"/>
              <a:t>Remote Procedure Calls- Part II</a:t>
            </a:r>
          </a:p>
          <a:p>
            <a:r>
              <a:rPr lang="en-US" sz="3000" dirty="0"/>
              <a:t>Lecture 6, </a:t>
            </a:r>
            <a:r>
              <a:rPr lang="en-US" altLang="en-US" sz="3000" dirty="0"/>
              <a:t>September 05,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time!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CAN 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515600" cy="4984750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77E1FF"/>
                </a:solidFill>
              </a:rPr>
              <a:t>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77E1FF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ensuring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77E1FF"/>
                </a:solidFill>
              </a:rPr>
              <a:t>atomicity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and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EF7273"/>
                </a:solidFill>
              </a:rPr>
              <a:t>durability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endParaRPr lang="en-US" sz="2400" i="1" dirty="0"/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Atomicity and Durability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515600" cy="4984750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What is </a:t>
            </a:r>
            <a:r>
              <a:rPr lang="en-US" dirty="0">
                <a:solidFill>
                  <a:srgbClr val="77E1FF"/>
                </a:solidFill>
              </a:rPr>
              <a:t>atomicity</a:t>
            </a:r>
            <a:r>
              <a:rPr lang="en-US" dirty="0"/>
              <a:t>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 property where </a:t>
            </a:r>
            <a:r>
              <a:rPr lang="en-US" i="1" u="sng" dirty="0"/>
              <a:t>either all</a:t>
            </a:r>
            <a:r>
              <a:rPr lang="en-US" i="1" dirty="0"/>
              <a:t> </a:t>
            </a:r>
            <a:r>
              <a:rPr lang="en-US" dirty="0"/>
              <a:t>the actions of a </a:t>
            </a:r>
            <a:r>
              <a:rPr lang="en-US" i="1" dirty="0"/>
              <a:t>transaction</a:t>
            </a:r>
            <a:r>
              <a:rPr lang="en-US" dirty="0"/>
              <a:t> (i.e., the request) are carried out </a:t>
            </a:r>
            <a:r>
              <a:rPr lang="en-US" i="1" u="sng" dirty="0"/>
              <a:t>or none at all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What is </a:t>
            </a:r>
            <a:r>
              <a:rPr lang="en-US" dirty="0">
                <a:solidFill>
                  <a:srgbClr val="EF7273"/>
                </a:solidFill>
              </a:rPr>
              <a:t>durability</a:t>
            </a:r>
            <a:r>
              <a:rPr lang="en-US" dirty="0"/>
              <a:t>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 property where if a </a:t>
            </a:r>
            <a:r>
              <a:rPr lang="en-US" i="1" dirty="0"/>
              <a:t>transaction</a:t>
            </a:r>
            <a:r>
              <a:rPr lang="en-US" dirty="0"/>
              <a:t> commits, its effects persist (even of the server crashes before all its changes are reflected on disk)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How can </a:t>
            </a:r>
            <a:r>
              <a:rPr lang="en-US" i="1" dirty="0">
                <a:solidFill>
                  <a:srgbClr val="77E1FF"/>
                </a:solidFill>
              </a:rPr>
              <a:t>atomicity</a:t>
            </a:r>
            <a:r>
              <a:rPr lang="en-US" dirty="0"/>
              <a:t> and </a:t>
            </a:r>
            <a:r>
              <a:rPr lang="en-US" i="1" dirty="0">
                <a:solidFill>
                  <a:srgbClr val="EF7273"/>
                </a:solidFill>
              </a:rPr>
              <a:t>durability</a:t>
            </a:r>
            <a:r>
              <a:rPr lang="en-US" dirty="0"/>
              <a:t> be ensured?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dirty="0"/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Ensuring Atomicity and Durability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664952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server can ensure: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>
                <a:solidFill>
                  <a:srgbClr val="77E1FF"/>
                </a:solidFill>
              </a:rPr>
              <a:t>Atomicity</a:t>
            </a:r>
            <a:r>
              <a:rPr lang="en-US" dirty="0"/>
              <a:t> by </a:t>
            </a:r>
            <a:r>
              <a:rPr lang="en-US" i="1" dirty="0">
                <a:solidFill>
                  <a:srgbClr val="77E1FF"/>
                </a:solidFill>
              </a:rPr>
              <a:t>undoing</a:t>
            </a:r>
            <a:r>
              <a:rPr lang="en-US" dirty="0"/>
              <a:t> the actions of transactions </a:t>
            </a:r>
            <a:r>
              <a:rPr lang="en-US" i="1" u="sng" dirty="0"/>
              <a:t>that did not commit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>
                <a:solidFill>
                  <a:srgbClr val="EF7273"/>
                </a:solidFill>
              </a:rPr>
              <a:t>Durability</a:t>
            </a:r>
            <a:r>
              <a:rPr lang="en-US" dirty="0"/>
              <a:t> by </a:t>
            </a:r>
            <a:r>
              <a:rPr lang="en-US" i="1" dirty="0">
                <a:solidFill>
                  <a:srgbClr val="EF7273"/>
                </a:solidFill>
              </a:rPr>
              <a:t>redoing</a:t>
            </a:r>
            <a:r>
              <a:rPr lang="en-US" dirty="0"/>
              <a:t> (all) the actions of </a:t>
            </a:r>
            <a:r>
              <a:rPr lang="en-US" i="1" u="sng" dirty="0"/>
              <a:t>committed</a:t>
            </a:r>
            <a:r>
              <a:rPr lang="en-US" dirty="0"/>
              <a:t> transactions</a:t>
            </a:r>
          </a:p>
          <a:p>
            <a:pPr lvl="2">
              <a:buFont typeface="Wingdings" pitchFamily="2" charset="2"/>
              <a:buChar char="§"/>
            </a:pPr>
            <a:r>
              <a:rPr lang="en-US" b="1" i="1" dirty="0"/>
              <a:t>Checkpointing</a:t>
            </a:r>
            <a:r>
              <a:rPr lang="en-US" dirty="0"/>
              <a:t> can be used to avoid redoing all actions  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012369" y="3528448"/>
            <a:ext cx="86241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Crash!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597656" y="3866586"/>
            <a:ext cx="496932" cy="178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T1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T2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T3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T4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T5</a:t>
            </a: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2265993" y="4063435"/>
            <a:ext cx="1136650" cy="0"/>
          </a:xfrm>
          <a:prstGeom prst="line">
            <a:avLst/>
          </a:prstGeom>
          <a:noFill/>
          <a:ln w="50800">
            <a:solidFill>
              <a:srgbClr val="EF727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2829556" y="4365060"/>
            <a:ext cx="1135062" cy="0"/>
          </a:xfrm>
          <a:prstGeom prst="line">
            <a:avLst/>
          </a:prstGeom>
          <a:noFill/>
          <a:ln w="50800">
            <a:solidFill>
              <a:srgbClr val="EF727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3704268" y="4747647"/>
            <a:ext cx="1136650" cy="0"/>
          </a:xfrm>
          <a:prstGeom prst="line">
            <a:avLst/>
          </a:prstGeom>
          <a:noFill/>
          <a:ln w="50800">
            <a:solidFill>
              <a:srgbClr val="EF727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2134231" y="5120710"/>
            <a:ext cx="3390900" cy="0"/>
          </a:xfrm>
          <a:prstGeom prst="line">
            <a:avLst/>
          </a:prstGeom>
          <a:noFill/>
          <a:ln w="50800">
            <a:solidFill>
              <a:srgbClr val="77E1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4766306" y="5433447"/>
            <a:ext cx="762000" cy="0"/>
          </a:xfrm>
          <a:prstGeom prst="line">
            <a:avLst/>
          </a:prstGeom>
          <a:noFill/>
          <a:ln w="50800">
            <a:solidFill>
              <a:srgbClr val="77E1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5553706" y="4077723"/>
            <a:ext cx="0" cy="1573213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2240593" y="4030097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3428043" y="4030097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2804156" y="4330135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3990018" y="4330135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3678868" y="4712722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4866318" y="4712722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2131056" y="508578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>
            <a:off x="4740906" y="539693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1513518" y="3468122"/>
            <a:ext cx="4483100" cy="2273300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83608" y="3265944"/>
            <a:ext cx="4860216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Desired Behavior after the </a:t>
            </a:r>
            <a:br>
              <a:rPr lang="en-US" sz="2000" dirty="0"/>
            </a:br>
            <a:r>
              <a:rPr lang="en-US" sz="2000" dirty="0"/>
              <a:t>system restarts: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EF7273"/>
                </a:solidFill>
              </a:rPr>
              <a:t>T1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EF7273"/>
                </a:solidFill>
              </a:rPr>
              <a:t>T2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&amp; </a:t>
            </a:r>
            <a:r>
              <a:rPr lang="en-US" sz="2000" dirty="0">
                <a:solidFill>
                  <a:srgbClr val="EF7273"/>
                </a:solidFill>
              </a:rPr>
              <a:t>T3</a:t>
            </a:r>
            <a:r>
              <a:rPr lang="en-US" sz="2000" dirty="0"/>
              <a:t> should </a:t>
            </a:r>
            <a:br>
              <a:rPr lang="en-US" sz="2000" dirty="0"/>
            </a:br>
            <a:r>
              <a:rPr lang="en-US" sz="2000" dirty="0"/>
              <a:t>be durable</a:t>
            </a:r>
            <a:r>
              <a:rPr lang="en-US" sz="2000" i="1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(i.e., </a:t>
            </a:r>
            <a:r>
              <a:rPr lang="en-US" sz="2000" i="1" dirty="0">
                <a:solidFill>
                  <a:srgbClr val="EF7273"/>
                </a:solidFill>
              </a:rPr>
              <a:t>redone</a:t>
            </a:r>
            <a:r>
              <a:rPr lang="en-US" sz="2000" dirty="0"/>
              <a:t>)– if </a:t>
            </a:r>
            <a:r>
              <a:rPr lang="en-US" sz="2000" b="1" i="1" dirty="0"/>
              <a:t>checkpointing</a:t>
            </a:r>
            <a:r>
              <a:rPr lang="en-US" sz="2000" dirty="0"/>
              <a:t> is used, maybe not all need to be redone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77E1FF"/>
                </a:solidFill>
              </a:rPr>
              <a:t>T4 </a:t>
            </a:r>
            <a:r>
              <a:rPr lang="en-US" sz="2000" dirty="0"/>
              <a:t>&amp; </a:t>
            </a:r>
            <a:r>
              <a:rPr lang="en-US" sz="2000" dirty="0">
                <a:solidFill>
                  <a:srgbClr val="77E1FF"/>
                </a:solidFill>
              </a:rPr>
              <a:t>T5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should </a:t>
            </a:r>
            <a:br>
              <a:rPr lang="en-US" sz="2000" dirty="0"/>
            </a:br>
            <a:r>
              <a:rPr lang="en-US" sz="2000" dirty="0"/>
              <a:t>be rolled back (i.e., </a:t>
            </a:r>
            <a:r>
              <a:rPr lang="en-US" sz="2000" i="1" dirty="0">
                <a:solidFill>
                  <a:srgbClr val="77E1FF"/>
                </a:solidFill>
              </a:rPr>
              <a:t>undone</a:t>
            </a:r>
            <a:r>
              <a:rPr lang="en-US" sz="2000" dirty="0"/>
              <a:t>)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6119702" y="4230123"/>
            <a:ext cx="440822" cy="682625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Stealing Frames and Forcing Pages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588752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realize what it takes to ensure </a:t>
            </a:r>
            <a:r>
              <a:rPr lang="en-US" i="1" dirty="0">
                <a:solidFill>
                  <a:srgbClr val="77E1FF"/>
                </a:solidFill>
              </a:rPr>
              <a:t>atomicity</a:t>
            </a:r>
            <a:r>
              <a:rPr lang="en-US" dirty="0"/>
              <a:t> and </a:t>
            </a:r>
            <a:r>
              <a:rPr lang="en-US" i="1" dirty="0">
                <a:solidFill>
                  <a:srgbClr val="EF7273"/>
                </a:solidFill>
              </a:rPr>
              <a:t>durability</a:t>
            </a:r>
            <a:r>
              <a:rPr lang="en-US" dirty="0"/>
              <a:t>, it is necessary to understand what happens during normal execution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the changes made to an object </a:t>
            </a:r>
            <a:r>
              <a:rPr lang="en-US" b="1" i="1" dirty="0"/>
              <a:t>O</a:t>
            </a:r>
            <a:r>
              <a:rPr lang="en-US" dirty="0"/>
              <a:t> in memory by a transaction </a:t>
            </a:r>
            <a:r>
              <a:rPr lang="en-US" b="1" i="1" dirty="0"/>
              <a:t>T</a:t>
            </a:r>
            <a:r>
              <a:rPr lang="en-US" dirty="0"/>
              <a:t> be written to disk before </a:t>
            </a:r>
            <a:r>
              <a:rPr lang="en-US" b="1" i="1" dirty="0"/>
              <a:t>T</a:t>
            </a:r>
            <a:r>
              <a:rPr lang="en-US" dirty="0"/>
              <a:t> commits?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Yes, if another transaction </a:t>
            </a:r>
            <a:r>
              <a:rPr lang="en-US" i="1" u="sng" dirty="0"/>
              <a:t>steals</a:t>
            </a:r>
            <a:r>
              <a:rPr lang="en-US" dirty="0"/>
              <a:t> </a:t>
            </a:r>
            <a:r>
              <a:rPr lang="en-US" b="1" i="1" dirty="0"/>
              <a:t>O</a:t>
            </a:r>
            <a:r>
              <a:rPr lang="en-US" dirty="0"/>
              <a:t>’s frame (a </a:t>
            </a:r>
            <a:r>
              <a:rPr lang="en-US" i="1" dirty="0">
                <a:solidFill>
                  <a:srgbClr val="92D050"/>
                </a:solidFill>
              </a:rPr>
              <a:t>steal approach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is said to be in place)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No, if stealing is not allowed (a </a:t>
            </a:r>
            <a:r>
              <a:rPr lang="en-US" i="1" dirty="0">
                <a:solidFill>
                  <a:srgbClr val="92D050"/>
                </a:solidFill>
              </a:rPr>
              <a:t>no-steal approach </a:t>
            </a:r>
            <a:r>
              <a:rPr lang="en-US" dirty="0"/>
              <a:t>is said to be in place)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When </a:t>
            </a:r>
            <a:r>
              <a:rPr lang="en-US" b="1" i="1" dirty="0"/>
              <a:t>T</a:t>
            </a:r>
            <a:r>
              <a:rPr lang="en-US" dirty="0"/>
              <a:t> commits, must we ensure that all its changes are immediately </a:t>
            </a:r>
            <a:r>
              <a:rPr lang="en-US" i="1" dirty="0"/>
              <a:t>forced</a:t>
            </a:r>
            <a:r>
              <a:rPr lang="en-US" dirty="0"/>
              <a:t> to disk?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Yes, if a </a:t>
            </a:r>
            <a:r>
              <a:rPr lang="en-US" i="1" dirty="0">
                <a:solidFill>
                  <a:srgbClr val="92D050"/>
                </a:solidFill>
              </a:rPr>
              <a:t>force approach </a:t>
            </a:r>
            <a:r>
              <a:rPr lang="en-US" dirty="0"/>
              <a:t>is used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No, if a </a:t>
            </a:r>
            <a:r>
              <a:rPr lang="en-US" i="1" dirty="0">
                <a:solidFill>
                  <a:srgbClr val="92D050"/>
                </a:solidFill>
              </a:rPr>
              <a:t>no-force approach </a:t>
            </a:r>
            <a:r>
              <a:rPr lang="en-US" dirty="0"/>
              <a:t>is used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180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1143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Steal vs. No-Steal &amp; Force vs. No-Force Approaches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360152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if a </a:t>
            </a:r>
            <a:r>
              <a:rPr lang="en-US" i="1" dirty="0">
                <a:solidFill>
                  <a:srgbClr val="92D050"/>
                </a:solidFill>
              </a:rPr>
              <a:t>no-steal approach </a:t>
            </a:r>
            <a:r>
              <a:rPr lang="en-US" dirty="0"/>
              <a:t>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do not have to </a:t>
            </a:r>
            <a:r>
              <a:rPr lang="en-US" i="1" dirty="0"/>
              <a:t>undo</a:t>
            </a:r>
            <a:r>
              <a:rPr lang="en-US" dirty="0"/>
              <a:t> the changes of an aborted transaction (</a:t>
            </a:r>
            <a:r>
              <a:rPr lang="en-US" b="1" dirty="0">
                <a:solidFill>
                  <a:srgbClr val="0000FF"/>
                </a:solidFill>
              </a:rPr>
              <a:t>+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But this assumes that all pages modified by running transactions can be accommodated in memory (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What if a </a:t>
            </a:r>
            <a:r>
              <a:rPr lang="en-US" i="1" dirty="0">
                <a:solidFill>
                  <a:srgbClr val="92D050"/>
                </a:solidFill>
              </a:rPr>
              <a:t>force approach </a:t>
            </a:r>
            <a:r>
              <a:rPr lang="en-US" dirty="0"/>
              <a:t>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do not have to </a:t>
            </a:r>
            <a:r>
              <a:rPr lang="en-US" i="1" dirty="0"/>
              <a:t>redo</a:t>
            </a:r>
            <a:r>
              <a:rPr lang="en-US" dirty="0"/>
              <a:t> the changes of a committed transaction (</a:t>
            </a:r>
            <a:r>
              <a:rPr lang="en-US" b="1" dirty="0">
                <a:solidFill>
                  <a:srgbClr val="0000FF"/>
                </a:solidFill>
              </a:rPr>
              <a:t>+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But this results in an excessive I/O cost (e.g., when a highly used page is updated in succession by 20 transactions, it would be written to disk 20 times!) (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24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512552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To this end, we can think of four alternatives: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Most systems use a </a:t>
            </a:r>
            <a:r>
              <a:rPr lang="en-US" sz="2600" i="1" dirty="0">
                <a:solidFill>
                  <a:srgbClr val="92D050"/>
                </a:solidFill>
              </a:rPr>
              <a:t>steal, no-force approach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i="1" dirty="0"/>
              <a:t>More on </a:t>
            </a:r>
            <a:r>
              <a:rPr lang="en-US" sz="2200" i="1" dirty="0">
                <a:solidFill>
                  <a:srgbClr val="C41230"/>
                </a:solidFill>
              </a:rPr>
              <a:t>transaction semantics </a:t>
            </a:r>
            <a:r>
              <a:rPr lang="en-US" sz="2200" i="1" dirty="0"/>
              <a:t>later in the course!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81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28300"/>
              </p:ext>
            </p:extLst>
          </p:nvPr>
        </p:nvGraphicFramePr>
        <p:xfrm>
          <a:off x="1981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High I/O cost, but modified pages need not fit in memory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8053"/>
              </p:ext>
            </p:extLst>
          </p:nvPr>
        </p:nvGraphicFramePr>
        <p:xfrm>
          <a:off x="1981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High I/O cost, but modified pages need not fit in memory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to fit in memory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51583"/>
              </p:ext>
            </p:extLst>
          </p:nvPr>
        </p:nvGraphicFramePr>
        <p:xfrm>
          <a:off x="1981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No-Steal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Steal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Force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High I/O cost, but modified pages need not fit in memory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No-Force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to fit in memory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Low I/O cost, and modified pages need not fit in memory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629400" y="3886200"/>
            <a:ext cx="3429000" cy="1066800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82201" y="4029670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19E77A2-E31C-4230-89F9-2A4C0566E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1143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Steal vs. No-Steal &amp; Force vs. No-Force Approaches</a:t>
            </a:r>
          </a:p>
        </p:txBody>
      </p:sp>
    </p:spTree>
    <p:extLst>
      <p:ext uri="{BB962C8B-B14F-4D97-AF65-F5344CB8AC3E}">
        <p14:creationId xmlns:p14="http://schemas.microsoft.com/office/powerpoint/2010/main" val="31594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retransmit the request service until either a reply is received or the server is assumed to have failed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EF7273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77067"/>
              </p:ext>
            </p:extLst>
          </p:nvPr>
        </p:nvGraphicFramePr>
        <p:xfrm>
          <a:off x="1828800" y="2414036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Retransmit Request Message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Duplicate Filtering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Re-execute Procedure or Retransmit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Reply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EF7273"/>
                          </a:solidFill>
                        </a:rPr>
                        <a:t>Maybe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Re-execute Procedure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bg1"/>
                          </a:solidFill>
                        </a:rPr>
                        <a:t>At-least-once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Retransmit Reply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bg1"/>
                          </a:solidFill>
                        </a:rPr>
                        <a:t>At-most</a:t>
                      </a:r>
                      <a:r>
                        <a:rPr lang="en-US" b="1" i="0" baseline="0" dirty="0">
                          <a:solidFill>
                            <a:schemeClr val="bg1"/>
                          </a:solidFill>
                        </a:rPr>
                        <a:t>-once</a:t>
                      </a:r>
                      <a:endParaRPr lang="en-US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Ideally, we would want an </a:t>
            </a:r>
            <a:r>
              <a:rPr lang="en-US" sz="2400" i="1" dirty="0">
                <a:solidFill>
                  <a:schemeClr val="bg1"/>
                </a:solidFill>
              </a:rPr>
              <a:t>exactly-once</a:t>
            </a:r>
            <a:r>
              <a:rPr lang="en-US" sz="2400" dirty="0">
                <a:solidFill>
                  <a:schemeClr val="bg1"/>
                </a:solidFill>
              </a:rPr>
              <a:t> semantic!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3C9C49-459D-1962-4205-58F744277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48972"/>
              </p:ext>
            </p:extLst>
          </p:nvPr>
        </p:nvGraphicFramePr>
        <p:xfrm>
          <a:off x="1828800" y="2414036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Retransmit Request Message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Duplicate Filtering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Re-execute Procedure or Retransmit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Reply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EF7273"/>
                          </a:solidFill>
                        </a:rPr>
                        <a:t>Maybe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EF7273"/>
                          </a:solidFill>
                        </a:rPr>
                        <a:t>At-least-once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Retransmit Reply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bg1"/>
                          </a:solidFill>
                        </a:rPr>
                        <a:t>At-most</a:t>
                      </a:r>
                      <a:r>
                        <a:rPr lang="en-US" b="1" i="0" baseline="0" dirty="0">
                          <a:solidFill>
                            <a:schemeClr val="bg1"/>
                          </a:solidFill>
                        </a:rPr>
                        <a:t>-once</a:t>
                      </a:r>
                      <a:endParaRPr lang="en-US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C56FBA-FBBF-90B5-7A55-EFE64289B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34181"/>
              </p:ext>
            </p:extLst>
          </p:nvPr>
        </p:nvGraphicFramePr>
        <p:xfrm>
          <a:off x="1828800" y="2414036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Retransmit Request Message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Duplicate Filtering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Re-execute Procedure or Retransmit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Reply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EF7273"/>
                          </a:solidFill>
                        </a:rPr>
                        <a:t>Maybe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EF7273"/>
                          </a:solidFill>
                        </a:rPr>
                        <a:t>At-least-once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Retransmit Reply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EF7273"/>
                          </a:solidFill>
                        </a:rPr>
                        <a:t>At-most</a:t>
                      </a:r>
                      <a:r>
                        <a:rPr lang="en-US" b="1" i="0" baseline="0" dirty="0">
                          <a:solidFill>
                            <a:srgbClr val="EF7273"/>
                          </a:solidFill>
                        </a:rPr>
                        <a:t>-once</a:t>
                      </a:r>
                      <a:endParaRPr lang="en-US" b="1" i="0" dirty="0">
                        <a:solidFill>
                          <a:srgbClr val="EF727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RPC- Part I 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Continue with Remote Procedure 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today and due on Oct 1st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RPC over UDP or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top of UDP</a:t>
            </a:r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top of TCP</a:t>
            </a:r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repairing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/>
              <a:t>The file transfer application still needs to apply </a:t>
            </a:r>
            <a:r>
              <a:rPr lang="en-US" altLang="en-US" sz="2600" i="1" dirty="0"/>
              <a:t>end-to-end reliability measures</a:t>
            </a:r>
            <a:r>
              <a:rPr lang="en-US" altLang="en-US" sz="2600" dirty="0"/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dirty="0"/>
              <a:t>The file transfer application still needs to apply </a:t>
            </a:r>
            <a:r>
              <a:rPr lang="en-US" altLang="en-US" sz="2600" i="1" dirty="0"/>
              <a:t>end-to-end reliability measures</a:t>
            </a:r>
            <a:r>
              <a:rPr lang="en-US" altLang="en-US" sz="2600" dirty="0"/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 </a:t>
            </a:r>
            <a:r>
              <a:rPr lang="en-US" sz="2800" i="1" dirty="0">
                <a:solidFill>
                  <a:schemeClr val="bg1"/>
                </a:solidFill>
              </a:rPr>
              <a:t>both cases</a:t>
            </a:r>
            <a:r>
              <a:rPr lang="en-US" sz="2800" dirty="0">
                <a:solidFill>
                  <a:schemeClr val="bg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219200" y="4352544"/>
            <a:ext cx="6858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communication module (or </a:t>
            </a:r>
            <a:r>
              <a:rPr lang="en-US" sz="2600" i="1" dirty="0"/>
              <a:t>transport</a:t>
            </a:r>
            <a:r>
              <a:rPr lang="en-US" sz="2600" dirty="0"/>
              <a:t>) is 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RPC systems may 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/>
                        <a:t>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</a:t>
                      </a:r>
                      <a:r>
                        <a:rPr lang="en-US" sz="1600" baseline="0" dirty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lost,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after 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23670</TotalTime>
  <Words>3389</Words>
  <Application>Microsoft Macintosh PowerPoint</Application>
  <PresentationFormat>Widescreen</PresentationFormat>
  <Paragraphs>800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Book Antiqua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Course Map</vt:lpstr>
      <vt:lpstr>Course Map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Atomicity and Durability</vt:lpstr>
      <vt:lpstr>Ensuring Atomicity and Durability</vt:lpstr>
      <vt:lpstr>Stealing Frames and Forcing Pages</vt:lpstr>
      <vt:lpstr>Steal vs. No-Steal &amp; Force vs. No-Force Approaches</vt:lpstr>
      <vt:lpstr>Steal vs. No-Steal &amp; Force vs. No-Force Approaches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1315</cp:revision>
  <dcterms:created xsi:type="dcterms:W3CDTF">2008-11-03T12:44:07Z</dcterms:created>
  <dcterms:modified xsi:type="dcterms:W3CDTF">2023-09-05T07:35:28Z</dcterms:modified>
</cp:coreProperties>
</file>