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1"/>
  </p:notesMasterIdLst>
  <p:sldIdLst>
    <p:sldId id="256" r:id="rId3"/>
    <p:sldId id="375" r:id="rId4"/>
    <p:sldId id="487" r:id="rId5"/>
    <p:sldId id="553" r:id="rId6"/>
    <p:sldId id="554" r:id="rId7"/>
    <p:sldId id="555" r:id="rId8"/>
    <p:sldId id="556" r:id="rId9"/>
    <p:sldId id="511" r:id="rId10"/>
    <p:sldId id="530" r:id="rId11"/>
    <p:sldId id="531" r:id="rId12"/>
    <p:sldId id="547" r:id="rId13"/>
    <p:sldId id="548" r:id="rId14"/>
    <p:sldId id="532" r:id="rId15"/>
    <p:sldId id="549" r:id="rId16"/>
    <p:sldId id="534" r:id="rId17"/>
    <p:sldId id="535" r:id="rId18"/>
    <p:sldId id="536" r:id="rId19"/>
    <p:sldId id="550" r:id="rId20"/>
    <p:sldId id="538" r:id="rId21"/>
    <p:sldId id="551" r:id="rId22"/>
    <p:sldId id="552" r:id="rId23"/>
    <p:sldId id="539" r:id="rId24"/>
    <p:sldId id="540" r:id="rId25"/>
    <p:sldId id="541" r:id="rId26"/>
    <p:sldId id="542" r:id="rId27"/>
    <p:sldId id="543" r:id="rId28"/>
    <p:sldId id="544" r:id="rId29"/>
    <p:sldId id="504" r:id="rId3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 autoAdjust="0"/>
    <p:restoredTop sz="89048" autoAdjust="0"/>
  </p:normalViewPr>
  <p:slideViewPr>
    <p:cSldViewPr>
      <p:cViewPr varScale="1">
        <p:scale>
          <a:sx n="113" d="100"/>
          <a:sy n="113" d="100"/>
        </p:scale>
        <p:origin x="143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9/3/23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9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14B27-85BB-4731-94D7-6B18E5587D2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8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50594-C957-41DC-A5B8-F0DFCEDB707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35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Asynchronous RPCs are useful in scenarios where </a:t>
            </a:r>
          </a:p>
          <a:p>
            <a:pPr lvl="1"/>
            <a:r>
              <a:rPr lang="en-US" altLang="en-US" sz="2000"/>
              <a:t>the server execution is immaterial to the client</a:t>
            </a:r>
          </a:p>
          <a:p>
            <a:pPr lvl="1"/>
            <a:r>
              <a:rPr lang="en-US" altLang="en-US" sz="2000"/>
              <a:t>when the procedure returns no result</a:t>
            </a:r>
          </a:p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8098E-8470-4DDF-BC1D-54C6B93D1DF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900" dirty="0"/>
              <a:t>Remote Procedure Calls- Part I</a:t>
            </a:r>
          </a:p>
          <a:p>
            <a:r>
              <a:rPr lang="en-US" sz="3000" dirty="0"/>
              <a:t>Lecture 5, </a:t>
            </a:r>
            <a:r>
              <a:rPr lang="en-US" altLang="en-US" sz="3000" dirty="0"/>
              <a:t>September 03,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6433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Stub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893552" cy="5181600"/>
          </a:xfrm>
        </p:spPr>
        <p:txBody>
          <a:bodyPr/>
          <a:lstStyle/>
          <a:p>
            <a:r>
              <a:rPr lang="en-US" altLang="en-US" dirty="0"/>
              <a:t>The client stub:</a:t>
            </a:r>
          </a:p>
          <a:p>
            <a:pPr lvl="1"/>
            <a:r>
              <a:rPr lang="en-US" altLang="en-US" dirty="0"/>
              <a:t>Gets invoked by user code as a </a:t>
            </a:r>
            <a:r>
              <a:rPr lang="en-US" altLang="en-US" i="1" dirty="0"/>
              <a:t>local</a:t>
            </a:r>
            <a:r>
              <a:rPr lang="en-US" altLang="en-US" dirty="0"/>
              <a:t> procedure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Packs</a:t>
            </a:r>
            <a:r>
              <a:rPr lang="en-US" altLang="en-US" dirty="0"/>
              <a:t> (or </a:t>
            </a:r>
            <a:r>
              <a:rPr lang="en-US" altLang="en-US" i="1" dirty="0"/>
              <a:t>serializes</a:t>
            </a:r>
            <a:r>
              <a:rPr lang="en-US" altLang="en-US" dirty="0"/>
              <a:t> or </a:t>
            </a:r>
            <a:r>
              <a:rPr lang="en-US" altLang="en-US" i="1" dirty="0"/>
              <a:t>marshals</a:t>
            </a:r>
            <a:r>
              <a:rPr lang="en-US" altLang="en-US" dirty="0"/>
              <a:t>) parameters into a request message (say, </a:t>
            </a:r>
            <a:br>
              <a:rPr lang="en-US" altLang="en-US" dirty="0"/>
            </a:br>
            <a:r>
              <a:rPr lang="en-US" altLang="en-US" dirty="0"/>
              <a:t>request-msg)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Invokes a client-side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makeRPC</a:t>
            </a:r>
            <a:r>
              <a:rPr lang="en-US" altLang="en-US" dirty="0">
                <a:solidFill>
                  <a:srgbClr val="0070C0"/>
                </a:solidFill>
              </a:rPr>
              <a:t>(request-msg, &amp;reply-msg)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Unpacks</a:t>
            </a:r>
            <a:r>
              <a:rPr lang="en-US" altLang="en-US" dirty="0"/>
              <a:t> (or </a:t>
            </a:r>
            <a:r>
              <a:rPr lang="en-US" altLang="en-US" i="1" dirty="0"/>
              <a:t>de-serializes</a:t>
            </a:r>
            <a:r>
              <a:rPr lang="en-US" altLang="en-US" dirty="0"/>
              <a:t> or </a:t>
            </a:r>
            <a:r>
              <a:rPr lang="en-US" altLang="en-US" i="1" dirty="0" err="1"/>
              <a:t>unmarshals</a:t>
            </a:r>
            <a:r>
              <a:rPr lang="en-US" altLang="en-US" dirty="0"/>
              <a:t>) reply-msg into output parameters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Returns to user code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 Stub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673352"/>
            <a:ext cx="10588752" cy="5181600"/>
          </a:xfrm>
        </p:spPr>
        <p:txBody>
          <a:bodyPr/>
          <a:lstStyle/>
          <a:p>
            <a:r>
              <a:rPr lang="en-US" altLang="en-US" dirty="0"/>
              <a:t>The server stub: </a:t>
            </a:r>
          </a:p>
          <a:p>
            <a:pPr lvl="1"/>
            <a:r>
              <a:rPr lang="en-US" altLang="en-US" dirty="0"/>
              <a:t>Gets invoked after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getRequest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 is returned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Unmarshals</a:t>
            </a:r>
            <a:r>
              <a:rPr lang="en-US" altLang="en-US" dirty="0"/>
              <a:t> arguments, de-multiplexes opcode, and invokes local server code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Marshals arguments, invokes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sendResponse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), and returns to server loop </a:t>
            </a:r>
          </a:p>
          <a:p>
            <a:pPr lvl="2"/>
            <a:r>
              <a:rPr lang="en-US" altLang="en-US" sz="2400" dirty="0"/>
              <a:t>E.g., Typical server main loop:</a:t>
            </a:r>
          </a:p>
        </p:txBody>
      </p:sp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2931319" y="5257800"/>
            <a:ext cx="6327775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while (1)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get-request (&amp;p);      /* blocking call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execute-request (p);  /* demux based on opcode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32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73891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0141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Parameter Passing via Marshaling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Packing parameters into a message that will be transmitted over the network is called </a:t>
            </a:r>
            <a:r>
              <a:rPr lang="en-US" altLang="en-US" i="1" dirty="0">
                <a:solidFill>
                  <a:srgbClr val="0070C0"/>
                </a:solidFill>
              </a:rPr>
              <a:t>parameter marshalling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The parameters to the procedure and the result have to be marshaled before transmitting them over the network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Two types of parameters can be passed: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Value parameters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Reference parameters</a:t>
            </a:r>
          </a:p>
        </p:txBody>
      </p:sp>
    </p:spTree>
    <p:extLst>
      <p:ext uri="{BB962C8B-B14F-4D97-AF65-F5344CB8AC3E}">
        <p14:creationId xmlns:p14="http://schemas.microsoft.com/office/powerpoint/2010/main" val="34142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1. Passing Value Parameters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525963"/>
          </a:xfrm>
        </p:spPr>
        <p:txBody>
          <a:bodyPr/>
          <a:lstStyle/>
          <a:p>
            <a:r>
              <a:rPr lang="en-US" altLang="en-US" dirty="0"/>
              <a:t>Value parameters have complete information about the variable, and can be directly encoded into the message</a:t>
            </a:r>
          </a:p>
          <a:p>
            <a:pPr lvl="1"/>
            <a:r>
              <a:rPr lang="en-US" altLang="en-US" sz="2600" dirty="0"/>
              <a:t>E.g., integer, float, character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Values are passed through call-by-value</a:t>
            </a:r>
          </a:p>
          <a:p>
            <a:pPr lvl="1"/>
            <a:r>
              <a:rPr lang="en-US" altLang="en-US" sz="2600" dirty="0"/>
              <a:t>The changes made by the </a:t>
            </a:r>
            <a:r>
              <a:rPr lang="en-US" altLang="en-US" sz="2600" dirty="0" err="1"/>
              <a:t>callee</a:t>
            </a:r>
            <a:r>
              <a:rPr lang="en-US" altLang="en-US" sz="2600" dirty="0"/>
              <a:t> procedure are not reflected in the caller procedure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79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2. Passing Reference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800600"/>
          </a:xfrm>
        </p:spPr>
        <p:txBody>
          <a:bodyPr/>
          <a:lstStyle/>
          <a:p>
            <a:r>
              <a:rPr lang="en-US" altLang="en-US" sz="2400" dirty="0"/>
              <a:t>Passing reference parameters like value parameters in RPC leads to incorrect results due to two reasons:</a:t>
            </a:r>
          </a:p>
          <a:p>
            <a:pPr lvl="4"/>
            <a:endParaRPr lang="en-US" altLang="en-US" sz="12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Invalidity of reference parameters at the server</a:t>
            </a:r>
          </a:p>
          <a:p>
            <a:pPr lvl="2"/>
            <a:r>
              <a:rPr lang="en-US" altLang="en-US" dirty="0"/>
              <a:t>Reference parameters are valid only within client’s address space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Pass the reference parameter by copying the data that is referenced</a:t>
            </a:r>
          </a:p>
          <a:p>
            <a:pPr lvl="4"/>
            <a:endParaRPr lang="en-US" altLang="en-US" sz="14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Changes to reference parameters are not reflected back at the client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“Copy/Restore” the data</a:t>
            </a:r>
          </a:p>
          <a:p>
            <a:pPr lvl="3"/>
            <a:r>
              <a:rPr lang="en-US" altLang="en-US" dirty="0"/>
              <a:t>Copy the data that is referenced by the parameter</a:t>
            </a:r>
          </a:p>
          <a:p>
            <a:pPr lvl="3"/>
            <a:r>
              <a:rPr lang="en-US" altLang="en-US" dirty="0"/>
              <a:t>Copy-back the value at server to the client</a:t>
            </a:r>
          </a:p>
        </p:txBody>
      </p:sp>
    </p:spTree>
    <p:extLst>
      <p:ext uri="{BB962C8B-B14F-4D97-AF65-F5344CB8AC3E}">
        <p14:creationId xmlns:p14="http://schemas.microsoft.com/office/powerpoint/2010/main" val="147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6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80060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sz="2600" dirty="0"/>
              <a:t>Computers in DSs often have different architectures and operating systems </a:t>
            </a:r>
          </a:p>
          <a:p>
            <a:pPr marL="742950" lvl="2" indent="-342900">
              <a:defRPr/>
            </a:pPr>
            <a:r>
              <a:rPr lang="en-US" sz="2200" dirty="0"/>
              <a:t>The size of the data-type differ</a:t>
            </a:r>
          </a:p>
          <a:p>
            <a:pPr marL="1200150" lvl="3" indent="-342900">
              <a:defRPr/>
            </a:pPr>
            <a:r>
              <a:rPr lang="en-US" sz="2200" dirty="0"/>
              <a:t>E.g., A </a:t>
            </a:r>
            <a:r>
              <a:rPr lang="en-US" sz="2200" i="1" dirty="0"/>
              <a:t>long </a:t>
            </a:r>
            <a:r>
              <a:rPr lang="en-US" sz="2200" dirty="0"/>
              <a:t>data-type is 4-bytes in 32-bit Unix, while it is 8-bytes in 64-bit </a:t>
            </a:r>
            <a:br>
              <a:rPr lang="en-US" sz="2200" dirty="0"/>
            </a:br>
            <a:r>
              <a:rPr lang="en-US" sz="2200" dirty="0"/>
              <a:t>Unix systems</a:t>
            </a:r>
          </a:p>
          <a:p>
            <a:pPr marL="1657350" lvl="4" indent="-342900">
              <a:defRPr/>
            </a:pPr>
            <a:endParaRPr lang="en-US" sz="2200" dirty="0"/>
          </a:p>
          <a:p>
            <a:pPr marL="742950" lvl="2" indent="-342900">
              <a:defRPr/>
            </a:pPr>
            <a:r>
              <a:rPr lang="en-US" sz="2200" dirty="0"/>
              <a:t>The format in which the data is stored differs</a:t>
            </a:r>
          </a:p>
          <a:p>
            <a:pPr marL="1200150" lvl="3" indent="-342900">
              <a:defRPr/>
            </a:pPr>
            <a:r>
              <a:rPr lang="en-US" sz="2200" dirty="0"/>
              <a:t>E.g., Intel stores data in little-endian format, while SPARC stores in </a:t>
            </a:r>
            <a:br>
              <a:rPr lang="en-US" sz="2200" dirty="0"/>
            </a:br>
            <a:r>
              <a:rPr lang="en-US" sz="2200" dirty="0"/>
              <a:t>big-endian format</a:t>
            </a:r>
          </a:p>
          <a:p>
            <a:pPr marL="1657350" lvl="4" indent="-342900">
              <a:defRPr/>
            </a:pPr>
            <a:endParaRPr lang="en-US" sz="1050" dirty="0"/>
          </a:p>
          <a:p>
            <a:pPr>
              <a:defRPr/>
            </a:pPr>
            <a:r>
              <a:rPr lang="en-US" sz="2600" dirty="0"/>
              <a:t>The client and server have to agree on how simple data is represented in the message</a:t>
            </a:r>
          </a:p>
          <a:p>
            <a:pPr lvl="1">
              <a:defRPr/>
            </a:pPr>
            <a:r>
              <a:rPr lang="en-US" sz="2200" dirty="0"/>
              <a:t>E.g., Format and size of data-types such as integer, char and float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51054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Networks-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Encapsulation, Routing, and Congestion Control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Remote Invocations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today by midnight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on Sep 5 and due on Oct 1 (design report is due on Sep 17)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43308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Failure Independence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648200"/>
          </a:xfrm>
        </p:spPr>
        <p:txBody>
          <a:bodyPr/>
          <a:lstStyle/>
          <a:p>
            <a:pPr marL="342900" lvl="1" indent="-342900"/>
            <a:r>
              <a:rPr lang="en-US" altLang="en-US" sz="2800" dirty="0"/>
              <a:t>In the local case, the client and server live or die together </a:t>
            </a:r>
          </a:p>
          <a:p>
            <a:pPr marL="342900" lvl="1" indent="-342900"/>
            <a:endParaRPr lang="en-US" altLang="en-US" sz="2800" dirty="0"/>
          </a:p>
          <a:p>
            <a:pPr marL="342900" lvl="1" indent="-342900"/>
            <a:r>
              <a:rPr lang="en-US" altLang="en-US" sz="2800" dirty="0"/>
              <a:t>In the remote case, the client sees new </a:t>
            </a:r>
            <a:r>
              <a:rPr lang="en-US" altLang="en-US" sz="2800" i="1" dirty="0">
                <a:solidFill>
                  <a:srgbClr val="0070C0"/>
                </a:solidFill>
              </a:rPr>
              <a:t>failure types</a:t>
            </a:r>
            <a:r>
              <a:rPr lang="en-US" altLang="en-US" sz="2800" i="1" dirty="0"/>
              <a:t> </a:t>
            </a:r>
            <a:r>
              <a:rPr lang="en-US" altLang="en-US" sz="2800" dirty="0"/>
              <a:t>(</a:t>
            </a:r>
            <a:r>
              <a:rPr lang="en-US" altLang="en-US" sz="2800" i="1" dirty="0"/>
              <a:t>more on this next lecture</a:t>
            </a:r>
            <a:r>
              <a:rPr lang="en-US" altLang="en-US" sz="2800" dirty="0"/>
              <a:t>)</a:t>
            </a:r>
          </a:p>
          <a:p>
            <a:pPr marL="742950" lvl="2" indent="-342900"/>
            <a:r>
              <a:rPr lang="en-US" altLang="en-US" sz="2600" dirty="0"/>
              <a:t>Network failure </a:t>
            </a:r>
          </a:p>
          <a:p>
            <a:pPr marL="742950" lvl="2" indent="-342900"/>
            <a:r>
              <a:rPr lang="en-US" altLang="en-US" sz="2600" dirty="0"/>
              <a:t>Server machine crash </a:t>
            </a:r>
          </a:p>
          <a:p>
            <a:pPr marL="742950" lvl="2" indent="-342900"/>
            <a:r>
              <a:rPr lang="en-US" altLang="en-US" sz="2600" dirty="0"/>
              <a:t>Server process crash </a:t>
            </a:r>
          </a:p>
          <a:p>
            <a:pPr marL="742950" lvl="2" indent="-342900"/>
            <a:endParaRPr lang="en-US" altLang="en-US" dirty="0"/>
          </a:p>
          <a:p>
            <a:pPr marL="342900" lvl="1" indent="-342900"/>
            <a:r>
              <a:rPr lang="en-US" altLang="en-US" sz="2800" dirty="0"/>
              <a:t>Thus, failure handling code has to be more thorough (and essentially more complex)</a:t>
            </a:r>
          </a:p>
          <a:p>
            <a:pPr marL="342900" lvl="1" indent="-342900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2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Procedure Call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Remote procedure calls can be: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Synchronous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Asynchronous (or Deferred Synchronous)</a:t>
            </a:r>
          </a:p>
        </p:txBody>
      </p:sp>
    </p:spTree>
    <p:extLst>
      <p:ext uri="{BB962C8B-B14F-4D97-AF65-F5344CB8AC3E}">
        <p14:creationId xmlns:p14="http://schemas.microsoft.com/office/powerpoint/2010/main" val="386523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Synchronous vs. Asynchronous RPCs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525963"/>
          </a:xfrm>
        </p:spPr>
        <p:txBody>
          <a:bodyPr/>
          <a:lstStyle/>
          <a:p>
            <a:r>
              <a:rPr lang="en-US" altLang="en-US" sz="2400" dirty="0"/>
              <a:t>Synchronous RPC blocks the client until the server returns</a:t>
            </a:r>
          </a:p>
          <a:p>
            <a:pPr lvl="1"/>
            <a:r>
              <a:rPr lang="en-US" altLang="en-US" sz="2000" dirty="0"/>
              <a:t>Blocking wastes resources at the client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Asynchronous RPCs are used if the client does not need the result from server</a:t>
            </a:r>
          </a:p>
          <a:p>
            <a:pPr lvl="1"/>
            <a:r>
              <a:rPr lang="en-US" altLang="en-US" sz="2000" dirty="0"/>
              <a:t>The server immediately sends an ACK back to the client</a:t>
            </a:r>
          </a:p>
          <a:p>
            <a:pPr lvl="1"/>
            <a:r>
              <a:rPr lang="en-US" altLang="en-US" sz="2000" dirty="0"/>
              <a:t>The client continues the execution after an ACK from the server</a:t>
            </a:r>
          </a:p>
          <a:p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371600" y="6248400"/>
            <a:ext cx="3733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Synchronous RPCs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248400"/>
            <a:ext cx="3352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Asynchronous RPCs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41DCCD2-BBD1-4943-BF4D-97E238B3D702}"/>
              </a:ext>
            </a:extLst>
          </p:cNvPr>
          <p:cNvGrpSpPr/>
          <p:nvPr/>
        </p:nvGrpSpPr>
        <p:grpSpPr>
          <a:xfrm>
            <a:off x="1029873" y="4116215"/>
            <a:ext cx="4173436" cy="2146531"/>
            <a:chOff x="420273" y="1667635"/>
            <a:chExt cx="4173436" cy="2146531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C7A6D39-94D8-4FA5-B579-DEB826D65181}"/>
                </a:ext>
              </a:extLst>
            </p:cNvPr>
            <p:cNvCxnSpPr/>
            <p:nvPr/>
          </p:nvCxnSpPr>
          <p:spPr>
            <a:xfrm>
              <a:off x="762000" y="19812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BE3FFEC-313C-466C-BF41-88B4FE4EF011}"/>
                </a:ext>
              </a:extLst>
            </p:cNvPr>
            <p:cNvCxnSpPr/>
            <p:nvPr/>
          </p:nvCxnSpPr>
          <p:spPr>
            <a:xfrm>
              <a:off x="758667" y="3355008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79DCDCA-1D05-4FE9-AFA2-A15D36826B8D}"/>
                </a:ext>
              </a:extLst>
            </p:cNvPr>
            <p:cNvSpPr txBox="1"/>
            <p:nvPr/>
          </p:nvSpPr>
          <p:spPr>
            <a:xfrm>
              <a:off x="420273" y="1720923"/>
              <a:ext cx="676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9E7FAA9-A59B-4471-A4B4-274A24A70437}"/>
                </a:ext>
              </a:extLst>
            </p:cNvPr>
            <p:cNvSpPr txBox="1"/>
            <p:nvPr/>
          </p:nvSpPr>
          <p:spPr>
            <a:xfrm>
              <a:off x="420460" y="3083615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290B8A-86DB-4EB4-BDB2-2597AEBFEFC0}"/>
                </a:ext>
              </a:extLst>
            </p:cNvPr>
            <p:cNvCxnSpPr/>
            <p:nvPr/>
          </p:nvCxnSpPr>
          <p:spPr>
            <a:xfrm>
              <a:off x="1219200" y="19812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01D2584-7785-4D5C-96EE-DFF878B1792B}"/>
                </a:ext>
              </a:extLst>
            </p:cNvPr>
            <p:cNvCxnSpPr>
              <a:cxnSpLocks/>
            </p:cNvCxnSpPr>
            <p:nvPr/>
          </p:nvCxnSpPr>
          <p:spPr>
            <a:xfrm>
              <a:off x="2067754" y="2025666"/>
              <a:ext cx="330200" cy="1297920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6DBEE89-C0F8-480D-824C-E8DBE1EAD98C}"/>
                </a:ext>
              </a:extLst>
            </p:cNvPr>
            <p:cNvCxnSpPr>
              <a:cxnSpLocks/>
            </p:cNvCxnSpPr>
            <p:nvPr/>
          </p:nvCxnSpPr>
          <p:spPr>
            <a:xfrm>
              <a:off x="2399127" y="3368576"/>
              <a:ext cx="663427" cy="2589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B30F8F5-DAE2-4683-9C8A-E6C921F9F3E1}"/>
                </a:ext>
              </a:extLst>
            </p:cNvPr>
            <p:cNvCxnSpPr/>
            <p:nvPr/>
          </p:nvCxnSpPr>
          <p:spPr>
            <a:xfrm>
              <a:off x="3352800" y="19812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778B14D-437D-4452-B060-E7E73A460CCD}"/>
                </a:ext>
              </a:extLst>
            </p:cNvPr>
            <p:cNvSpPr txBox="1"/>
            <p:nvPr/>
          </p:nvSpPr>
          <p:spPr>
            <a:xfrm>
              <a:off x="685800" y="2298562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9B9ED93C-9F5C-45DB-BCEA-AE2378F4C624}"/>
                </a:ext>
              </a:extLst>
            </p:cNvPr>
            <p:cNvCxnSpPr/>
            <p:nvPr/>
          </p:nvCxnSpPr>
          <p:spPr>
            <a:xfrm rot="5400000" flipH="1" flipV="1">
              <a:off x="16383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2DBE0D57-408A-4E78-BCEC-4F98956416D9}"/>
                </a:ext>
              </a:extLst>
            </p:cNvPr>
            <p:cNvSpPr txBox="1"/>
            <p:nvPr/>
          </p:nvSpPr>
          <p:spPr>
            <a:xfrm>
              <a:off x="3715923" y="2189003"/>
              <a:ext cx="867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88F40E58-DDD7-45D6-A02F-B4D350152D89}"/>
                </a:ext>
              </a:extLst>
            </p:cNvPr>
            <p:cNvCxnSpPr/>
            <p:nvPr/>
          </p:nvCxnSpPr>
          <p:spPr>
            <a:xfrm rot="16200000" flipV="1">
              <a:off x="33909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C905E0-35F6-4F47-9780-B6FD8A3EE0FD}"/>
                </a:ext>
              </a:extLst>
            </p:cNvPr>
            <p:cNvSpPr txBox="1"/>
            <p:nvPr/>
          </p:nvSpPr>
          <p:spPr>
            <a:xfrm>
              <a:off x="2095500" y="1667635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result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09878E8-CBB3-4647-9DC1-277D01E1580C}"/>
                </a:ext>
              </a:extLst>
            </p:cNvPr>
            <p:cNvSpPr txBox="1"/>
            <p:nvPr/>
          </p:nvSpPr>
          <p:spPr>
            <a:xfrm>
              <a:off x="1030026" y="3378678"/>
              <a:ext cx="3313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 and return results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E14B6B1-6882-405C-BAE4-275986CF9CE5}"/>
                </a:ext>
              </a:extLst>
            </p:cNvPr>
            <p:cNvSpPr txBox="1"/>
            <p:nvPr/>
          </p:nvSpPr>
          <p:spPr>
            <a:xfrm>
              <a:off x="1583423" y="2657585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C66EF6F-CF76-4D1B-93EF-205EDA957B58}"/>
                </a:ext>
              </a:extLst>
            </p:cNvPr>
            <p:cNvSpPr txBox="1"/>
            <p:nvPr/>
          </p:nvSpPr>
          <p:spPr>
            <a:xfrm>
              <a:off x="3162301" y="265755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reply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A25FB7-B526-4D30-BE74-4FB8A60D9336}"/>
                </a:ext>
              </a:extLst>
            </p:cNvPr>
            <p:cNvCxnSpPr/>
            <p:nvPr/>
          </p:nvCxnSpPr>
          <p:spPr>
            <a:xfrm>
              <a:off x="4103728" y="3475612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2B5B4D7-A53B-4C32-9F14-CB4AC287DFAB}"/>
                </a:ext>
              </a:extLst>
            </p:cNvPr>
            <p:cNvSpPr txBox="1"/>
            <p:nvPr/>
          </p:nvSpPr>
          <p:spPr>
            <a:xfrm>
              <a:off x="4027528" y="347561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94BD0BFC-DC1A-4322-A2D6-C8618D6BCD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384" y="2014571"/>
              <a:ext cx="297178" cy="1320111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6D60A6CA-86E9-4FAA-851A-416C103ED52F}"/>
              </a:ext>
            </a:extLst>
          </p:cNvPr>
          <p:cNvGrpSpPr/>
          <p:nvPr/>
        </p:nvGrpSpPr>
        <p:grpSpPr>
          <a:xfrm>
            <a:off x="5787833" y="4097054"/>
            <a:ext cx="4191000" cy="2122186"/>
            <a:chOff x="4343400" y="3883110"/>
            <a:chExt cx="4191000" cy="2122186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842429E-E834-4478-84CA-DF5904918B27}"/>
                </a:ext>
              </a:extLst>
            </p:cNvPr>
            <p:cNvCxnSpPr/>
            <p:nvPr/>
          </p:nvCxnSpPr>
          <p:spPr>
            <a:xfrm>
              <a:off x="4724400" y="41910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E761199-6252-495E-B2BD-37135B5BE0C7}"/>
                </a:ext>
              </a:extLst>
            </p:cNvPr>
            <p:cNvCxnSpPr/>
            <p:nvPr/>
          </p:nvCxnSpPr>
          <p:spPr>
            <a:xfrm>
              <a:off x="4718398" y="5605176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AA14AC1-1BAC-4EEE-AF52-25A0C9B3123B}"/>
                </a:ext>
              </a:extLst>
            </p:cNvPr>
            <p:cNvSpPr txBox="1"/>
            <p:nvPr/>
          </p:nvSpPr>
          <p:spPr>
            <a:xfrm>
              <a:off x="4343400" y="3886200"/>
              <a:ext cx="652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35958A3F-B068-4FF4-BB79-A80477F597EF}"/>
                </a:ext>
              </a:extLst>
            </p:cNvPr>
            <p:cNvSpPr txBox="1"/>
            <p:nvPr/>
          </p:nvSpPr>
          <p:spPr>
            <a:xfrm>
              <a:off x="4343400" y="5410200"/>
              <a:ext cx="7167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BC01727F-931D-435F-8329-611676C5A8A1}"/>
                </a:ext>
              </a:extLst>
            </p:cNvPr>
            <p:cNvCxnSpPr/>
            <p:nvPr/>
          </p:nvCxnSpPr>
          <p:spPr>
            <a:xfrm>
              <a:off x="5181600" y="41910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A6C9196-0482-4700-BC4F-78C204E0A862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4243466"/>
              <a:ext cx="318215" cy="1358566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B707BA4-AD8A-4006-BC2E-E6154F81C877}"/>
                </a:ext>
              </a:extLst>
            </p:cNvPr>
            <p:cNvCxnSpPr/>
            <p:nvPr/>
          </p:nvCxnSpPr>
          <p:spPr>
            <a:xfrm>
              <a:off x="6394642" y="5602032"/>
              <a:ext cx="6096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0C9DAE9-5392-4C6E-97FF-93F4D464B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3769" y="4232274"/>
              <a:ext cx="309825" cy="1325948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21C7CA9-FCC0-43E6-AD71-8D503D1EC150}"/>
                </a:ext>
              </a:extLst>
            </p:cNvPr>
            <p:cNvCxnSpPr/>
            <p:nvPr/>
          </p:nvCxnSpPr>
          <p:spPr>
            <a:xfrm>
              <a:off x="6705600" y="41910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2F9C8E0-F2DC-4D2B-BA55-451F6E20951E}"/>
                </a:ext>
              </a:extLst>
            </p:cNvPr>
            <p:cNvSpPr txBox="1"/>
            <p:nvPr/>
          </p:nvSpPr>
          <p:spPr>
            <a:xfrm>
              <a:off x="4717762" y="4368784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F69C7F4A-95C1-4B95-B8FF-6E8F500D69A8}"/>
                </a:ext>
              </a:extLst>
            </p:cNvPr>
            <p:cNvCxnSpPr/>
            <p:nvPr/>
          </p:nvCxnSpPr>
          <p:spPr>
            <a:xfrm rot="5400000" flipH="1" flipV="1">
              <a:off x="5600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52944920-B97B-4ED2-AEF1-F5C9E5A6945A}"/>
                </a:ext>
              </a:extLst>
            </p:cNvPr>
            <p:cNvSpPr txBox="1"/>
            <p:nvPr/>
          </p:nvSpPr>
          <p:spPr>
            <a:xfrm>
              <a:off x="7070253" y="4371543"/>
              <a:ext cx="875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DAC9C6B9-6AD7-4835-A68B-7614A3F3F08E}"/>
                </a:ext>
              </a:extLst>
            </p:cNvPr>
            <p:cNvCxnSpPr/>
            <p:nvPr/>
          </p:nvCxnSpPr>
          <p:spPr>
            <a:xfrm rot="16200000" flipV="1">
              <a:off x="6743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3D3D23F6-A5F6-48AE-AE89-2363B7FE57F9}"/>
                </a:ext>
              </a:extLst>
            </p:cNvPr>
            <p:cNvSpPr txBox="1"/>
            <p:nvPr/>
          </p:nvSpPr>
          <p:spPr>
            <a:xfrm>
              <a:off x="5558081" y="388311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acceptance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32CA5A44-DE7D-42BF-A307-1B215E6054EB}"/>
                </a:ext>
              </a:extLst>
            </p:cNvPr>
            <p:cNvSpPr txBox="1"/>
            <p:nvPr/>
          </p:nvSpPr>
          <p:spPr>
            <a:xfrm>
              <a:off x="5859695" y="5579193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BD7D865-8768-473A-ACEE-76FD884CA791}"/>
                </a:ext>
              </a:extLst>
            </p:cNvPr>
            <p:cNvSpPr txBox="1"/>
            <p:nvPr/>
          </p:nvSpPr>
          <p:spPr>
            <a:xfrm>
              <a:off x="5486400" y="5026317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8116EAF2-F4F7-4B0C-A237-592AEDF05CB2}"/>
                </a:ext>
              </a:extLst>
            </p:cNvPr>
            <p:cNvSpPr txBox="1"/>
            <p:nvPr/>
          </p:nvSpPr>
          <p:spPr>
            <a:xfrm>
              <a:off x="6450061" y="5032156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accept request</a:t>
              </a:r>
            </a:p>
          </p:txBody>
        </p: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D30430F5-BB2C-4D37-94F4-7157EC537D59}"/>
                </a:ext>
              </a:extLst>
            </p:cNvPr>
            <p:cNvCxnSpPr/>
            <p:nvPr/>
          </p:nvCxnSpPr>
          <p:spPr>
            <a:xfrm>
              <a:off x="7946196" y="5705188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E6692AA-5048-4339-9C24-AAA7E3651321}"/>
                </a:ext>
              </a:extLst>
            </p:cNvPr>
            <p:cNvSpPr txBox="1"/>
            <p:nvPr/>
          </p:nvSpPr>
          <p:spPr>
            <a:xfrm>
              <a:off x="7873676" y="566674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0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Deferred Synchronous RPCs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12552" cy="4525963"/>
          </a:xfrm>
        </p:spPr>
        <p:txBody>
          <a:bodyPr/>
          <a:lstStyle/>
          <a:p>
            <a:r>
              <a:rPr lang="en-US" altLang="en-US" sz="2400" dirty="0"/>
              <a:t>Asynchronous RPC is also useful when a client wants the results, but does not want to be blocked until the call finishes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Client uses </a:t>
            </a:r>
            <a:r>
              <a:rPr lang="en-US" altLang="en-US" sz="2400" i="1" dirty="0"/>
              <a:t>deferred synchronous </a:t>
            </a:r>
            <a:r>
              <a:rPr lang="en-US" altLang="en-US" sz="2400" dirty="0"/>
              <a:t>RPCs</a:t>
            </a:r>
          </a:p>
          <a:p>
            <a:pPr lvl="1"/>
            <a:r>
              <a:rPr lang="en-US" altLang="en-US" sz="2000" dirty="0"/>
              <a:t>Single request-response RPC is split into two RPCs</a:t>
            </a:r>
          </a:p>
          <a:p>
            <a:pPr lvl="1"/>
            <a:r>
              <a:rPr lang="en-US" altLang="en-US" sz="2000" dirty="0"/>
              <a:t>First, client triggers an asynchronous RPC on server</a:t>
            </a:r>
          </a:p>
          <a:p>
            <a:pPr lvl="1"/>
            <a:r>
              <a:rPr lang="en-US" altLang="en-US" sz="2000" dirty="0"/>
              <a:t>Second, on completion, server calls-back client to deliver the results</a:t>
            </a:r>
          </a:p>
          <a:p>
            <a:pPr lvl="1"/>
            <a:endParaRPr lang="en-US" alt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30F609-DB5F-4084-8F4F-21ECCB85AC07}"/>
              </a:ext>
            </a:extLst>
          </p:cNvPr>
          <p:cNvGrpSpPr/>
          <p:nvPr/>
        </p:nvGrpSpPr>
        <p:grpSpPr>
          <a:xfrm>
            <a:off x="1979617" y="4382867"/>
            <a:ext cx="7741458" cy="2398933"/>
            <a:chOff x="401729" y="3231669"/>
            <a:chExt cx="7741458" cy="239893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DBEB725-CC83-4E0C-9212-D351025A1E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129" y="3530025"/>
              <a:ext cx="6411290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00DFD7-11AA-4346-9726-3DF24898217F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62" y="4942584"/>
              <a:ext cx="64070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EDE3C2-E197-4E39-BB5C-B35FBC8B37CA}"/>
                </a:ext>
              </a:extLst>
            </p:cNvPr>
            <p:cNvSpPr txBox="1"/>
            <p:nvPr/>
          </p:nvSpPr>
          <p:spPr>
            <a:xfrm>
              <a:off x="452529" y="3364925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client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C1446B-89A0-470D-A62A-B49F47225517}"/>
                </a:ext>
              </a:extLst>
            </p:cNvPr>
            <p:cNvSpPr txBox="1"/>
            <p:nvPr/>
          </p:nvSpPr>
          <p:spPr>
            <a:xfrm>
              <a:off x="401729" y="4770392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server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054E199-40D8-4B52-989C-AD4E4F735BB5}"/>
                </a:ext>
              </a:extLst>
            </p:cNvPr>
            <p:cNvCxnSpPr/>
            <p:nvPr/>
          </p:nvCxnSpPr>
          <p:spPr>
            <a:xfrm>
              <a:off x="1519329" y="3530025"/>
              <a:ext cx="838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5411DBE-0D80-4C90-A770-66E33EBD1511}"/>
                </a:ext>
              </a:extLst>
            </p:cNvPr>
            <p:cNvCxnSpPr>
              <a:cxnSpLocks/>
            </p:cNvCxnSpPr>
            <p:nvPr/>
          </p:nvCxnSpPr>
          <p:spPr>
            <a:xfrm>
              <a:off x="2346073" y="3582007"/>
              <a:ext cx="370409" cy="1319459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3161ABD-CA3E-4823-B8F5-71DCDF319562}"/>
                </a:ext>
              </a:extLst>
            </p:cNvPr>
            <p:cNvCxnSpPr/>
            <p:nvPr/>
          </p:nvCxnSpPr>
          <p:spPr>
            <a:xfrm>
              <a:off x="2742762" y="4944172"/>
              <a:ext cx="2519271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C43F861-3973-4DE2-B2B0-55C1A432B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6902" y="3578444"/>
              <a:ext cx="300567" cy="13123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001197-C9E6-48D9-A79C-CD8D41FA53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7469" y="3531613"/>
              <a:ext cx="246635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4D46EA-ED25-486B-AD44-9D716B11B317}"/>
                </a:ext>
              </a:extLst>
            </p:cNvPr>
            <p:cNvSpPr txBox="1"/>
            <p:nvPr/>
          </p:nvSpPr>
          <p:spPr>
            <a:xfrm>
              <a:off x="1041909" y="3856802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remote procedure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DDDA425-A292-4DB6-9F70-F779EF188D5C}"/>
                </a:ext>
              </a:extLst>
            </p:cNvPr>
            <p:cNvCxnSpPr/>
            <p:nvPr/>
          </p:nvCxnSpPr>
          <p:spPr>
            <a:xfrm rot="5400000" flipH="1" flipV="1">
              <a:off x="1938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DEDDCD-1DD1-47E8-AF33-573C82CF8F15}"/>
                </a:ext>
              </a:extLst>
            </p:cNvPr>
            <p:cNvSpPr txBox="1"/>
            <p:nvPr/>
          </p:nvSpPr>
          <p:spPr>
            <a:xfrm>
              <a:off x="3402537" y="3750324"/>
              <a:ext cx="762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return from call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14DC3F5-98F3-470A-A743-80CA27FED64A}"/>
                </a:ext>
              </a:extLst>
            </p:cNvPr>
            <p:cNvCxnSpPr/>
            <p:nvPr/>
          </p:nvCxnSpPr>
          <p:spPr>
            <a:xfrm rot="16200000" flipV="1">
              <a:off x="3081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F3DB0CC-59B1-464D-91A6-6D13CDEDC1EF}"/>
                </a:ext>
              </a:extLst>
            </p:cNvPr>
            <p:cNvSpPr txBox="1"/>
            <p:nvPr/>
          </p:nvSpPr>
          <p:spPr>
            <a:xfrm>
              <a:off x="1976529" y="3241350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wait for acceptance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281680-B396-4590-9A07-DC45F0DDE075}"/>
                </a:ext>
              </a:extLst>
            </p:cNvPr>
            <p:cNvSpPr txBox="1"/>
            <p:nvPr/>
          </p:nvSpPr>
          <p:spPr>
            <a:xfrm>
              <a:off x="2052729" y="4939362"/>
              <a:ext cx="1828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call local procedure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225825-36B6-4F70-9A04-E7800F5E5656}"/>
                </a:ext>
              </a:extLst>
            </p:cNvPr>
            <p:cNvSpPr txBox="1"/>
            <p:nvPr/>
          </p:nvSpPr>
          <p:spPr>
            <a:xfrm>
              <a:off x="1932345" y="448270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DC295D4-BCC9-46D5-89A4-EAF02BFCBAEE}"/>
                </a:ext>
              </a:extLst>
            </p:cNvPr>
            <p:cNvSpPr txBox="1"/>
            <p:nvPr/>
          </p:nvSpPr>
          <p:spPr>
            <a:xfrm>
              <a:off x="2823634" y="4482483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accept request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B3AA588-AB50-429B-9C72-272635C836F7}"/>
                </a:ext>
              </a:extLst>
            </p:cNvPr>
            <p:cNvCxnSpPr/>
            <p:nvPr/>
          </p:nvCxnSpPr>
          <p:spPr>
            <a:xfrm>
              <a:off x="7644868" y="494576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43FEBE-CC7B-4C15-9D6C-FAC3B3FE788A}"/>
                </a:ext>
              </a:extLst>
            </p:cNvPr>
            <p:cNvSpPr txBox="1"/>
            <p:nvPr/>
          </p:nvSpPr>
          <p:spPr>
            <a:xfrm>
              <a:off x="7620287" y="4945760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6EBDE7F-FA80-48AA-BC3E-E674C1987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2669" y="3584794"/>
              <a:ext cx="264583" cy="12869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A246E3-5391-430D-930D-6060B9C92DB0}"/>
                </a:ext>
              </a:extLst>
            </p:cNvPr>
            <p:cNvCxnSpPr>
              <a:cxnSpLocks/>
            </p:cNvCxnSpPr>
            <p:nvPr/>
          </p:nvCxnSpPr>
          <p:spPr>
            <a:xfrm>
              <a:off x="5581118" y="3606225"/>
              <a:ext cx="333902" cy="1284552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8E4BBF0-C261-491B-8436-8CC1A2094511}"/>
                </a:ext>
              </a:extLst>
            </p:cNvPr>
            <p:cNvSpPr txBox="1"/>
            <p:nvPr/>
          </p:nvSpPr>
          <p:spPr>
            <a:xfrm>
              <a:off x="4746712" y="3231669"/>
              <a:ext cx="16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interrupt client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B52004-AF16-43BB-86AC-5DB7F40E0A0C}"/>
                </a:ext>
              </a:extLst>
            </p:cNvPr>
            <p:cNvSpPr txBox="1"/>
            <p:nvPr/>
          </p:nvSpPr>
          <p:spPr>
            <a:xfrm>
              <a:off x="4648200" y="398722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return results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CCC453-182D-457E-8853-8EF8DD518101}"/>
                </a:ext>
              </a:extLst>
            </p:cNvPr>
            <p:cNvSpPr txBox="1"/>
            <p:nvPr/>
          </p:nvSpPr>
          <p:spPr>
            <a:xfrm>
              <a:off x="5791200" y="3987225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acknowledge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BAC0739-614A-4D83-AAC0-B43E3403E981}"/>
                </a:ext>
              </a:extLst>
            </p:cNvPr>
            <p:cNvCxnSpPr>
              <a:cxnSpLocks/>
            </p:cNvCxnSpPr>
            <p:nvPr/>
          </p:nvCxnSpPr>
          <p:spPr>
            <a:xfrm>
              <a:off x="5915020" y="4940059"/>
              <a:ext cx="129593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62838C3-1952-4269-9D7D-5E93DFA4FD9F}"/>
                </a:ext>
              </a:extLst>
            </p:cNvPr>
            <p:cNvCxnSpPr/>
            <p:nvPr/>
          </p:nvCxnSpPr>
          <p:spPr>
            <a:xfrm>
              <a:off x="5610755" y="3532403"/>
              <a:ext cx="1600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9E4E88-33A6-4280-8E7B-F35B87A5339D}"/>
                </a:ext>
              </a:extLst>
            </p:cNvPr>
            <p:cNvSpPr txBox="1"/>
            <p:nvPr/>
          </p:nvSpPr>
          <p:spPr>
            <a:xfrm>
              <a:off x="5308810" y="5168937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client with asynchronous RPC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6B7CC90-89AA-4F1E-8353-46F7903C6803}"/>
                </a:ext>
              </a:extLst>
            </p:cNvPr>
            <p:cNvCxnSpPr/>
            <p:nvPr/>
          </p:nvCxnSpPr>
          <p:spPr>
            <a:xfrm rot="16200000" flipV="1">
              <a:off x="5221066" y="4994392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8ED32AA-4CE4-4A70-8D28-F07FD009FA3C}"/>
              </a:ext>
            </a:extLst>
          </p:cNvPr>
          <p:cNvCxnSpPr>
            <a:cxnSpLocks/>
          </p:cNvCxnSpPr>
          <p:nvPr/>
        </p:nvCxnSpPr>
        <p:spPr>
          <a:xfrm>
            <a:off x="7057579" y="4591604"/>
            <a:ext cx="71437" cy="6985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Remote Method Invocation (RMI)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5029200"/>
          </a:xfrm>
        </p:spPr>
        <p:txBody>
          <a:bodyPr/>
          <a:lstStyle/>
          <a:p>
            <a:r>
              <a:rPr lang="en-US" altLang="en-US" dirty="0"/>
              <a:t>RMI is similar to RPC, but in a world of distributed objects</a:t>
            </a:r>
          </a:p>
          <a:p>
            <a:pPr lvl="1"/>
            <a:r>
              <a:rPr lang="en-US" altLang="en-US" sz="2600" dirty="0"/>
              <a:t>The programmer can use the full expressive power of object-oriented programming</a:t>
            </a:r>
          </a:p>
          <a:p>
            <a:pPr lvl="1"/>
            <a:r>
              <a:rPr lang="en-US" altLang="en-US" sz="2600" dirty="0"/>
              <a:t>RMI not only allows to pass value parameters, but also pass object references</a:t>
            </a:r>
          </a:p>
          <a:p>
            <a:pPr lvl="1"/>
            <a:endParaRPr lang="en-US" altLang="en-US" sz="2600" dirty="0"/>
          </a:p>
          <a:p>
            <a:r>
              <a:rPr lang="en-US" altLang="en-US" dirty="0"/>
              <a:t>In RMI, a calling object can invoke a method on a potentially remote object</a:t>
            </a:r>
          </a:p>
          <a:p>
            <a:pPr lvl="4"/>
            <a:endParaRPr lang="en-US" altLang="en-US" dirty="0"/>
          </a:p>
          <a:p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285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Remote Objects and Supporting Modules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131552" cy="5029200"/>
          </a:xfrm>
        </p:spPr>
        <p:txBody>
          <a:bodyPr/>
          <a:lstStyle/>
          <a:p>
            <a:r>
              <a:rPr lang="en-US" altLang="en-US" dirty="0"/>
              <a:t>In RMI, objects whose methods can be invoked remotely are known as “</a:t>
            </a:r>
            <a:r>
              <a:rPr lang="en-US" altLang="en-US" i="1" dirty="0">
                <a:solidFill>
                  <a:srgbClr val="0070C0"/>
                </a:solidFill>
              </a:rPr>
              <a:t>remote objects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dirty="0"/>
              <a:t>Remote objects implement remote interfaces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During any method call, the system has to resolve whether the method is being called on a local or a remote object</a:t>
            </a:r>
          </a:p>
          <a:p>
            <a:pPr lvl="1"/>
            <a:r>
              <a:rPr lang="en-US" altLang="en-US" dirty="0"/>
              <a:t>Local calls should be called on a local object</a:t>
            </a:r>
          </a:p>
          <a:p>
            <a:pPr lvl="1"/>
            <a:r>
              <a:rPr lang="en-US" altLang="en-US" dirty="0"/>
              <a:t>Remote calls should be called via remote method invocation</a:t>
            </a:r>
          </a:p>
          <a:p>
            <a:pPr lvl="1"/>
            <a:r>
              <a:rPr lang="en-US" altLang="en-US" i="1" dirty="0"/>
              <a:t>Remote Reference Module </a:t>
            </a:r>
            <a:r>
              <a:rPr lang="en-US" altLang="en-US" dirty="0"/>
              <a:t>is responsible for translating between local and remote object references</a:t>
            </a:r>
          </a:p>
        </p:txBody>
      </p:sp>
    </p:spTree>
    <p:extLst>
      <p:ext uri="{BB962C8B-B14F-4D97-AF65-F5344CB8AC3E}">
        <p14:creationId xmlns:p14="http://schemas.microsoft.com/office/powerpoint/2010/main" val="34629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RMI Control Flow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391400" y="21336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67600" y="3048000"/>
            <a:ext cx="2971800" cy="19050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828800" y="21336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1905000" y="31242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9600" y="37338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Flowchart: Alternate Process 16"/>
          <p:cNvSpPr/>
          <p:nvPr/>
        </p:nvSpPr>
        <p:spPr>
          <a:xfrm>
            <a:off x="3124200" y="3352800"/>
            <a:ext cx="8382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Proxy for B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1148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62800" y="27432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77724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8229600" y="3200400"/>
            <a:ext cx="1333500" cy="762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Skeleton and Dispatcher for B’s class</a:t>
            </a:r>
          </a:p>
        </p:txBody>
      </p:sp>
      <p:cxnSp>
        <p:nvCxnSpPr>
          <p:cNvPr id="28" name="Straight Arrow Connector 27"/>
          <p:cNvCxnSpPr>
            <a:stCxn id="18" idx="0"/>
            <a:endCxn id="19" idx="2"/>
          </p:cNvCxnSpPr>
          <p:nvPr/>
        </p:nvCxnSpPr>
        <p:spPr>
          <a:xfrm flipH="1" flipV="1">
            <a:off x="3924300" y="3048000"/>
            <a:ext cx="3429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H="1" flipV="1">
            <a:off x="7772400" y="3124200"/>
            <a:ext cx="1524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10200" y="3363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4419600" y="40386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34000" y="4191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9296400" y="4038600"/>
            <a:ext cx="914400" cy="5334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Remote </a:t>
            </a:r>
            <a:r>
              <a:rPr lang="en-US" sz="1400" dirty="0" err="1"/>
              <a:t>Obj</a:t>
            </a:r>
            <a:r>
              <a:rPr lang="en-US" sz="1400" dirty="0"/>
              <a:t> B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2133600" y="3581400"/>
            <a:ext cx="838200" cy="38100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err="1"/>
              <a:t>Obj</a:t>
            </a:r>
            <a:r>
              <a:rPr lang="en-US" sz="1600" dirty="0"/>
              <a:t> A</a:t>
            </a:r>
          </a:p>
        </p:txBody>
      </p:sp>
      <p:sp>
        <p:nvSpPr>
          <p:cNvPr id="49" name="Flowchart: Alternate Process 48"/>
          <p:cNvSpPr/>
          <p:nvPr/>
        </p:nvSpPr>
        <p:spPr>
          <a:xfrm>
            <a:off x="2743200" y="42672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8153400" y="41910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cxnSp>
        <p:nvCxnSpPr>
          <p:cNvPr id="51" name="Straight Arrow Connector 50"/>
          <p:cNvCxnSpPr>
            <a:stCxn id="44" idx="2"/>
          </p:cNvCxnSpPr>
          <p:nvPr/>
        </p:nvCxnSpPr>
        <p:spPr>
          <a:xfrm>
            <a:off x="2552700" y="3962400"/>
            <a:ext cx="1905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2"/>
            <a:endCxn id="49" idx="0"/>
          </p:cNvCxnSpPr>
          <p:nvPr/>
        </p:nvCxnSpPr>
        <p:spPr>
          <a:xfrm flipH="1">
            <a:off x="3276600" y="4038600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7432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0"/>
          </p:cNvCxnSpPr>
          <p:nvPr/>
        </p:nvCxnSpPr>
        <p:spPr>
          <a:xfrm flipV="1">
            <a:off x="2552700" y="3352800"/>
            <a:ext cx="5715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0" y="34290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077200" y="3276600"/>
            <a:ext cx="1524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763000" y="3962400"/>
            <a:ext cx="76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24" idx="2"/>
          </p:cNvCxnSpPr>
          <p:nvPr/>
        </p:nvCxnSpPr>
        <p:spPr>
          <a:xfrm flipH="1" flipV="1">
            <a:off x="8896350" y="3962400"/>
            <a:ext cx="9525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3"/>
            <a:endCxn id="43" idx="0"/>
          </p:cNvCxnSpPr>
          <p:nvPr/>
        </p:nvCxnSpPr>
        <p:spPr>
          <a:xfrm>
            <a:off x="9563100" y="3581400"/>
            <a:ext cx="1905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9601200" y="3429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4" idx="1"/>
            <a:endCxn id="23" idx="3"/>
          </p:cNvCxnSpPr>
          <p:nvPr/>
        </p:nvCxnSpPr>
        <p:spPr>
          <a:xfrm flipH="1">
            <a:off x="8077200" y="3581400"/>
            <a:ext cx="152400" cy="4191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962400" y="40386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743200" y="3505200"/>
            <a:ext cx="3810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/>
      <p:bldP spid="22" grpId="0"/>
      <p:bldP spid="23" grpId="0" animBg="1"/>
      <p:bldP spid="24" grpId="0" animBg="1"/>
      <p:bldP spid="33" grpId="0"/>
      <p:bldP spid="34" grpId="0" animBg="1"/>
      <p:bldP spid="35" grpId="0"/>
      <p:bldP spid="43" grpId="0" animBg="1"/>
      <p:bldP spid="44" grpId="0" animBg="1"/>
      <p:bldP spid="49" grpId="0" animBg="1"/>
      <p:bldP spid="5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219200" y="4352544"/>
            <a:ext cx="6858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77E1FF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77E1FF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415876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170129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404823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Invocation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Remote invocation enables an entity to call a procedure that typically executes on an another computer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without the programmer explicitly coding the details of communication</a:t>
            </a:r>
          </a:p>
          <a:p>
            <a:pPr lvl="1"/>
            <a:r>
              <a:rPr lang="en-US" altLang="en-US" dirty="0"/>
              <a:t>The underlying middleware will take care of raw-communication</a:t>
            </a:r>
          </a:p>
          <a:p>
            <a:pPr lvl="1"/>
            <a:r>
              <a:rPr lang="en-US" altLang="en-US" dirty="0"/>
              <a:t>Programmer can </a:t>
            </a:r>
            <a:r>
              <a:rPr lang="en-US" altLang="en-US" i="1" dirty="0"/>
              <a:t>transparently</a:t>
            </a:r>
            <a:r>
              <a:rPr lang="en-US" altLang="en-US" dirty="0"/>
              <a:t> communicate with remote entity</a:t>
            </a:r>
          </a:p>
          <a:p>
            <a:pPr lvl="2"/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We will study two types of remote invocations: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Procedure Calls (RPC)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6498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28788</TotalTime>
  <Words>1661</Words>
  <Application>Microsoft Macintosh PowerPoint</Application>
  <PresentationFormat>Widescreen</PresentationFormat>
  <Paragraphs>332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Course Map</vt:lpstr>
      <vt:lpstr>Course Map</vt:lpstr>
      <vt:lpstr>Communicating Entities in Distributed Systems</vt:lpstr>
      <vt:lpstr>Communication Paradigms</vt:lpstr>
      <vt:lpstr>Classification of Communication Paradigms</vt:lpstr>
      <vt:lpstr>Middleware Layers</vt:lpstr>
      <vt:lpstr>Remote Invocation</vt:lpstr>
      <vt:lpstr>Remote Procedure Calls (RPC)</vt:lpstr>
      <vt:lpstr>Client Stub</vt:lpstr>
      <vt:lpstr>Server Stub</vt:lpstr>
      <vt:lpstr>Challenges in RPC</vt:lpstr>
      <vt:lpstr>Challenges in RPC</vt:lpstr>
      <vt:lpstr>Parameter Passing via Marshaling</vt:lpstr>
      <vt:lpstr>1. Passing Value Parameters</vt:lpstr>
      <vt:lpstr>2. Passing Reference Parameters</vt:lpstr>
      <vt:lpstr>Challenges in RPC</vt:lpstr>
      <vt:lpstr>Data Representation</vt:lpstr>
      <vt:lpstr>Challenges in RPC</vt:lpstr>
      <vt:lpstr>Failure Independence</vt:lpstr>
      <vt:lpstr>Remote Procedure Call Types</vt:lpstr>
      <vt:lpstr>Synchronous vs. Asynchronous RPCs</vt:lpstr>
      <vt:lpstr>Deferred Synchronous RPCs</vt:lpstr>
      <vt:lpstr>Remote Method Invocation (RMI)</vt:lpstr>
      <vt:lpstr>Remote Objects and Supporting Modules</vt:lpstr>
      <vt:lpstr>RMI Control Flow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1286</cp:revision>
  <dcterms:created xsi:type="dcterms:W3CDTF">2008-11-03T12:44:07Z</dcterms:created>
  <dcterms:modified xsi:type="dcterms:W3CDTF">2023-09-03T05:05:31Z</dcterms:modified>
</cp:coreProperties>
</file>