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33"/>
  </p:notesMasterIdLst>
  <p:sldIdLst>
    <p:sldId id="256" r:id="rId3"/>
    <p:sldId id="536" r:id="rId4"/>
    <p:sldId id="487" r:id="rId5"/>
    <p:sldId id="524" r:id="rId6"/>
    <p:sldId id="525" r:id="rId7"/>
    <p:sldId id="437" r:id="rId8"/>
    <p:sldId id="534" r:id="rId9"/>
    <p:sldId id="512" r:id="rId10"/>
    <p:sldId id="513" r:id="rId11"/>
    <p:sldId id="514" r:id="rId12"/>
    <p:sldId id="515" r:id="rId13"/>
    <p:sldId id="516" r:id="rId14"/>
    <p:sldId id="517" r:id="rId15"/>
    <p:sldId id="518" r:id="rId16"/>
    <p:sldId id="519" r:id="rId17"/>
    <p:sldId id="520" r:id="rId18"/>
    <p:sldId id="521" r:id="rId19"/>
    <p:sldId id="522" r:id="rId20"/>
    <p:sldId id="537" r:id="rId21"/>
    <p:sldId id="538" r:id="rId22"/>
    <p:sldId id="527" r:id="rId23"/>
    <p:sldId id="528" r:id="rId24"/>
    <p:sldId id="529" r:id="rId25"/>
    <p:sldId id="506" r:id="rId26"/>
    <p:sldId id="507" r:id="rId27"/>
    <p:sldId id="530" r:id="rId28"/>
    <p:sldId id="531" r:id="rId29"/>
    <p:sldId id="532" r:id="rId30"/>
    <p:sldId id="533" r:id="rId31"/>
    <p:sldId id="535" r:id="rId3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E1FF"/>
    <a:srgbClr val="FCE873"/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12" autoAdjust="0"/>
    <p:restoredTop sz="96823" autoAdjust="0"/>
  </p:normalViewPr>
  <p:slideViewPr>
    <p:cSldViewPr>
      <p:cViewPr varScale="1">
        <p:scale>
          <a:sx n="128" d="100"/>
          <a:sy n="128" d="100"/>
        </p:scale>
        <p:origin x="848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72897A-397A-844B-B766-B55404391683}" type="doc">
      <dgm:prSet loTypeId="urn:microsoft.com/office/officeart/2008/layout/VerticalCurv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A01063-64FE-5B40-AE42-7B757896DBC9}">
      <dgm:prSet phldrT="[Text]"/>
      <dgm:spPr>
        <a:solidFill>
          <a:srgbClr val="77E1FF"/>
        </a:solidFill>
      </dgm:spPr>
      <dgm:t>
        <a:bodyPr/>
        <a:lstStyle/>
        <a:p>
          <a:r>
            <a:rPr lang="en-US" dirty="0"/>
            <a:t>A Primer</a:t>
          </a:r>
        </a:p>
      </dgm:t>
    </dgm:pt>
    <dgm:pt modelId="{9DD23378-52A1-A146-A3CC-B7A92D11CB6E}" type="parTrans" cxnId="{BAB8C2BE-5F6D-0B49-8121-CB9DE51BF42A}">
      <dgm:prSet/>
      <dgm:spPr/>
      <dgm:t>
        <a:bodyPr/>
        <a:lstStyle/>
        <a:p>
          <a:endParaRPr lang="en-US"/>
        </a:p>
      </dgm:t>
    </dgm:pt>
    <dgm:pt modelId="{61B55ED0-D034-194F-A52C-621F1FF1C5DE}" type="sibTrans" cxnId="{BAB8C2BE-5F6D-0B49-8121-CB9DE51BF42A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CC719F4-63EB-9841-9FBC-213365C527B8}">
      <dgm:prSet phldrT="[Text]"/>
      <dgm:spPr>
        <a:solidFill>
          <a:srgbClr val="FCE873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Network Considerations and Types</a:t>
          </a:r>
        </a:p>
      </dgm:t>
    </dgm:pt>
    <dgm:pt modelId="{548A4BB6-689A-634C-A0BD-7DE7DE92BFBA}" type="parTrans" cxnId="{23BAA45B-FDC4-0A42-9700-75FCCD88A848}">
      <dgm:prSet/>
      <dgm:spPr/>
      <dgm:t>
        <a:bodyPr/>
        <a:lstStyle/>
        <a:p>
          <a:endParaRPr lang="en-US"/>
        </a:p>
      </dgm:t>
    </dgm:pt>
    <dgm:pt modelId="{EC598E88-C8C5-B54D-ACFD-D4723F4641FF}" type="sibTrans" cxnId="{23BAA45B-FDC4-0A42-9700-75FCCD88A848}">
      <dgm:prSet/>
      <dgm:spPr/>
      <dgm:t>
        <a:bodyPr/>
        <a:lstStyle/>
        <a:p>
          <a:endParaRPr lang="en-US"/>
        </a:p>
      </dgm:t>
    </dgm:pt>
    <dgm:pt modelId="{DE82CFF8-832F-BE43-85AF-9812134A4B3D}">
      <dgm:prSet phldrT="[Text]"/>
      <dgm:spPr>
        <a:solidFill>
          <a:srgbClr val="EF7273"/>
        </a:solidFill>
      </dgm:spPr>
      <dgm:t>
        <a:bodyPr/>
        <a:lstStyle/>
        <a:p>
          <a:r>
            <a:rPr lang="en-US" dirty="0"/>
            <a:t>Network Principles</a:t>
          </a:r>
        </a:p>
      </dgm:t>
    </dgm:pt>
    <dgm:pt modelId="{D73F144D-EFAE-B647-AD5E-91F94FC379C0}" type="parTrans" cxnId="{429AE342-301F-B143-ADCC-C25EAB4B8BA4}">
      <dgm:prSet/>
      <dgm:spPr/>
      <dgm:t>
        <a:bodyPr/>
        <a:lstStyle/>
        <a:p>
          <a:endParaRPr lang="en-US"/>
        </a:p>
      </dgm:t>
    </dgm:pt>
    <dgm:pt modelId="{43C706B1-A6F8-F342-93C3-4539934B4DA1}" type="sibTrans" cxnId="{429AE342-301F-B143-ADCC-C25EAB4B8BA4}">
      <dgm:prSet/>
      <dgm:spPr/>
      <dgm:t>
        <a:bodyPr/>
        <a:lstStyle/>
        <a:p>
          <a:endParaRPr lang="en-US"/>
        </a:p>
      </dgm:t>
    </dgm:pt>
    <dgm:pt modelId="{D38A838B-ED34-A840-AE1C-CAD27C404607}" type="pres">
      <dgm:prSet presAssocID="{9D72897A-397A-844B-B766-B55404391683}" presName="Name0" presStyleCnt="0">
        <dgm:presLayoutVars>
          <dgm:chMax val="7"/>
          <dgm:chPref val="7"/>
          <dgm:dir/>
        </dgm:presLayoutVars>
      </dgm:prSet>
      <dgm:spPr/>
    </dgm:pt>
    <dgm:pt modelId="{228BC345-0EFD-BF40-91CA-163AF3BEF843}" type="pres">
      <dgm:prSet presAssocID="{9D72897A-397A-844B-B766-B55404391683}" presName="Name1" presStyleCnt="0"/>
      <dgm:spPr/>
    </dgm:pt>
    <dgm:pt modelId="{7167CB9C-DB23-774E-BCA9-527E61A40BCD}" type="pres">
      <dgm:prSet presAssocID="{9D72897A-397A-844B-B766-B55404391683}" presName="cycle" presStyleCnt="0"/>
      <dgm:spPr/>
    </dgm:pt>
    <dgm:pt modelId="{35FEA3E5-3865-0941-B999-CD6D0C35C449}" type="pres">
      <dgm:prSet presAssocID="{9D72897A-397A-844B-B766-B55404391683}" presName="srcNode" presStyleLbl="node1" presStyleIdx="0" presStyleCnt="3"/>
      <dgm:spPr/>
    </dgm:pt>
    <dgm:pt modelId="{897D9CF7-BE1F-2F4F-8BBE-E7E1A141A1BB}" type="pres">
      <dgm:prSet presAssocID="{9D72897A-397A-844B-B766-B55404391683}" presName="conn" presStyleLbl="parChTrans1D2" presStyleIdx="0" presStyleCnt="1"/>
      <dgm:spPr/>
    </dgm:pt>
    <dgm:pt modelId="{319B9C5A-5894-C14B-AB6B-589BA7DA9D07}" type="pres">
      <dgm:prSet presAssocID="{9D72897A-397A-844B-B766-B55404391683}" presName="extraNode" presStyleLbl="node1" presStyleIdx="0" presStyleCnt="3"/>
      <dgm:spPr/>
    </dgm:pt>
    <dgm:pt modelId="{65D9CDB4-403B-774D-9D51-882796AEE006}" type="pres">
      <dgm:prSet presAssocID="{9D72897A-397A-844B-B766-B55404391683}" presName="dstNode" presStyleLbl="node1" presStyleIdx="0" presStyleCnt="3"/>
      <dgm:spPr/>
    </dgm:pt>
    <dgm:pt modelId="{6187A51A-AD14-FF49-97C6-21E3C84F0FD5}" type="pres">
      <dgm:prSet presAssocID="{94A01063-64FE-5B40-AE42-7B757896DBC9}" presName="text_1" presStyleLbl="node1" presStyleIdx="0" presStyleCnt="3">
        <dgm:presLayoutVars>
          <dgm:bulletEnabled val="1"/>
        </dgm:presLayoutVars>
      </dgm:prSet>
      <dgm:spPr/>
    </dgm:pt>
    <dgm:pt modelId="{95EB04DB-B135-1849-8413-EEEB2D68D7D7}" type="pres">
      <dgm:prSet presAssocID="{94A01063-64FE-5B40-AE42-7B757896DBC9}" presName="accent_1" presStyleCnt="0"/>
      <dgm:spPr/>
    </dgm:pt>
    <dgm:pt modelId="{DCB145DF-5E12-8B4B-855A-80A2C5045F25}" type="pres">
      <dgm:prSet presAssocID="{94A01063-64FE-5B40-AE42-7B757896DBC9}" presName="accentRepeatNode" presStyleLbl="solidFgAcc1" presStyleIdx="0" presStyleCnt="3"/>
      <dgm:spPr>
        <a:solidFill>
          <a:srgbClr val="77E1FF"/>
        </a:solidFill>
        <a:ln>
          <a:solidFill>
            <a:schemeClr val="tx1"/>
          </a:solidFill>
        </a:ln>
      </dgm:spPr>
    </dgm:pt>
    <dgm:pt modelId="{B8D6CFAD-7FC5-6E49-BCA5-3F4875693BFA}" type="pres">
      <dgm:prSet presAssocID="{8CC719F4-63EB-9841-9FBC-213365C527B8}" presName="text_2" presStyleLbl="node1" presStyleIdx="1" presStyleCnt="3">
        <dgm:presLayoutVars>
          <dgm:bulletEnabled val="1"/>
        </dgm:presLayoutVars>
      </dgm:prSet>
      <dgm:spPr/>
    </dgm:pt>
    <dgm:pt modelId="{164DCED1-99AB-4547-8FC8-A64B55713E3D}" type="pres">
      <dgm:prSet presAssocID="{8CC719F4-63EB-9841-9FBC-213365C527B8}" presName="accent_2" presStyleCnt="0"/>
      <dgm:spPr/>
    </dgm:pt>
    <dgm:pt modelId="{D84A5AC3-C354-0C45-B496-87681965C0E4}" type="pres">
      <dgm:prSet presAssocID="{8CC719F4-63EB-9841-9FBC-213365C527B8}" presName="accentRepeatNode" presStyleLbl="solidFgAcc1" presStyleIdx="1" presStyleCnt="3"/>
      <dgm:spPr>
        <a:solidFill>
          <a:srgbClr val="FCE873"/>
        </a:solidFill>
        <a:ln>
          <a:solidFill>
            <a:schemeClr val="tx1"/>
          </a:solidFill>
        </a:ln>
      </dgm:spPr>
    </dgm:pt>
    <dgm:pt modelId="{CB4432CC-AC7C-704C-8761-33286D7FA0C9}" type="pres">
      <dgm:prSet presAssocID="{DE82CFF8-832F-BE43-85AF-9812134A4B3D}" presName="text_3" presStyleLbl="node1" presStyleIdx="2" presStyleCnt="3">
        <dgm:presLayoutVars>
          <dgm:bulletEnabled val="1"/>
        </dgm:presLayoutVars>
      </dgm:prSet>
      <dgm:spPr/>
    </dgm:pt>
    <dgm:pt modelId="{72B94C86-3677-7843-854C-FF50FF4F9072}" type="pres">
      <dgm:prSet presAssocID="{DE82CFF8-832F-BE43-85AF-9812134A4B3D}" presName="accent_3" presStyleCnt="0"/>
      <dgm:spPr/>
    </dgm:pt>
    <dgm:pt modelId="{66067CFA-81BD-9241-9A2A-72F2773CDED7}" type="pres">
      <dgm:prSet presAssocID="{DE82CFF8-832F-BE43-85AF-9812134A4B3D}" presName="accentRepeatNode" presStyleLbl="solidFgAcc1" presStyleIdx="2" presStyleCnt="3"/>
      <dgm:spPr>
        <a:solidFill>
          <a:srgbClr val="EF7273"/>
        </a:solidFill>
        <a:ln>
          <a:solidFill>
            <a:schemeClr val="tx1"/>
          </a:solidFill>
        </a:ln>
      </dgm:spPr>
    </dgm:pt>
  </dgm:ptLst>
  <dgm:cxnLst>
    <dgm:cxn modelId="{5B769312-D30E-4B46-AC9A-DF7260B722DD}" type="presOf" srcId="{61B55ED0-D034-194F-A52C-621F1FF1C5DE}" destId="{897D9CF7-BE1F-2F4F-8BBE-E7E1A141A1BB}" srcOrd="0" destOrd="0" presId="urn:microsoft.com/office/officeart/2008/layout/VerticalCurvedList"/>
    <dgm:cxn modelId="{9015A71D-67F7-F14A-976A-7B2029FB9BB3}" type="presOf" srcId="{DE82CFF8-832F-BE43-85AF-9812134A4B3D}" destId="{CB4432CC-AC7C-704C-8761-33286D7FA0C9}" srcOrd="0" destOrd="0" presId="urn:microsoft.com/office/officeart/2008/layout/VerticalCurvedList"/>
    <dgm:cxn modelId="{429AE342-301F-B143-ADCC-C25EAB4B8BA4}" srcId="{9D72897A-397A-844B-B766-B55404391683}" destId="{DE82CFF8-832F-BE43-85AF-9812134A4B3D}" srcOrd="2" destOrd="0" parTransId="{D73F144D-EFAE-B647-AD5E-91F94FC379C0}" sibTransId="{43C706B1-A6F8-F342-93C3-4539934B4DA1}"/>
    <dgm:cxn modelId="{D5F46543-0DE9-D04A-A3D0-F2E8D9DD428C}" type="presOf" srcId="{94A01063-64FE-5B40-AE42-7B757896DBC9}" destId="{6187A51A-AD14-FF49-97C6-21E3C84F0FD5}" srcOrd="0" destOrd="0" presId="urn:microsoft.com/office/officeart/2008/layout/VerticalCurvedList"/>
    <dgm:cxn modelId="{09205F5B-B435-B749-B482-2A85BAF883BD}" type="presOf" srcId="{8CC719F4-63EB-9841-9FBC-213365C527B8}" destId="{B8D6CFAD-7FC5-6E49-BCA5-3F4875693BFA}" srcOrd="0" destOrd="0" presId="urn:microsoft.com/office/officeart/2008/layout/VerticalCurvedList"/>
    <dgm:cxn modelId="{23BAA45B-FDC4-0A42-9700-75FCCD88A848}" srcId="{9D72897A-397A-844B-B766-B55404391683}" destId="{8CC719F4-63EB-9841-9FBC-213365C527B8}" srcOrd="1" destOrd="0" parTransId="{548A4BB6-689A-634C-A0BD-7DE7DE92BFBA}" sibTransId="{EC598E88-C8C5-B54D-ACFD-D4723F4641FF}"/>
    <dgm:cxn modelId="{BAB8C2BE-5F6D-0B49-8121-CB9DE51BF42A}" srcId="{9D72897A-397A-844B-B766-B55404391683}" destId="{94A01063-64FE-5B40-AE42-7B757896DBC9}" srcOrd="0" destOrd="0" parTransId="{9DD23378-52A1-A146-A3CC-B7A92D11CB6E}" sibTransId="{61B55ED0-D034-194F-A52C-621F1FF1C5DE}"/>
    <dgm:cxn modelId="{E41801C0-BEA4-DB46-90EB-65C104990831}" type="presOf" srcId="{9D72897A-397A-844B-B766-B55404391683}" destId="{D38A838B-ED34-A840-AE1C-CAD27C404607}" srcOrd="0" destOrd="0" presId="urn:microsoft.com/office/officeart/2008/layout/VerticalCurvedList"/>
    <dgm:cxn modelId="{E2879139-1438-B447-AD16-0B0644A08498}" type="presParOf" srcId="{D38A838B-ED34-A840-AE1C-CAD27C404607}" destId="{228BC345-0EFD-BF40-91CA-163AF3BEF843}" srcOrd="0" destOrd="0" presId="urn:microsoft.com/office/officeart/2008/layout/VerticalCurvedList"/>
    <dgm:cxn modelId="{A1C20E8B-0A12-814F-872C-CE047CCF85B2}" type="presParOf" srcId="{228BC345-0EFD-BF40-91CA-163AF3BEF843}" destId="{7167CB9C-DB23-774E-BCA9-527E61A40BCD}" srcOrd="0" destOrd="0" presId="urn:microsoft.com/office/officeart/2008/layout/VerticalCurvedList"/>
    <dgm:cxn modelId="{C2984E62-A02E-F544-876A-DF97894F24BA}" type="presParOf" srcId="{7167CB9C-DB23-774E-BCA9-527E61A40BCD}" destId="{35FEA3E5-3865-0941-B999-CD6D0C35C449}" srcOrd="0" destOrd="0" presId="urn:microsoft.com/office/officeart/2008/layout/VerticalCurvedList"/>
    <dgm:cxn modelId="{6DC03FC9-9141-5248-A034-49B7EB8E94F1}" type="presParOf" srcId="{7167CB9C-DB23-774E-BCA9-527E61A40BCD}" destId="{897D9CF7-BE1F-2F4F-8BBE-E7E1A141A1BB}" srcOrd="1" destOrd="0" presId="urn:microsoft.com/office/officeart/2008/layout/VerticalCurvedList"/>
    <dgm:cxn modelId="{1203AC03-065D-8F4D-AB22-DBDC39D0C173}" type="presParOf" srcId="{7167CB9C-DB23-774E-BCA9-527E61A40BCD}" destId="{319B9C5A-5894-C14B-AB6B-589BA7DA9D07}" srcOrd="2" destOrd="0" presId="urn:microsoft.com/office/officeart/2008/layout/VerticalCurvedList"/>
    <dgm:cxn modelId="{0EF64B61-225B-3943-B295-603E99478E3D}" type="presParOf" srcId="{7167CB9C-DB23-774E-BCA9-527E61A40BCD}" destId="{65D9CDB4-403B-774D-9D51-882796AEE006}" srcOrd="3" destOrd="0" presId="urn:microsoft.com/office/officeart/2008/layout/VerticalCurvedList"/>
    <dgm:cxn modelId="{FF8A50F5-4A1F-6A4D-BFD2-95F48CEC101F}" type="presParOf" srcId="{228BC345-0EFD-BF40-91CA-163AF3BEF843}" destId="{6187A51A-AD14-FF49-97C6-21E3C84F0FD5}" srcOrd="1" destOrd="0" presId="urn:microsoft.com/office/officeart/2008/layout/VerticalCurvedList"/>
    <dgm:cxn modelId="{9492E3ED-88CA-0643-AA9D-4280C3E60C01}" type="presParOf" srcId="{228BC345-0EFD-BF40-91CA-163AF3BEF843}" destId="{95EB04DB-B135-1849-8413-EEEB2D68D7D7}" srcOrd="2" destOrd="0" presId="urn:microsoft.com/office/officeart/2008/layout/VerticalCurvedList"/>
    <dgm:cxn modelId="{513A5427-F8D5-4F41-B0D0-C416224CB904}" type="presParOf" srcId="{95EB04DB-B135-1849-8413-EEEB2D68D7D7}" destId="{DCB145DF-5E12-8B4B-855A-80A2C5045F25}" srcOrd="0" destOrd="0" presId="urn:microsoft.com/office/officeart/2008/layout/VerticalCurvedList"/>
    <dgm:cxn modelId="{45528CE9-EB33-8246-8793-39C026363986}" type="presParOf" srcId="{228BC345-0EFD-BF40-91CA-163AF3BEF843}" destId="{B8D6CFAD-7FC5-6E49-BCA5-3F4875693BFA}" srcOrd="3" destOrd="0" presId="urn:microsoft.com/office/officeart/2008/layout/VerticalCurvedList"/>
    <dgm:cxn modelId="{A2379541-C83C-3A41-B3BF-F9A4090C393F}" type="presParOf" srcId="{228BC345-0EFD-BF40-91CA-163AF3BEF843}" destId="{164DCED1-99AB-4547-8FC8-A64B55713E3D}" srcOrd="4" destOrd="0" presId="urn:microsoft.com/office/officeart/2008/layout/VerticalCurvedList"/>
    <dgm:cxn modelId="{A402C8E4-93E2-FF46-BDCB-4FF2B57472DF}" type="presParOf" srcId="{164DCED1-99AB-4547-8FC8-A64B55713E3D}" destId="{D84A5AC3-C354-0C45-B496-87681965C0E4}" srcOrd="0" destOrd="0" presId="urn:microsoft.com/office/officeart/2008/layout/VerticalCurvedList"/>
    <dgm:cxn modelId="{BBFE82BD-BDF2-BD48-9EEB-8C087B11F435}" type="presParOf" srcId="{228BC345-0EFD-BF40-91CA-163AF3BEF843}" destId="{CB4432CC-AC7C-704C-8761-33286D7FA0C9}" srcOrd="5" destOrd="0" presId="urn:microsoft.com/office/officeart/2008/layout/VerticalCurvedList"/>
    <dgm:cxn modelId="{9EC491EA-6269-4E49-8B6C-AA687586B358}" type="presParOf" srcId="{228BC345-0EFD-BF40-91CA-163AF3BEF843}" destId="{72B94C86-3677-7843-854C-FF50FF4F9072}" srcOrd="6" destOrd="0" presId="urn:microsoft.com/office/officeart/2008/layout/VerticalCurvedList"/>
    <dgm:cxn modelId="{34FEE185-EE18-CA44-AD42-FCCA2AF387B0}" type="presParOf" srcId="{72B94C86-3677-7843-854C-FF50FF4F9072}" destId="{66067CFA-81BD-9241-9A2A-72F2773CDED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8FEAA7-AF84-439E-8333-17322E62D621}" type="doc">
      <dgm:prSet loTypeId="urn:microsoft.com/office/officeart/2005/8/layout/venn2" loCatId="relationship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4026E69-717D-4425-ACEC-507F159AB832}">
      <dgm:prSet phldrT="[Text]"/>
      <dgm:spPr/>
      <dgm:t>
        <a:bodyPr/>
        <a:lstStyle/>
        <a:p>
          <a:endParaRPr lang="en-US" dirty="0"/>
        </a:p>
      </dgm:t>
    </dgm:pt>
    <dgm:pt modelId="{CC5DFC46-CFBF-44B6-A192-2571D63283CD}" type="parTrans" cxnId="{7DDA909D-C58B-4E37-ACB6-998E973AF52D}">
      <dgm:prSet/>
      <dgm:spPr/>
      <dgm:t>
        <a:bodyPr/>
        <a:lstStyle/>
        <a:p>
          <a:endParaRPr lang="en-US"/>
        </a:p>
      </dgm:t>
    </dgm:pt>
    <dgm:pt modelId="{7674203A-75EC-45AA-B0EE-495644B66CD8}" type="sibTrans" cxnId="{7DDA909D-C58B-4E37-ACB6-998E973AF52D}">
      <dgm:prSet/>
      <dgm:spPr/>
      <dgm:t>
        <a:bodyPr/>
        <a:lstStyle/>
        <a:p>
          <a:endParaRPr lang="en-US"/>
        </a:p>
      </dgm:t>
    </dgm:pt>
    <dgm:pt modelId="{4D87082F-AF1A-4679-A2B2-2C5FA62F4E6B}">
      <dgm:prSet phldrT="[Text]"/>
      <dgm:spPr/>
      <dgm:t>
        <a:bodyPr/>
        <a:lstStyle/>
        <a:p>
          <a:endParaRPr lang="en-US" dirty="0"/>
        </a:p>
      </dgm:t>
    </dgm:pt>
    <dgm:pt modelId="{D3FA4EE1-FA28-46B8-A4BE-F54BC169F07D}" type="sibTrans" cxnId="{F03CD0AA-FA1F-48C9-B507-AFDAE2552DF9}">
      <dgm:prSet/>
      <dgm:spPr/>
      <dgm:t>
        <a:bodyPr/>
        <a:lstStyle/>
        <a:p>
          <a:endParaRPr lang="en-US"/>
        </a:p>
      </dgm:t>
    </dgm:pt>
    <dgm:pt modelId="{84371D1A-4DAD-40C4-BF7C-8761C8AF5E91}" type="parTrans" cxnId="{F03CD0AA-FA1F-48C9-B507-AFDAE2552DF9}">
      <dgm:prSet/>
      <dgm:spPr/>
      <dgm:t>
        <a:bodyPr/>
        <a:lstStyle/>
        <a:p>
          <a:endParaRPr lang="en-US"/>
        </a:p>
      </dgm:t>
    </dgm:pt>
    <dgm:pt modelId="{74CD39AF-3465-480B-8304-E9E791FDC9C2}" type="pres">
      <dgm:prSet presAssocID="{018FEAA7-AF84-439E-8333-17322E62D621}" presName="Name0" presStyleCnt="0">
        <dgm:presLayoutVars>
          <dgm:chMax val="7"/>
          <dgm:resizeHandles val="exact"/>
        </dgm:presLayoutVars>
      </dgm:prSet>
      <dgm:spPr/>
    </dgm:pt>
    <dgm:pt modelId="{0CAC04E0-92EB-4543-8D54-AEAA6796ADF0}" type="pres">
      <dgm:prSet presAssocID="{018FEAA7-AF84-439E-8333-17322E62D621}" presName="comp1" presStyleCnt="0"/>
      <dgm:spPr/>
    </dgm:pt>
    <dgm:pt modelId="{CF7464D4-1C85-4C20-B41A-5E10C261640E}" type="pres">
      <dgm:prSet presAssocID="{018FEAA7-AF84-439E-8333-17322E62D621}" presName="circle1" presStyleLbl="node1" presStyleIdx="0" presStyleCnt="2" custScaleX="108179"/>
      <dgm:spPr/>
    </dgm:pt>
    <dgm:pt modelId="{55FBB577-A1B1-487C-BEC6-C7BECE0DAE65}" type="pres">
      <dgm:prSet presAssocID="{018FEAA7-AF84-439E-8333-17322E62D621}" presName="c1text" presStyleLbl="node1" presStyleIdx="0" presStyleCnt="2">
        <dgm:presLayoutVars>
          <dgm:bulletEnabled val="1"/>
        </dgm:presLayoutVars>
      </dgm:prSet>
      <dgm:spPr/>
    </dgm:pt>
    <dgm:pt modelId="{8A0F1221-6B3E-4C8C-9678-A9114B74CC3A}" type="pres">
      <dgm:prSet presAssocID="{018FEAA7-AF84-439E-8333-17322E62D621}" presName="comp2" presStyleCnt="0"/>
      <dgm:spPr/>
    </dgm:pt>
    <dgm:pt modelId="{551CEFC5-6894-4720-A8D7-E70E7CE94AE9}" type="pres">
      <dgm:prSet presAssocID="{018FEAA7-AF84-439E-8333-17322E62D621}" presName="circle2" presStyleLbl="node1" presStyleIdx="1" presStyleCnt="2" custScaleX="121344" custScaleY="99397" custLinFactNeighborY="8895"/>
      <dgm:spPr/>
    </dgm:pt>
    <dgm:pt modelId="{2FF87E9A-96AA-458A-A924-16CF71288B22}" type="pres">
      <dgm:prSet presAssocID="{018FEAA7-AF84-439E-8333-17322E62D621}" presName="c2text" presStyleLbl="node1" presStyleIdx="1" presStyleCnt="2">
        <dgm:presLayoutVars>
          <dgm:bulletEnabled val="1"/>
        </dgm:presLayoutVars>
      </dgm:prSet>
      <dgm:spPr/>
    </dgm:pt>
  </dgm:ptLst>
  <dgm:cxnLst>
    <dgm:cxn modelId="{EF7C9D12-26BC-4FCD-802A-30F3D8D3A143}" type="presOf" srcId="{018FEAA7-AF84-439E-8333-17322E62D621}" destId="{74CD39AF-3465-480B-8304-E9E791FDC9C2}" srcOrd="0" destOrd="0" presId="urn:microsoft.com/office/officeart/2005/8/layout/venn2"/>
    <dgm:cxn modelId="{80724063-7BCA-4FA4-B7F1-71FF67875B08}" type="presOf" srcId="{4D87082F-AF1A-4679-A2B2-2C5FA62F4E6B}" destId="{CF7464D4-1C85-4C20-B41A-5E10C261640E}" srcOrd="0" destOrd="0" presId="urn:microsoft.com/office/officeart/2005/8/layout/venn2"/>
    <dgm:cxn modelId="{B5CC019C-2E1C-4AD9-B800-0D0671573225}" type="presOf" srcId="{4D87082F-AF1A-4679-A2B2-2C5FA62F4E6B}" destId="{55FBB577-A1B1-487C-BEC6-C7BECE0DAE65}" srcOrd="1" destOrd="0" presId="urn:microsoft.com/office/officeart/2005/8/layout/venn2"/>
    <dgm:cxn modelId="{7DDA909D-C58B-4E37-ACB6-998E973AF52D}" srcId="{018FEAA7-AF84-439E-8333-17322E62D621}" destId="{14026E69-717D-4425-ACEC-507F159AB832}" srcOrd="1" destOrd="0" parTransId="{CC5DFC46-CFBF-44B6-A192-2571D63283CD}" sibTransId="{7674203A-75EC-45AA-B0EE-495644B66CD8}"/>
    <dgm:cxn modelId="{F03CD0AA-FA1F-48C9-B507-AFDAE2552DF9}" srcId="{018FEAA7-AF84-439E-8333-17322E62D621}" destId="{4D87082F-AF1A-4679-A2B2-2C5FA62F4E6B}" srcOrd="0" destOrd="0" parTransId="{84371D1A-4DAD-40C4-BF7C-8761C8AF5E91}" sibTransId="{D3FA4EE1-FA28-46B8-A4BE-F54BC169F07D}"/>
    <dgm:cxn modelId="{9F0064C9-B233-49C1-89D6-406FD34E92C3}" type="presOf" srcId="{14026E69-717D-4425-ACEC-507F159AB832}" destId="{2FF87E9A-96AA-458A-A924-16CF71288B22}" srcOrd="1" destOrd="0" presId="urn:microsoft.com/office/officeart/2005/8/layout/venn2"/>
    <dgm:cxn modelId="{0CD9F1FF-92AE-4F4C-9118-F9A5309CDC59}" type="presOf" srcId="{14026E69-717D-4425-ACEC-507F159AB832}" destId="{551CEFC5-6894-4720-A8D7-E70E7CE94AE9}" srcOrd="0" destOrd="0" presId="urn:microsoft.com/office/officeart/2005/8/layout/venn2"/>
    <dgm:cxn modelId="{1F84999A-EA1C-4F65-836F-58A1C42B055C}" type="presParOf" srcId="{74CD39AF-3465-480B-8304-E9E791FDC9C2}" destId="{0CAC04E0-92EB-4543-8D54-AEAA6796ADF0}" srcOrd="0" destOrd="0" presId="urn:microsoft.com/office/officeart/2005/8/layout/venn2"/>
    <dgm:cxn modelId="{C8B7F6F6-A728-41B8-A24B-3CC85C198FD2}" type="presParOf" srcId="{0CAC04E0-92EB-4543-8D54-AEAA6796ADF0}" destId="{CF7464D4-1C85-4C20-B41A-5E10C261640E}" srcOrd="0" destOrd="0" presId="urn:microsoft.com/office/officeart/2005/8/layout/venn2"/>
    <dgm:cxn modelId="{82CE9D12-C0E2-406D-9F56-F9C5508E747F}" type="presParOf" srcId="{0CAC04E0-92EB-4543-8D54-AEAA6796ADF0}" destId="{55FBB577-A1B1-487C-BEC6-C7BECE0DAE65}" srcOrd="1" destOrd="0" presId="urn:microsoft.com/office/officeart/2005/8/layout/venn2"/>
    <dgm:cxn modelId="{848937C7-1ED4-4153-9965-CF4467B6262D}" type="presParOf" srcId="{74CD39AF-3465-480B-8304-E9E791FDC9C2}" destId="{8A0F1221-6B3E-4C8C-9678-A9114B74CC3A}" srcOrd="1" destOrd="0" presId="urn:microsoft.com/office/officeart/2005/8/layout/venn2"/>
    <dgm:cxn modelId="{F6CC75DB-875E-491E-A013-42363148F347}" type="presParOf" srcId="{8A0F1221-6B3E-4C8C-9678-A9114B74CC3A}" destId="{551CEFC5-6894-4720-A8D7-E70E7CE94AE9}" srcOrd="0" destOrd="0" presId="urn:microsoft.com/office/officeart/2005/8/layout/venn2"/>
    <dgm:cxn modelId="{344D6992-332A-4177-82BD-64F91DC1CDEC}" type="presParOf" srcId="{8A0F1221-6B3E-4C8C-9678-A9114B74CC3A}" destId="{2FF87E9A-96AA-458A-A924-16CF71288B22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D9CF7-BE1F-2F4F-8BBE-E7E1A141A1BB}">
      <dsp:nvSpPr>
        <dsp:cNvPr id="0" name=""/>
        <dsp:cNvSpPr/>
      </dsp:nvSpPr>
      <dsp:spPr>
        <a:xfrm>
          <a:off x="-4872127" y="-746639"/>
          <a:ext cx="5802812" cy="5802812"/>
        </a:xfrm>
        <a:prstGeom prst="blockArc">
          <a:avLst>
            <a:gd name="adj1" fmla="val 18900000"/>
            <a:gd name="adj2" fmla="val 2700000"/>
            <a:gd name="adj3" fmla="val 372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7A51A-AD14-FF49-97C6-21E3C84F0FD5}">
      <dsp:nvSpPr>
        <dsp:cNvPr id="0" name=""/>
        <dsp:cNvSpPr/>
      </dsp:nvSpPr>
      <dsp:spPr>
        <a:xfrm>
          <a:off x="598570" y="430953"/>
          <a:ext cx="7470365" cy="861906"/>
        </a:xfrm>
        <a:prstGeom prst="rect">
          <a:avLst/>
        </a:prstGeom>
        <a:solidFill>
          <a:srgbClr val="77E1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4138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A Primer</a:t>
          </a:r>
        </a:p>
      </dsp:txBody>
      <dsp:txXfrm>
        <a:off x="598570" y="430953"/>
        <a:ext cx="7470365" cy="861906"/>
      </dsp:txXfrm>
    </dsp:sp>
    <dsp:sp modelId="{DCB145DF-5E12-8B4B-855A-80A2C5045F25}">
      <dsp:nvSpPr>
        <dsp:cNvPr id="0" name=""/>
        <dsp:cNvSpPr/>
      </dsp:nvSpPr>
      <dsp:spPr>
        <a:xfrm>
          <a:off x="59878" y="323214"/>
          <a:ext cx="1077383" cy="1077383"/>
        </a:xfrm>
        <a:prstGeom prst="ellipse">
          <a:avLst/>
        </a:prstGeom>
        <a:solidFill>
          <a:srgbClr val="77E1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D6CFAD-7FC5-6E49-BCA5-3F4875693BFA}">
      <dsp:nvSpPr>
        <dsp:cNvPr id="0" name=""/>
        <dsp:cNvSpPr/>
      </dsp:nvSpPr>
      <dsp:spPr>
        <a:xfrm>
          <a:off x="911873" y="1723813"/>
          <a:ext cx="7157062" cy="861906"/>
        </a:xfrm>
        <a:prstGeom prst="rect">
          <a:avLst/>
        </a:prstGeom>
        <a:solidFill>
          <a:srgbClr val="FCE87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4138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>
              <a:solidFill>
                <a:schemeClr val="tx1"/>
              </a:solidFill>
            </a:rPr>
            <a:t>Network Considerations and Types</a:t>
          </a:r>
        </a:p>
      </dsp:txBody>
      <dsp:txXfrm>
        <a:off x="911873" y="1723813"/>
        <a:ext cx="7157062" cy="861906"/>
      </dsp:txXfrm>
    </dsp:sp>
    <dsp:sp modelId="{D84A5AC3-C354-0C45-B496-87681965C0E4}">
      <dsp:nvSpPr>
        <dsp:cNvPr id="0" name=""/>
        <dsp:cNvSpPr/>
      </dsp:nvSpPr>
      <dsp:spPr>
        <a:xfrm>
          <a:off x="373181" y="1616074"/>
          <a:ext cx="1077383" cy="1077383"/>
        </a:xfrm>
        <a:prstGeom prst="ellipse">
          <a:avLst/>
        </a:prstGeom>
        <a:solidFill>
          <a:srgbClr val="FCE87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4432CC-AC7C-704C-8761-33286D7FA0C9}">
      <dsp:nvSpPr>
        <dsp:cNvPr id="0" name=""/>
        <dsp:cNvSpPr/>
      </dsp:nvSpPr>
      <dsp:spPr>
        <a:xfrm>
          <a:off x="598570" y="3016673"/>
          <a:ext cx="7470365" cy="861906"/>
        </a:xfrm>
        <a:prstGeom prst="rect">
          <a:avLst/>
        </a:prstGeom>
        <a:solidFill>
          <a:srgbClr val="EF727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4138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Network Principles</a:t>
          </a:r>
        </a:p>
      </dsp:txBody>
      <dsp:txXfrm>
        <a:off x="598570" y="3016673"/>
        <a:ext cx="7470365" cy="861906"/>
      </dsp:txXfrm>
    </dsp:sp>
    <dsp:sp modelId="{66067CFA-81BD-9241-9A2A-72F2773CDED7}">
      <dsp:nvSpPr>
        <dsp:cNvPr id="0" name=""/>
        <dsp:cNvSpPr/>
      </dsp:nvSpPr>
      <dsp:spPr>
        <a:xfrm>
          <a:off x="59878" y="2908934"/>
          <a:ext cx="1077383" cy="1077383"/>
        </a:xfrm>
        <a:prstGeom prst="ellipse">
          <a:avLst/>
        </a:prstGeom>
        <a:solidFill>
          <a:srgbClr val="EF727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7464D4-1C85-4C20-B41A-5E10C261640E}">
      <dsp:nvSpPr>
        <dsp:cNvPr id="0" name=""/>
        <dsp:cNvSpPr/>
      </dsp:nvSpPr>
      <dsp:spPr>
        <a:xfrm>
          <a:off x="990603" y="0"/>
          <a:ext cx="4800593" cy="443763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 dirty="0"/>
        </a:p>
      </dsp:txBody>
      <dsp:txXfrm>
        <a:off x="2130744" y="332822"/>
        <a:ext cx="2520311" cy="754398"/>
      </dsp:txXfrm>
    </dsp:sp>
    <dsp:sp modelId="{551CEFC5-6894-4720-A8D7-E70E7CE94AE9}">
      <dsp:nvSpPr>
        <dsp:cNvPr id="0" name=""/>
        <dsp:cNvSpPr/>
      </dsp:nvSpPr>
      <dsp:spPr>
        <a:xfrm>
          <a:off x="1371596" y="1129478"/>
          <a:ext cx="4038606" cy="3308160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2496" tIns="412496" rIns="412496" bIns="412496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800" kern="1200" dirty="0"/>
        </a:p>
      </dsp:txBody>
      <dsp:txXfrm>
        <a:off x="1963036" y="1956518"/>
        <a:ext cx="2855726" cy="1654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8/29/23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A4980-84F6-4B8A-ADD0-4F4AA28FDB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64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B4AEAE00-4310-4D7A-B2BE-D58327801D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685C5CCD-C48C-4A0D-B6CA-9219DB65FB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28330334-CDE0-46B2-B663-76A47B7F66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AC6255-E148-44EE-9542-08A1BE211F3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164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05F7289B-E9DA-47B8-B554-2CD360794D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7D828D05-E2FF-4AB4-893E-B3A8A524E8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What is the best layer for congestion control?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Do you know any other protocol similar to TCP that is widely used?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When/where is congestion control important, where is it not?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/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080A3DFA-B6A8-4056-A5B5-CBE75E1542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69DEC1-7D29-4383-AE4D-3E417B285BF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663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0FA951-5A47-49C3-AA3A-5FE45835350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406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319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29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241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8/29/23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8/29/23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8/29/23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8/29/23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8/29/23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8/29/23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8/29/23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Distributed Systems</a:t>
            </a:r>
            <a:b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 15-440</a:t>
            </a:r>
            <a:b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47393"/>
            <a:ext cx="9144000" cy="2023258"/>
          </a:xfrm>
        </p:spPr>
        <p:txBody>
          <a:bodyPr>
            <a:normAutofit fontScale="92500" lnSpcReduction="10000"/>
          </a:bodyPr>
          <a:lstStyle/>
          <a:p>
            <a:r>
              <a:rPr lang="en-US" sz="3900" dirty="0"/>
              <a:t>Networking and RPC</a:t>
            </a:r>
          </a:p>
          <a:p>
            <a:r>
              <a:rPr lang="en-US" sz="3000" dirty="0"/>
              <a:t>Lecture 4, August 29, 2023</a:t>
            </a:r>
          </a:p>
          <a:p>
            <a:endParaRPr lang="en-US" dirty="0"/>
          </a:p>
          <a:p>
            <a:r>
              <a:rPr lang="en-US" sz="30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27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1419FD64-A2E3-48F7-82C1-94D296879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Transport Layer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597B8A0D-58C6-4AE8-8BB3-4F62A2E73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134600" cy="4525963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Transport layer protocols provide end-to-end communication for applications</a:t>
            </a:r>
          </a:p>
          <a:p>
            <a:pPr>
              <a:defRPr/>
            </a:pPr>
            <a:endParaRPr lang="en-US" sz="2400" dirty="0"/>
          </a:p>
          <a:p>
            <a:pPr lvl="2">
              <a:defRPr/>
            </a:pPr>
            <a:endParaRPr lang="en-US" sz="400" dirty="0"/>
          </a:p>
          <a:p>
            <a:pPr>
              <a:defRPr/>
            </a:pPr>
            <a:r>
              <a:rPr lang="en-US" sz="2400" dirty="0"/>
              <a:t>This is the lowest layer where messages (rather than packets) are handled</a:t>
            </a:r>
          </a:p>
          <a:p>
            <a:pPr>
              <a:defRPr/>
            </a:pPr>
            <a:endParaRPr lang="en-US" sz="2400" dirty="0"/>
          </a:p>
          <a:p>
            <a:pPr lvl="3">
              <a:defRPr/>
            </a:pPr>
            <a:endParaRPr lang="en-US" sz="1200" dirty="0"/>
          </a:p>
          <a:p>
            <a:pPr>
              <a:defRPr/>
            </a:pPr>
            <a:r>
              <a:rPr lang="en-US" sz="2400" dirty="0"/>
              <a:t>Messages are addressed to communication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ports</a:t>
            </a:r>
            <a:r>
              <a:rPr lang="en-US" sz="2400" dirty="0"/>
              <a:t> attached to the processes</a:t>
            </a:r>
          </a:p>
          <a:p>
            <a:pPr lvl="1">
              <a:defRPr/>
            </a:pPr>
            <a:r>
              <a:rPr lang="en-US" sz="2000" dirty="0"/>
              <a:t>Transport layer 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multiplexes</a:t>
            </a:r>
            <a:r>
              <a:rPr lang="en-US" sz="2000" dirty="0"/>
              <a:t> each </a:t>
            </a:r>
          </a:p>
          <a:p>
            <a:pPr lvl="1">
              <a:buFontTx/>
              <a:buNone/>
              <a:defRPr/>
            </a:pPr>
            <a:r>
              <a:rPr lang="en-US" sz="2000" dirty="0"/>
              <a:t>	packet received to its respective port</a:t>
            </a:r>
          </a:p>
        </p:txBody>
      </p:sp>
      <p:grpSp>
        <p:nvGrpSpPr>
          <p:cNvPr id="49156" name="Group 19">
            <a:extLst>
              <a:ext uri="{FF2B5EF4-FFF2-40B4-BE49-F238E27FC236}">
                <a16:creationId xmlns:a16="http://schemas.microsoft.com/office/drawing/2014/main" id="{42648F95-6F5A-43C2-96C6-E4C249AE61B0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4572000"/>
            <a:ext cx="2743200" cy="2057400"/>
            <a:chOff x="4876800" y="3886202"/>
            <a:chExt cx="3810000" cy="2667002"/>
          </a:xfrm>
        </p:grpSpPr>
        <p:grpSp>
          <p:nvGrpSpPr>
            <p:cNvPr id="49158" name="Group 4">
              <a:extLst>
                <a:ext uri="{FF2B5EF4-FFF2-40B4-BE49-F238E27FC236}">
                  <a16:creationId xmlns:a16="http://schemas.microsoft.com/office/drawing/2014/main" id="{F8E318FC-58A4-481B-9918-9F535BA998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6800" y="3886202"/>
              <a:ext cx="3810000" cy="2667002"/>
              <a:chOff x="5181600" y="5410201"/>
              <a:chExt cx="1352705" cy="1450475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00242F38-5D2F-4843-9648-692737F93383}"/>
                  </a:ext>
                </a:extLst>
              </p:cNvPr>
              <p:cNvSpPr/>
              <p:nvPr/>
            </p:nvSpPr>
            <p:spPr>
              <a:xfrm>
                <a:off x="5181600" y="5410201"/>
                <a:ext cx="1352705" cy="145047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C622965-5840-4330-A8EB-82D513114AB5}"/>
                  </a:ext>
                </a:extLst>
              </p:cNvPr>
              <p:cNvSpPr/>
              <p:nvPr/>
            </p:nvSpPr>
            <p:spPr>
              <a:xfrm>
                <a:off x="5325573" y="5714999"/>
                <a:ext cx="272644" cy="26670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P1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A9ACCA6-37FF-455E-B974-DE05ADA8C825}"/>
                  </a:ext>
                </a:extLst>
              </p:cNvPr>
              <p:cNvSpPr/>
              <p:nvPr/>
            </p:nvSpPr>
            <p:spPr>
              <a:xfrm>
                <a:off x="6136584" y="5717149"/>
                <a:ext cx="249888" cy="26455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P3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19E0355-B162-4CCA-9765-12DD7A246C76}"/>
                  </a:ext>
                </a:extLst>
              </p:cNvPr>
              <p:cNvSpPr/>
              <p:nvPr/>
            </p:nvSpPr>
            <p:spPr>
              <a:xfrm>
                <a:off x="5741166" y="5714999"/>
                <a:ext cx="278634" cy="26670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P2</a:t>
                </a:r>
              </a:p>
            </p:txBody>
          </p:sp>
          <p:sp>
            <p:nvSpPr>
              <p:cNvPr id="10" name="Rounded Rectangle 9">
                <a:extLst>
                  <a:ext uri="{FF2B5EF4-FFF2-40B4-BE49-F238E27FC236}">
                    <a16:creationId xmlns:a16="http://schemas.microsoft.com/office/drawing/2014/main" id="{1C17C625-4C90-419E-9D29-317900E6749D}"/>
                  </a:ext>
                </a:extLst>
              </p:cNvPr>
              <p:cNvSpPr/>
              <p:nvPr/>
            </p:nvSpPr>
            <p:spPr>
              <a:xfrm>
                <a:off x="5334000" y="6172200"/>
                <a:ext cx="1096854" cy="228600"/>
              </a:xfrm>
              <a:prstGeom prst="round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/>
                  <a:t>Transport layer protocol</a:t>
                </a: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72D4961A-F3A1-4CFB-8B57-AC735F25BAAB}"/>
                  </a:ext>
                </a:extLst>
              </p:cNvPr>
              <p:cNvCxnSpPr/>
              <p:nvPr/>
            </p:nvCxnSpPr>
            <p:spPr>
              <a:xfrm flipH="1" flipV="1">
                <a:off x="5606669" y="5982109"/>
                <a:ext cx="275551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F142787E-63E2-4CD4-ABA1-CCE68BC2E527}"/>
                  </a:ext>
                </a:extLst>
              </p:cNvPr>
              <p:cNvCxnSpPr/>
              <p:nvPr/>
            </p:nvCxnSpPr>
            <p:spPr>
              <a:xfrm flipH="1" flipV="1">
                <a:off x="5880654" y="5982109"/>
                <a:ext cx="1566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EAC8C78A-59A0-4221-8DA9-C9B35869AF5A}"/>
                  </a:ext>
                </a:extLst>
              </p:cNvPr>
              <p:cNvCxnSpPr/>
              <p:nvPr/>
            </p:nvCxnSpPr>
            <p:spPr>
              <a:xfrm flipV="1">
                <a:off x="5882220" y="5982109"/>
                <a:ext cx="264592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49178" name="TextBox 8206">
                <a:extLst>
                  <a:ext uri="{FF2B5EF4-FFF2-40B4-BE49-F238E27FC236}">
                    <a16:creationId xmlns:a16="http://schemas.microsoft.com/office/drawing/2014/main" id="{A1FB06BB-3FA7-42C9-9652-EEC54D6FBF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1600" y="5451642"/>
                <a:ext cx="1352705" cy="1952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solidFill>
                      <a:schemeClr val="tx1"/>
                    </a:solidFill>
                  </a:rPr>
                  <a:t>Destination machine</a:t>
                </a:r>
              </a:p>
            </p:txBody>
          </p:sp>
        </p:grp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D3C81BAF-33C9-4A7D-A355-7AB8834FBAB7}"/>
                </a:ext>
              </a:extLst>
            </p:cNvPr>
            <p:cNvSpPr/>
            <p:nvPr/>
          </p:nvSpPr>
          <p:spPr bwMode="auto">
            <a:xfrm>
              <a:off x="5296978" y="5943599"/>
              <a:ext cx="3089376" cy="42033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Network layer protocol</a:t>
              </a:r>
            </a:p>
          </p:txBody>
        </p:sp>
      </p:grp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F64416F-9C26-4AEE-8AD2-4610AAAB4B07}"/>
              </a:ext>
            </a:extLst>
          </p:cNvPr>
          <p:cNvCxnSpPr/>
          <p:nvPr/>
        </p:nvCxnSpPr>
        <p:spPr bwMode="auto">
          <a:xfrm flipH="1" flipV="1">
            <a:off x="8123237" y="5977098"/>
            <a:ext cx="0" cy="1825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30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>
            <a:extLst>
              <a:ext uri="{FF2B5EF4-FFF2-40B4-BE49-F238E27FC236}">
                <a16:creationId xmlns:a16="http://schemas.microsoft.com/office/drawing/2014/main" id="{CF135098-88AF-407F-8DA0-EBA999D61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Simple Transport Layer Protocols</a:t>
            </a:r>
          </a:p>
        </p:txBody>
      </p:sp>
      <p:sp>
        <p:nvSpPr>
          <p:cNvPr id="50180" name="Content Placeholder 2">
            <a:extLst>
              <a:ext uri="{FF2B5EF4-FFF2-40B4-BE49-F238E27FC236}">
                <a16:creationId xmlns:a16="http://schemas.microsoft.com/office/drawing/2014/main" id="{8B40867C-BF00-402F-98F7-A602EB114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972800" cy="4525963"/>
          </a:xfrm>
        </p:spPr>
        <p:txBody>
          <a:bodyPr/>
          <a:lstStyle/>
          <a:p>
            <a:r>
              <a:rPr lang="en-US" altLang="en-US" dirty="0"/>
              <a:t>Simple transport protocols provide the following services: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Multiplexing Service</a:t>
            </a:r>
          </a:p>
          <a:p>
            <a:pPr marL="914400" lvl="1" indent="-457200">
              <a:buFontTx/>
              <a:buAutoNum type="arabicPeriod"/>
            </a:pPr>
            <a:endParaRPr lang="en-US" altLang="en-US" sz="2600" dirty="0"/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Connection-less Communication: The sender and receiver processes do not initiate a connection before sending the message</a:t>
            </a:r>
          </a:p>
          <a:p>
            <a:pPr lvl="2"/>
            <a:r>
              <a:rPr lang="en-US" altLang="en-US" sz="2400" dirty="0"/>
              <a:t>Each message is encapsulated in a packet (also called as </a:t>
            </a:r>
            <a:r>
              <a:rPr lang="en-US" altLang="en-US" sz="2400" i="1" dirty="0"/>
              <a:t>datagram</a:t>
            </a:r>
            <a:r>
              <a:rPr lang="en-US" altLang="en-US" sz="2400" dirty="0"/>
              <a:t>)</a:t>
            </a:r>
          </a:p>
          <a:p>
            <a:pPr lvl="2"/>
            <a:r>
              <a:rPr lang="en-US" altLang="en-US" sz="2400" dirty="0"/>
              <a:t>Messages at the receiver can be in different order than the one sent by the sender</a:t>
            </a:r>
          </a:p>
          <a:p>
            <a:pPr lvl="2"/>
            <a:r>
              <a:rPr lang="en-US" altLang="en-US" sz="2400" dirty="0"/>
              <a:t>E.g., </a:t>
            </a:r>
            <a:r>
              <a:rPr lang="en-US" altLang="en-US" sz="2400" dirty="0">
                <a:solidFill>
                  <a:srgbClr val="77E1FF"/>
                </a:solidFill>
              </a:rPr>
              <a:t>User Datagram Protocol </a:t>
            </a:r>
            <a:r>
              <a:rPr lang="en-US" altLang="en-US" sz="2400" dirty="0"/>
              <a:t>(</a:t>
            </a:r>
            <a:r>
              <a:rPr lang="en-US" altLang="en-US" sz="2400" i="1" dirty="0">
                <a:solidFill>
                  <a:srgbClr val="77E1FF"/>
                </a:solidFill>
              </a:rPr>
              <a:t>UDP</a:t>
            </a:r>
            <a:r>
              <a:rPr lang="en-US" alt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7489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>
            <a:extLst>
              <a:ext uri="{FF2B5EF4-FFF2-40B4-BE49-F238E27FC236}">
                <a16:creationId xmlns:a16="http://schemas.microsoft.com/office/drawing/2014/main" id="{3A2A431C-96B3-4A96-97FB-D0C266CA7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Advanced Transport Layer Protocols</a:t>
            </a:r>
          </a:p>
        </p:txBody>
      </p:sp>
      <p:sp>
        <p:nvSpPr>
          <p:cNvPr id="52227" name="Content Placeholder 2">
            <a:extLst>
              <a:ext uri="{FF2B5EF4-FFF2-40B4-BE49-F238E27FC236}">
                <a16:creationId xmlns:a16="http://schemas.microsoft.com/office/drawing/2014/main" id="{0B026CEB-0B59-4F76-A910-94FB106FE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820400" cy="4351338"/>
          </a:xfrm>
        </p:spPr>
        <p:txBody>
          <a:bodyPr/>
          <a:lstStyle/>
          <a:p>
            <a:r>
              <a:rPr lang="en-US" altLang="en-US" dirty="0"/>
              <a:t>Advanced transport layer protocols typically provide more services than simple multiplexing</a:t>
            </a:r>
          </a:p>
          <a:p>
            <a:pPr lvl="2"/>
            <a:endParaRPr lang="en-US" altLang="en-US" sz="2800" dirty="0"/>
          </a:p>
          <a:p>
            <a:r>
              <a:rPr lang="en-US" altLang="en-US" dirty="0"/>
              <a:t>Transmission Control Protocol (TCP) is a widely-used protocol that provides three additional services: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Connection-oriented Communication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Reliability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Congestion Control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4751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85A155E1-CAE5-45AF-A797-744363C99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1. Connection-Oriented Communication</a:t>
            </a:r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6B836271-BE8C-4E6B-82F9-47B85EDD0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820400" cy="4678363"/>
          </a:xfrm>
        </p:spPr>
        <p:txBody>
          <a:bodyPr/>
          <a:lstStyle/>
          <a:p>
            <a:r>
              <a:rPr lang="en-US" altLang="en-US" sz="2400" dirty="0"/>
              <a:t>Sender and receiver will handshake before sending the messages</a:t>
            </a:r>
          </a:p>
          <a:p>
            <a:pPr lvl="1"/>
            <a:r>
              <a:rPr lang="en-US" altLang="en-US" sz="2000" dirty="0"/>
              <a:t>Handshake helps to set-up connection parameters, and to allocate resources at destination to receive packets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/>
              <a:t>Destination provides </a:t>
            </a:r>
            <a:r>
              <a:rPr lang="en-US" altLang="en-US" sz="2400" i="1" dirty="0"/>
              <a:t>in-order delivery</a:t>
            </a:r>
            <a:r>
              <a:rPr lang="en-US" altLang="en-US" sz="2400" dirty="0"/>
              <a:t> of messages to the intended process</a:t>
            </a:r>
          </a:p>
          <a:p>
            <a:pPr lvl="1"/>
            <a:r>
              <a:rPr lang="en-US" altLang="en-US" sz="2000" dirty="0"/>
              <a:t>Destination will buffer the packets until previous packets are received</a:t>
            </a:r>
          </a:p>
          <a:p>
            <a:pPr lvl="1"/>
            <a:r>
              <a:rPr lang="en-US" altLang="en-US" sz="2000" dirty="0"/>
              <a:t>It will then deliver packets to the process in the order that the sender had used</a:t>
            </a:r>
          </a:p>
          <a:p>
            <a:endParaRPr lang="en-US" altLang="en-US" sz="2400" dirty="0"/>
          </a:p>
        </p:txBody>
      </p:sp>
      <p:grpSp>
        <p:nvGrpSpPr>
          <p:cNvPr id="53252" name="Group 4">
            <a:extLst>
              <a:ext uri="{FF2B5EF4-FFF2-40B4-BE49-F238E27FC236}">
                <a16:creationId xmlns:a16="http://schemas.microsoft.com/office/drawing/2014/main" id="{3656DD93-D116-4E56-BEDB-229FFF10EDC5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4724400"/>
            <a:ext cx="2057400" cy="1447800"/>
            <a:chOff x="5181600" y="5410203"/>
            <a:chExt cx="1352705" cy="107442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3161C1C-66C5-409A-BB70-D2F96BFBEF2E}"/>
                </a:ext>
              </a:extLst>
            </p:cNvPr>
            <p:cNvSpPr/>
            <p:nvPr/>
          </p:nvSpPr>
          <p:spPr>
            <a:xfrm>
              <a:off x="5181600" y="5410203"/>
              <a:ext cx="1352705" cy="107442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60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F08AC17-DAFB-45C4-8F29-FF01AB7D0E57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ED7C28D-08B7-4720-93C6-48D5F39484D3}"/>
                </a:ext>
              </a:extLst>
            </p:cNvPr>
            <p:cNvSpPr/>
            <p:nvPr/>
          </p:nvSpPr>
          <p:spPr>
            <a:xfrm>
              <a:off x="6136584" y="5717149"/>
              <a:ext cx="297521" cy="26455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P3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5DA3A8D-A8E9-4A82-A084-9636AF16C97C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P2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97B09649-69F3-4729-ACCC-18267DFDC34B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TCP protocol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85AB4D4-CA16-4CBB-B28D-2CE38AA0B596}"/>
                </a:ext>
              </a:extLst>
            </p:cNvPr>
            <p:cNvCxnSpPr/>
            <p:nvPr/>
          </p:nvCxnSpPr>
          <p:spPr>
            <a:xfrm flipH="1" flipV="1">
              <a:off x="5606408" y="5981580"/>
              <a:ext cx="275551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D2EE505A-CA19-4EB1-B390-A0E21B6B8A18}"/>
                </a:ext>
              </a:extLst>
            </p:cNvPr>
            <p:cNvCxnSpPr/>
            <p:nvPr/>
          </p:nvCxnSpPr>
          <p:spPr>
            <a:xfrm flipH="1" flipV="1">
              <a:off x="5880915" y="5981580"/>
              <a:ext cx="1044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399453A-CC86-4448-95F7-9D70EA25EB25}"/>
                </a:ext>
              </a:extLst>
            </p:cNvPr>
            <p:cNvCxnSpPr/>
            <p:nvPr/>
          </p:nvCxnSpPr>
          <p:spPr>
            <a:xfrm flipV="1">
              <a:off x="5881959" y="5981580"/>
              <a:ext cx="265113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3305" name="TextBox 8206">
              <a:extLst>
                <a:ext uri="{FF2B5EF4-FFF2-40B4-BE49-F238E27FC236}">
                  <a16:creationId xmlns:a16="http://schemas.microsoft.com/office/drawing/2014/main" id="{59D94089-2262-4903-BBDC-709283B1A6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5451642"/>
              <a:ext cx="1352705" cy="205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Destination machine</a:t>
              </a:r>
            </a:p>
          </p:txBody>
        </p:sp>
      </p:grpSp>
      <p:grpSp>
        <p:nvGrpSpPr>
          <p:cNvPr id="53253" name="Group 4">
            <a:extLst>
              <a:ext uri="{FF2B5EF4-FFF2-40B4-BE49-F238E27FC236}">
                <a16:creationId xmlns:a16="http://schemas.microsoft.com/office/drawing/2014/main" id="{0D64A350-30CE-4AC4-BAAD-C05DAA76868E}"/>
              </a:ext>
            </a:extLst>
          </p:cNvPr>
          <p:cNvGrpSpPr>
            <a:grpSpLocks/>
          </p:cNvGrpSpPr>
          <p:nvPr/>
        </p:nvGrpSpPr>
        <p:grpSpPr bwMode="auto">
          <a:xfrm>
            <a:off x="2247900" y="4724400"/>
            <a:ext cx="2057400" cy="1447800"/>
            <a:chOff x="5181600" y="5410203"/>
            <a:chExt cx="1352705" cy="107442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8DD8E86-831E-4E11-876E-9DD91C9F36D4}"/>
                </a:ext>
              </a:extLst>
            </p:cNvPr>
            <p:cNvSpPr/>
            <p:nvPr/>
          </p:nvSpPr>
          <p:spPr>
            <a:xfrm>
              <a:off x="5181600" y="5410203"/>
              <a:ext cx="1352705" cy="107442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6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20B6A94-58DF-4E9D-8F60-1F3A9D9EA2CC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8A43F6E-4F85-4208-BC25-A81A621B1F7E}"/>
                </a:ext>
              </a:extLst>
            </p:cNvPr>
            <p:cNvSpPr/>
            <p:nvPr/>
          </p:nvSpPr>
          <p:spPr>
            <a:xfrm>
              <a:off x="6136584" y="5717149"/>
              <a:ext cx="297521" cy="26455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P3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5AFC6B4-AA0B-4F5A-A439-52FBA3B563EB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7AE02D42-FF3F-4D8E-8823-BE6A011E253A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TCP protocol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1D60D2A6-95EC-401F-8469-1DBB74FAB41C}"/>
                </a:ext>
              </a:extLst>
            </p:cNvPr>
            <p:cNvCxnSpPr/>
            <p:nvPr/>
          </p:nvCxnSpPr>
          <p:spPr>
            <a:xfrm rot="16200000" flipH="1">
              <a:off x="5786011" y="6076484"/>
              <a:ext cx="190852" cy="10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3288" name="TextBox 8206">
              <a:extLst>
                <a:ext uri="{FF2B5EF4-FFF2-40B4-BE49-F238E27FC236}">
                  <a16:creationId xmlns:a16="http://schemas.microsoft.com/office/drawing/2014/main" id="{0E2F28E9-2F6C-41EF-85D3-11AED6F684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5451642"/>
              <a:ext cx="1352705" cy="205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Source machine</a:t>
              </a:r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5991AB-48B1-497B-BDB4-06B408678C7B}"/>
              </a:ext>
            </a:extLst>
          </p:cNvPr>
          <p:cNvCxnSpPr/>
          <p:nvPr/>
        </p:nvCxnSpPr>
        <p:spPr>
          <a:xfrm rot="16200000" flipV="1">
            <a:off x="7639051" y="6267453"/>
            <a:ext cx="417512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1A7C197-49B1-4805-992B-B71FE15361A7}"/>
              </a:ext>
            </a:extLst>
          </p:cNvPr>
          <p:cNvCxnSpPr/>
          <p:nvPr/>
        </p:nvCxnSpPr>
        <p:spPr>
          <a:xfrm rot="5400000">
            <a:off x="3102770" y="6266659"/>
            <a:ext cx="417512" cy="31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F445A69-7C79-4855-A957-441B72FF0D05}"/>
              </a:ext>
            </a:extLst>
          </p:cNvPr>
          <p:cNvCxnSpPr/>
          <p:nvPr/>
        </p:nvCxnSpPr>
        <p:spPr>
          <a:xfrm>
            <a:off x="4148141" y="5905500"/>
            <a:ext cx="2865437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C548992C-11A4-4348-BF4A-A7D89260F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7738" y="5486400"/>
            <a:ext cx="167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Shall I send?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0F3EC1A-AFE0-4B2C-9765-EDAEA445202A}"/>
              </a:ext>
            </a:extLst>
          </p:cNvPr>
          <p:cNvCxnSpPr/>
          <p:nvPr/>
        </p:nvCxnSpPr>
        <p:spPr>
          <a:xfrm rot="10800000">
            <a:off x="4148138" y="6019800"/>
            <a:ext cx="2819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5D840D8-A00C-4A0B-A661-2DF4CA46E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5338" y="60198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OK. Start sending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775A38D-EE53-4279-9FA7-33124956A08D}"/>
              </a:ext>
            </a:extLst>
          </p:cNvPr>
          <p:cNvSpPr/>
          <p:nvPr/>
        </p:nvSpPr>
        <p:spPr>
          <a:xfrm flipH="1">
            <a:off x="3386138" y="54864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105B7B2-1DD2-4D73-BFCB-EA0BBFD92AA4}"/>
              </a:ext>
            </a:extLst>
          </p:cNvPr>
          <p:cNvCxnSpPr/>
          <p:nvPr/>
        </p:nvCxnSpPr>
        <p:spPr>
          <a:xfrm>
            <a:off x="3309938" y="6477000"/>
            <a:ext cx="457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7107D4B0-AAA7-438C-BF08-4AFB87EDCF45}"/>
              </a:ext>
            </a:extLst>
          </p:cNvPr>
          <p:cNvSpPr/>
          <p:nvPr/>
        </p:nvSpPr>
        <p:spPr>
          <a:xfrm flipH="1">
            <a:off x="3386138" y="6172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F3BB668-2826-436D-89EC-E38E76BBBE9B}"/>
              </a:ext>
            </a:extLst>
          </p:cNvPr>
          <p:cNvSpPr/>
          <p:nvPr/>
        </p:nvSpPr>
        <p:spPr>
          <a:xfrm flipH="1">
            <a:off x="37671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9266C0A-DD3A-4341-A1BA-BBC52A37D3EF}"/>
              </a:ext>
            </a:extLst>
          </p:cNvPr>
          <p:cNvSpPr/>
          <p:nvPr/>
        </p:nvSpPr>
        <p:spPr>
          <a:xfrm flipH="1">
            <a:off x="45291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C6F1A68-3479-4A06-8B93-0E055A0CB225}"/>
              </a:ext>
            </a:extLst>
          </p:cNvPr>
          <p:cNvSpPr/>
          <p:nvPr/>
        </p:nvSpPr>
        <p:spPr>
          <a:xfrm flipH="1">
            <a:off x="5214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CC21597-4964-47B7-8D38-8C102C8F2F6C}"/>
              </a:ext>
            </a:extLst>
          </p:cNvPr>
          <p:cNvSpPr/>
          <p:nvPr/>
        </p:nvSpPr>
        <p:spPr>
          <a:xfrm flipH="1">
            <a:off x="5976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D23E601-6267-436E-99F7-8541597EEDC6}"/>
              </a:ext>
            </a:extLst>
          </p:cNvPr>
          <p:cNvSpPr/>
          <p:nvPr/>
        </p:nvSpPr>
        <p:spPr>
          <a:xfrm flipH="1">
            <a:off x="6738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CF89094-1DA0-4404-87FA-9D938DB775AC}"/>
              </a:ext>
            </a:extLst>
          </p:cNvPr>
          <p:cNvSpPr/>
          <p:nvPr/>
        </p:nvSpPr>
        <p:spPr>
          <a:xfrm flipH="1">
            <a:off x="7500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6907E12-7279-421D-A002-BF9883F51D96}"/>
              </a:ext>
            </a:extLst>
          </p:cNvPr>
          <p:cNvSpPr/>
          <p:nvPr/>
        </p:nvSpPr>
        <p:spPr>
          <a:xfrm flipH="1">
            <a:off x="7577138" y="62484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6C5B70D-86A1-48D5-A4D9-36B3BDF927A0}"/>
              </a:ext>
            </a:extLst>
          </p:cNvPr>
          <p:cNvSpPr/>
          <p:nvPr/>
        </p:nvSpPr>
        <p:spPr>
          <a:xfrm flipH="1">
            <a:off x="84153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88B6535-467C-4278-968F-C63CD5C5D966}"/>
              </a:ext>
            </a:extLst>
          </p:cNvPr>
          <p:cNvSpPr/>
          <p:nvPr/>
        </p:nvSpPr>
        <p:spPr>
          <a:xfrm flipH="1">
            <a:off x="85677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81A6679-CD7B-4210-81AD-7E4F6ECB1767}"/>
              </a:ext>
            </a:extLst>
          </p:cNvPr>
          <p:cNvSpPr/>
          <p:nvPr/>
        </p:nvSpPr>
        <p:spPr>
          <a:xfrm flipH="1">
            <a:off x="88725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E60C81C-8C92-41BD-BEFF-93E7186EE5DF}"/>
              </a:ext>
            </a:extLst>
          </p:cNvPr>
          <p:cNvSpPr/>
          <p:nvPr/>
        </p:nvSpPr>
        <p:spPr>
          <a:xfrm flipH="1">
            <a:off x="8186738" y="55626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3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6" grpId="1"/>
      <p:bldP spid="41" grpId="0"/>
      <p:bldP spid="41" grpId="1"/>
      <p:bldP spid="42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>
            <a:extLst>
              <a:ext uri="{FF2B5EF4-FFF2-40B4-BE49-F238E27FC236}">
                <a16:creationId xmlns:a16="http://schemas.microsoft.com/office/drawing/2014/main" id="{64367DC2-8BBD-4D1F-973A-DDDA69083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2. Reliability</a:t>
            </a:r>
          </a:p>
        </p:txBody>
      </p:sp>
      <p:sp>
        <p:nvSpPr>
          <p:cNvPr id="54275" name="Content Placeholder 2">
            <a:extLst>
              <a:ext uri="{FF2B5EF4-FFF2-40B4-BE49-F238E27FC236}">
                <a16:creationId xmlns:a16="http://schemas.microsoft.com/office/drawing/2014/main" id="{4375FA1C-F615-494E-9CC5-010F71C8A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sz="2800" dirty="0"/>
              <a:t>Packets may be lost in the network due to buffer overflows at the router or transmission error(s)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/>
              <a:t>In TCP, destination sends an ACK to the sender</a:t>
            </a:r>
          </a:p>
          <a:p>
            <a:pPr lvl="1"/>
            <a:r>
              <a:rPr lang="en-US" altLang="en-US" sz="2600" dirty="0"/>
              <a:t>If ACK is not received at the sender, the sender will infer a packet error, and retransmit the packet</a:t>
            </a:r>
          </a:p>
        </p:txBody>
      </p:sp>
    </p:spTree>
    <p:extLst>
      <p:ext uri="{BB962C8B-B14F-4D97-AF65-F5344CB8AC3E}">
        <p14:creationId xmlns:p14="http://schemas.microsoft.com/office/powerpoint/2010/main" val="346317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>
            <a:extLst>
              <a:ext uri="{FF2B5EF4-FFF2-40B4-BE49-F238E27FC236}">
                <a16:creationId xmlns:a16="http://schemas.microsoft.com/office/drawing/2014/main" id="{446026BE-D958-4C78-814A-A7EB4C212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3. Congestion Control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123C55BF-1995-49F4-841A-37C84DA10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The capacity of a network is limited by the individual communication links and routers</a:t>
            </a:r>
          </a:p>
          <a:p>
            <a:pPr lvl="1"/>
            <a:r>
              <a:rPr lang="en-US" altLang="en-US" sz="2600" dirty="0"/>
              <a:t>Limited buffer space and link-bandwidth</a:t>
            </a:r>
          </a:p>
          <a:p>
            <a:pPr lvl="4"/>
            <a:endParaRPr lang="en-US" altLang="en-US" sz="1200" dirty="0"/>
          </a:p>
          <a:p>
            <a:r>
              <a:rPr lang="en-US" altLang="en-US" dirty="0"/>
              <a:t>What happens if a source transmits packets at a rate that is greater than the capacity of the network?</a:t>
            </a:r>
          </a:p>
          <a:p>
            <a:pPr lvl="1"/>
            <a:r>
              <a:rPr lang="en-US" altLang="en-US" sz="2600" dirty="0"/>
              <a:t>Packets drop at intermediate routers</a:t>
            </a:r>
          </a:p>
          <a:p>
            <a:pPr lvl="1"/>
            <a:r>
              <a:rPr lang="en-US" altLang="en-US" sz="2600" dirty="0"/>
              <a:t>Corresponding ACKs will NOT be received at the source</a:t>
            </a:r>
          </a:p>
          <a:p>
            <a:pPr lvl="1"/>
            <a:r>
              <a:rPr lang="en-US" altLang="en-US" sz="2600" dirty="0"/>
              <a:t>The source retransmits</a:t>
            </a:r>
          </a:p>
          <a:p>
            <a:pPr lvl="1"/>
            <a:r>
              <a:rPr lang="en-US" altLang="en-US" sz="2600" dirty="0"/>
              <a:t>More packets build-up on the router queue</a:t>
            </a:r>
          </a:p>
          <a:p>
            <a:pPr lvl="1"/>
            <a:r>
              <a:rPr lang="en-US" altLang="en-US" sz="2600" dirty="0"/>
              <a:t>The network collapses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4952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>
            <a:extLst>
              <a:ext uri="{FF2B5EF4-FFF2-40B4-BE49-F238E27FC236}">
                <a16:creationId xmlns:a16="http://schemas.microsoft.com/office/drawing/2014/main" id="{571DC01C-074D-419F-8EEE-9CF652D64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3. Congestion Control (Cont’d)</a:t>
            </a:r>
          </a:p>
        </p:txBody>
      </p:sp>
      <p:sp>
        <p:nvSpPr>
          <p:cNvPr id="56323" name="Content Placeholder 2">
            <a:extLst>
              <a:ext uri="{FF2B5EF4-FFF2-40B4-BE49-F238E27FC236}">
                <a16:creationId xmlns:a16="http://schemas.microsoft.com/office/drawing/2014/main" id="{0523E631-8F78-428E-B384-31E8A6605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1049000" cy="4351338"/>
          </a:xfrm>
        </p:spPr>
        <p:txBody>
          <a:bodyPr/>
          <a:lstStyle/>
          <a:p>
            <a:pPr marL="333375" indent="-333375">
              <a:spcBef>
                <a:spcPts val="800"/>
              </a:spcBef>
              <a:buSzPct val="100000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dirty="0"/>
              <a:t>To avoid congestion, </a:t>
            </a:r>
            <a:r>
              <a:rPr lang="en-US" altLang="en-US" i="1" dirty="0"/>
              <a:t>two</a:t>
            </a:r>
            <a:r>
              <a:rPr lang="en-US" altLang="en-US" dirty="0"/>
              <a:t> functionalities can be adopted</a:t>
            </a:r>
          </a:p>
          <a:p>
            <a:pPr marL="857250" lvl="1" indent="-457200">
              <a:buSzPct val="100000"/>
              <a:buFontTx/>
              <a:buAutoNum type="arabicPeriod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600" dirty="0">
                <a:solidFill>
                  <a:srgbClr val="77E1FF"/>
                </a:solidFill>
              </a:rPr>
              <a:t>Detect congestion at routers</a:t>
            </a:r>
          </a:p>
          <a:p>
            <a:pPr lvl="2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400" dirty="0"/>
              <a:t>If a router expects a buffer overflow, it typically follows one of two strategies:</a:t>
            </a:r>
          </a:p>
          <a:p>
            <a:pPr lvl="3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200" dirty="0"/>
              <a:t>It drops packets and lets sources regulate upon observing packet losses</a:t>
            </a:r>
          </a:p>
          <a:p>
            <a:pPr lvl="3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200" dirty="0"/>
              <a:t>It sends an “Explicit Congestion Notification (ECN)” packet to sources</a:t>
            </a:r>
          </a:p>
          <a:p>
            <a:pPr lvl="4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endParaRPr lang="en-US" altLang="en-US" dirty="0"/>
          </a:p>
          <a:p>
            <a:pPr marL="857250" lvl="1" indent="-457200">
              <a:buFontTx/>
              <a:buAutoNum type="arabicPeriod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600" dirty="0">
                <a:solidFill>
                  <a:srgbClr val="77E1FF"/>
                </a:solidFill>
              </a:rPr>
              <a:t>Regulate input at sources</a:t>
            </a:r>
          </a:p>
          <a:p>
            <a:pPr lvl="2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400" dirty="0"/>
              <a:t>If the TCP-sender concludes congestion (e.g., it receives an ECN packet), then it reduces its sending rate</a:t>
            </a:r>
          </a:p>
        </p:txBody>
      </p:sp>
    </p:spTree>
    <p:extLst>
      <p:ext uri="{BB962C8B-B14F-4D97-AF65-F5344CB8AC3E}">
        <p14:creationId xmlns:p14="http://schemas.microsoft.com/office/powerpoint/2010/main" val="280552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5BB7B-5F53-40C8-B064-8F76FE852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439400" cy="448151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000" dirty="0"/>
              <a:t>You will identify how computers over the Internet communicate</a:t>
            </a:r>
          </a:p>
          <a:p>
            <a:pPr marL="2000250" lvl="4" indent="-28575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1400" dirty="0"/>
          </a:p>
          <a:p>
            <a:pPr>
              <a:lnSpc>
                <a:spcPct val="10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000" dirty="0"/>
              <a:t>Specifically, after two lectures on networking you will be able to:</a:t>
            </a:r>
            <a:endParaRPr lang="en-US" sz="14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Identify different types of networks</a:t>
            </a:r>
          </a:p>
          <a:p>
            <a:pPr marL="2171700" lvl="4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Describe networking principles such as layering, encapsulation, and packet-switching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Examine how packets are routed and how congestion is controlled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Analyze scalability, reliability, and fault-tolerance over the Internet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i="1" dirty="0"/>
              <a:t>Recap</a:t>
            </a:r>
            <a:r>
              <a:rPr lang="en-US" altLang="en-US" dirty="0"/>
              <a:t>: Introduction to Networking – </a:t>
            </a:r>
            <a:br>
              <a:rPr lang="en-US" altLang="en-US" dirty="0"/>
            </a:br>
            <a:r>
              <a:rPr lang="en-US" altLang="en-US" dirty="0"/>
              <a:t>Learning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18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Next…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/>
              <a:t>Communication Paradigms - Part I</a:t>
            </a:r>
          </a:p>
        </p:txBody>
      </p:sp>
    </p:spTree>
    <p:extLst>
      <p:ext uri="{BB962C8B-B14F-4D97-AF65-F5344CB8AC3E}">
        <p14:creationId xmlns:p14="http://schemas.microsoft.com/office/powerpoint/2010/main" val="968994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EC8430AA-6DE5-628F-063A-97AF4E21FC41}"/>
              </a:ext>
            </a:extLst>
          </p:cNvPr>
          <p:cNvSpPr/>
          <p:nvPr/>
        </p:nvSpPr>
        <p:spPr>
          <a:xfrm>
            <a:off x="1981200" y="4238244"/>
            <a:ext cx="76200" cy="17815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B5FCCA-8E85-28A7-9B66-22BA371E334F}"/>
              </a:ext>
            </a:extLst>
          </p:cNvPr>
          <p:cNvSpPr txBox="1"/>
          <p:nvPr/>
        </p:nvSpPr>
        <p:spPr>
          <a:xfrm>
            <a:off x="415299" y="4677078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or</a:t>
            </a:r>
          </a:p>
          <a:p>
            <a:r>
              <a:rPr lang="en-US" b="1" i="1" dirty="0">
                <a:solidFill>
                  <a:srgbClr val="77E1FF"/>
                </a:solidFill>
              </a:rPr>
              <a:t>Effective</a:t>
            </a:r>
            <a:r>
              <a:rPr lang="en-US" dirty="0"/>
              <a:t> DS</a:t>
            </a:r>
          </a:p>
        </p:txBody>
      </p:sp>
      <p:sp>
        <p:nvSpPr>
          <p:cNvPr id="17" name="Left Bracket 16">
            <a:extLst>
              <a:ext uri="{FF2B5EF4-FFF2-40B4-BE49-F238E27FC236}">
                <a16:creationId xmlns:a16="http://schemas.microsoft.com/office/drawing/2014/main" id="{72FCB9ED-567F-4C43-F96A-1D9E29199180}"/>
              </a:ext>
            </a:extLst>
          </p:cNvPr>
          <p:cNvSpPr/>
          <p:nvPr/>
        </p:nvSpPr>
        <p:spPr>
          <a:xfrm>
            <a:off x="1973918" y="2503932"/>
            <a:ext cx="76200" cy="16291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8271FB-1448-9AD0-E9B2-D77604BACE71}"/>
              </a:ext>
            </a:extLst>
          </p:cNvPr>
          <p:cNvSpPr txBox="1"/>
          <p:nvPr/>
        </p:nvSpPr>
        <p:spPr>
          <a:xfrm>
            <a:off x="252984" y="3044716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Fast &amp; Reliable </a:t>
            </a:r>
            <a:br>
              <a:rPr lang="en-US" dirty="0"/>
            </a:br>
            <a:r>
              <a:rPr lang="en-US" dirty="0"/>
              <a:t>or </a:t>
            </a:r>
            <a:r>
              <a:rPr lang="en-US" b="1" i="1" dirty="0">
                <a:solidFill>
                  <a:srgbClr val="77E1FF"/>
                </a:solidFill>
              </a:rPr>
              <a:t>Efficient</a:t>
            </a:r>
            <a:r>
              <a:rPr lang="en-US" dirty="0"/>
              <a:t> DS</a:t>
            </a:r>
          </a:p>
        </p:txBody>
      </p:sp>
    </p:spTree>
    <p:extLst>
      <p:ext uri="{BB962C8B-B14F-4D97-AF65-F5344CB8AC3E}">
        <p14:creationId xmlns:p14="http://schemas.microsoft.com/office/powerpoint/2010/main" val="1245925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77E1FF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Networks- Part II: Layering and routing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77E1FF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Conclude networks and introduce RPC</a:t>
            </a:r>
            <a:endParaRPr lang="en-US" sz="2600" dirty="0"/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77E1FF"/>
                </a:solidFill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PS1 is due on September 03 by midnight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Applications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FFDDA556-6780-5F57-6C1A-94FF432C9375}"/>
              </a:ext>
            </a:extLst>
          </p:cNvPr>
          <p:cNvSpPr/>
          <p:nvPr/>
        </p:nvSpPr>
        <p:spPr>
          <a:xfrm>
            <a:off x="1219200" y="4352544"/>
            <a:ext cx="685800" cy="5334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45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8200" y="320676"/>
            <a:ext cx="9982199" cy="105568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Communicating Entities in Distributed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Communicating entities in distributed systems can be classified into two types:</a:t>
            </a:r>
          </a:p>
          <a:p>
            <a:pPr lvl="1"/>
            <a:r>
              <a:rPr lang="en-US" altLang="en-US" sz="2600" dirty="0">
                <a:solidFill>
                  <a:srgbClr val="77E1FF"/>
                </a:solidFill>
              </a:rPr>
              <a:t>System-oriented entities</a:t>
            </a:r>
          </a:p>
          <a:p>
            <a:pPr lvl="2"/>
            <a:r>
              <a:rPr lang="en-US" altLang="en-US" sz="2400" dirty="0"/>
              <a:t>Processes</a:t>
            </a:r>
          </a:p>
          <a:p>
            <a:pPr lvl="2"/>
            <a:r>
              <a:rPr lang="en-US" altLang="en-US" sz="2400" dirty="0"/>
              <a:t>Threads</a:t>
            </a:r>
          </a:p>
          <a:p>
            <a:pPr lvl="2"/>
            <a:r>
              <a:rPr lang="en-US" altLang="en-US" sz="2400" dirty="0"/>
              <a:t>Nodes</a:t>
            </a:r>
          </a:p>
          <a:p>
            <a:pPr lvl="4"/>
            <a:endParaRPr lang="en-US" altLang="en-US" sz="2400" dirty="0"/>
          </a:p>
          <a:p>
            <a:pPr lvl="1"/>
            <a:r>
              <a:rPr lang="en-US" altLang="en-US" sz="2600" dirty="0">
                <a:solidFill>
                  <a:srgbClr val="77E1FF"/>
                </a:solidFill>
              </a:rPr>
              <a:t>Problem-oriented entities</a:t>
            </a:r>
          </a:p>
          <a:p>
            <a:pPr lvl="2"/>
            <a:r>
              <a:rPr lang="en-US" altLang="en-US" sz="2400" dirty="0"/>
              <a:t>Objects (in </a:t>
            </a:r>
            <a:r>
              <a:rPr lang="en-US" altLang="en-US" sz="2400" i="1" dirty="0"/>
              <a:t>object-oriented programming</a:t>
            </a:r>
            <a:r>
              <a:rPr lang="en-US" altLang="en-US" sz="2400" dirty="0"/>
              <a:t> based approaches)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990600" y="5638800"/>
            <a:ext cx="99822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How can entities in distributed systems communicate?</a:t>
            </a:r>
          </a:p>
        </p:txBody>
      </p:sp>
    </p:spTree>
    <p:extLst>
      <p:ext uri="{BB962C8B-B14F-4D97-AF65-F5344CB8AC3E}">
        <p14:creationId xmlns:p14="http://schemas.microsoft.com/office/powerpoint/2010/main" val="23712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88752" cy="4419600"/>
          </a:xfrm>
        </p:spPr>
        <p:txBody>
          <a:bodyPr/>
          <a:lstStyle/>
          <a:p>
            <a:r>
              <a:rPr lang="en-US" altLang="en-US" dirty="0"/>
              <a:t>Communication paradigms describe and classify a set of methods by which entities can interact and exchange data</a:t>
            </a:r>
          </a:p>
          <a:p>
            <a:endParaRPr lang="en-US" altLang="en-US" sz="1800" dirty="0"/>
          </a:p>
        </p:txBody>
      </p:sp>
      <p:sp>
        <p:nvSpPr>
          <p:cNvPr id="378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Communication Paradigms</a:t>
            </a:r>
          </a:p>
        </p:txBody>
      </p:sp>
    </p:spTree>
    <p:extLst>
      <p:ext uri="{BB962C8B-B14F-4D97-AF65-F5344CB8AC3E}">
        <p14:creationId xmlns:p14="http://schemas.microsoft.com/office/powerpoint/2010/main" val="32688464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/>
        </p:nvGraphicFramePr>
        <p:xfrm>
          <a:off x="1524000" y="2390865"/>
          <a:ext cx="6781800" cy="4437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841248" y="1727200"/>
            <a:ext cx="10283952" cy="838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Communication paradigms can be categorized into </a:t>
            </a:r>
            <a:r>
              <a:rPr lang="en-US" altLang="en-US" sz="2400" i="1" dirty="0"/>
              <a:t>three</a:t>
            </a:r>
            <a:r>
              <a:rPr lang="en-US" altLang="en-US" sz="2400" dirty="0"/>
              <a:t> types based on where the entities reside. If entities are running on: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86150" y="4419601"/>
            <a:ext cx="29718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Files, Signals, Shared Memory…</a:t>
            </a:r>
          </a:p>
        </p:txBody>
      </p:sp>
      <p:sp>
        <p:nvSpPr>
          <p:cNvPr id="38917" name="Title 1"/>
          <p:cNvSpPr>
            <a:spLocks noGrp="1"/>
          </p:cNvSpPr>
          <p:nvPr>
            <p:ph type="title"/>
          </p:nvPr>
        </p:nvSpPr>
        <p:spPr>
          <a:xfrm>
            <a:off x="841248" y="320676"/>
            <a:ext cx="9979151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Classification of Communication Paradigms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333746" y="3168031"/>
            <a:ext cx="3352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bg1"/>
                </a:solidFill>
              </a:rPr>
              <a:t>Global variables, Procedure calls, …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763645" y="3827417"/>
            <a:ext cx="2286000" cy="57308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2. Same Computer but     Different Address-Spaces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63645" y="2795588"/>
            <a:ext cx="2286000" cy="32861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1. Same Address-Space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391400" y="3490913"/>
            <a:ext cx="3048000" cy="1981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Today, we will study how entities that reside on </a:t>
            </a:r>
            <a:r>
              <a:rPr lang="en-US" dirty="0">
                <a:solidFill>
                  <a:srgbClr val="0000FF"/>
                </a:solidFill>
              </a:rPr>
              <a:t>networked computers</a:t>
            </a:r>
            <a:r>
              <a:rPr lang="en-US" dirty="0">
                <a:solidFill>
                  <a:srgbClr val="000000"/>
                </a:solidFill>
              </a:rPr>
              <a:t> communicate in distributed systems using socket communication and remote invocation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333746" y="4737099"/>
            <a:ext cx="3124208" cy="2075528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400000"/>
              <a:satOff val="-50003"/>
              <a:lumOff val="60001"/>
              <a:alphaOff val="0"/>
            </a:schemeClr>
          </a:fillRef>
          <a:effectRef idx="1">
            <a:schemeClr val="accent2">
              <a:hueOff val="-14400000"/>
              <a:satOff val="-50003"/>
              <a:lumOff val="60001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822834" y="5661679"/>
            <a:ext cx="23493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b="1" dirty="0">
                <a:solidFill>
                  <a:schemeClr val="tx1"/>
                </a:solidFill>
              </a:rPr>
              <a:t>  Socket Communication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b="1" dirty="0">
                <a:solidFill>
                  <a:schemeClr val="tx1"/>
                </a:solidFill>
              </a:rPr>
              <a:t>  Remote Invocation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763645" y="5194299"/>
            <a:ext cx="2286000" cy="4572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3. Networked Computers</a:t>
            </a:r>
          </a:p>
        </p:txBody>
      </p:sp>
    </p:spTree>
    <p:extLst>
      <p:ext uri="{BB962C8B-B14F-4D97-AF65-F5344CB8AC3E}">
        <p14:creationId xmlns:p14="http://schemas.microsoft.com/office/powerpoint/2010/main" val="380878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6" grpId="0"/>
      <p:bldP spid="7" grpId="0"/>
      <p:bldP spid="18" grpId="0" animBg="1"/>
      <p:bldP spid="19" grpId="0" animBg="1"/>
      <p:bldP spid="14" grpId="0" animBg="1"/>
      <p:bldP spid="20" grpId="0"/>
      <p:bldP spid="2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87063" y="2826774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9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UDP 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676400"/>
            <a:ext cx="10741152" cy="4525963"/>
          </a:xfrm>
        </p:spPr>
        <p:txBody>
          <a:bodyPr/>
          <a:lstStyle/>
          <a:p>
            <a:pPr>
              <a:defRPr/>
            </a:pPr>
            <a:r>
              <a:rPr lang="en-US" sz="2200" dirty="0"/>
              <a:t>UDP provides </a:t>
            </a:r>
            <a:r>
              <a:rPr lang="en-US" sz="2200" i="1" dirty="0"/>
              <a:t>connectionless </a:t>
            </a:r>
            <a:r>
              <a:rPr lang="en-US" sz="2200" dirty="0"/>
              <a:t>communication, with no acknowledgements or message retransmissions</a:t>
            </a:r>
          </a:p>
          <a:p>
            <a:pPr lvl="2"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Communication mechanism:</a:t>
            </a:r>
          </a:p>
          <a:p>
            <a:pPr lvl="1">
              <a:defRPr/>
            </a:pPr>
            <a:r>
              <a:rPr lang="en-US" sz="1800" dirty="0"/>
              <a:t>Server opens a UDP socket </a:t>
            </a:r>
            <a:r>
              <a:rPr lang="en-US" sz="1800" i="1" dirty="0">
                <a:solidFill>
                  <a:srgbClr val="0000FF"/>
                </a:solidFill>
              </a:rPr>
              <a:t>SS</a:t>
            </a:r>
            <a:r>
              <a:rPr lang="en-US" sz="1800" dirty="0"/>
              <a:t> at a known port </a:t>
            </a:r>
            <a:r>
              <a:rPr lang="en-US" sz="1800" i="1" dirty="0">
                <a:solidFill>
                  <a:srgbClr val="0000FF"/>
                </a:solidFill>
              </a:rPr>
              <a:t>sp</a:t>
            </a:r>
            <a:r>
              <a:rPr lang="en-US" sz="1800" dirty="0"/>
              <a:t>,</a:t>
            </a:r>
          </a:p>
          <a:p>
            <a:pPr lvl="1">
              <a:defRPr/>
            </a:pPr>
            <a:r>
              <a:rPr lang="en-US" sz="1800" dirty="0"/>
              <a:t>Socket </a:t>
            </a:r>
            <a:r>
              <a:rPr lang="en-US" sz="1800" i="1" dirty="0"/>
              <a:t>SS</a:t>
            </a:r>
            <a:r>
              <a:rPr lang="en-US" sz="1800" dirty="0"/>
              <a:t> waits to receive a request</a:t>
            </a:r>
          </a:p>
          <a:p>
            <a:pPr lvl="1">
              <a:defRPr/>
            </a:pPr>
            <a:r>
              <a:rPr lang="en-US" sz="1800" dirty="0"/>
              <a:t>Client opens a UDP socket </a:t>
            </a:r>
            <a:r>
              <a:rPr lang="en-US" sz="1800" i="1" dirty="0">
                <a:solidFill>
                  <a:srgbClr val="0000FF"/>
                </a:solidFill>
              </a:rPr>
              <a:t>CS</a:t>
            </a:r>
            <a:r>
              <a:rPr lang="en-US" sz="1800" dirty="0"/>
              <a:t> at a random port </a:t>
            </a:r>
            <a:r>
              <a:rPr lang="en-US" sz="1800" i="1" dirty="0" err="1">
                <a:solidFill>
                  <a:srgbClr val="0000FF"/>
                </a:solidFill>
              </a:rPr>
              <a:t>cx</a:t>
            </a:r>
            <a:endParaRPr lang="en-US" sz="1800" i="1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1800" dirty="0"/>
              <a:t>Client socket </a:t>
            </a:r>
            <a:r>
              <a:rPr lang="en-US" sz="1800" i="1" dirty="0"/>
              <a:t>CS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sends</a:t>
            </a:r>
            <a:r>
              <a:rPr lang="en-US" sz="1800" dirty="0"/>
              <a:t> a message to </a:t>
            </a:r>
            <a:r>
              <a:rPr lang="en-US" sz="1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ServerIP</a:t>
            </a:r>
            <a:r>
              <a:rPr lang="en-US" sz="1800" dirty="0"/>
              <a:t> and port </a:t>
            </a:r>
            <a:r>
              <a:rPr lang="en-US" sz="18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sp</a:t>
            </a:r>
          </a:p>
          <a:p>
            <a:pPr lvl="1">
              <a:defRPr/>
            </a:pPr>
            <a:r>
              <a:rPr lang="en-US" sz="1800" dirty="0"/>
              <a:t>Server socket SS may </a:t>
            </a:r>
            <a:r>
              <a:rPr lang="en-US" sz="1800" dirty="0">
                <a:solidFill>
                  <a:srgbClr val="C00000"/>
                </a:solidFill>
              </a:rPr>
              <a:t>send</a:t>
            </a:r>
            <a:r>
              <a:rPr lang="en-US" sz="1800" dirty="0"/>
              <a:t> back data to </a:t>
            </a:r>
            <a:r>
              <a:rPr lang="en-US" sz="1800" i="1" dirty="0"/>
              <a:t>CS</a:t>
            </a:r>
          </a:p>
          <a:p>
            <a:pPr>
              <a:defRPr/>
            </a:pPr>
            <a:endParaRPr lang="en-US" sz="2400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772400" y="4724399"/>
            <a:ext cx="990600" cy="1143000"/>
            <a:chOff x="5105400" y="3962400"/>
            <a:chExt cx="3276600" cy="2057400"/>
          </a:xfrm>
        </p:grpSpPr>
        <p:sp>
          <p:nvSpPr>
            <p:cNvPr id="4" name="Rectangle 3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105400" y="3962400"/>
              <a:ext cx="3276600" cy="53435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7848600" y="5181599"/>
            <a:ext cx="762000" cy="609600"/>
            <a:chOff x="6400800" y="5029200"/>
            <a:chExt cx="762000" cy="457200"/>
          </a:xfrm>
        </p:grpSpPr>
        <p:sp>
          <p:nvSpPr>
            <p:cNvPr id="14" name="Rectangle 13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SS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6477000" y="525780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rgbClr val="000000"/>
                  </a:solidFill>
                </a:rPr>
                <a:t>sp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971800" y="4800599"/>
            <a:ext cx="990600" cy="1066800"/>
            <a:chOff x="5105400" y="3962400"/>
            <a:chExt cx="3276600" cy="2057400"/>
          </a:xfrm>
        </p:grpSpPr>
        <p:sp>
          <p:nvSpPr>
            <p:cNvPr id="11" name="Rectangle 10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105400" y="3962400"/>
              <a:ext cx="3276600" cy="53272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</a:t>
              </a:r>
            </a:p>
          </p:txBody>
        </p:sp>
      </p:grpSp>
      <p:cxnSp>
        <p:nvCxnSpPr>
          <p:cNvPr id="31" name="Straight Arrow Connector 30"/>
          <p:cNvCxnSpPr/>
          <p:nvPr/>
        </p:nvCxnSpPr>
        <p:spPr>
          <a:xfrm>
            <a:off x="3886200" y="5562599"/>
            <a:ext cx="3962400" cy="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3124200" y="5181599"/>
            <a:ext cx="762000" cy="609600"/>
            <a:chOff x="1676400" y="5029200"/>
            <a:chExt cx="762000" cy="609600"/>
          </a:xfrm>
        </p:grpSpPr>
        <p:sp>
          <p:nvSpPr>
            <p:cNvPr id="28" name="Rectangle 27"/>
            <p:cNvSpPr/>
            <p:nvPr/>
          </p:nvSpPr>
          <p:spPr>
            <a:xfrm>
              <a:off x="1676400" y="5029200"/>
              <a:ext cx="762000" cy="6096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CS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1752600" y="5334000"/>
              <a:ext cx="609600" cy="2794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cx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 flipH="1" flipV="1">
            <a:off x="3886200" y="5715000"/>
            <a:ext cx="4129088" cy="9525"/>
          </a:xfrm>
          <a:prstGeom prst="straightConnector1">
            <a:avLst/>
          </a:prstGeom>
          <a:ln w="28575">
            <a:solidFill>
              <a:srgbClr val="C0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495800" y="5148263"/>
            <a:ext cx="2819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CS.Send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msg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, </a:t>
            </a: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ServerIP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, sp)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886200" y="5834063"/>
            <a:ext cx="4724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C00000"/>
                </a:solidFill>
              </a:rPr>
              <a:t>SS.Send(msg, recvPacket.IP, recvPacket.port)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410200" y="4767263"/>
            <a:ext cx="2362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SS.receive(recvPacket)</a:t>
            </a:r>
          </a:p>
        </p:txBody>
      </p:sp>
      <p:grpSp>
        <p:nvGrpSpPr>
          <p:cNvPr id="11277" name="Group 46"/>
          <p:cNvGrpSpPr>
            <a:grpSpLocks/>
          </p:cNvGrpSpPr>
          <p:nvPr/>
        </p:nvGrpSpPr>
        <p:grpSpPr bwMode="auto">
          <a:xfrm>
            <a:off x="2133600" y="6324603"/>
            <a:ext cx="6019800" cy="469184"/>
            <a:chOff x="533400" y="6324600"/>
            <a:chExt cx="6019800" cy="547381"/>
          </a:xfrm>
        </p:grpSpPr>
        <p:sp>
          <p:nvSpPr>
            <p:cNvPr id="46" name="Rectangle 45"/>
            <p:cNvSpPr/>
            <p:nvPr/>
          </p:nvSpPr>
          <p:spPr>
            <a:xfrm>
              <a:off x="533400" y="6324600"/>
              <a:ext cx="5867400" cy="53340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017325" y="6553200"/>
              <a:ext cx="469075" cy="2286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1283" name="TextBox 19"/>
            <p:cNvSpPr txBox="1">
              <a:spLocks noChangeArrowheads="1"/>
            </p:cNvSpPr>
            <p:nvPr/>
          </p:nvSpPr>
          <p:spPr bwMode="auto">
            <a:xfrm>
              <a:off x="3657600" y="6477001"/>
              <a:ext cx="1371600" cy="394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Socket  S</a:t>
              </a:r>
            </a:p>
          </p:txBody>
        </p:sp>
        <p:sp>
          <p:nvSpPr>
            <p:cNvPr id="11284" name="TextBox 20"/>
            <p:cNvSpPr txBox="1">
              <a:spLocks noChangeArrowheads="1"/>
            </p:cNvSpPr>
            <p:nvPr/>
          </p:nvSpPr>
          <p:spPr bwMode="auto">
            <a:xfrm>
              <a:off x="5410200" y="6477000"/>
              <a:ext cx="1143000" cy="394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Port n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193475" y="6429500"/>
              <a:ext cx="533400" cy="36417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S</a:t>
              </a:r>
            </a:p>
          </p:txBody>
        </p:sp>
        <p:grpSp>
          <p:nvGrpSpPr>
            <p:cNvPr id="11288" name="Group 41"/>
            <p:cNvGrpSpPr>
              <a:grpSpLocks/>
            </p:cNvGrpSpPr>
            <p:nvPr/>
          </p:nvGrpSpPr>
          <p:grpSpPr bwMode="auto">
            <a:xfrm>
              <a:off x="838200" y="6400800"/>
              <a:ext cx="457200" cy="381000"/>
              <a:chOff x="5105400" y="3962400"/>
              <a:chExt cx="3276600" cy="205740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5105400" y="3960976"/>
                <a:ext cx="3276600" cy="206026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5105400" y="3960976"/>
                <a:ext cx="3276600" cy="1240157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>
                    <a:solidFill>
                      <a:schemeClr val="bg1"/>
                    </a:solidFill>
                  </a:rPr>
                  <a:t>H</a:t>
                </a:r>
              </a:p>
            </p:txBody>
          </p:sp>
        </p:grpSp>
        <p:sp>
          <p:nvSpPr>
            <p:cNvPr id="11289" name="TextBox 44"/>
            <p:cNvSpPr txBox="1">
              <a:spLocks noChangeArrowheads="1"/>
            </p:cNvSpPr>
            <p:nvPr/>
          </p:nvSpPr>
          <p:spPr bwMode="auto">
            <a:xfrm>
              <a:off x="1219200" y="6443246"/>
              <a:ext cx="1905000" cy="394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Host computer H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8991600" y="4872037"/>
            <a:ext cx="1524000" cy="893762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No ACK will be sent by the receiver</a:t>
            </a:r>
          </a:p>
        </p:txBody>
      </p:sp>
    </p:spTree>
    <p:extLst>
      <p:ext uri="{BB962C8B-B14F-4D97-AF65-F5344CB8AC3E}">
        <p14:creationId xmlns:p14="http://schemas.microsoft.com/office/powerpoint/2010/main" val="201292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UDP– Design Considerations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436352" cy="44958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Sender must explicitly fragment a long message into smaller chunks before transmission</a:t>
            </a:r>
          </a:p>
          <a:p>
            <a:pPr lvl="1"/>
            <a:r>
              <a:rPr lang="en-US" altLang="en-US" sz="2000" dirty="0"/>
              <a:t>A maximum size of 548 bytes is suggested for transmission</a:t>
            </a:r>
          </a:p>
          <a:p>
            <a:pPr marL="457200" lvl="1" indent="0">
              <a:buNone/>
            </a:pPr>
            <a:endParaRPr lang="en-US" altLang="en-US" dirty="0"/>
          </a:p>
          <a:p>
            <a:r>
              <a:rPr lang="en-US" altLang="en-US" sz="2400" dirty="0"/>
              <a:t>Messages may be delivered out-of-order</a:t>
            </a:r>
          </a:p>
          <a:p>
            <a:pPr lvl="1"/>
            <a:r>
              <a:rPr lang="en-US" altLang="en-US" sz="2000" dirty="0"/>
              <a:t>If necessary, programmer must re-order packets</a:t>
            </a:r>
          </a:p>
          <a:p>
            <a:pPr lvl="3"/>
            <a:endParaRPr lang="en-US" altLang="en-US" sz="1200" dirty="0"/>
          </a:p>
          <a:p>
            <a:r>
              <a:rPr lang="en-US" altLang="en-US" sz="2400" dirty="0"/>
              <a:t>Communication is not reliable</a:t>
            </a:r>
          </a:p>
          <a:p>
            <a:pPr lvl="1"/>
            <a:r>
              <a:rPr lang="en-US" altLang="en-US" sz="2000" dirty="0"/>
              <a:t>Messages might be dropped due to check-sum errors or buffer overflows at routers</a:t>
            </a:r>
          </a:p>
          <a:p>
            <a:pPr marL="1828800" lvl="4" indent="0">
              <a:buNone/>
            </a:pPr>
            <a:endParaRPr lang="en-US" altLang="en-US" sz="1200" dirty="0"/>
          </a:p>
          <a:p>
            <a:r>
              <a:rPr lang="en-US" altLang="en-US" sz="2400" dirty="0"/>
              <a:t>Receiver should allocate a buffer that is big enough to fit the sender’s message</a:t>
            </a:r>
          </a:p>
          <a:p>
            <a:pPr lvl="1"/>
            <a:r>
              <a:rPr lang="en-US" altLang="en-US" sz="2000" dirty="0"/>
              <a:t>Otherwise the message will be truncated</a:t>
            </a:r>
          </a:p>
        </p:txBody>
      </p:sp>
    </p:spTree>
    <p:extLst>
      <p:ext uri="{BB962C8B-B14F-4D97-AF65-F5344CB8AC3E}">
        <p14:creationId xmlns:p14="http://schemas.microsoft.com/office/powerpoint/2010/main" val="233482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TCP 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47800"/>
            <a:ext cx="9902952" cy="4525963"/>
          </a:xfrm>
        </p:spPr>
        <p:txBody>
          <a:bodyPr/>
          <a:lstStyle/>
          <a:p>
            <a:pPr>
              <a:defRPr/>
            </a:pPr>
            <a:r>
              <a:rPr lang="en-US" sz="2200" dirty="0"/>
              <a:t>TCP provides </a:t>
            </a:r>
            <a:r>
              <a:rPr lang="en-US" sz="2200" i="1" dirty="0"/>
              <a:t>in-order </a:t>
            </a:r>
            <a:r>
              <a:rPr lang="en-US" sz="2200" dirty="0"/>
              <a:t>delivery, </a:t>
            </a:r>
            <a:r>
              <a:rPr lang="en-US" sz="2200" i="1" dirty="0"/>
              <a:t>reliability,</a:t>
            </a:r>
            <a:r>
              <a:rPr lang="en-US" sz="2200" dirty="0"/>
              <a:t> and </a:t>
            </a:r>
            <a:r>
              <a:rPr lang="en-US" sz="2200" i="1" dirty="0"/>
              <a:t>congestion control</a:t>
            </a:r>
          </a:p>
          <a:p>
            <a:pPr lvl="3"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Communication mechanism:</a:t>
            </a:r>
          </a:p>
          <a:p>
            <a:pPr lvl="1">
              <a:defRPr/>
            </a:pPr>
            <a:r>
              <a:rPr lang="en-US" sz="1800" dirty="0"/>
              <a:t>Server opens a TCP server socket </a:t>
            </a:r>
            <a:r>
              <a:rPr lang="en-US" sz="1800" i="1" dirty="0">
                <a:solidFill>
                  <a:srgbClr val="0000FF"/>
                </a:solidFill>
              </a:rPr>
              <a:t>SS</a:t>
            </a:r>
            <a:r>
              <a:rPr lang="en-US" sz="1800" dirty="0"/>
              <a:t> at a known port </a:t>
            </a:r>
            <a:r>
              <a:rPr lang="en-US" sz="1800" i="1" dirty="0" err="1">
                <a:solidFill>
                  <a:srgbClr val="0000FF"/>
                </a:solidFill>
              </a:rPr>
              <a:t>sp</a:t>
            </a:r>
            <a:endParaRPr lang="en-US" sz="1800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1800" dirty="0"/>
              <a:t>Server waits to receive a request (using </a:t>
            </a:r>
            <a:r>
              <a:rPr lang="en-US" sz="1800" i="1" dirty="0"/>
              <a:t>accept</a:t>
            </a:r>
            <a:r>
              <a:rPr lang="en-US" sz="1800" dirty="0"/>
              <a:t> call)</a:t>
            </a:r>
          </a:p>
          <a:p>
            <a:pPr lvl="1">
              <a:defRPr/>
            </a:pPr>
            <a:r>
              <a:rPr lang="en-US" sz="1800" dirty="0"/>
              <a:t>Client opens a TCP socket </a:t>
            </a:r>
            <a:r>
              <a:rPr lang="en-US" sz="1800" i="1" dirty="0">
                <a:solidFill>
                  <a:srgbClr val="0000FF"/>
                </a:solidFill>
              </a:rPr>
              <a:t>CS</a:t>
            </a:r>
            <a:r>
              <a:rPr lang="en-US" sz="1800" dirty="0"/>
              <a:t> at a random port </a:t>
            </a:r>
            <a:r>
              <a:rPr lang="en-US" sz="1800" i="1" dirty="0">
                <a:solidFill>
                  <a:srgbClr val="0000FF"/>
                </a:solidFill>
              </a:rPr>
              <a:t>cx</a:t>
            </a:r>
          </a:p>
          <a:p>
            <a:pPr lvl="1">
              <a:defRPr/>
            </a:pPr>
            <a:r>
              <a:rPr lang="en-US" sz="1800" i="1" dirty="0"/>
              <a:t>CS </a:t>
            </a:r>
            <a:r>
              <a:rPr lang="en-US" sz="1800" dirty="0"/>
              <a:t>initiates</a:t>
            </a:r>
            <a:r>
              <a:rPr lang="en-US" sz="1800" i="1" dirty="0"/>
              <a:t> </a:t>
            </a:r>
            <a:r>
              <a:rPr lang="en-US" sz="1800" dirty="0"/>
              <a:t>a </a:t>
            </a:r>
            <a:r>
              <a:rPr lang="en-US" sz="1800" dirty="0">
                <a:solidFill>
                  <a:srgbClr val="C00000"/>
                </a:solidFill>
              </a:rPr>
              <a:t>connection initiation message</a:t>
            </a:r>
            <a:r>
              <a:rPr lang="en-US" sz="1800" dirty="0"/>
              <a:t> to </a:t>
            </a:r>
            <a:r>
              <a:rPr lang="en-US" sz="1800" dirty="0" err="1"/>
              <a:t>ServerIP</a:t>
            </a:r>
            <a:r>
              <a:rPr lang="en-US" sz="1800" dirty="0"/>
              <a:t> and port </a:t>
            </a:r>
            <a:r>
              <a:rPr lang="en-US" sz="1800" i="1" dirty="0" err="1"/>
              <a:t>sp</a:t>
            </a:r>
            <a:endParaRPr lang="en-US" sz="1800" i="1" dirty="0"/>
          </a:p>
          <a:p>
            <a:pPr lvl="1">
              <a:defRPr/>
            </a:pPr>
            <a:r>
              <a:rPr lang="en-US" sz="1800" dirty="0"/>
              <a:t>Server socket SS allocates a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new socket NSS</a:t>
            </a:r>
            <a:r>
              <a:rPr lang="en-US" sz="1800" dirty="0"/>
              <a:t> on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random port </a:t>
            </a:r>
            <a:r>
              <a:rPr lang="en-US" sz="1800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nsp</a:t>
            </a:r>
            <a:r>
              <a:rPr lang="en-US" sz="1800" dirty="0"/>
              <a:t> for the client</a:t>
            </a:r>
          </a:p>
          <a:p>
            <a:pPr lvl="1">
              <a:defRPr/>
            </a:pPr>
            <a:r>
              <a:rPr lang="en-US" sz="1800" i="1" dirty="0"/>
              <a:t>CS </a:t>
            </a:r>
            <a:r>
              <a:rPr lang="en-US" sz="1800" dirty="0"/>
              <a:t>can </a:t>
            </a:r>
            <a:r>
              <a:rPr lang="en-US" sz="1800" dirty="0">
                <a:solidFill>
                  <a:srgbClr val="FF0000"/>
                </a:solidFill>
              </a:rPr>
              <a:t>send data</a:t>
            </a:r>
            <a:r>
              <a:rPr lang="en-US" sz="1800" dirty="0"/>
              <a:t> to </a:t>
            </a:r>
            <a:r>
              <a:rPr lang="en-US" sz="1800" i="1" dirty="0"/>
              <a:t>NSS</a:t>
            </a:r>
            <a:endParaRPr lang="en-US" sz="1800" dirty="0"/>
          </a:p>
          <a:p>
            <a:pPr>
              <a:defRPr/>
            </a:pPr>
            <a:endParaRPr lang="en-US" sz="24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96200" y="4498975"/>
            <a:ext cx="1219200" cy="2057400"/>
            <a:chOff x="5105400" y="3962400"/>
            <a:chExt cx="3276600" cy="2057400"/>
          </a:xfrm>
        </p:grpSpPr>
        <p:sp>
          <p:nvSpPr>
            <p:cNvPr id="5" name="Rectangle 4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5105400" y="3962400"/>
              <a:ext cx="3276600" cy="533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7772400" y="5108575"/>
            <a:ext cx="914400" cy="533400"/>
            <a:chOff x="6400800" y="5029200"/>
            <a:chExt cx="762000" cy="457200"/>
          </a:xfrm>
        </p:grpSpPr>
        <p:sp>
          <p:nvSpPr>
            <p:cNvPr id="8" name="Rectangle 7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SS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6477000" y="527685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rgbClr val="000000"/>
                  </a:solidFill>
                </a:rPr>
                <a:t>sp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895600" y="4498975"/>
            <a:ext cx="1143000" cy="1981200"/>
            <a:chOff x="5105400" y="3962400"/>
            <a:chExt cx="3276600" cy="2057400"/>
          </a:xfrm>
        </p:grpSpPr>
        <p:sp>
          <p:nvSpPr>
            <p:cNvPr id="11" name="Rectangle 10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105400" y="3962400"/>
              <a:ext cx="3276600" cy="53413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</a:t>
              </a:r>
            </a:p>
          </p:txBody>
        </p:sp>
      </p:grpSp>
      <p:cxnSp>
        <p:nvCxnSpPr>
          <p:cNvPr id="13" name="Straight Arrow Connector 12"/>
          <p:cNvCxnSpPr/>
          <p:nvPr/>
        </p:nvCxnSpPr>
        <p:spPr>
          <a:xfrm flipV="1">
            <a:off x="3810000" y="5184775"/>
            <a:ext cx="3962400" cy="152400"/>
          </a:xfrm>
          <a:prstGeom prst="straightConnector1">
            <a:avLst/>
          </a:prstGeom>
          <a:ln w="28575">
            <a:solidFill>
              <a:srgbClr val="C0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3124200" y="5337175"/>
            <a:ext cx="685800" cy="762000"/>
            <a:chOff x="1676400" y="5029206"/>
            <a:chExt cx="762000" cy="609601"/>
          </a:xfrm>
        </p:grpSpPr>
        <p:sp>
          <p:nvSpPr>
            <p:cNvPr id="15" name="Rectangle 14"/>
            <p:cNvSpPr/>
            <p:nvPr/>
          </p:nvSpPr>
          <p:spPr>
            <a:xfrm>
              <a:off x="1676400" y="5029206"/>
              <a:ext cx="762000" cy="60960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CS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1752600" y="5334000"/>
              <a:ext cx="609600" cy="2794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cx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 rot="10800000" flipV="1">
            <a:off x="3810000" y="5337175"/>
            <a:ext cx="3886200" cy="15240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 rot="240807">
            <a:off x="5334000" y="5618164"/>
            <a:ext cx="1524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CS.Send(msg)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096000" y="4495801"/>
            <a:ext cx="1676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nSS = SS.accept()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 rot="21411003">
            <a:off x="5257800" y="4975226"/>
            <a:ext cx="1371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C00000"/>
                </a:solidFill>
              </a:rPr>
              <a:t>Shall I send?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 rot="21333361">
            <a:off x="4340225" y="5375276"/>
            <a:ext cx="3284538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OK. Set your transmission port to </a:t>
            </a:r>
            <a:r>
              <a:rPr lang="en-US" sz="1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nsp</a:t>
            </a:r>
            <a:endParaRPr lang="en-US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4" name="Group 35"/>
          <p:cNvGrpSpPr>
            <a:grpSpLocks/>
          </p:cNvGrpSpPr>
          <p:nvPr/>
        </p:nvGrpSpPr>
        <p:grpSpPr bwMode="auto">
          <a:xfrm>
            <a:off x="7772400" y="5870575"/>
            <a:ext cx="914400" cy="533400"/>
            <a:chOff x="6400800" y="5029200"/>
            <a:chExt cx="762000" cy="457200"/>
          </a:xfrm>
        </p:grpSpPr>
        <p:sp>
          <p:nvSpPr>
            <p:cNvPr id="37" name="Rectangle 36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 err="1">
                  <a:solidFill>
                    <a:schemeClr val="tx1"/>
                  </a:solidFill>
                </a:rPr>
                <a:t>nSS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6477000" y="527685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nsp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40" name="Straight Arrow Connector 39"/>
          <p:cNvCxnSpPr/>
          <p:nvPr/>
        </p:nvCxnSpPr>
        <p:spPr>
          <a:xfrm>
            <a:off x="3810000" y="5832475"/>
            <a:ext cx="3886200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3741738" y="5946775"/>
            <a:ext cx="4030662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 rot="240807">
            <a:off x="3976688" y="6035676"/>
            <a:ext cx="36496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</a:rPr>
              <a:t>TCP fragments the message &amp; transmits data; receiver ACKs receptions</a:t>
            </a:r>
          </a:p>
        </p:txBody>
      </p:sp>
    </p:spTree>
    <p:extLst>
      <p:ext uri="{BB962C8B-B14F-4D97-AF65-F5344CB8AC3E}">
        <p14:creationId xmlns:p14="http://schemas.microsoft.com/office/powerpoint/2010/main" val="329248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33" grpId="0"/>
      <p:bldP spid="35" grpId="0"/>
      <p:bldP spid="3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Main Advantages of TCP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TCP ensures in-order delivery of messages</a:t>
            </a:r>
          </a:p>
          <a:p>
            <a:pPr lvl="3"/>
            <a:endParaRPr lang="en-US" altLang="en-US" sz="1600" dirty="0"/>
          </a:p>
          <a:p>
            <a:r>
              <a:rPr lang="en-US" altLang="en-US" dirty="0"/>
              <a:t>Applications can send messages of any size</a:t>
            </a:r>
          </a:p>
          <a:p>
            <a:pPr lvl="3"/>
            <a:endParaRPr lang="en-US" altLang="en-US" sz="1600" dirty="0"/>
          </a:p>
          <a:p>
            <a:r>
              <a:rPr lang="en-US" altLang="en-US" dirty="0"/>
              <a:t>TCP ensures </a:t>
            </a:r>
            <a:r>
              <a:rPr lang="en-US" altLang="en-US" i="1" dirty="0"/>
              <a:t>reliable communication</a:t>
            </a:r>
            <a:r>
              <a:rPr lang="en-US" altLang="en-US" dirty="0"/>
              <a:t> via using acknowledgements and retransmissions</a:t>
            </a:r>
          </a:p>
          <a:p>
            <a:pPr lvl="2"/>
            <a:endParaRPr lang="en-US" altLang="en-US" dirty="0"/>
          </a:p>
          <a:p>
            <a:r>
              <a:rPr lang="en-US" altLang="en-US" dirty="0"/>
              <a:t>Congestion control of TCP regulates sender rate, and thus prevents network overload</a:t>
            </a:r>
          </a:p>
        </p:txBody>
      </p:sp>
    </p:spTree>
    <p:extLst>
      <p:ext uri="{BB962C8B-B14F-4D97-AF65-F5344CB8AC3E}">
        <p14:creationId xmlns:p14="http://schemas.microsoft.com/office/powerpoint/2010/main" val="97434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83020" y="2282280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9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EC8430AA-6DE5-628F-063A-97AF4E21FC41}"/>
              </a:ext>
            </a:extLst>
          </p:cNvPr>
          <p:cNvSpPr/>
          <p:nvPr/>
        </p:nvSpPr>
        <p:spPr>
          <a:xfrm>
            <a:off x="1981200" y="4238244"/>
            <a:ext cx="76200" cy="17815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B5FCCA-8E85-28A7-9B66-22BA371E334F}"/>
              </a:ext>
            </a:extLst>
          </p:cNvPr>
          <p:cNvSpPr txBox="1"/>
          <p:nvPr/>
        </p:nvSpPr>
        <p:spPr>
          <a:xfrm>
            <a:off x="415299" y="4677078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or</a:t>
            </a:r>
          </a:p>
          <a:p>
            <a:r>
              <a:rPr lang="en-US" b="1" i="1" dirty="0">
                <a:solidFill>
                  <a:srgbClr val="77E1FF"/>
                </a:solidFill>
              </a:rPr>
              <a:t>Effective</a:t>
            </a:r>
            <a:r>
              <a:rPr lang="en-US" dirty="0"/>
              <a:t> DS</a:t>
            </a:r>
          </a:p>
        </p:txBody>
      </p:sp>
      <p:sp>
        <p:nvSpPr>
          <p:cNvPr id="17" name="Left Bracket 16">
            <a:extLst>
              <a:ext uri="{FF2B5EF4-FFF2-40B4-BE49-F238E27FC236}">
                <a16:creationId xmlns:a16="http://schemas.microsoft.com/office/drawing/2014/main" id="{72FCB9ED-567F-4C43-F96A-1D9E29199180}"/>
              </a:ext>
            </a:extLst>
          </p:cNvPr>
          <p:cNvSpPr/>
          <p:nvPr/>
        </p:nvSpPr>
        <p:spPr>
          <a:xfrm>
            <a:off x="1973918" y="2503932"/>
            <a:ext cx="76200" cy="16291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8271FB-1448-9AD0-E9B2-D77604BACE71}"/>
              </a:ext>
            </a:extLst>
          </p:cNvPr>
          <p:cNvSpPr txBox="1"/>
          <p:nvPr/>
        </p:nvSpPr>
        <p:spPr>
          <a:xfrm>
            <a:off x="252984" y="3044716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Fast &amp; Reliable </a:t>
            </a:r>
            <a:br>
              <a:rPr lang="en-US" dirty="0"/>
            </a:br>
            <a:r>
              <a:rPr lang="en-US" dirty="0"/>
              <a:t>or </a:t>
            </a:r>
            <a:r>
              <a:rPr lang="en-US" b="1" i="1" dirty="0">
                <a:solidFill>
                  <a:srgbClr val="77E1FF"/>
                </a:solidFill>
              </a:rPr>
              <a:t>Efficient</a:t>
            </a:r>
            <a:r>
              <a:rPr lang="en-US" dirty="0"/>
              <a:t> DS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Lecture…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/>
              <a:t>Communication Paradigms- Part II</a:t>
            </a:r>
          </a:p>
        </p:txBody>
      </p:sp>
    </p:spTree>
    <p:extLst>
      <p:ext uri="{BB962C8B-B14F-4D97-AF65-F5344CB8AC3E}">
        <p14:creationId xmlns:p14="http://schemas.microsoft.com/office/powerpoint/2010/main" val="3587966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Applications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FFDDA556-6780-5F57-6C1A-94FF432C9375}"/>
              </a:ext>
            </a:extLst>
          </p:cNvPr>
          <p:cNvSpPr/>
          <p:nvPr/>
        </p:nvSpPr>
        <p:spPr>
          <a:xfrm>
            <a:off x="1219200" y="5295900"/>
            <a:ext cx="685800" cy="5334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5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Outline</a:t>
            </a:r>
            <a:endParaRPr 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B2B077C5-F3D8-81F9-9345-A52C7867A677}"/>
              </a:ext>
            </a:extLst>
          </p:cNvPr>
          <p:cNvGraphicFramePr/>
          <p:nvPr/>
        </p:nvGraphicFramePr>
        <p:xfrm>
          <a:off x="2032000" y="1630363"/>
          <a:ext cx="8128000" cy="4309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0CA500C-D8E0-64E0-D8F8-F61F7423C725}"/>
              </a:ext>
            </a:extLst>
          </p:cNvPr>
          <p:cNvSpPr txBox="1"/>
          <p:nvPr/>
        </p:nvSpPr>
        <p:spPr>
          <a:xfrm>
            <a:off x="10138664" y="4572000"/>
            <a:ext cx="9204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5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8848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F3EF148C-8637-46B0-9D69-435F18314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363200" cy="4271963"/>
          </a:xfrm>
        </p:spPr>
        <p:txBody>
          <a:bodyPr/>
          <a:lstStyle/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>
                <a:solidFill>
                  <a:schemeClr val="bg1">
                    <a:lumMod val="75000"/>
                  </a:schemeClr>
                </a:solidFill>
              </a:rPr>
              <a:t>Network Protocols</a:t>
            </a:r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altLang="en-US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>
                <a:solidFill>
                  <a:schemeClr val="bg1">
                    <a:lumMod val="75000"/>
                  </a:schemeClr>
                </a:solidFill>
              </a:rPr>
              <a:t>Packet Transmission</a:t>
            </a:r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altLang="en-US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>
                <a:solidFill>
                  <a:srgbClr val="EF7273"/>
                </a:solidFill>
              </a:rPr>
              <a:t>Network Layers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4516A47-43F9-424D-B930-9B1CFEEFCAE4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Networking Principles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70127764-6C58-40D9-A11A-C64E7F77F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The Four Layers We Are Studying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4E1F4665-AF6F-46A4-81DB-00410E341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77E1FF"/>
                </a:solidFill>
              </a:rPr>
              <a:t>Network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chemeClr val="bg1">
                    <a:lumMod val="75000"/>
                  </a:schemeClr>
                </a:solidFill>
              </a:rPr>
              <a:t>Transport layer</a:t>
            </a:r>
          </a:p>
        </p:txBody>
      </p:sp>
    </p:spTree>
    <p:extLst>
      <p:ext uri="{BB962C8B-B14F-4D97-AF65-F5344CB8AC3E}">
        <p14:creationId xmlns:p14="http://schemas.microsoft.com/office/powerpoint/2010/main" val="3899883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B2849D3B-9511-4EF0-8C1C-A5D361C3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Summary: Routing Over Internet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FE332264-0278-4906-BE91-93BDAB388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1201400" cy="4525963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Each machine over the Internet is identified by an IP Address</a:t>
            </a:r>
          </a:p>
          <a:p>
            <a:endParaRPr lang="en-US" altLang="en-US" sz="2400" dirty="0"/>
          </a:p>
          <a:p>
            <a:r>
              <a:rPr lang="en-US" altLang="en-US" sz="2400" dirty="0"/>
              <a:t>Source machine transmits the packet over its local network</a:t>
            </a:r>
          </a:p>
          <a:p>
            <a:endParaRPr lang="en-US" altLang="en-US" sz="2400" dirty="0"/>
          </a:p>
          <a:p>
            <a:r>
              <a:rPr lang="en-US" altLang="en-US" sz="2400" dirty="0"/>
              <a:t>Intermediate routers examine the packet, and forward it to the best next-hop router</a:t>
            </a:r>
          </a:p>
          <a:p>
            <a:endParaRPr lang="en-US" altLang="en-US" sz="2400" dirty="0"/>
          </a:p>
          <a:p>
            <a:r>
              <a:rPr lang="en-US" altLang="en-US" sz="2400" dirty="0"/>
              <a:t>If the destination is directly attached to the local network of a router, the router forwards the packet over the respective local network</a:t>
            </a:r>
          </a:p>
          <a:p>
            <a:endParaRPr lang="en-US" altLang="en-US" sz="2400" dirty="0"/>
          </a:p>
          <a:p>
            <a:r>
              <a:rPr lang="en-US" altLang="en-US" sz="2400" dirty="0"/>
              <a:t>Routers exchange information to keep up-to-date information about the network</a:t>
            </a:r>
          </a:p>
        </p:txBody>
      </p:sp>
    </p:spTree>
    <p:extLst>
      <p:ext uri="{BB962C8B-B14F-4D97-AF65-F5344CB8AC3E}">
        <p14:creationId xmlns:p14="http://schemas.microsoft.com/office/powerpoint/2010/main" val="305864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70127764-6C58-40D9-A11A-C64E7F77F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Four Layers We Are Studying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4E1F4665-AF6F-46A4-81DB-00410E341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Network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77E1FF"/>
                </a:solidFill>
              </a:rPr>
              <a:t>Transport layer</a:t>
            </a:r>
          </a:p>
        </p:txBody>
      </p:sp>
    </p:spTree>
    <p:extLst>
      <p:ext uri="{BB962C8B-B14F-4D97-AF65-F5344CB8AC3E}">
        <p14:creationId xmlns:p14="http://schemas.microsoft.com/office/powerpoint/2010/main" val="200667650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24945</TotalTime>
  <Words>1469</Words>
  <Application>Microsoft Macintosh PowerPoint</Application>
  <PresentationFormat>Widescreen</PresentationFormat>
  <Paragraphs>343</Paragraphs>
  <Slides>30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Wingdings</vt:lpstr>
      <vt:lpstr>1_Office Theme</vt:lpstr>
      <vt:lpstr>Theme1</vt:lpstr>
      <vt:lpstr>Distributed Systems CS 15-440 </vt:lpstr>
      <vt:lpstr>Today…</vt:lpstr>
      <vt:lpstr>Course Map</vt:lpstr>
      <vt:lpstr>Course Map</vt:lpstr>
      <vt:lpstr>Outline</vt:lpstr>
      <vt:lpstr>PowerPoint Presentation</vt:lpstr>
      <vt:lpstr>The Four Layers We Are Studying</vt:lpstr>
      <vt:lpstr>Summary: Routing Over Internet</vt:lpstr>
      <vt:lpstr>The Four Layers We Are Studying</vt:lpstr>
      <vt:lpstr>Transport Layer</vt:lpstr>
      <vt:lpstr>Simple Transport Layer Protocols</vt:lpstr>
      <vt:lpstr>Advanced Transport Layer Protocols</vt:lpstr>
      <vt:lpstr>1. Connection-Oriented Communication</vt:lpstr>
      <vt:lpstr>2. Reliability</vt:lpstr>
      <vt:lpstr>3. Congestion Control</vt:lpstr>
      <vt:lpstr>3. Congestion Control (Cont’d)</vt:lpstr>
      <vt:lpstr>Recap: Introduction to Networking –  Learning Objectives</vt:lpstr>
      <vt:lpstr>Next…</vt:lpstr>
      <vt:lpstr>Course Map</vt:lpstr>
      <vt:lpstr>Course Map</vt:lpstr>
      <vt:lpstr>Communicating Entities in Distributed Systems</vt:lpstr>
      <vt:lpstr>Communication Paradigms</vt:lpstr>
      <vt:lpstr>Classification of Communication Paradigms</vt:lpstr>
      <vt:lpstr>Middleware Layers</vt:lpstr>
      <vt:lpstr>UDP Sockets</vt:lpstr>
      <vt:lpstr>UDP– Design Considerations </vt:lpstr>
      <vt:lpstr>TCP Sockets</vt:lpstr>
      <vt:lpstr>Main Advantages of TCP</vt:lpstr>
      <vt:lpstr>Middleware Layers</vt:lpstr>
      <vt:lpstr>Next Lecture…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1242</cp:revision>
  <dcterms:created xsi:type="dcterms:W3CDTF">2008-11-03T12:44:07Z</dcterms:created>
  <dcterms:modified xsi:type="dcterms:W3CDTF">2023-08-29T05:04:26Z</dcterms:modified>
</cp:coreProperties>
</file>