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1"/>
  </p:notesMasterIdLst>
  <p:sldIdLst>
    <p:sldId id="421" r:id="rId2"/>
    <p:sldId id="567" r:id="rId3"/>
    <p:sldId id="717" r:id="rId4"/>
    <p:sldId id="732" r:id="rId5"/>
    <p:sldId id="833" r:id="rId6"/>
    <p:sldId id="682" r:id="rId7"/>
    <p:sldId id="834" r:id="rId8"/>
    <p:sldId id="658" r:id="rId9"/>
    <p:sldId id="835" r:id="rId10"/>
    <p:sldId id="666" r:id="rId11"/>
    <p:sldId id="714" r:id="rId12"/>
    <p:sldId id="668" r:id="rId13"/>
    <p:sldId id="669" r:id="rId14"/>
    <p:sldId id="716" r:id="rId15"/>
    <p:sldId id="699" r:id="rId16"/>
    <p:sldId id="708" r:id="rId17"/>
    <p:sldId id="709" r:id="rId18"/>
    <p:sldId id="701" r:id="rId19"/>
    <p:sldId id="702" r:id="rId20"/>
    <p:sldId id="733" r:id="rId21"/>
    <p:sldId id="734" r:id="rId22"/>
    <p:sldId id="735" r:id="rId23"/>
    <p:sldId id="736" r:id="rId24"/>
    <p:sldId id="737" r:id="rId25"/>
    <p:sldId id="738" r:id="rId26"/>
    <p:sldId id="739" r:id="rId27"/>
    <p:sldId id="740" r:id="rId28"/>
    <p:sldId id="741" r:id="rId29"/>
    <p:sldId id="742" r:id="rId30"/>
    <p:sldId id="743" r:id="rId31"/>
    <p:sldId id="744" r:id="rId32"/>
    <p:sldId id="745" r:id="rId33"/>
    <p:sldId id="746" r:id="rId34"/>
    <p:sldId id="747" r:id="rId35"/>
    <p:sldId id="748" r:id="rId36"/>
    <p:sldId id="751" r:id="rId37"/>
    <p:sldId id="752" r:id="rId38"/>
    <p:sldId id="753" r:id="rId39"/>
    <p:sldId id="683" r:id="rId4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 autoAdjust="0"/>
    <p:restoredTop sz="95918" autoAdjust="0"/>
  </p:normalViewPr>
  <p:slideViewPr>
    <p:cSldViewPr>
      <p:cViewPr varScale="1">
        <p:scale>
          <a:sx n="123" d="100"/>
          <a:sy n="123" d="100"/>
        </p:scale>
        <p:origin x="792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800" dirty="0"/>
            <a:t>Replica Control Protocols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40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40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800" dirty="0"/>
            <a:t>Primary-Based Protocols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40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40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800" dirty="0"/>
            <a:t>Replicated-Write Protocols</a:t>
          </a:r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32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32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/>
      <dgm:spPr/>
    </dgm:pt>
    <dgm:pt modelId="{9BB2A62F-B48D-4660-811A-7724EBCCD163}" type="pres">
      <dgm:prSet presAssocID="{87648758-DDA4-4C46-B67A-3ADF52126FE4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2"/>
      <dgm:spPr/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2"/>
      <dgm:spPr/>
    </dgm:pt>
    <dgm:pt modelId="{9586E076-E1AB-46A9-AA48-BEEE955E6A32}" type="pres">
      <dgm:prSet presAssocID="{1A0799C5-BC6B-4AD3-95B8-DE47FE84350D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E6C6470A-CB4A-4C5E-B4B5-D8BB5DC46E8F}" type="presOf" srcId="{E1D5BAB9-1722-4DA9-8DB5-FD87F4BA0CD0}" destId="{5C90082F-6F01-4698-B5FD-27C3F78EA7C9}" srcOrd="0" destOrd="0" presId="urn:microsoft.com/office/officeart/2005/8/layout/hierarchy6"/>
    <dgm:cxn modelId="{10CE5C33-4198-4E96-9362-AD222F79847F}" type="presOf" srcId="{146FA7C0-DF8B-4C6F-9E2B-2203CC52B815}" destId="{304A5C93-92D3-4855-95E3-9BB61EC17E22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671B3075-152C-45C8-8705-60C67B64C2C8}" type="presOf" srcId="{1A0799C5-BC6B-4AD3-95B8-DE47FE84350D}" destId="{4DFDABB8-D647-4489-B38C-2113A3F58C13}" srcOrd="0" destOrd="0" presId="urn:microsoft.com/office/officeart/2005/8/layout/hierarchy6"/>
    <dgm:cxn modelId="{361F748B-CAAB-45CA-9B2A-5D7757DB053F}" type="presOf" srcId="{87648758-DDA4-4C46-B67A-3ADF52126FE4}" destId="{3F7BD4C7-E46F-4323-9C1A-8C33739CAC9B}" srcOrd="0" destOrd="0" presId="urn:microsoft.com/office/officeart/2005/8/layout/hierarchy6"/>
    <dgm:cxn modelId="{778194CE-E998-4497-AEC0-C15D11DDA9F5}" type="presOf" srcId="{6C56E3A7-4119-411C-8CF6-B6EA579588E0}" destId="{2817A7E4-E9C5-45B2-9297-E847E6B58511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E4F71F8-8B6D-4230-A386-87DCE760EC24}" type="presOf" srcId="{927F4FF5-FFAD-4A5B-81C2-E96FB5D32072}" destId="{CE944FEA-3CDE-4531-AF81-2A8573E4ABC4}" srcOrd="0" destOrd="0" presId="urn:microsoft.com/office/officeart/2005/8/layout/hierarchy6"/>
    <dgm:cxn modelId="{B12E1408-F5D1-4025-A02E-5D61D5EE1537}" type="presParOf" srcId="{304A5C93-92D3-4855-95E3-9BB61EC17E22}" destId="{23F63988-28F5-4D7B-9EDB-73C41FDA5EF8}" srcOrd="0" destOrd="0" presId="urn:microsoft.com/office/officeart/2005/8/layout/hierarchy6"/>
    <dgm:cxn modelId="{65D7B1F6-07A1-407D-96A5-5307912F6C43}" type="presParOf" srcId="{23F63988-28F5-4D7B-9EDB-73C41FDA5EF8}" destId="{42239927-D3F6-4898-BCEC-C5883EDCAB31}" srcOrd="0" destOrd="0" presId="urn:microsoft.com/office/officeart/2005/8/layout/hierarchy6"/>
    <dgm:cxn modelId="{3C88CC53-4943-4F10-AC63-AA63FB02858F}" type="presParOf" srcId="{42239927-D3F6-4898-BCEC-C5883EDCAB31}" destId="{22F2432B-2E0D-4AEC-949A-3E55EA0307F5}" srcOrd="0" destOrd="0" presId="urn:microsoft.com/office/officeart/2005/8/layout/hierarchy6"/>
    <dgm:cxn modelId="{91204811-D4A7-45BA-9F4E-726DA2B3B8B2}" type="presParOf" srcId="{22F2432B-2E0D-4AEC-949A-3E55EA0307F5}" destId="{5C90082F-6F01-4698-B5FD-27C3F78EA7C9}" srcOrd="0" destOrd="0" presId="urn:microsoft.com/office/officeart/2005/8/layout/hierarchy6"/>
    <dgm:cxn modelId="{A4051308-7103-47A9-A939-B152EA13124C}" type="presParOf" srcId="{22F2432B-2E0D-4AEC-949A-3E55EA0307F5}" destId="{75331921-7FB6-4C64-BCB0-BDAD8203993C}" srcOrd="1" destOrd="0" presId="urn:microsoft.com/office/officeart/2005/8/layout/hierarchy6"/>
    <dgm:cxn modelId="{4A14B0CA-AB67-4613-85E4-FA44B6EE1EDB}" type="presParOf" srcId="{75331921-7FB6-4C64-BCB0-BDAD8203993C}" destId="{CE944FEA-3CDE-4531-AF81-2A8573E4ABC4}" srcOrd="0" destOrd="0" presId="urn:microsoft.com/office/officeart/2005/8/layout/hierarchy6"/>
    <dgm:cxn modelId="{A2166869-4A9E-4CED-911F-4BFB2B63B4E3}" type="presParOf" srcId="{75331921-7FB6-4C64-BCB0-BDAD8203993C}" destId="{0A76B77F-58A9-4DA9-9B3F-773A8A984E3E}" srcOrd="1" destOrd="0" presId="urn:microsoft.com/office/officeart/2005/8/layout/hierarchy6"/>
    <dgm:cxn modelId="{19476E50-9894-4CCC-8555-156B1E39621C}" type="presParOf" srcId="{0A76B77F-58A9-4DA9-9B3F-773A8A984E3E}" destId="{3F7BD4C7-E46F-4323-9C1A-8C33739CAC9B}" srcOrd="0" destOrd="0" presId="urn:microsoft.com/office/officeart/2005/8/layout/hierarchy6"/>
    <dgm:cxn modelId="{DEDAFC67-B371-4330-908C-979B9BBC380E}" type="presParOf" srcId="{0A76B77F-58A9-4DA9-9B3F-773A8A984E3E}" destId="{9BB2A62F-B48D-4660-811A-7724EBCCD163}" srcOrd="1" destOrd="0" presId="urn:microsoft.com/office/officeart/2005/8/layout/hierarchy6"/>
    <dgm:cxn modelId="{63EE27F9-DCC1-4BAC-AE98-8CE784E7C0FB}" type="presParOf" srcId="{75331921-7FB6-4C64-BCB0-BDAD8203993C}" destId="{2817A7E4-E9C5-45B2-9297-E847E6B58511}" srcOrd="2" destOrd="0" presId="urn:microsoft.com/office/officeart/2005/8/layout/hierarchy6"/>
    <dgm:cxn modelId="{B2A0C2BD-34C2-4DF2-9EA1-82FDF112B33E}" type="presParOf" srcId="{75331921-7FB6-4C64-BCB0-BDAD8203993C}" destId="{C49FC04C-D7FD-4311-8F0E-BF5BFD5181A0}" srcOrd="3" destOrd="0" presId="urn:microsoft.com/office/officeart/2005/8/layout/hierarchy6"/>
    <dgm:cxn modelId="{66FB3670-9A2F-4A3A-9913-CEF085703BEB}" type="presParOf" srcId="{C49FC04C-D7FD-4311-8F0E-BF5BFD5181A0}" destId="{4DFDABB8-D647-4489-B38C-2113A3F58C13}" srcOrd="0" destOrd="0" presId="urn:microsoft.com/office/officeart/2005/8/layout/hierarchy6"/>
    <dgm:cxn modelId="{C2AECEBE-274E-4C80-9A21-11D24656DB0B}" type="presParOf" srcId="{C49FC04C-D7FD-4311-8F0E-BF5BFD5181A0}" destId="{9586E076-E1AB-46A9-AA48-BEEE955E6A32}" srcOrd="1" destOrd="0" presId="urn:microsoft.com/office/officeart/2005/8/layout/hierarchy6"/>
    <dgm:cxn modelId="{80A5AFDE-2468-4AA9-B3B7-F532CA52BEE1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600" dirty="0"/>
            <a:t>Consistency Protocols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36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36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600" dirty="0"/>
            <a:t>Primary-Based Protocols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36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36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600" dirty="0"/>
            <a:t>Replicated-Write Protocols</a:t>
          </a:r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28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2800"/>
        </a:p>
      </dgm:t>
    </dgm:pt>
    <dgm:pt modelId="{D0B13B71-163B-4881-9C12-2E5B4BC0E157}">
      <dgm:prSet phldrT="[Text]" custT="1"/>
      <dgm:spPr/>
      <dgm:t>
        <a:bodyPr/>
        <a:lstStyle/>
        <a:p>
          <a:r>
            <a:rPr lang="en-US" sz="1600" dirty="0"/>
            <a:t>Remote-Write Protocol</a:t>
          </a:r>
        </a:p>
      </dgm:t>
    </dgm:pt>
    <dgm:pt modelId="{C2EE4296-5465-473C-82EC-863F5794C8ED}" type="parTrans" cxnId="{C57ACD5A-D306-45DA-B2E5-2EBC4602B15F}">
      <dgm:prSet/>
      <dgm:spPr/>
      <dgm:t>
        <a:bodyPr/>
        <a:lstStyle/>
        <a:p>
          <a:endParaRPr lang="en-US" sz="1600"/>
        </a:p>
      </dgm:t>
    </dgm:pt>
    <dgm:pt modelId="{63EC235A-CBF7-402E-8C5E-7E0DC705A745}" type="sibTrans" cxnId="{C57ACD5A-D306-45DA-B2E5-2EBC4602B15F}">
      <dgm:prSet/>
      <dgm:spPr/>
      <dgm:t>
        <a:bodyPr/>
        <a:lstStyle/>
        <a:p>
          <a:endParaRPr lang="en-US" sz="16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/>
      <dgm:spPr/>
    </dgm:pt>
    <dgm:pt modelId="{9BB2A62F-B48D-4660-811A-7724EBCCD163}" type="pres">
      <dgm:prSet presAssocID="{87648758-DDA4-4C46-B67A-3ADF52126FE4}" presName="hierChild3" presStyleCnt="0"/>
      <dgm:spPr/>
    </dgm:pt>
    <dgm:pt modelId="{C962E1B9-6A8C-4770-BCA2-A3D87122E738}" type="pres">
      <dgm:prSet presAssocID="{C2EE4296-5465-473C-82EC-863F5794C8ED}" presName="Name19" presStyleLbl="parChTrans1D3" presStyleIdx="0" presStyleCnt="1"/>
      <dgm:spPr/>
    </dgm:pt>
    <dgm:pt modelId="{D65D1A8A-2595-4784-B13A-D1953FACE5EB}" type="pres">
      <dgm:prSet presAssocID="{D0B13B71-163B-4881-9C12-2E5B4BC0E157}" presName="Name21" presStyleCnt="0"/>
      <dgm:spPr/>
    </dgm:pt>
    <dgm:pt modelId="{3DC168B9-AC07-4978-B454-E6B6C73DCBEC}" type="pres">
      <dgm:prSet presAssocID="{D0B13B71-163B-4881-9C12-2E5B4BC0E157}" presName="level2Shape" presStyleLbl="node3" presStyleIdx="0" presStyleCnt="1"/>
      <dgm:spPr/>
    </dgm:pt>
    <dgm:pt modelId="{18097A20-5855-4C50-AE62-C2C4B3C5A375}" type="pres">
      <dgm:prSet presAssocID="{D0B13B71-163B-4881-9C12-2E5B4BC0E157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2"/>
      <dgm:spPr/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2"/>
      <dgm:spPr/>
    </dgm:pt>
    <dgm:pt modelId="{9586E076-E1AB-46A9-AA48-BEEE955E6A32}" type="pres">
      <dgm:prSet presAssocID="{1A0799C5-BC6B-4AD3-95B8-DE47FE84350D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DDDF3814-2959-43DC-9EA1-EDF598876083}" type="presOf" srcId="{E1D5BAB9-1722-4DA9-8DB5-FD87F4BA0CD0}" destId="{5C90082F-6F01-4698-B5FD-27C3F78EA7C9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C57ACD5A-D306-45DA-B2E5-2EBC4602B15F}" srcId="{87648758-DDA4-4C46-B67A-3ADF52126FE4}" destId="{D0B13B71-163B-4881-9C12-2E5B4BC0E157}" srcOrd="0" destOrd="0" parTransId="{C2EE4296-5465-473C-82EC-863F5794C8ED}" sibTransId="{63EC235A-CBF7-402E-8C5E-7E0DC705A745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9E3DFC6C-5A96-4C33-B741-B4D961A07753}" type="presOf" srcId="{6C56E3A7-4119-411C-8CF6-B6EA579588E0}" destId="{2817A7E4-E9C5-45B2-9297-E847E6B58511}" srcOrd="0" destOrd="0" presId="urn:microsoft.com/office/officeart/2005/8/layout/hierarchy6"/>
    <dgm:cxn modelId="{3B8DEB8A-1E78-4168-95E4-FB4D302217B0}" type="presOf" srcId="{87648758-DDA4-4C46-B67A-3ADF52126FE4}" destId="{3F7BD4C7-E46F-4323-9C1A-8C33739CAC9B}" srcOrd="0" destOrd="0" presId="urn:microsoft.com/office/officeart/2005/8/layout/hierarchy6"/>
    <dgm:cxn modelId="{EAF30394-9AFA-4A4A-AA53-1E3EF20C6390}" type="presOf" srcId="{1A0799C5-BC6B-4AD3-95B8-DE47FE84350D}" destId="{4DFDABB8-D647-4489-B38C-2113A3F58C13}" srcOrd="0" destOrd="0" presId="urn:microsoft.com/office/officeart/2005/8/layout/hierarchy6"/>
    <dgm:cxn modelId="{B654E3BE-B15A-4AC6-9121-3E386C318FA8}" type="presOf" srcId="{146FA7C0-DF8B-4C6F-9E2B-2203CC52B815}" destId="{304A5C93-92D3-4855-95E3-9BB61EC17E22}" srcOrd="0" destOrd="0" presId="urn:microsoft.com/office/officeart/2005/8/layout/hierarchy6"/>
    <dgm:cxn modelId="{F7C44FC1-E545-443E-B988-54EA57D1A03D}" type="presOf" srcId="{C2EE4296-5465-473C-82EC-863F5794C8ED}" destId="{C962E1B9-6A8C-4770-BCA2-A3D87122E738}" srcOrd="0" destOrd="0" presId="urn:microsoft.com/office/officeart/2005/8/layout/hierarchy6"/>
    <dgm:cxn modelId="{830F5BD0-2C2B-479E-BF85-71AAD6EE6F24}" type="presOf" srcId="{927F4FF5-FFAD-4A5B-81C2-E96FB5D32072}" destId="{CE944FEA-3CDE-4531-AF81-2A8573E4ABC4}" srcOrd="0" destOrd="0" presId="urn:microsoft.com/office/officeart/2005/8/layout/hierarchy6"/>
    <dgm:cxn modelId="{263B75DA-0E49-4BA2-B70F-1B63255702B6}" type="presOf" srcId="{D0B13B71-163B-4881-9C12-2E5B4BC0E157}" destId="{3DC168B9-AC07-4978-B454-E6B6C73DCBEC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6A4D29F9-8C96-489C-9918-F93A78E555D0}" type="presParOf" srcId="{304A5C93-92D3-4855-95E3-9BB61EC17E22}" destId="{23F63988-28F5-4D7B-9EDB-73C41FDA5EF8}" srcOrd="0" destOrd="0" presId="urn:microsoft.com/office/officeart/2005/8/layout/hierarchy6"/>
    <dgm:cxn modelId="{FC03AB35-1734-494A-BFD6-5F7FD2BC324C}" type="presParOf" srcId="{23F63988-28F5-4D7B-9EDB-73C41FDA5EF8}" destId="{42239927-D3F6-4898-BCEC-C5883EDCAB31}" srcOrd="0" destOrd="0" presId="urn:microsoft.com/office/officeart/2005/8/layout/hierarchy6"/>
    <dgm:cxn modelId="{D89F95CC-06DF-4332-99FD-DF9E18C779B1}" type="presParOf" srcId="{42239927-D3F6-4898-BCEC-C5883EDCAB31}" destId="{22F2432B-2E0D-4AEC-949A-3E55EA0307F5}" srcOrd="0" destOrd="0" presId="urn:microsoft.com/office/officeart/2005/8/layout/hierarchy6"/>
    <dgm:cxn modelId="{7B79C10F-254C-4AD8-AE1C-0292434C52E6}" type="presParOf" srcId="{22F2432B-2E0D-4AEC-949A-3E55EA0307F5}" destId="{5C90082F-6F01-4698-B5FD-27C3F78EA7C9}" srcOrd="0" destOrd="0" presId="urn:microsoft.com/office/officeart/2005/8/layout/hierarchy6"/>
    <dgm:cxn modelId="{67AE7685-35E8-48A0-BAAC-1EB0649283E6}" type="presParOf" srcId="{22F2432B-2E0D-4AEC-949A-3E55EA0307F5}" destId="{75331921-7FB6-4C64-BCB0-BDAD8203993C}" srcOrd="1" destOrd="0" presId="urn:microsoft.com/office/officeart/2005/8/layout/hierarchy6"/>
    <dgm:cxn modelId="{DDFADDCF-1F52-4825-957D-FA7DE82CE77B}" type="presParOf" srcId="{75331921-7FB6-4C64-BCB0-BDAD8203993C}" destId="{CE944FEA-3CDE-4531-AF81-2A8573E4ABC4}" srcOrd="0" destOrd="0" presId="urn:microsoft.com/office/officeart/2005/8/layout/hierarchy6"/>
    <dgm:cxn modelId="{B066D30B-3915-4727-8C46-810443B57551}" type="presParOf" srcId="{75331921-7FB6-4C64-BCB0-BDAD8203993C}" destId="{0A76B77F-58A9-4DA9-9B3F-773A8A984E3E}" srcOrd="1" destOrd="0" presId="urn:microsoft.com/office/officeart/2005/8/layout/hierarchy6"/>
    <dgm:cxn modelId="{12342179-12C9-4711-B568-0574C7DF4E50}" type="presParOf" srcId="{0A76B77F-58A9-4DA9-9B3F-773A8A984E3E}" destId="{3F7BD4C7-E46F-4323-9C1A-8C33739CAC9B}" srcOrd="0" destOrd="0" presId="urn:microsoft.com/office/officeart/2005/8/layout/hierarchy6"/>
    <dgm:cxn modelId="{B6A035B8-FFED-41F5-A0F9-61503E8E41D6}" type="presParOf" srcId="{0A76B77F-58A9-4DA9-9B3F-773A8A984E3E}" destId="{9BB2A62F-B48D-4660-811A-7724EBCCD163}" srcOrd="1" destOrd="0" presId="urn:microsoft.com/office/officeart/2005/8/layout/hierarchy6"/>
    <dgm:cxn modelId="{D40D1CC8-197E-4343-AADF-D3FC5273FF3E}" type="presParOf" srcId="{9BB2A62F-B48D-4660-811A-7724EBCCD163}" destId="{C962E1B9-6A8C-4770-BCA2-A3D87122E738}" srcOrd="0" destOrd="0" presId="urn:microsoft.com/office/officeart/2005/8/layout/hierarchy6"/>
    <dgm:cxn modelId="{754835DE-564F-4FD9-8F6A-14D081B35157}" type="presParOf" srcId="{9BB2A62F-B48D-4660-811A-7724EBCCD163}" destId="{D65D1A8A-2595-4784-B13A-D1953FACE5EB}" srcOrd="1" destOrd="0" presId="urn:microsoft.com/office/officeart/2005/8/layout/hierarchy6"/>
    <dgm:cxn modelId="{525B703B-D0D6-408B-8541-8E55AA6BC25E}" type="presParOf" srcId="{D65D1A8A-2595-4784-B13A-D1953FACE5EB}" destId="{3DC168B9-AC07-4978-B454-E6B6C73DCBEC}" srcOrd="0" destOrd="0" presId="urn:microsoft.com/office/officeart/2005/8/layout/hierarchy6"/>
    <dgm:cxn modelId="{47B7CD24-E0C3-4C5D-9263-5A687152C4A4}" type="presParOf" srcId="{D65D1A8A-2595-4784-B13A-D1953FACE5EB}" destId="{18097A20-5855-4C50-AE62-C2C4B3C5A375}" srcOrd="1" destOrd="0" presId="urn:microsoft.com/office/officeart/2005/8/layout/hierarchy6"/>
    <dgm:cxn modelId="{97B6A693-73A9-4447-963C-5D9B98E0581C}" type="presParOf" srcId="{75331921-7FB6-4C64-BCB0-BDAD8203993C}" destId="{2817A7E4-E9C5-45B2-9297-E847E6B58511}" srcOrd="2" destOrd="0" presId="urn:microsoft.com/office/officeart/2005/8/layout/hierarchy6"/>
    <dgm:cxn modelId="{CE2D7B2B-058B-4229-9042-EF7AEF2B3693}" type="presParOf" srcId="{75331921-7FB6-4C64-BCB0-BDAD8203993C}" destId="{C49FC04C-D7FD-4311-8F0E-BF5BFD5181A0}" srcOrd="3" destOrd="0" presId="urn:microsoft.com/office/officeart/2005/8/layout/hierarchy6"/>
    <dgm:cxn modelId="{23A97D56-47CC-4BEE-B935-5E4ECA6DF6AF}" type="presParOf" srcId="{C49FC04C-D7FD-4311-8F0E-BF5BFD5181A0}" destId="{4DFDABB8-D647-4489-B38C-2113A3F58C13}" srcOrd="0" destOrd="0" presId="urn:microsoft.com/office/officeart/2005/8/layout/hierarchy6"/>
    <dgm:cxn modelId="{E5DCB50F-B23E-4068-BF2D-AFF0E42DD72A}" type="presParOf" srcId="{C49FC04C-D7FD-4311-8F0E-BF5BFD5181A0}" destId="{9586E076-E1AB-46A9-AA48-BEEE955E6A32}" srcOrd="1" destOrd="0" presId="urn:microsoft.com/office/officeart/2005/8/layout/hierarchy6"/>
    <dgm:cxn modelId="{17EEC66C-96FC-4E89-940C-9E199DE1FA3D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3205897" y="1175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Replica Control Protocols</a:t>
          </a:r>
        </a:p>
      </dsp:txBody>
      <dsp:txXfrm>
        <a:off x="3245855" y="41133"/>
        <a:ext cx="1966489" cy="1284354"/>
      </dsp:txXfrm>
    </dsp:sp>
    <dsp:sp modelId="{CE944FEA-3CDE-4531-AF81-2A8573E4ABC4}">
      <dsp:nvSpPr>
        <dsp:cNvPr id="0" name=""/>
        <dsp:cNvSpPr/>
      </dsp:nvSpPr>
      <dsp:spPr>
        <a:xfrm>
          <a:off x="2898936" y="1365445"/>
          <a:ext cx="1330163" cy="545708"/>
        </a:xfrm>
        <a:custGeom>
          <a:avLst/>
          <a:gdLst/>
          <a:ahLst/>
          <a:cxnLst/>
          <a:rect l="0" t="0" r="0" b="0"/>
          <a:pathLst>
            <a:path>
              <a:moveTo>
                <a:pt x="1330163" y="0"/>
              </a:moveTo>
              <a:lnTo>
                <a:pt x="1330163" y="272854"/>
              </a:lnTo>
              <a:lnTo>
                <a:pt x="0" y="272854"/>
              </a:lnTo>
              <a:lnTo>
                <a:pt x="0" y="545708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875733" y="1911154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Primary-Based Protocols</a:t>
          </a:r>
        </a:p>
      </dsp:txBody>
      <dsp:txXfrm>
        <a:off x="1915691" y="1951112"/>
        <a:ext cx="1966489" cy="1284354"/>
      </dsp:txXfrm>
    </dsp:sp>
    <dsp:sp modelId="{2817A7E4-E9C5-45B2-9297-E847E6B58511}">
      <dsp:nvSpPr>
        <dsp:cNvPr id="0" name=""/>
        <dsp:cNvSpPr/>
      </dsp:nvSpPr>
      <dsp:spPr>
        <a:xfrm>
          <a:off x="4229100" y="1365445"/>
          <a:ext cx="1330163" cy="545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854"/>
              </a:lnTo>
              <a:lnTo>
                <a:pt x="1330163" y="272854"/>
              </a:lnTo>
              <a:lnTo>
                <a:pt x="1330163" y="545708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DABB8-D647-4489-B38C-2113A3F58C13}">
      <dsp:nvSpPr>
        <dsp:cNvPr id="0" name=""/>
        <dsp:cNvSpPr/>
      </dsp:nvSpPr>
      <dsp:spPr>
        <a:xfrm>
          <a:off x="4536060" y="1911154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Replicated-Write Protocols</a:t>
          </a:r>
        </a:p>
      </dsp:txBody>
      <dsp:txXfrm>
        <a:off x="4576018" y="1951112"/>
        <a:ext cx="1966489" cy="12843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3468151" y="2423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Consistency Protocols</a:t>
          </a:r>
        </a:p>
      </dsp:txBody>
      <dsp:txXfrm>
        <a:off x="3497868" y="32140"/>
        <a:ext cx="1462463" cy="955164"/>
      </dsp:txXfrm>
    </dsp:sp>
    <dsp:sp modelId="{CE944FEA-3CDE-4531-AF81-2A8573E4ABC4}">
      <dsp:nvSpPr>
        <dsp:cNvPr id="0" name=""/>
        <dsp:cNvSpPr/>
      </dsp:nvSpPr>
      <dsp:spPr>
        <a:xfrm>
          <a:off x="3239866" y="1017021"/>
          <a:ext cx="989233" cy="405839"/>
        </a:xfrm>
        <a:custGeom>
          <a:avLst/>
          <a:gdLst/>
          <a:ahLst/>
          <a:cxnLst/>
          <a:rect l="0" t="0" r="0" b="0"/>
          <a:pathLst>
            <a:path>
              <a:moveTo>
                <a:pt x="989233" y="0"/>
              </a:moveTo>
              <a:lnTo>
                <a:pt x="989233" y="202919"/>
              </a:lnTo>
              <a:lnTo>
                <a:pt x="0" y="202919"/>
              </a:lnTo>
              <a:lnTo>
                <a:pt x="0" y="405839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2478917" y="1422861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Primary-Based Protocols</a:t>
          </a:r>
        </a:p>
      </dsp:txBody>
      <dsp:txXfrm>
        <a:off x="2508634" y="1452578"/>
        <a:ext cx="1462463" cy="955164"/>
      </dsp:txXfrm>
    </dsp:sp>
    <dsp:sp modelId="{C962E1B9-6A8C-4770-BCA2-A3D87122E738}">
      <dsp:nvSpPr>
        <dsp:cNvPr id="0" name=""/>
        <dsp:cNvSpPr/>
      </dsp:nvSpPr>
      <dsp:spPr>
        <a:xfrm>
          <a:off x="3194146" y="2437459"/>
          <a:ext cx="91440" cy="4058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5839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168B9-AC07-4978-B454-E6B6C73DCBEC}">
      <dsp:nvSpPr>
        <dsp:cNvPr id="0" name=""/>
        <dsp:cNvSpPr/>
      </dsp:nvSpPr>
      <dsp:spPr>
        <a:xfrm>
          <a:off x="2478917" y="2843299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99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Remote-Write Protocol</a:t>
          </a:r>
        </a:p>
      </dsp:txBody>
      <dsp:txXfrm>
        <a:off x="2508634" y="2873016"/>
        <a:ext cx="1462463" cy="955164"/>
      </dsp:txXfrm>
    </dsp:sp>
    <dsp:sp modelId="{2817A7E4-E9C5-45B2-9297-E847E6B58511}">
      <dsp:nvSpPr>
        <dsp:cNvPr id="0" name=""/>
        <dsp:cNvSpPr/>
      </dsp:nvSpPr>
      <dsp:spPr>
        <a:xfrm>
          <a:off x="4229100" y="1017021"/>
          <a:ext cx="989233" cy="405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19"/>
              </a:lnTo>
              <a:lnTo>
                <a:pt x="989233" y="202919"/>
              </a:lnTo>
              <a:lnTo>
                <a:pt x="989233" y="405839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DABB8-D647-4489-B38C-2113A3F58C13}">
      <dsp:nvSpPr>
        <dsp:cNvPr id="0" name=""/>
        <dsp:cNvSpPr/>
      </dsp:nvSpPr>
      <dsp:spPr>
        <a:xfrm>
          <a:off x="4457384" y="1422861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Replicated-Write Protocols</a:t>
          </a:r>
        </a:p>
      </dsp:txBody>
      <dsp:txXfrm>
        <a:off x="4487101" y="1452578"/>
        <a:ext cx="1462463" cy="955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11/6/22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98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9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When the consistency models become complex, designing distributed consistency protocols are difficult</a:t>
            </a:r>
          </a:p>
          <a:p>
            <a:pPr lvl="1"/>
            <a:r>
              <a:rPr lang="en-US" sz="1800" dirty="0"/>
              <a:t>For the ease of development, simple protocols are often widely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84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48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50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27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09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20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4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6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4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92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7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1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71D14E15-3263-4C91-BD7C-E6EBCA2AF43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51C8636-76DE-4CD4-A283-BC1545C1CD1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Replication – Part III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24, November 06,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/>
        </p:nvGraphicFramePr>
        <p:xfrm>
          <a:off x="1752600" y="1905000"/>
          <a:ext cx="8458200" cy="3860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4495801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548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Replicated-Write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In replicated-write protocols, updates can be carried out at multiple replicas</a:t>
            </a:r>
          </a:p>
          <a:p>
            <a:pPr lvl="4"/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We will study two examples of the replicated-write protocols 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Active Replication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Clients write at </a:t>
            </a:r>
            <a:r>
              <a:rPr lang="en-US" sz="2400" i="1" dirty="0">
                <a:solidFill>
                  <a:schemeClr val="tx1"/>
                </a:solidFill>
              </a:rPr>
              <a:t>any</a:t>
            </a:r>
            <a:r>
              <a:rPr lang="en-US" sz="2400" dirty="0">
                <a:solidFill>
                  <a:schemeClr val="tx1"/>
                </a:solidFill>
              </a:rPr>
              <a:t> replica (no primary replicas)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The altered replica will propagate updates to other replicas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Quorum-Based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voting scheme </a:t>
            </a:r>
            <a:r>
              <a:rPr lang="en-US" sz="2400" dirty="0">
                <a:solidFill>
                  <a:schemeClr val="tx1"/>
                </a:solidFill>
              </a:rPr>
              <a:t>is used</a:t>
            </a:r>
          </a:p>
        </p:txBody>
      </p:sp>
    </p:spTree>
    <p:extLst>
      <p:ext uri="{BB962C8B-B14F-4D97-AF65-F5344CB8AC3E}">
        <p14:creationId xmlns:p14="http://schemas.microsoft.com/office/powerpoint/2010/main" val="196867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Active Replication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Protocol: when a client writes at a replica, the replica will send the update to all other replicas</a:t>
            </a:r>
          </a:p>
          <a:p>
            <a:pPr lvl="4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Challenges with Active Replication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Ordering of operations can differ leading to conflicts/inconsistencies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So how to maintain consistent ordering?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0800" y="526304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4739050" y="551328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7" name="Can 6"/>
          <p:cNvSpPr/>
          <p:nvPr/>
        </p:nvSpPr>
        <p:spPr>
          <a:xfrm>
            <a:off x="2939981" y="546904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60988" y="446651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048001" y="487392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939981" y="589936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86201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54545" y="59220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276601" y="487392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505200" y="6248401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77438" y="41910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x+=2</a:t>
            </a:r>
          </a:p>
        </p:txBody>
      </p:sp>
      <p:sp>
        <p:nvSpPr>
          <p:cNvPr id="21" name="Can 20"/>
          <p:cNvSpPr/>
          <p:nvPr/>
        </p:nvSpPr>
        <p:spPr>
          <a:xfrm>
            <a:off x="3886201" y="5505177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86290" y="571500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392150" y="5851488"/>
            <a:ext cx="136239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562045" y="4479070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2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850841" y="4876800"/>
            <a:ext cx="1989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079441" y="4876800"/>
            <a:ext cx="1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716857" y="4207587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x*=3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950028" y="59075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887044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755388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57068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cxnSp>
        <p:nvCxnSpPr>
          <p:cNvPr id="35" name="Straight Arrow Connector 34"/>
          <p:cNvCxnSpPr>
            <a:stCxn id="6" idx="2"/>
          </p:cNvCxnSpPr>
          <p:nvPr/>
        </p:nvCxnSpPr>
        <p:spPr>
          <a:xfrm flipH="1">
            <a:off x="4333353" y="5728444"/>
            <a:ext cx="4056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3392149" y="5505176"/>
            <a:ext cx="136491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875522" y="5920705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951708" y="5913456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096000" y="4670218"/>
            <a:ext cx="3962400" cy="1273382"/>
            <a:chOff x="4572000" y="4670218"/>
            <a:chExt cx="3962400" cy="1273382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4953000" y="58674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5287107" y="4670218"/>
              <a:ext cx="1043145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4953000" y="5410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489370" y="532575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614936" y="5750168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5300087" y="496685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n 60"/>
            <p:cNvSpPr/>
            <p:nvPr/>
          </p:nvSpPr>
          <p:spPr>
            <a:xfrm>
              <a:off x="4572000" y="5132743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62" name="Can 61"/>
            <p:cNvSpPr/>
            <p:nvPr/>
          </p:nvSpPr>
          <p:spPr>
            <a:xfrm>
              <a:off x="4582891" y="5568435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63" name="Can 62"/>
            <p:cNvSpPr/>
            <p:nvPr/>
          </p:nvSpPr>
          <p:spPr>
            <a:xfrm>
              <a:off x="4572000" y="4699971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4953000" y="5029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5300087" y="5029200"/>
              <a:ext cx="2189283" cy="366522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5599023" y="5530315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5300087" y="5029200"/>
              <a:ext cx="329921" cy="797168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705599" y="5325750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6607208" y="5507380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489370" y="5102423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629400" y="5084346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449576" y="577909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flipV="1">
              <a:off x="6457950" y="5427784"/>
              <a:ext cx="247649" cy="387373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7239000" y="4699971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V="1">
              <a:off x="6457950" y="5037800"/>
              <a:ext cx="781050" cy="741296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7239000" y="4947738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5810769" y="4697148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x+=2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119671" y="5540634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x*=3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354744" y="4678344"/>
              <a:ext cx="724943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6430944" y="4973096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732208" y="579120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7674430" y="5533663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294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0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7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Centralized Active Replication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A Possible Approach: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Elect a centralized coordinator (let us call it </a:t>
            </a:r>
            <a:r>
              <a:rPr lang="en-US" sz="2000" i="1" u="sng" dirty="0">
                <a:solidFill>
                  <a:schemeClr val="tx1"/>
                </a:solidFill>
              </a:rPr>
              <a:t>sequencer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2000" dirty="0">
                <a:solidFill>
                  <a:schemeClr val="tx1"/>
                </a:solidFill>
              </a:rPr>
              <a:t>))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When a client connects to a replica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>
                <a:solidFill>
                  <a:schemeClr val="tx1"/>
                </a:solidFill>
              </a:rPr>
              <a:t> and issues a write operation</a:t>
            </a:r>
          </a:p>
          <a:p>
            <a:pPr marL="974725" lvl="1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dirty="0">
                <a:solidFill>
                  <a:schemeClr val="tx1"/>
                </a:solidFill>
              </a:rPr>
              <a:t>forwards the update to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1800" dirty="0">
                <a:solidFill>
                  <a:schemeClr val="tx1"/>
                </a:solidFill>
              </a:rPr>
              <a:t> assigns a </a:t>
            </a:r>
            <a:r>
              <a:rPr lang="en-US" sz="1800" i="1" dirty="0">
                <a:solidFill>
                  <a:schemeClr val="tx1"/>
                </a:solidFill>
              </a:rPr>
              <a:t>sequence number </a:t>
            </a:r>
            <a:r>
              <a:rPr lang="en-US" sz="1800" dirty="0">
                <a:solidFill>
                  <a:schemeClr val="tx1"/>
                </a:solidFill>
              </a:rPr>
              <a:t>to the update operation 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>
                <a:solidFill>
                  <a:schemeClr val="tx1"/>
                </a:solidFill>
              </a:rPr>
              <a:t>propagates the sequence number and the operation to other replicas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Operations are carried out at all replicas in the order of the sequence numbers</a:t>
            </a:r>
          </a:p>
          <a:p>
            <a:pPr marL="0" indent="0">
              <a:buNone/>
            </a:pPr>
            <a:endParaRPr lang="en-US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3733800" y="5187769"/>
            <a:ext cx="3733800" cy="1114831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6653894" y="5413600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7" name="Can 6"/>
          <p:cNvSpPr/>
          <p:nvPr/>
        </p:nvSpPr>
        <p:spPr>
          <a:xfrm>
            <a:off x="4854825" y="536936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5832" y="4678523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048753" y="5098500"/>
            <a:ext cx="0" cy="270861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064478" y="6299457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01028" y="442504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sp>
        <p:nvSpPr>
          <p:cNvPr id="16" name="Can 15"/>
          <p:cNvSpPr/>
          <p:nvPr/>
        </p:nvSpPr>
        <p:spPr>
          <a:xfrm>
            <a:off x="5801045" y="540548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408709" y="5584516"/>
            <a:ext cx="44611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476889" y="4691083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2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97956" y="5085940"/>
            <a:ext cx="0" cy="31954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631701" y="44196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x-=2</a:t>
            </a:r>
          </a:p>
        </p:txBody>
      </p:sp>
      <p:sp>
        <p:nvSpPr>
          <p:cNvPr id="31" name="Can 30"/>
          <p:cNvSpPr/>
          <p:nvPr/>
        </p:nvSpPr>
        <p:spPr>
          <a:xfrm>
            <a:off x="3810001" y="5373178"/>
            <a:ext cx="598709" cy="654690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6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408709" y="5413600"/>
            <a:ext cx="44611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388612" y="5187768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66920" y="5889369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10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859747" y="590091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852476" y="5897479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x-=2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4408709" y="5830378"/>
            <a:ext cx="22451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4439697" y="5700523"/>
            <a:ext cx="2214196" cy="17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247353" y="5449378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77000" y="5886483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0100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9" grpId="0" animBg="1"/>
      <p:bldP spid="22" grpId="0" animBg="1"/>
      <p:bldP spid="37" grpId="0"/>
      <p:bldP spid="37" grpId="1"/>
      <p:bldP spid="38" grpId="0" animBg="1"/>
      <p:bldP spid="38" grpId="1" animBg="1"/>
      <p:bldP spid="44" grpId="0" animBg="1"/>
      <p:bldP spid="45" grpId="0" animBg="1"/>
      <p:bldP spid="54" grpId="0"/>
      <p:bldP spid="54" grpId="1"/>
      <p:bldP spid="56" grpId="0" animBg="1"/>
      <p:bldP spid="5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Replicated-Write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In replicated-write protocols, updates can be carried out at multiple replicas</a:t>
            </a:r>
          </a:p>
          <a:p>
            <a:pPr lvl="4"/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We will study two examples of the replicated-write protocols 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Active Replication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Clients write at any replica (no primary replicas)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The replica will propagate updates to other replicas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Quorum-Based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voting scheme </a:t>
            </a:r>
            <a:r>
              <a:rPr lang="en-US" sz="2400" dirty="0">
                <a:solidFill>
                  <a:schemeClr val="tx1"/>
                </a:solidFill>
              </a:rPr>
              <a:t>is used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6800" y="2440245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54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4935070" y="4446495"/>
            <a:ext cx="533400" cy="0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59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Replicated writes can also be accomplished via using a </a:t>
            </a:r>
            <a:r>
              <a:rPr lang="en-US" sz="2400" i="1" dirty="0">
                <a:solidFill>
                  <a:schemeClr val="tx1"/>
                </a:solidFill>
              </a:rPr>
              <a:t>voting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scheme</a:t>
            </a:r>
            <a:r>
              <a:rPr lang="en-US" sz="2400" dirty="0">
                <a:solidFill>
                  <a:schemeClr val="tx1"/>
                </a:solidFill>
              </a:rPr>
              <a:t>, originally proposed by Thomas (1979) then generalized by Gifford (1979)</a:t>
            </a:r>
          </a:p>
          <a:p>
            <a:endParaRPr lang="en-US" sz="2400" i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Basic Idea (</a:t>
            </a:r>
            <a:r>
              <a:rPr lang="en-US" sz="2400" i="1" dirty="0">
                <a:solidFill>
                  <a:srgbClr val="0070C0"/>
                </a:solidFill>
              </a:rPr>
              <a:t>Recap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Clients are required to </a:t>
            </a:r>
            <a:r>
              <a:rPr lang="en-US" sz="2400" i="1" dirty="0">
                <a:solidFill>
                  <a:schemeClr val="tx1"/>
                </a:solidFill>
              </a:rPr>
              <a:t>request and acquire </a:t>
            </a:r>
            <a:r>
              <a:rPr lang="en-US" sz="2400" dirty="0">
                <a:solidFill>
                  <a:schemeClr val="tx1"/>
                </a:solidFill>
              </a:rPr>
              <a:t>the permission of multiple servers before either </a:t>
            </a:r>
            <a:r>
              <a:rPr lang="en-US" sz="2400" i="1" dirty="0">
                <a:solidFill>
                  <a:schemeClr val="tx1"/>
                </a:solidFill>
              </a:rPr>
              <a:t>reading</a:t>
            </a:r>
            <a:r>
              <a:rPr lang="en-US" sz="2400" dirty="0">
                <a:solidFill>
                  <a:schemeClr val="tx1"/>
                </a:solidFill>
              </a:rPr>
              <a:t> or </a:t>
            </a:r>
            <a:r>
              <a:rPr lang="en-US" sz="2400" i="1" dirty="0">
                <a:solidFill>
                  <a:schemeClr val="tx1"/>
                </a:solidFill>
              </a:rPr>
              <a:t>writing</a:t>
            </a:r>
            <a:r>
              <a:rPr lang="en-US" sz="2400" dirty="0">
                <a:solidFill>
                  <a:schemeClr val="tx1"/>
                </a:solidFill>
              </a:rPr>
              <a:t> from or to a replicated data item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Rules on reads and writes should be established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Each replica is assigned a </a:t>
            </a:r>
            <a:r>
              <a:rPr lang="en-US" sz="2400" i="1" dirty="0">
                <a:solidFill>
                  <a:schemeClr val="tx1"/>
                </a:solidFill>
              </a:rPr>
              <a:t>version number</a:t>
            </a:r>
            <a:r>
              <a:rPr lang="en-US" sz="2400" dirty="0">
                <a:solidFill>
                  <a:schemeClr val="tx1"/>
                </a:solidFill>
              </a:rPr>
              <a:t>, which is incremented on each write 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8560405-4472-8A4D-A073-A08C4C1DDD3C}"/>
              </a:ext>
            </a:extLst>
          </p:cNvPr>
          <p:cNvSpPr/>
          <p:nvPr/>
        </p:nvSpPr>
        <p:spPr>
          <a:xfrm>
            <a:off x="1333500" y="4953000"/>
            <a:ext cx="9525000" cy="914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Another protocol was proposed by </a:t>
            </a:r>
            <a:r>
              <a:rPr lang="en-US" sz="2600" dirty="0" err="1">
                <a:solidFill>
                  <a:schemeClr val="tx1"/>
                </a:solidFill>
              </a:rPr>
              <a:t>Lamport</a:t>
            </a:r>
            <a:r>
              <a:rPr lang="en-US" sz="2600" dirty="0">
                <a:solidFill>
                  <a:schemeClr val="tx1"/>
                </a:solidFill>
              </a:rPr>
              <a:t> in 1998 and referred to as </a:t>
            </a:r>
            <a:r>
              <a:rPr lang="en-US" sz="2600" i="1" dirty="0" err="1">
                <a:solidFill>
                  <a:schemeClr val="tx1"/>
                </a:solidFill>
              </a:rPr>
              <a:t>Paxos</a:t>
            </a:r>
            <a:endParaRPr lang="en-US" sz="2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4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4363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Working Example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Consider a distributed file system and suppose that a file is replicated on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servers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Write Rule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must first contact </a:t>
            </a:r>
            <a:r>
              <a:rPr lang="en-US" sz="2800" b="1" i="1" dirty="0">
                <a:solidFill>
                  <a:schemeClr val="tx1"/>
                </a:solidFill>
              </a:rPr>
              <a:t>N/2 + 1</a:t>
            </a:r>
            <a:r>
              <a:rPr lang="en-US" sz="2800" dirty="0">
                <a:solidFill>
                  <a:schemeClr val="tx1"/>
                </a:solidFill>
              </a:rPr>
              <a:t> servers (a </a:t>
            </a:r>
            <a:r>
              <a:rPr lang="en-US" sz="2800" i="1" dirty="0">
                <a:solidFill>
                  <a:schemeClr val="tx1"/>
                </a:solidFill>
              </a:rPr>
              <a:t>majority</a:t>
            </a:r>
            <a:r>
              <a:rPr lang="en-US" sz="2800" dirty="0">
                <a:solidFill>
                  <a:schemeClr val="tx1"/>
                </a:solidFill>
              </a:rPr>
              <a:t>) before updating a file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Once majority votes are attained, the file is updated and its version number is incremented</a:t>
            </a:r>
          </a:p>
          <a:p>
            <a:pPr lvl="3"/>
            <a:r>
              <a:rPr lang="en-US" sz="2800" dirty="0">
                <a:solidFill>
                  <a:schemeClr val="tx1"/>
                </a:solidFill>
              </a:rPr>
              <a:t>This </a:t>
            </a:r>
            <a:r>
              <a:rPr lang="en-US" sz="2800" dirty="0"/>
              <a:t>is </a:t>
            </a:r>
            <a:r>
              <a:rPr lang="en-US" sz="2800" dirty="0">
                <a:solidFill>
                  <a:schemeClr val="tx1"/>
                </a:solidFill>
              </a:rPr>
              <a:t>pursued at replica sites</a:t>
            </a:r>
          </a:p>
        </p:txBody>
      </p:sp>
    </p:spTree>
    <p:extLst>
      <p:ext uri="{BB962C8B-B14F-4D97-AF65-F5344CB8AC3E}">
        <p14:creationId xmlns:p14="http://schemas.microsoft.com/office/powerpoint/2010/main" val="127263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Working Example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Consider a distributed file system and suppose that a file is replicated on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servers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Read Rule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must contact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dirty="0">
                <a:solidFill>
                  <a:schemeClr val="tx1"/>
                </a:solidFill>
              </a:rPr>
              <a:t>/2 + 1 servers, asking them to send their version numbers of its requested file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If all the version numbers are equal, this must be the most recent version of the file </a:t>
            </a:r>
          </a:p>
          <a:p>
            <a:pPr lvl="3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15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Gifford's scheme generalizes Thomas’ one</a:t>
            </a:r>
          </a:p>
          <a:p>
            <a:endParaRPr lang="en-US" sz="2800" i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Gifford’s Scheme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Read Rule: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needs to assemble a </a:t>
            </a:r>
            <a:r>
              <a:rPr lang="en-US" sz="2800" i="1" dirty="0">
                <a:solidFill>
                  <a:schemeClr val="tx1"/>
                </a:solidFill>
              </a:rPr>
              <a:t>read quorum</a:t>
            </a:r>
            <a:r>
              <a:rPr lang="en-US" sz="2800" dirty="0">
                <a:solidFill>
                  <a:schemeClr val="tx1"/>
                </a:solidFill>
              </a:rPr>
              <a:t>, which is an arbitrary collection of any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R</a:t>
            </a:r>
            <a:r>
              <a:rPr lang="en-US" sz="2800" dirty="0">
                <a:solidFill>
                  <a:schemeClr val="tx1"/>
                </a:solidFill>
              </a:rPr>
              <a:t> servers, or more</a:t>
            </a:r>
          </a:p>
          <a:p>
            <a:pPr lvl="1"/>
            <a:endParaRPr lang="en-US" sz="32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Write Rule: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To modify a file, a </a:t>
            </a:r>
            <a:r>
              <a:rPr lang="en-US" sz="2800" i="1" dirty="0">
                <a:solidFill>
                  <a:schemeClr val="tx1"/>
                </a:solidFill>
              </a:rPr>
              <a:t>write quorum </a:t>
            </a:r>
            <a:r>
              <a:rPr lang="en-US" sz="2800" dirty="0">
                <a:solidFill>
                  <a:schemeClr val="tx1"/>
                </a:solidFill>
              </a:rPr>
              <a:t>of at least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W</a:t>
            </a:r>
            <a:r>
              <a:rPr lang="en-US" sz="2800" dirty="0">
                <a:solidFill>
                  <a:schemeClr val="tx1"/>
                </a:solidFill>
              </a:rPr>
              <a:t> servers is required</a:t>
            </a:r>
          </a:p>
        </p:txBody>
      </p:sp>
    </p:spTree>
    <p:extLst>
      <p:ext uri="{BB962C8B-B14F-4D97-AF65-F5344CB8AC3E}">
        <p14:creationId xmlns:p14="http://schemas.microsoft.com/office/powerpoint/2010/main" val="211579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values of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R</a:t>
            </a:r>
            <a:r>
              <a:rPr lang="en-US" sz="2800" dirty="0">
                <a:solidFill>
                  <a:schemeClr val="tx1"/>
                </a:solidFill>
              </a:rPr>
              <a:t> and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W</a:t>
            </a:r>
            <a:r>
              <a:rPr lang="en-US" sz="2800" dirty="0">
                <a:solidFill>
                  <a:schemeClr val="tx1"/>
                </a:solidFill>
              </a:rPr>
              <a:t> are subject to the following two constraints: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Constraint 1 (or </a:t>
            </a:r>
            <a:r>
              <a:rPr lang="en-US" dirty="0">
                <a:solidFill>
                  <a:srgbClr val="00B050"/>
                </a:solidFill>
              </a:rPr>
              <a:t>C1</a:t>
            </a:r>
            <a:r>
              <a:rPr lang="en-US" dirty="0">
                <a:solidFill>
                  <a:schemeClr val="tx1"/>
                </a:solidFill>
              </a:rPr>
              <a:t>):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R</a:t>
            </a:r>
            <a:r>
              <a:rPr lang="en-US" dirty="0">
                <a:solidFill>
                  <a:schemeClr val="tx1"/>
                </a:solidFill>
              </a:rPr>
              <a:t> +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 &gt;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Constraint 2 (or </a:t>
            </a:r>
            <a:r>
              <a:rPr lang="en-US" dirty="0">
                <a:solidFill>
                  <a:srgbClr val="00B050"/>
                </a:solidFill>
              </a:rPr>
              <a:t>C2</a:t>
            </a:r>
            <a:r>
              <a:rPr lang="en-US" dirty="0">
                <a:solidFill>
                  <a:schemeClr val="tx1"/>
                </a:solidFill>
              </a:rPr>
              <a:t>):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 &gt;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/2</a:t>
            </a:r>
          </a:p>
          <a:p>
            <a:pPr lvl="1"/>
            <a:endParaRPr lang="en-US" i="1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Claim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C1</a:t>
            </a:r>
            <a:r>
              <a:rPr lang="en-US" dirty="0">
                <a:solidFill>
                  <a:schemeClr val="tx1"/>
                </a:solidFill>
              </a:rPr>
              <a:t> prevents read-write (RW) conflicts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C2</a:t>
            </a:r>
            <a:r>
              <a:rPr lang="en-US" dirty="0">
                <a:solidFill>
                  <a:schemeClr val="tx1"/>
                </a:solidFill>
              </a:rPr>
              <a:t> prevents write-write (WW) conflicts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333500" y="4953000"/>
            <a:ext cx="9525000" cy="914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Another protocol was proposed by </a:t>
            </a:r>
            <a:r>
              <a:rPr lang="en-US" sz="2600" dirty="0" err="1">
                <a:solidFill>
                  <a:schemeClr val="tx1"/>
                </a:solidFill>
              </a:rPr>
              <a:t>Lamport</a:t>
            </a:r>
            <a:r>
              <a:rPr lang="en-US" sz="2600" dirty="0">
                <a:solidFill>
                  <a:schemeClr val="tx1"/>
                </a:solidFill>
              </a:rPr>
              <a:t> in 1998 and referred to as </a:t>
            </a:r>
            <a:r>
              <a:rPr lang="en-US" sz="2600" i="1" dirty="0" err="1">
                <a:solidFill>
                  <a:schemeClr val="tx1"/>
                </a:solidFill>
              </a:rPr>
              <a:t>Paxos</a:t>
            </a:r>
            <a:endParaRPr lang="en-US" sz="2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5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39496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Replication – Part 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400" dirty="0"/>
              <a:t>Data- and client-centric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Replication – Part III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400" dirty="0"/>
              <a:t>Consistency protocols</a:t>
            </a:r>
          </a:p>
          <a:p>
            <a:pPr marL="1371600" lvl="4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1371600" lvl="4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is due today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4 is due on Wed Nov. 09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The final exam is on Wednesday Nov. 16 from 2:30PM to 5:30PM in Room 1190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270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Assumptions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err="1">
                <a:solidFill>
                  <a:schemeClr val="tx1"/>
                </a:solidFill>
              </a:rPr>
              <a:t>Paxos</a:t>
            </a:r>
            <a:r>
              <a:rPr lang="en-US" sz="2800" dirty="0">
                <a:solidFill>
                  <a:schemeClr val="tx1"/>
                </a:solidFill>
              </a:rPr>
              <a:t> assumes asynchronous, non-Byzantine (</a:t>
            </a:r>
            <a:r>
              <a:rPr lang="en-US" sz="2800" i="1" dirty="0">
                <a:solidFill>
                  <a:schemeClr val="tx1"/>
                </a:solidFill>
              </a:rPr>
              <a:t>more on this under fault-tolerance</a:t>
            </a:r>
            <a:r>
              <a:rPr lang="en-US" sz="2800" dirty="0">
                <a:solidFill>
                  <a:schemeClr val="tx1"/>
                </a:solidFill>
              </a:rPr>
              <a:t>) model, in which: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Processes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Operate at arbitrary speeds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May fail by stopping, but may restart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Since any process may fail after a </a:t>
            </a:r>
            <a:r>
              <a:rPr lang="en-US" sz="2400" i="1" dirty="0">
                <a:solidFill>
                  <a:schemeClr val="tx1"/>
                </a:solidFill>
              </a:rPr>
              <a:t>value is chosen</a:t>
            </a:r>
            <a:r>
              <a:rPr lang="en-US" sz="2400" dirty="0">
                <a:solidFill>
                  <a:schemeClr val="tx1"/>
                </a:solidFill>
              </a:rPr>
              <a:t> and then restart, a solution is impossible unless some information can be remembered (e.g., </a:t>
            </a:r>
            <a:r>
              <a:rPr lang="en-US" sz="2400" i="1" dirty="0">
                <a:solidFill>
                  <a:srgbClr val="C00000"/>
                </a:solidFill>
              </a:rPr>
              <a:t>through logging</a:t>
            </a:r>
            <a:r>
              <a:rPr lang="en-US" sz="2400" dirty="0">
                <a:solidFill>
                  <a:schemeClr val="tx1"/>
                </a:solidFill>
              </a:rPr>
              <a:t>) by a process that has failed and restarted</a:t>
            </a:r>
          </a:p>
          <a:p>
            <a:pPr lvl="3">
              <a:buFont typeface="Wingdings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Messages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May be lost, duplicated, delayed (and thus reordered), but </a:t>
            </a:r>
            <a:r>
              <a:rPr lang="en-US" sz="2400" i="1" dirty="0">
                <a:solidFill>
                  <a:schemeClr val="tx1"/>
                </a:solidFill>
              </a:rPr>
              <a:t>not</a:t>
            </a:r>
            <a:r>
              <a:rPr lang="en-US" sz="2400" dirty="0">
                <a:solidFill>
                  <a:schemeClr val="tx1"/>
                </a:solidFill>
              </a:rPr>
              <a:t> corrupted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8898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Roles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Processes can take different </a:t>
            </a:r>
            <a:r>
              <a:rPr lang="en-US" sz="2800" i="1" u="sng" dirty="0">
                <a:solidFill>
                  <a:schemeClr val="tx1"/>
                </a:solidFill>
              </a:rPr>
              <a:t>roles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Client</a:t>
            </a:r>
            <a:r>
              <a:rPr lang="en-US" sz="2600" dirty="0">
                <a:solidFill>
                  <a:schemeClr val="tx1"/>
                </a:solidFill>
              </a:rPr>
              <a:t>: 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Issues a request (e.g., write on a replicated file) to the distributed system and waits for a response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Proposer (</a:t>
            </a:r>
            <a:r>
              <a:rPr lang="en-US" sz="2600" i="1" dirty="0">
                <a:solidFill>
                  <a:srgbClr val="0070C0"/>
                </a:solidFill>
              </a:rPr>
              <a:t>or a process bidding to become a coordinator/leader</a:t>
            </a:r>
            <a:r>
              <a:rPr lang="en-US" sz="2600" dirty="0">
                <a:solidFill>
                  <a:srgbClr val="0070C0"/>
                </a:solidFill>
              </a:rPr>
              <a:t>)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Advocates for a Client and suggests values for consideration by </a:t>
            </a:r>
            <a:r>
              <a:rPr lang="en-US" sz="2400" i="1" dirty="0">
                <a:solidFill>
                  <a:schemeClr val="tx1"/>
                </a:solidFill>
              </a:rPr>
              <a:t>Acceptors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Acceptor (</a:t>
            </a:r>
            <a:r>
              <a:rPr lang="en-US" sz="2600" i="1" dirty="0">
                <a:solidFill>
                  <a:srgbClr val="0070C0"/>
                </a:solidFill>
              </a:rPr>
              <a:t>or a voter</a:t>
            </a:r>
            <a:r>
              <a:rPr lang="en-US" sz="2600" dirty="0">
                <a:solidFill>
                  <a:srgbClr val="0070C0"/>
                </a:solidFill>
              </a:rPr>
              <a:t>)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Considers the values proposed by Proposers and renders an accept/reject decision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Learner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Once a Client’s request has been </a:t>
            </a:r>
            <a:r>
              <a:rPr lang="en-US" sz="2400" i="1" dirty="0">
                <a:solidFill>
                  <a:schemeClr val="tx1"/>
                </a:solidFill>
              </a:rPr>
              <a:t>agreed upon</a:t>
            </a:r>
            <a:r>
              <a:rPr lang="en-US" sz="2400" dirty="0">
                <a:solidFill>
                  <a:schemeClr val="tx1"/>
                </a:solidFill>
              </a:rPr>
              <a:t> by the Acceptors, the Learner can take action (e.g., execute the request and send a response to the Client)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246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Any message sent to an Acceptor must be sent to a </a:t>
            </a:r>
            <a:r>
              <a:rPr lang="en-US" sz="2400" i="1" dirty="0">
                <a:solidFill>
                  <a:schemeClr val="tx1"/>
                </a:solidFill>
              </a:rPr>
              <a:t>quorum of Acceptors</a:t>
            </a:r>
            <a:r>
              <a:rPr lang="en-US" sz="2400" dirty="0">
                <a:solidFill>
                  <a:schemeClr val="tx1"/>
                </a:solidFill>
              </a:rPr>
              <a:t> consisting of </a:t>
            </a:r>
            <a:r>
              <a:rPr lang="en-US" sz="2400" i="1" dirty="0">
                <a:solidFill>
                  <a:schemeClr val="tx1"/>
                </a:solidFill>
              </a:rPr>
              <a:t>more than half</a:t>
            </a:r>
            <a:r>
              <a:rPr lang="en-US" sz="2400" dirty="0">
                <a:solidFill>
                  <a:schemeClr val="tx1"/>
                </a:solidFill>
              </a:rPr>
              <a:t> of all Acceptors (i.e., </a:t>
            </a:r>
            <a:r>
              <a:rPr lang="en-US" sz="2400" i="1" dirty="0">
                <a:solidFill>
                  <a:schemeClr val="tx1"/>
                </a:solidFill>
              </a:rPr>
              <a:t>majority-- not unanimity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Any two quorums should have a nonempty intersection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Common node acts as “tie-breaker”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This helps avoid the “split-brain” problem (or a situation when Acceptors’ decisions are not in agreement)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a system with 2</a:t>
            </a:r>
            <a:r>
              <a:rPr lang="en-US" sz="2400" b="1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+1 Acceptors, </a:t>
            </a:r>
            <a:r>
              <a:rPr lang="en-US" sz="2400" b="1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 Acceptors can fail and consensus can still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be reached</a:t>
            </a: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5730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41248" y="1463040"/>
          <a:ext cx="10332720" cy="476842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768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78338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Prepare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Proposer selects a </a:t>
                      </a:r>
                      <a:r>
                        <a:rPr lang="en-US" sz="2000" i="1" u="sng" dirty="0"/>
                        <a:t>unique</a:t>
                      </a:r>
                      <a:r>
                        <a:rPr lang="en-US" sz="2000" dirty="0"/>
                        <a:t> sequence (or </a:t>
                      </a:r>
                      <a:r>
                        <a:rPr lang="en-US" sz="2000" i="1" dirty="0"/>
                        <a:t>round</a:t>
                      </a:r>
                      <a:r>
                        <a:rPr lang="en-US" sz="2000" dirty="0"/>
                        <a:t>) number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sends a </a:t>
                      </a:r>
                      <a:r>
                        <a:rPr lang="en-US" sz="2000" b="1" i="1" dirty="0"/>
                        <a:t>prepare(n)</a:t>
                      </a:r>
                      <a:r>
                        <a:rPr lang="en-US" sz="2000" dirty="0"/>
                        <a:t> request to a quorum of Acceptors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3508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Step 2: Promise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Each acceptor does the following: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If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&gt; (the sequence number of any previous promises or acceptances)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writes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to a stable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storage, promising that it will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never accept any future proposed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number less than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sends a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promise(n, (N, U))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response,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where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and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U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are the last sequence number and value it </a:t>
                      </a:r>
                      <a:r>
                        <a:rPr lang="en-US" sz="2000" i="1" u="sng" dirty="0">
                          <a:solidFill>
                            <a:schemeClr val="bg1"/>
                          </a:solidFill>
                        </a:rPr>
                        <a:t>accepted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so far (if any)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69882" y="2734732"/>
            <a:ext cx="10683917" cy="35475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295977"/>
            <a:ext cx="101346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Note that multiple processes can bid to become coordinators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1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Hence, how can each coordinator select a </a:t>
            </a:r>
            <a:r>
              <a:rPr lang="en-US" sz="2000" i="1" dirty="0"/>
              <a:t>unique</a:t>
            </a:r>
            <a:r>
              <a:rPr lang="en-US" sz="2000" dirty="0"/>
              <a:t> sequence number?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Every process, </a:t>
            </a:r>
            <a:r>
              <a:rPr lang="en-US" sz="2000" b="1" i="1" dirty="0"/>
              <a:t>P</a:t>
            </a:r>
            <a:r>
              <a:rPr lang="en-US" sz="2000" dirty="0"/>
              <a:t>, can be assigned a unique ID</a:t>
            </a:r>
            <a:r>
              <a:rPr lang="en-US" sz="2000" b="1" i="1" baseline="-25000" dirty="0"/>
              <a:t>P</a:t>
            </a:r>
            <a:r>
              <a:rPr lang="en-US" sz="2000" dirty="0"/>
              <a:t>, between 0 and </a:t>
            </a:r>
            <a:r>
              <a:rPr lang="en-US" sz="2000" b="1" i="1" dirty="0"/>
              <a:t>k</a:t>
            </a:r>
            <a:r>
              <a:rPr lang="en-US" sz="2000" dirty="0"/>
              <a:t> – 1, assuming a total of </a:t>
            </a:r>
            <a:r>
              <a:rPr lang="en-US" sz="2000" b="1" i="1" dirty="0"/>
              <a:t>k</a:t>
            </a:r>
            <a:r>
              <a:rPr lang="en-US" sz="2000" dirty="0"/>
              <a:t> processes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b="1" i="1" dirty="0"/>
              <a:t>P</a:t>
            </a:r>
            <a:r>
              <a:rPr lang="en-US" sz="2000" dirty="0"/>
              <a:t> can select the smallest sequence number, </a:t>
            </a:r>
            <a:r>
              <a:rPr lang="en-US" sz="2000" b="1" i="1" dirty="0"/>
              <a:t>s</a:t>
            </a:r>
            <a:r>
              <a:rPr lang="en-US" sz="2000" dirty="0"/>
              <a:t>, that is larger than </a:t>
            </a:r>
            <a:r>
              <a:rPr lang="en-US" sz="2000" i="1" dirty="0"/>
              <a:t>all sequence numbers seen thus far</a:t>
            </a:r>
            <a:r>
              <a:rPr lang="en-US" sz="2000" dirty="0"/>
              <a:t>, so that </a:t>
            </a:r>
            <a:r>
              <a:rPr lang="en-US" sz="2000" b="1" i="1" dirty="0"/>
              <a:t>s</a:t>
            </a:r>
            <a:r>
              <a:rPr lang="en-US" sz="2000" dirty="0"/>
              <a:t> % </a:t>
            </a:r>
            <a:r>
              <a:rPr lang="en-US" sz="2000" b="1" i="1" dirty="0"/>
              <a:t>k</a:t>
            </a:r>
            <a:r>
              <a:rPr lang="en-US" sz="2000" dirty="0"/>
              <a:t> = ID</a:t>
            </a:r>
            <a:r>
              <a:rPr lang="en-US" sz="2000" b="1" i="1" baseline="-25000" dirty="0"/>
              <a:t>P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E.g., </a:t>
            </a:r>
            <a:r>
              <a:rPr lang="en-US" sz="2000" b="1" i="1" dirty="0"/>
              <a:t>P</a:t>
            </a:r>
            <a:r>
              <a:rPr lang="en-US" sz="2000" dirty="0"/>
              <a:t> will pick a sequence number of 23 for its next bid if ID</a:t>
            </a:r>
            <a:r>
              <a:rPr lang="en-US" sz="2000" b="1" i="1" baseline="-25000" dirty="0"/>
              <a:t>P</a:t>
            </a:r>
            <a:r>
              <a:rPr lang="en-US" sz="2000" dirty="0"/>
              <a:t> = 3, </a:t>
            </a:r>
            <a:r>
              <a:rPr lang="en-US" sz="2000" b="1" i="1" dirty="0"/>
              <a:t>k</a:t>
            </a:r>
            <a:r>
              <a:rPr lang="en-US" sz="2000" dirty="0"/>
              <a:t> = 5, and largest number seen = 20</a:t>
            </a:r>
          </a:p>
        </p:txBody>
      </p:sp>
    </p:spTree>
    <p:extLst>
      <p:ext uri="{BB962C8B-B14F-4D97-AF65-F5344CB8AC3E}">
        <p14:creationId xmlns:p14="http://schemas.microsoft.com/office/powerpoint/2010/main" val="142966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41248" y="1463040"/>
          <a:ext cx="10332720" cy="500210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75827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Phase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8262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Prepare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Proposer selects a </a:t>
                      </a:r>
                      <a:r>
                        <a:rPr lang="en-US" sz="2000" i="1" u="sng" dirty="0"/>
                        <a:t>unique</a:t>
                      </a:r>
                      <a:r>
                        <a:rPr lang="en-US" sz="2000" dirty="0"/>
                        <a:t> sequence (or </a:t>
                      </a:r>
                      <a:r>
                        <a:rPr lang="en-US" sz="2000" i="1" dirty="0"/>
                        <a:t>round</a:t>
                      </a:r>
                      <a:r>
                        <a:rPr lang="en-US" sz="2000" dirty="0"/>
                        <a:t>) number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sends a </a:t>
                      </a:r>
                      <a:r>
                        <a:rPr lang="en-US" sz="2000" b="1" i="1" dirty="0"/>
                        <a:t>prepare(n)</a:t>
                      </a:r>
                      <a:r>
                        <a:rPr lang="en-US" sz="2000" dirty="0"/>
                        <a:t> request to a quorum of Acceptors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37000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2: Promise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Each Acceptor does the following:</a:t>
                      </a:r>
                    </a:p>
                    <a:p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If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&gt; (the sequence number of any of its previous promises or acceptances)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writes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to a stable</a:t>
                      </a:r>
                      <a:r>
                        <a:rPr lang="en-US" sz="2000" baseline="0" dirty="0"/>
                        <a:t> storage, promising that it will</a:t>
                      </a:r>
                      <a:r>
                        <a:rPr lang="en-US" sz="2000" dirty="0"/>
                        <a:t> never accept any future proposed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number less than </a:t>
                      </a:r>
                      <a:r>
                        <a:rPr lang="en-US" sz="2000" b="1" i="1" dirty="0"/>
                        <a:t>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sends a </a:t>
                      </a:r>
                      <a:r>
                        <a:rPr lang="en-US" sz="2000" b="1" i="1" dirty="0"/>
                        <a:t>promise(n, (N, U))</a:t>
                      </a:r>
                      <a:r>
                        <a:rPr lang="en-US" sz="2000" dirty="0"/>
                        <a:t> response,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where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</a:t>
                      </a:r>
                      <a:r>
                        <a:rPr lang="en-US" sz="2000" b="1" i="1" dirty="0"/>
                        <a:t>U</a:t>
                      </a:r>
                      <a:r>
                        <a:rPr lang="en-US" sz="2000" dirty="0"/>
                        <a:t> are the last sequence number and value it </a:t>
                      </a:r>
                      <a:r>
                        <a:rPr lang="en-US" sz="2000" i="1" u="sng" dirty="0"/>
                        <a:t>accepted</a:t>
                      </a:r>
                      <a:r>
                        <a:rPr lang="en-US" sz="2000" dirty="0"/>
                        <a:t> so far (</a:t>
                      </a:r>
                      <a:r>
                        <a:rPr lang="en-US" sz="2000" i="1" dirty="0"/>
                        <a:t>if any</a:t>
                      </a:r>
                      <a:r>
                        <a:rPr lang="en-US" sz="2000" dirty="0"/>
                        <a:t>)</a:t>
                      </a:r>
                    </a:p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110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673285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0352" y="1529834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962400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78797" y="1520687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348186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5142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75615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63681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16960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6439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673286" y="2514600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98887" y="21452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77680" y="2743200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62401" y="2743200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962401" y="2743199"/>
            <a:ext cx="4207201" cy="615436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30742" y="236472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962400" y="3810000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962401" y="3962400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977679" y="4114800"/>
            <a:ext cx="4191922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842141" y="3486835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49383" y="332635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44351" y="3208754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253800" y="2370022"/>
            <a:ext cx="2335337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Quorum Size = 3, </a:t>
            </a:r>
            <a:br>
              <a:rPr lang="en-US" sz="2000" b="1" dirty="0"/>
            </a:br>
            <a:r>
              <a:rPr lang="en-US" sz="2000" b="1" dirty="0"/>
              <a:t>which is decided </a:t>
            </a:r>
            <a:br>
              <a:rPr lang="en-US" sz="2000" b="1" dirty="0"/>
            </a:br>
            <a:r>
              <a:rPr lang="en-US" sz="2000" b="1" dirty="0"/>
              <a:t>by the proposer</a:t>
            </a:r>
          </a:p>
        </p:txBody>
      </p:sp>
    </p:spTree>
    <p:extLst>
      <p:ext uri="{BB962C8B-B14F-4D97-AF65-F5344CB8AC3E}">
        <p14:creationId xmlns:p14="http://schemas.microsoft.com/office/powerpoint/2010/main" val="197817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3" grpId="0"/>
      <p:bldP spid="34" grpId="0"/>
      <p:bldP spid="35" grpId="0"/>
      <p:bldP spid="3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673285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0352" y="1529834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962400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78797" y="1520687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348186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5142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75615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63681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16960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6439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673286" y="2514600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98887" y="21452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77680" y="2743200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62401" y="2743200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30742" y="236472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962400" y="3810000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962401" y="3962400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49383" y="332635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52184" y="3178651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260970" y="2341470"/>
            <a:ext cx="2339102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Quorum Size = 2, </a:t>
            </a:r>
            <a:br>
              <a:rPr lang="en-US" sz="2000" b="1" dirty="0"/>
            </a:br>
            <a:r>
              <a:rPr lang="en-US" sz="2000" b="1" dirty="0"/>
              <a:t>which is the </a:t>
            </a:r>
            <a:r>
              <a:rPr lang="en-US" sz="2000" b="1" i="1" dirty="0"/>
              <a:t>min</a:t>
            </a:r>
          </a:p>
          <a:p>
            <a:r>
              <a:rPr lang="en-US" sz="2000" b="1" dirty="0"/>
              <a:t>acceptable </a:t>
            </a:r>
          </a:p>
          <a:p>
            <a:r>
              <a:rPr lang="en-US" sz="2000" b="1" dirty="0"/>
              <a:t>quorum size</a:t>
            </a:r>
          </a:p>
          <a:p>
            <a:r>
              <a:rPr lang="en-US" sz="2000" b="1" dirty="0"/>
              <a:t>in this example</a:t>
            </a:r>
          </a:p>
        </p:txBody>
      </p:sp>
    </p:spTree>
    <p:extLst>
      <p:ext uri="{BB962C8B-B14F-4D97-AF65-F5344CB8AC3E}">
        <p14:creationId xmlns:p14="http://schemas.microsoft.com/office/powerpoint/2010/main" val="31906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4" grpId="0"/>
      <p:bldP spid="35" grpId="0"/>
      <p:bldP spid="3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41248" y="1463040"/>
          <a:ext cx="10332720" cy="5029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693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177698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Accept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If the Proposer receives promise responses from a quorum of Acceptors,</a:t>
                      </a:r>
                      <a:r>
                        <a:rPr lang="en-US" sz="2000" baseline="0" dirty="0"/>
                        <a:t> it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accept(n, v) </a:t>
                      </a:r>
                      <a:r>
                        <a:rPr lang="en-US" sz="2000" dirty="0"/>
                        <a:t>request to those Acceptors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v</a:t>
                      </a:r>
                      <a:r>
                        <a:rPr lang="en-US" sz="2000" dirty="0"/>
                        <a:t> </a:t>
                      </a:r>
                      <a:r>
                        <a:rPr lang="en-US" sz="2000" i="1" dirty="0"/>
                        <a:t>is the value of the highest-numbered proposal among the promise responses, or any value if no promise contained a proposal</a:t>
                      </a:r>
                      <a:r>
                        <a:rPr lang="en-US" sz="20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27828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Step 2: Accepted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Each acceptor does the following: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If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&gt;= the number of any previous promise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writes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) to a stable storage, indicating that it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accepts the proposal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sends an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accepted(n,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 v) 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response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Else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It does not accept (it sends a NACK)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061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41248" y="1463040"/>
          <a:ext cx="10332720" cy="5029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693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177698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Accept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If the Proposer receives promise responses from a quorum of Acceptors,</a:t>
                      </a:r>
                      <a:r>
                        <a:rPr lang="en-US" sz="2000" baseline="0" dirty="0"/>
                        <a:t> it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accept(n, v) </a:t>
                      </a:r>
                      <a:r>
                        <a:rPr lang="en-US" sz="2000" dirty="0"/>
                        <a:t>request to those Acceptors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v</a:t>
                      </a:r>
                      <a:r>
                        <a:rPr lang="en-US" sz="2000" dirty="0"/>
                        <a:t> </a:t>
                      </a:r>
                      <a:r>
                        <a:rPr lang="en-US" sz="2000" i="1" dirty="0"/>
                        <a:t>is the value of the highest-numbered proposal among the promise responses, or any value if no promise contained a proposal</a:t>
                      </a:r>
                      <a:r>
                        <a:rPr lang="en-US" sz="20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27828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2: Accepted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Each Acceptor does the following:</a:t>
                      </a:r>
                    </a:p>
                    <a:p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If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&gt;= the number of any previous promise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writes</a:t>
                      </a:r>
                      <a:r>
                        <a:rPr lang="en-US" sz="2000" baseline="0" dirty="0"/>
                        <a:t> (</a:t>
                      </a:r>
                      <a:r>
                        <a:rPr lang="en-US" sz="2000" b="1" i="1" baseline="0" dirty="0"/>
                        <a:t>n</a:t>
                      </a:r>
                      <a:r>
                        <a:rPr lang="en-US" sz="2000" baseline="0" dirty="0"/>
                        <a:t>, </a:t>
                      </a:r>
                      <a:r>
                        <a:rPr lang="en-US" sz="2000" b="1" i="1" baseline="0" dirty="0"/>
                        <a:t>v</a:t>
                      </a:r>
                      <a:r>
                        <a:rPr lang="en-US" sz="2000" baseline="0" dirty="0"/>
                        <a:t>) to a stable storage, indicating that it </a:t>
                      </a:r>
                      <a:r>
                        <a:rPr lang="en-US" sz="2000" dirty="0"/>
                        <a:t>accepts the proposal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accepted(n,</a:t>
                      </a:r>
                      <a:r>
                        <a:rPr lang="en-US" sz="2000" b="1" i="1" baseline="0" dirty="0"/>
                        <a:t> v) </a:t>
                      </a:r>
                      <a:r>
                        <a:rPr lang="en-US" sz="2000" baseline="0" dirty="0"/>
                        <a:t>response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/>
                        <a:t>Else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/>
                        <a:t>It does not accept (it sends a NACK)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6716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32283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15373" y="1228347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200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28307" y="2213113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53908" y="184378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1" y="2441713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2441713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85763" y="2063233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517421" y="3508513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517422" y="3660913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04404" y="3024869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99372" y="2907267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17421" y="4183971"/>
            <a:ext cx="1385786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32700" y="4183971"/>
            <a:ext cx="2778472" cy="3810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01595" y="3813313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accept(n, v)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4517421" y="5403227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517422" y="5555627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73647" y="5047542"/>
            <a:ext cx="147829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accepted(n, v)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82633" y="5220794"/>
            <a:ext cx="147829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accepted(n, v)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095500" y="5844410"/>
            <a:ext cx="8191500" cy="419369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But, an Acceptor can accept multiple concurrent proposals!</a:t>
            </a:r>
          </a:p>
        </p:txBody>
      </p:sp>
    </p:spTree>
    <p:extLst>
      <p:ext uri="{BB962C8B-B14F-4D97-AF65-F5344CB8AC3E}">
        <p14:creationId xmlns:p14="http://schemas.microsoft.com/office/powerpoint/2010/main" val="330302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4" grpId="0"/>
      <p:bldP spid="35" grpId="0"/>
      <p:bldP spid="19" grpId="0"/>
      <p:bldP spid="33" grpId="0"/>
      <p:bldP spid="36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Motivation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Data-Centric 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Client-Centric Consistency Models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1028700" lvl="2" indent="-34290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Consistency Protocols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841248" y="1463039"/>
            <a:ext cx="10332720" cy="28440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1249" y="1152736"/>
            <a:ext cx="1444751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Last two lectures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1248" y="5088022"/>
            <a:ext cx="1444752" cy="30777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Today’s lecture</a:t>
            </a:r>
          </a:p>
        </p:txBody>
      </p:sp>
      <p:sp>
        <p:nvSpPr>
          <p:cNvPr id="7" name="Rectangle 6"/>
          <p:cNvSpPr/>
          <p:nvPr/>
        </p:nvSpPr>
        <p:spPr>
          <a:xfrm>
            <a:off x="841248" y="4343400"/>
            <a:ext cx="10332720" cy="739569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24689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18345"/>
            <a:ext cx="7214798" cy="95932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But, what if before the blue Proposer sends its accept message, another Proposer (could be the green one again) submits a new proposal with a higher sequence number?</a:t>
            </a:r>
          </a:p>
        </p:txBody>
      </p:sp>
    </p:spTree>
    <p:extLst>
      <p:ext uri="{BB962C8B-B14F-4D97-AF65-F5344CB8AC3E}">
        <p14:creationId xmlns:p14="http://schemas.microsoft.com/office/powerpoint/2010/main" val="348248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6" grpId="0"/>
      <p:bldP spid="47" grpId="0"/>
      <p:bldP spid="50" grpId="0"/>
      <p:bldP spid="51" grpId="0"/>
      <p:bldP spid="54" grpId="0"/>
      <p:bldP spid="59" grpId="0"/>
      <p:bldP spid="63" grpId="0"/>
      <p:bldP spid="68" grpId="0"/>
      <p:bldP spid="71" grpId="0"/>
      <p:bldP spid="75" grpId="0"/>
      <p:bldP spid="4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60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The blue round will fail also!</a:t>
            </a:r>
          </a:p>
        </p:txBody>
      </p:sp>
    </p:spTree>
    <p:extLst>
      <p:ext uri="{BB962C8B-B14F-4D97-AF65-F5344CB8AC3E}">
        <p14:creationId xmlns:p14="http://schemas.microsoft.com/office/powerpoint/2010/main" val="30125613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60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What if this keeps happening?</a:t>
            </a:r>
          </a:p>
        </p:txBody>
      </p:sp>
    </p:spTree>
    <p:extLst>
      <p:ext uri="{BB962C8B-B14F-4D97-AF65-F5344CB8AC3E}">
        <p14:creationId xmlns:p14="http://schemas.microsoft.com/office/powerpoint/2010/main" val="38134082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59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 err="1">
                <a:solidFill>
                  <a:schemeClr val="tx1"/>
                </a:solidFill>
              </a:rPr>
              <a:t>Paxos</a:t>
            </a:r>
            <a:r>
              <a:rPr lang="en-US" sz="2000" b="1" i="1" dirty="0">
                <a:solidFill>
                  <a:schemeClr val="tx1"/>
                </a:solidFill>
              </a:rPr>
              <a:t> will not commit until this scenario stops!</a:t>
            </a:r>
          </a:p>
        </p:txBody>
      </p:sp>
    </p:spTree>
    <p:extLst>
      <p:ext uri="{BB962C8B-B14F-4D97-AF65-F5344CB8AC3E}">
        <p14:creationId xmlns:p14="http://schemas.microsoft.com/office/powerpoint/2010/main" val="19758734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Note on Liveness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If two Proposers keep concurrently issuing proposals with increasing sequence numbers, none of them will succeed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Hence, </a:t>
            </a:r>
            <a:r>
              <a:rPr lang="en-US" sz="2600" dirty="0" err="1">
                <a:solidFill>
                  <a:schemeClr val="tx1"/>
                </a:solidFill>
              </a:rPr>
              <a:t>Paxos</a:t>
            </a:r>
            <a:r>
              <a:rPr lang="en-US" sz="2600" dirty="0">
                <a:solidFill>
                  <a:schemeClr val="tx1"/>
                </a:solidFill>
              </a:rPr>
              <a:t> cannot guarantee </a:t>
            </a:r>
            <a:r>
              <a:rPr lang="en-US" sz="2600" i="1" dirty="0">
                <a:solidFill>
                  <a:srgbClr val="0070C0"/>
                </a:solidFill>
              </a:rPr>
              <a:t>liveness</a:t>
            </a:r>
            <a:r>
              <a:rPr lang="en-US" sz="2600" dirty="0">
                <a:solidFill>
                  <a:schemeClr val="tx1"/>
                </a:solidFill>
              </a:rPr>
              <a:t> (i.e., cannot guarantee that a proposed value will </a:t>
            </a:r>
            <a:r>
              <a:rPr lang="en-US" sz="2600" dirty="0"/>
              <a:t>be chosen </a:t>
            </a:r>
            <a:r>
              <a:rPr lang="en-US" sz="2600" i="1" dirty="0"/>
              <a:t>within a finite time</a:t>
            </a:r>
            <a:r>
              <a:rPr lang="en-US" sz="2600" dirty="0"/>
              <a:t>)</a:t>
            </a:r>
            <a:endParaRPr lang="en-US" sz="26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Is there a way liveness can be guaranteed in </a:t>
            </a:r>
            <a:r>
              <a:rPr lang="en-US" sz="2600" i="1" dirty="0">
                <a:solidFill>
                  <a:schemeClr val="tx1"/>
                </a:solidFill>
              </a:rPr>
              <a:t>Basic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Paxos</a:t>
            </a:r>
            <a:r>
              <a:rPr lang="en-US" sz="2600" dirty="0">
                <a:solidFill>
                  <a:schemeClr val="tx1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C00000"/>
                </a:solidFill>
              </a:rPr>
              <a:t>Short Answer</a:t>
            </a:r>
            <a:r>
              <a:rPr lang="en-US" sz="2600" dirty="0">
                <a:solidFill>
                  <a:schemeClr val="tx1"/>
                </a:solidFill>
              </a:rPr>
              <a:t>: No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C00000"/>
                </a:solidFill>
              </a:rPr>
              <a:t>But</a:t>
            </a:r>
            <a:r>
              <a:rPr lang="en-US" sz="2600" dirty="0">
                <a:solidFill>
                  <a:schemeClr val="tx1"/>
                </a:solidFill>
              </a:rPr>
              <a:t>: We can apply an optimization </a:t>
            </a:r>
            <a:r>
              <a:rPr lang="en-US" sz="2600" i="1" dirty="0">
                <a:solidFill>
                  <a:schemeClr val="tx1"/>
                </a:solidFill>
              </a:rPr>
              <a:t>to potentially expedite (not guarantee) </a:t>
            </a:r>
            <a:r>
              <a:rPr lang="en-US" sz="2600" i="1" dirty="0"/>
              <a:t>liveness</a:t>
            </a:r>
            <a:r>
              <a:rPr lang="en-US" sz="2600" dirty="0">
                <a:solidFill>
                  <a:schemeClr val="tx1"/>
                </a:solidFill>
              </a:rPr>
              <a:t> in the presence of multiple concurrent Proposers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0328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Note on Liveness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To expedite </a:t>
            </a:r>
            <a:r>
              <a:rPr lang="en-US" sz="2800" dirty="0"/>
              <a:t>liveness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A </a:t>
            </a:r>
            <a:r>
              <a:rPr lang="en-US" sz="2600" i="1" dirty="0">
                <a:solidFill>
                  <a:srgbClr val="0070C0"/>
                </a:solidFill>
              </a:rPr>
              <a:t>distinguished Proposer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can be selected as the </a:t>
            </a:r>
            <a:r>
              <a:rPr lang="en-US" sz="2600" i="1" dirty="0">
                <a:solidFill>
                  <a:schemeClr val="tx1"/>
                </a:solidFill>
              </a:rPr>
              <a:t>only</a:t>
            </a:r>
            <a:r>
              <a:rPr lang="en-US" sz="2600" dirty="0">
                <a:solidFill>
                  <a:schemeClr val="tx1"/>
                </a:solidFill>
              </a:rPr>
              <a:t> entity to try submitting proposals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If this distinguished Proposer: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Can communicate successfully with a majority of Acceptors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i="1" dirty="0">
                <a:solidFill>
                  <a:schemeClr val="tx1"/>
                </a:solidFill>
              </a:rPr>
              <a:t>And</a:t>
            </a:r>
            <a:r>
              <a:rPr lang="en-US" sz="2600" dirty="0">
                <a:solidFill>
                  <a:schemeClr val="tx1"/>
                </a:solidFill>
              </a:rPr>
              <a:t> uses a sequence number that is greater than any number used already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Then it will succeed in issuing a proposal that can be accepted, </a:t>
            </a:r>
            <a:r>
              <a:rPr lang="en-US" sz="2600" i="1" dirty="0">
                <a:solidFill>
                  <a:schemeClr val="tx1"/>
                </a:solidFill>
              </a:rPr>
              <a:t>assuming enough of the system (Proposer, Acceptors, and network) is working properly</a:t>
            </a:r>
          </a:p>
          <a:p>
            <a:pPr lvl="3">
              <a:buFont typeface="Wingdings" pitchFamily="2" charset="2"/>
              <a:buChar char="§"/>
            </a:pPr>
            <a:endParaRPr lang="en-US" sz="1400" i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Clearly, liveness remains impossible to guarantee in finite time since any component in the system could fail (e.g., a </a:t>
            </a:r>
            <a:r>
              <a:rPr lang="en-US" sz="2800" i="1" dirty="0">
                <a:solidFill>
                  <a:srgbClr val="0070C0"/>
                </a:solidFill>
              </a:rPr>
              <a:t>network partition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can arise) 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5415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Would a network partition impact </a:t>
            </a:r>
            <a:r>
              <a:rPr lang="en-US" sz="2400" dirty="0" err="1">
                <a:solidFill>
                  <a:schemeClr val="tx1"/>
                </a:solidFill>
              </a:rPr>
              <a:t>Paxos’s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correctness (NOT liveness)</a:t>
            </a:r>
            <a:r>
              <a:rPr lang="en-US" sz="2400" dirty="0">
                <a:solidFill>
                  <a:schemeClr val="tx1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No, due to the quorum mechanism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an Acceptor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1</a:t>
            </a:r>
            <a:r>
              <a:rPr lang="en-US" sz="2400" dirty="0">
                <a:solidFill>
                  <a:schemeClr val="tx1"/>
                </a:solidFill>
              </a:rPr>
              <a:t>: The Acceptor is not a member of the Proposer’s quorum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2</a:t>
            </a:r>
            <a:r>
              <a:rPr lang="en-US" sz="2400" dirty="0">
                <a:solidFill>
                  <a:schemeClr val="tx1"/>
                </a:solidFill>
              </a:rPr>
              <a:t>: The Acceptor is a member of the Proposer’s quorum, but quorum  size &gt; majority of Acceptors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8419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Would a network partition impact </a:t>
            </a:r>
            <a:r>
              <a:rPr lang="en-US" sz="2400" dirty="0" err="1"/>
              <a:t>Paxos’s</a:t>
            </a:r>
            <a:r>
              <a:rPr lang="en-US" sz="2400" dirty="0"/>
              <a:t> </a:t>
            </a:r>
            <a:r>
              <a:rPr lang="en-US" sz="2400" i="1" dirty="0"/>
              <a:t>correctness (NOT liveness)</a:t>
            </a:r>
            <a:r>
              <a:rPr lang="en-US" sz="2400" dirty="0"/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No, due to the quorum mechanism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an Acceptor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3</a:t>
            </a:r>
            <a:r>
              <a:rPr lang="en-US" sz="2400" dirty="0">
                <a:solidFill>
                  <a:schemeClr val="tx1"/>
                </a:solidFill>
              </a:rPr>
              <a:t>: The Acceptor is a member of the Proposer’s quorum and quorum size equals to the majority of Acceptors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Sub-case 3.1</a:t>
            </a:r>
            <a:r>
              <a:rPr lang="en-US" sz="2400" dirty="0">
                <a:solidFill>
                  <a:schemeClr val="tx1"/>
                </a:solidFill>
              </a:rPr>
              <a:t>: The Acceptor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accepting the proposal 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needed, assuming the Proposer will receive (or has received already) its acceptance message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Sub-case 3.2</a:t>
            </a:r>
            <a:r>
              <a:rPr lang="en-US" sz="2400" dirty="0">
                <a:solidFill>
                  <a:schemeClr val="tx1"/>
                </a:solidFill>
              </a:rPr>
              <a:t>: The Acceptor fails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accepting the proposal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Worst case: New quorum and round can be established</a:t>
            </a:r>
          </a:p>
          <a:p>
            <a:pPr lvl="3">
              <a:buFont typeface="Wingdings" pitchFamily="2" charset="2"/>
              <a:buChar char="§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5144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 Proposer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1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proposing a value, but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a consensus is reached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New Proposer can take over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2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 consensus is reached, but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it gets to know about it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Either its failure gets detected and a new round is launched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Or, it recovers and starts a new round itself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3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 consensus is reached and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it gets to know about it (</a:t>
            </a:r>
            <a:r>
              <a:rPr lang="en-US" sz="2400" i="1" dirty="0">
                <a:solidFill>
                  <a:schemeClr val="tx1"/>
                </a:solidFill>
              </a:rPr>
              <a:t>but before letting the Learner knowing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Either its failure gets detected and a new round is launched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Or, it recovers and learns again from its stable storage that </a:t>
            </a:r>
            <a:r>
              <a:rPr lang="en-US" sz="2200">
                <a:solidFill>
                  <a:schemeClr val="tx1"/>
                </a:solidFill>
              </a:rPr>
              <a:t>it has </a:t>
            </a:r>
            <a:r>
              <a:rPr lang="en-US" sz="2200" dirty="0">
                <a:solidFill>
                  <a:schemeClr val="tx1"/>
                </a:solidFill>
              </a:rPr>
              <a:t>succeeded in its bidding</a:t>
            </a:r>
            <a:endParaRPr lang="en-US" sz="20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4858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dirty="0"/>
              <a:t>Fault-tolerance</a:t>
            </a:r>
          </a:p>
        </p:txBody>
      </p:sp>
    </p:spTree>
    <p:extLst>
      <p:ext uri="{BB962C8B-B14F-4D97-AF65-F5344CB8AC3E}">
        <p14:creationId xmlns:p14="http://schemas.microsoft.com/office/powerpoint/2010/main" val="4218960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1028700" lvl="2" indent="-34290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70C0"/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4047996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 consistency protocol describes the </a:t>
            </a:r>
            <a:r>
              <a:rPr lang="en-US" sz="2800" i="1" dirty="0">
                <a:solidFill>
                  <a:schemeClr val="tx1"/>
                </a:solidFill>
              </a:rPr>
              <a:t>implementation</a:t>
            </a:r>
            <a:r>
              <a:rPr lang="en-US" sz="2800" dirty="0">
                <a:solidFill>
                  <a:schemeClr val="tx1"/>
                </a:solidFill>
              </a:rPr>
              <a:t> of a specific consistency model (e.g., strict consistency)</a:t>
            </a:r>
          </a:p>
          <a:p>
            <a:pPr lvl="6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will study 2 types of consistency protocols: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Primary-based Protocols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One primary coordinator is </a:t>
            </a:r>
            <a:r>
              <a:rPr lang="en-US" sz="2200" i="1" dirty="0">
                <a:solidFill>
                  <a:schemeClr val="tx1"/>
                </a:solidFill>
              </a:rPr>
              <a:t>elected</a:t>
            </a:r>
            <a:r>
              <a:rPr lang="en-US" sz="2200" dirty="0">
                <a:solidFill>
                  <a:schemeClr val="tx1"/>
                </a:solidFill>
              </a:rPr>
              <a:t> to control replication across multiple replicas</a:t>
            </a:r>
          </a:p>
          <a:p>
            <a:pPr lvl="8"/>
            <a:endParaRPr lang="en-US" sz="6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Replicated-write Protocols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Multiple replicas coordinate to provide consistency guarantees</a:t>
            </a:r>
          </a:p>
        </p:txBody>
      </p:sp>
    </p:spTree>
    <p:extLst>
      <p:ext uri="{BB962C8B-B14F-4D97-AF65-F5344CB8AC3E}">
        <p14:creationId xmlns:p14="http://schemas.microsoft.com/office/powerpoint/2010/main" val="141679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/>
        </p:nvGraphicFramePr>
        <p:xfrm>
          <a:off x="1752600" y="1905000"/>
          <a:ext cx="84582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523264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4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Primary-Based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In primary-based protocols, a simple centralized design is used to implement consistency models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Each data-item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>
                <a:solidFill>
                  <a:schemeClr val="tx1"/>
                </a:solidFill>
              </a:rPr>
              <a:t> has an associated “</a:t>
            </a:r>
            <a:r>
              <a:rPr lang="en-US" sz="2400" i="1" dirty="0">
                <a:solidFill>
                  <a:schemeClr val="tx1"/>
                </a:solidFill>
              </a:rPr>
              <a:t>primary replica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 primary replica is responsible for coordinating write operations</a:t>
            </a:r>
          </a:p>
          <a:p>
            <a:pPr lvl="5"/>
            <a:endParaRPr lang="en-US" sz="1400" dirty="0">
              <a:solidFill>
                <a:schemeClr val="tx1"/>
              </a:solidFill>
            </a:endParaRPr>
          </a:p>
          <a:p>
            <a:pPr lvl="5"/>
            <a:endParaRPr lang="en-US" sz="1400" dirty="0">
              <a:solidFill>
                <a:schemeClr val="tx1"/>
              </a:solidFill>
            </a:endParaRPr>
          </a:p>
          <a:p>
            <a:pPr lvl="5"/>
            <a:endParaRPr lang="en-US" sz="5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will study one example of primary-based protocols that implements the </a:t>
            </a:r>
            <a:r>
              <a:rPr lang="en-US" sz="2800" i="1" dirty="0">
                <a:solidFill>
                  <a:schemeClr val="tx1"/>
                </a:solidFill>
              </a:rPr>
              <a:t>Strict Consistency Model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The Remote-Write Protocol</a:t>
            </a:r>
          </a:p>
        </p:txBody>
      </p:sp>
    </p:spTree>
    <p:extLst>
      <p:ext uri="{BB962C8B-B14F-4D97-AF65-F5344CB8AC3E}">
        <p14:creationId xmlns:p14="http://schemas.microsoft.com/office/powerpoint/2010/main" val="182384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772400" y="440960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Remote-Write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Two Rules: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All write operations are forwarded to the primary replica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Read operations are carried out </a:t>
            </a:r>
            <a:r>
              <a:rPr lang="en-US" sz="2000" i="1" dirty="0">
                <a:solidFill>
                  <a:schemeClr val="tx1"/>
                </a:solidFill>
              </a:rPr>
              <a:t>locally</a:t>
            </a:r>
            <a:r>
              <a:rPr lang="en-US" sz="2000" dirty="0">
                <a:solidFill>
                  <a:schemeClr val="tx1"/>
                </a:solidFill>
              </a:rPr>
              <a:t> at each replica</a:t>
            </a:r>
          </a:p>
          <a:p>
            <a:pPr lvl="4">
              <a:buFont typeface="Wingdings" panose="05000000000000000000" pitchFamily="2" charset="2"/>
              <a:buChar char="§"/>
            </a:pPr>
            <a:endParaRPr lang="en-US" sz="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Approach for write operations: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379772" y="2971800"/>
            <a:ext cx="633633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Client connects to some replica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If the client issues write operation to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sz="2000" dirty="0">
              <a:solidFill>
                <a:schemeClr val="tx1"/>
              </a:solidFill>
            </a:endParaRPr>
          </a:p>
          <a:p>
            <a:pPr marL="461963" lvl="1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>
                <a:solidFill>
                  <a:schemeClr val="tx1"/>
                </a:solidFill>
              </a:rPr>
              <a:t>forwards the request to the primary replica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>
                <a:solidFill>
                  <a:schemeClr val="tx1"/>
                </a:solidFill>
                <a:cs typeface="Courier New" pitchFamily="49" charset="0"/>
              </a:rPr>
              <a:t>which</a:t>
            </a:r>
          </a:p>
          <a:p>
            <a:pPr marL="862013" lvl="2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  <a:cs typeface="Courier New" pitchFamily="49" charset="0"/>
              </a:rPr>
              <a:t>U</a:t>
            </a:r>
            <a:r>
              <a:rPr lang="en-US" sz="1600" dirty="0">
                <a:solidFill>
                  <a:schemeClr val="tx1"/>
                </a:solidFill>
              </a:rPr>
              <a:t>pdates its local value</a:t>
            </a:r>
          </a:p>
          <a:p>
            <a:pPr marL="862013" lvl="2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Then f</a:t>
            </a:r>
            <a:r>
              <a:rPr lang="en-US" sz="1600" dirty="0">
                <a:solidFill>
                  <a:schemeClr val="tx1"/>
                </a:solidFill>
              </a:rPr>
              <a:t>orwards the update to other replicas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1600" dirty="0">
              <a:solidFill>
                <a:schemeClr val="tx1"/>
              </a:solidFill>
            </a:endParaRPr>
          </a:p>
          <a:p>
            <a:pPr marL="461963" lvl="1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Other replicas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perform updates, and send ACKs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back to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After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 receives all ACKs, it informs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that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the write operation was successful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2000" dirty="0">
                <a:solidFill>
                  <a:schemeClr val="tx1"/>
                </a:solidFill>
              </a:rPr>
              <a:t>acknowledges the client, stating that the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write operation was successful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Can 5"/>
          <p:cNvSpPr/>
          <p:nvPr/>
        </p:nvSpPr>
        <p:spPr>
          <a:xfrm>
            <a:off x="9920650" y="461560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8" name="Can 7"/>
          <p:cNvSpPr/>
          <p:nvPr/>
        </p:nvSpPr>
        <p:spPr>
          <a:xfrm>
            <a:off x="8121581" y="461560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2" name="Can 11"/>
          <p:cNvSpPr/>
          <p:nvPr/>
        </p:nvSpPr>
        <p:spPr>
          <a:xfrm>
            <a:off x="9067801" y="4615609"/>
            <a:ext cx="446309" cy="430313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807374" y="3955578"/>
            <a:ext cx="16142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Primary Replica </a:t>
            </a:r>
          </a:p>
        </p:txBody>
      </p:sp>
      <p:cxnSp>
        <p:nvCxnSpPr>
          <p:cNvPr id="15" name="Straight Arrow Connector 14"/>
          <p:cNvCxnSpPr>
            <a:stCxn id="13" idx="2"/>
            <a:endCxn id="12" idx="1"/>
          </p:cNvCxnSpPr>
          <p:nvPr/>
        </p:nvCxnSpPr>
        <p:spPr>
          <a:xfrm flipH="1">
            <a:off x="9290955" y="4232576"/>
            <a:ext cx="323538" cy="38303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8038948" y="3351460"/>
            <a:ext cx="495453" cy="26161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8567890" y="486156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942588" y="361307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8229601" y="402048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8121581" y="504592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067801" y="506420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45" name="Rectangle 44"/>
          <p:cNvSpPr/>
          <p:nvPr/>
        </p:nvSpPr>
        <p:spPr>
          <a:xfrm>
            <a:off x="9936145" y="506865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9077849" y="506865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8567890" y="4778056"/>
            <a:ext cx="499911" cy="730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9524159" y="4785360"/>
            <a:ext cx="39649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8127441" y="50441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sp>
        <p:nvSpPr>
          <p:cNvPr id="54" name="Rectangle 53"/>
          <p:cNvSpPr/>
          <p:nvPr/>
        </p:nvSpPr>
        <p:spPr>
          <a:xfrm>
            <a:off x="9942852" y="506420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8574593" y="4963720"/>
            <a:ext cx="499911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9524158" y="4975860"/>
            <a:ext cx="411986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8567890" y="4615608"/>
            <a:ext cx="499910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8458201" y="402048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686800" y="5394961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</p:spTree>
    <p:extLst>
      <p:ext uri="{BB962C8B-B14F-4D97-AF65-F5344CB8AC3E}">
        <p14:creationId xmlns:p14="http://schemas.microsoft.com/office/powerpoint/2010/main" val="421418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9" grpId="0" animBg="1"/>
      <p:bldP spid="46" grpId="0" animBg="1"/>
      <p:bldP spid="46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Remote-Write Protocol –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Remote-Write Protocol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Provides a simple way to implement strict consistency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Guarantees that clients see always the most recent values</a:t>
            </a:r>
          </a:p>
          <a:p>
            <a:pPr lvl="6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However, latency is high in the Remote-Write Protocol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client blocks until all the replicas are updated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 what scenarios would you use the Remote-Write protocol?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Typically, for distributed databases and file systems in data-centers (i.e., in LAN settings)</a:t>
            </a:r>
          </a:p>
          <a:p>
            <a:pPr lvl="3"/>
            <a:r>
              <a:rPr lang="en-US" sz="2600" dirty="0">
                <a:solidFill>
                  <a:schemeClr val="tx1"/>
                </a:solidFill>
              </a:rPr>
              <a:t>Replicas are placed on the same LAN to reduce latency</a:t>
            </a:r>
          </a:p>
        </p:txBody>
      </p:sp>
    </p:spTree>
    <p:extLst>
      <p:ext uri="{BB962C8B-B14F-4D97-AF65-F5344CB8AC3E}">
        <p14:creationId xmlns:p14="http://schemas.microsoft.com/office/powerpoint/2010/main" val="53031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29587</TotalTime>
  <Words>2964</Words>
  <Application>Microsoft Macintosh PowerPoint</Application>
  <PresentationFormat>Widescreen</PresentationFormat>
  <Paragraphs>501</Paragraphs>
  <Slides>39</Slides>
  <Notes>9</Notes>
  <HiddenSlides>4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Courier New</vt:lpstr>
      <vt:lpstr>Wingdings</vt:lpstr>
      <vt:lpstr>1_Office Theme</vt:lpstr>
      <vt:lpstr>PowerPoint Presentation</vt:lpstr>
      <vt:lpstr>Today…</vt:lpstr>
      <vt:lpstr>Overview</vt:lpstr>
      <vt:lpstr>Overview</vt:lpstr>
      <vt:lpstr>Consistency Protocols</vt:lpstr>
      <vt:lpstr>Consistency Protocols</vt:lpstr>
      <vt:lpstr>Primary-Based Protocols</vt:lpstr>
      <vt:lpstr>Remote-Write Protocol</vt:lpstr>
      <vt:lpstr>Remote-Write Protocol – Discussion</vt:lpstr>
      <vt:lpstr>Consistency Protocols</vt:lpstr>
      <vt:lpstr>Replicated-Write Protocols</vt:lpstr>
      <vt:lpstr>Active Replication Protocol</vt:lpstr>
      <vt:lpstr>Centralized Active Replication Protocol</vt:lpstr>
      <vt:lpstr>Replicated-Write Protocols</vt:lpstr>
      <vt:lpstr>Quorum-Based Protocols</vt:lpstr>
      <vt:lpstr>Quorum-Based Protocols</vt:lpstr>
      <vt:lpstr>Quorum-Based Protocols</vt:lpstr>
      <vt:lpstr>Quorum-Based Protocols</vt:lpstr>
      <vt:lpstr>Quorum-Based Protocols</vt:lpstr>
      <vt:lpstr>Assumptions in Paxos</vt:lpstr>
      <vt:lpstr>Roles in Paxos</vt:lpstr>
      <vt:lpstr>Quorums in Paxos</vt:lpstr>
      <vt:lpstr>Paxos Algorithm: Phase I</vt:lpstr>
      <vt:lpstr>Paxos Algorithm: Phase I</vt:lpstr>
      <vt:lpstr>Example</vt:lpstr>
      <vt:lpstr>Example</vt:lpstr>
      <vt:lpstr>Paxos Algorithm: Phase II</vt:lpstr>
      <vt:lpstr>Paxos Algorithm: Phase II</vt:lpstr>
      <vt:lpstr>Example</vt:lpstr>
      <vt:lpstr>Example</vt:lpstr>
      <vt:lpstr>Example</vt:lpstr>
      <vt:lpstr>Example</vt:lpstr>
      <vt:lpstr>Example</vt:lpstr>
      <vt:lpstr>A Note on Liveness</vt:lpstr>
      <vt:lpstr>A Note on Liveness</vt:lpstr>
      <vt:lpstr>Possible Failures in Paxos</vt:lpstr>
      <vt:lpstr>Possible Failures in Paxos</vt:lpstr>
      <vt:lpstr>Possible Failures in Paxos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2739</cp:revision>
  <dcterms:created xsi:type="dcterms:W3CDTF">2008-11-03T12:44:07Z</dcterms:created>
  <dcterms:modified xsi:type="dcterms:W3CDTF">2022-11-06T04:52:45Z</dcterms:modified>
</cp:coreProperties>
</file>