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421" r:id="rId2"/>
    <p:sldId id="567" r:id="rId3"/>
    <p:sldId id="635" r:id="rId4"/>
    <p:sldId id="654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9" r:id="rId13"/>
    <p:sldId id="630" r:id="rId14"/>
    <p:sldId id="631" r:id="rId15"/>
    <p:sldId id="632" r:id="rId16"/>
    <p:sldId id="633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056242" y="1082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</a:t>
          </a:r>
        </a:p>
      </dsp:txBody>
      <dsp:txXfrm>
        <a:off x="1115130" y="59970"/>
        <a:ext cx="284338" cy="284338"/>
      </dsp:txXfrm>
    </dsp:sp>
    <dsp:sp modelId="{169C2DD3-43B8-44BE-95CF-476513A73FDD}">
      <dsp:nvSpPr>
        <dsp:cNvPr id="0" name=""/>
        <dsp:cNvSpPr/>
      </dsp:nvSpPr>
      <dsp:spPr>
        <a:xfrm rot="1350000">
          <a:off x="1532606" y="315605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2621" y="315867"/>
        <a:ext cx="931" cy="1016"/>
      </dsp:txXfrm>
    </dsp:sp>
    <dsp:sp modelId="{23DAF576-3583-42B2-9AF1-E0481465D64D}">
      <dsp:nvSpPr>
        <dsp:cNvPr id="0" name=""/>
        <dsp:cNvSpPr/>
      </dsp:nvSpPr>
      <dsp:spPr>
        <a:xfrm>
          <a:off x="1613767" y="23201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5</a:t>
          </a:r>
        </a:p>
      </dsp:txBody>
      <dsp:txXfrm>
        <a:off x="1672655" y="290905"/>
        <a:ext cx="284338" cy="284338"/>
      </dsp:txXfrm>
    </dsp:sp>
    <dsp:sp modelId="{F8A8879A-1585-4743-9D2E-ED8D426EF465}">
      <dsp:nvSpPr>
        <dsp:cNvPr id="0" name=""/>
        <dsp:cNvSpPr/>
      </dsp:nvSpPr>
      <dsp:spPr>
        <a:xfrm rot="4050000">
          <a:off x="1928470" y="70820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928593" y="708354"/>
        <a:ext cx="931" cy="1016"/>
      </dsp:txXfrm>
    </dsp:sp>
    <dsp:sp modelId="{89663832-459D-4E7F-8E32-D4D0D2F89F17}">
      <dsp:nvSpPr>
        <dsp:cNvPr id="0" name=""/>
        <dsp:cNvSpPr/>
      </dsp:nvSpPr>
      <dsp:spPr>
        <a:xfrm>
          <a:off x="1844701" y="789542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6</a:t>
          </a:r>
        </a:p>
      </dsp:txBody>
      <dsp:txXfrm>
        <a:off x="1903589" y="848430"/>
        <a:ext cx="284338" cy="284338"/>
      </dsp:txXfrm>
    </dsp:sp>
    <dsp:sp modelId="{9D6A8F8D-1137-4344-AA99-D71C7CF1C809}">
      <dsp:nvSpPr>
        <dsp:cNvPr id="0" name=""/>
        <dsp:cNvSpPr/>
      </dsp:nvSpPr>
      <dsp:spPr>
        <a:xfrm rot="6750000">
          <a:off x="1930782" y="1265726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931058" y="1265880"/>
        <a:ext cx="931" cy="1016"/>
      </dsp:txXfrm>
    </dsp:sp>
    <dsp:sp modelId="{B64EAF11-39AD-478A-9445-97FF85BE27EF}">
      <dsp:nvSpPr>
        <dsp:cNvPr id="0" name=""/>
        <dsp:cNvSpPr/>
      </dsp:nvSpPr>
      <dsp:spPr>
        <a:xfrm>
          <a:off x="1613767" y="1347067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</a:t>
          </a:r>
        </a:p>
      </dsp:txBody>
      <dsp:txXfrm>
        <a:off x="1672655" y="1405955"/>
        <a:ext cx="284338" cy="284338"/>
      </dsp:txXfrm>
    </dsp:sp>
    <dsp:sp modelId="{39415C20-E6E3-4051-A3EF-2621EBF6F860}">
      <dsp:nvSpPr>
        <dsp:cNvPr id="0" name=""/>
        <dsp:cNvSpPr/>
      </dsp:nvSpPr>
      <dsp:spPr>
        <a:xfrm rot="9450000">
          <a:off x="1538187" y="1661590"/>
          <a:ext cx="1330" cy="16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1538571" y="1661852"/>
        <a:ext cx="931" cy="1016"/>
      </dsp:txXfrm>
    </dsp:sp>
    <dsp:sp modelId="{FFED39B8-17BB-43B8-960B-0717F9CEE423}">
      <dsp:nvSpPr>
        <dsp:cNvPr id="0" name=""/>
        <dsp:cNvSpPr/>
      </dsp:nvSpPr>
      <dsp:spPr>
        <a:xfrm>
          <a:off x="1056242" y="157800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7</a:t>
          </a:r>
        </a:p>
      </dsp:txBody>
      <dsp:txXfrm>
        <a:off x="1115130" y="1636890"/>
        <a:ext cx="284338" cy="284338"/>
      </dsp:txXfrm>
    </dsp:sp>
    <dsp:sp modelId="{4F6397FE-9711-46DA-A151-9214037637C3}">
      <dsp:nvSpPr>
        <dsp:cNvPr id="0" name=""/>
        <dsp:cNvSpPr/>
      </dsp:nvSpPr>
      <dsp:spPr>
        <a:xfrm rot="12150000">
          <a:off x="980913" y="1664222"/>
          <a:ext cx="827" cy="10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81152" y="1664479"/>
        <a:ext cx="579" cy="631"/>
      </dsp:txXfrm>
    </dsp:sp>
    <dsp:sp modelId="{666D4A3B-5F69-434D-AB49-BFABEDDC6BE7}">
      <dsp:nvSpPr>
        <dsp:cNvPr id="0" name=""/>
        <dsp:cNvSpPr/>
      </dsp:nvSpPr>
      <dsp:spPr>
        <a:xfrm>
          <a:off x="498716" y="1347067"/>
          <a:ext cx="402114" cy="40211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0</a:t>
          </a:r>
        </a:p>
      </dsp:txBody>
      <dsp:txXfrm>
        <a:off x="557604" y="1405955"/>
        <a:ext cx="284338" cy="284338"/>
      </dsp:txXfrm>
    </dsp:sp>
    <dsp:sp modelId="{D260A765-0EF9-4E33-96D8-48EDFA32FF5A}">
      <dsp:nvSpPr>
        <dsp:cNvPr id="0" name=""/>
        <dsp:cNvSpPr/>
      </dsp:nvSpPr>
      <dsp:spPr>
        <a:xfrm rot="14850000">
          <a:off x="585303" y="1271949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585369" y="1272074"/>
        <a:ext cx="223" cy="243"/>
      </dsp:txXfrm>
    </dsp:sp>
    <dsp:sp modelId="{4DE8EA62-96B7-4104-A7B6-A79B44633A78}">
      <dsp:nvSpPr>
        <dsp:cNvPr id="0" name=""/>
        <dsp:cNvSpPr/>
      </dsp:nvSpPr>
      <dsp:spPr>
        <a:xfrm>
          <a:off x="267782" y="789542"/>
          <a:ext cx="402114" cy="402114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</a:t>
          </a:r>
        </a:p>
      </dsp:txBody>
      <dsp:txXfrm>
        <a:off x="326670" y="848430"/>
        <a:ext cx="284338" cy="284338"/>
      </dsp:txXfrm>
    </dsp:sp>
    <dsp:sp modelId="{404A4605-2222-43A9-B06D-A3CD42BABB0B}">
      <dsp:nvSpPr>
        <dsp:cNvPr id="0" name=""/>
        <dsp:cNvSpPr/>
      </dsp:nvSpPr>
      <dsp:spPr>
        <a:xfrm rot="17550000">
          <a:off x="582991" y="714424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583021" y="714549"/>
        <a:ext cx="223" cy="243"/>
      </dsp:txXfrm>
    </dsp:sp>
    <dsp:sp modelId="{733FD20A-E8F5-498D-B8C1-40BF2BBB946E}">
      <dsp:nvSpPr>
        <dsp:cNvPr id="0" name=""/>
        <dsp:cNvSpPr/>
      </dsp:nvSpPr>
      <dsp:spPr>
        <a:xfrm>
          <a:off x="498716" y="232017"/>
          <a:ext cx="402114" cy="402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</a:t>
          </a:r>
        </a:p>
      </dsp:txBody>
      <dsp:txXfrm>
        <a:off x="557604" y="290905"/>
        <a:ext cx="284338" cy="284338"/>
      </dsp:txXfrm>
    </dsp:sp>
    <dsp:sp modelId="{8E60590D-9230-4410-8898-9E8E33BAF0FA}">
      <dsp:nvSpPr>
        <dsp:cNvPr id="0" name=""/>
        <dsp:cNvSpPr/>
      </dsp:nvSpPr>
      <dsp:spPr>
        <a:xfrm rot="20250000">
          <a:off x="975587" y="318560"/>
          <a:ext cx="319" cy="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75591" y="318659"/>
        <a:ext cx="223" cy="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0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1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22, October 30,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But (server-side) replication comes with a cost, which is the necessity for maintaining consistency (or more precisely </a:t>
            </a:r>
            <a:r>
              <a:rPr lang="en-US" altLang="en-US" sz="2400" i="1" dirty="0">
                <a:solidFill>
                  <a:srgbClr val="0070C0"/>
                </a:solidFill>
              </a:rPr>
              <a:t>consistent ordering of updates</a:t>
            </a:r>
            <a:r>
              <a:rPr lang="en-US" altLang="en-US" sz="2400" dirty="0"/>
              <a:t>) </a:t>
            </a:r>
          </a:p>
          <a:p>
            <a:endParaRPr lang="en-US" altLang="en-US" sz="1050" dirty="0"/>
          </a:p>
          <a:p>
            <a:r>
              <a:rPr lang="en-US" altLang="en-US" sz="2400" dirty="0"/>
              <a:t>Example:</a:t>
            </a:r>
          </a:p>
          <a:p>
            <a:pPr lvl="1"/>
            <a:r>
              <a:rPr lang="en-US" altLang="en-US" sz="2000" dirty="0"/>
              <a:t>A Bank Database</a:t>
            </a:r>
          </a:p>
        </p:txBody>
      </p:sp>
      <p:sp>
        <p:nvSpPr>
          <p:cNvPr id="5" name="Can 4"/>
          <p:cNvSpPr/>
          <p:nvPr/>
        </p:nvSpPr>
        <p:spPr>
          <a:xfrm>
            <a:off x="33194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956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7396162" y="4398962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4957763" y="5465763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4310063" y="5160962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6862763" y="5102226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33663" y="3446462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86526" y="3429000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3814763" y="3789362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3814763" y="3789362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84550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33763" y="40179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7891463" y="3771900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72363" y="40052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34163" y="50085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472363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4222751" y="3771900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33913" y="497046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4075" y="500856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76600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2971801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089776" y="47244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51213" grpId="0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77925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575894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711325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330325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543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311525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93439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59125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94101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98925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49925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76926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6503988" y="5773739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91214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8782050" y="5786438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5655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2438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3962400" y="5862638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3962400" y="2473325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639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73325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4610100" y="2473325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4711700" y="2492375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711701" y="2466976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724400" y="2473325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800600" y="2549525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749801" y="2492376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24488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369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4838701" y="2492375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648200" y="3821113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4724400" y="2473325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54326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35600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2003425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6248400" y="79692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6015038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225925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read-to-write ratio is low,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4038600" y="11430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11277600" cy="538481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Maintaining Consistency of Replicated Data (Cont’d)</a:t>
            </a:r>
          </a:p>
        </p:txBody>
      </p:sp>
      <p:sp>
        <p:nvSpPr>
          <p:cNvPr id="5" name="Can 4"/>
          <p:cNvSpPr/>
          <p:nvPr/>
        </p:nvSpPr>
        <p:spPr>
          <a:xfrm>
            <a:off x="43434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99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54102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67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6477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8763000" y="16764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99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00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86800" y="12954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28194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800" y="32766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37585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24200" y="31242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048000" y="3559176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71800" y="40640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62150" y="57150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1200" y="5842001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6503988" y="5738814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/>
              <a:t>=Read variable x; </a:t>
            </a:r>
          </a:p>
          <a:p>
            <a:r>
              <a:rPr lang="en-US" altLang="en-US" sz="1200" dirty="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069263" y="5856289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8782050" y="57515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91018" y="5821626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2438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3962400" y="58277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66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3962400" y="24384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352800" y="33289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4038600" y="24384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4610100" y="24384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672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3830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49888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26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826500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4838700" y="24384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495800" y="33020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4648200" y="37861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4991100" y="24384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105400" y="2819401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4384675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135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812213" y="19685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6248400" y="7620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657600" y="59801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981200" y="41910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Maintaining consistency should balance between the strictness of consistency versus efficiency (or performance)</a:t>
            </a:r>
          </a:p>
          <a:p>
            <a:pPr lvl="1">
              <a:defRPr/>
            </a:pPr>
            <a:r>
              <a:rPr lang="en-US" sz="2000" dirty="0"/>
              <a:t>Good-enough consistency depends on your application</a:t>
            </a:r>
          </a:p>
          <a:p>
            <a:pPr lvl="4">
              <a:defRPr/>
            </a:pPr>
            <a:endParaRPr lang="en-US" sz="1050" dirty="0"/>
          </a:p>
        </p:txBody>
      </p:sp>
      <p:sp>
        <p:nvSpPr>
          <p:cNvPr id="7" name="Left-Right Arrow 6"/>
          <p:cNvSpPr/>
          <p:nvPr/>
        </p:nvSpPr>
        <p:spPr>
          <a:xfrm>
            <a:off x="2438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7924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7010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1905000" y="3163889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2133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3076576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70C0"/>
                </a:solidFill>
              </a:rPr>
              <a:t>consistency model </a:t>
            </a:r>
            <a:r>
              <a:rPr lang="en-US" altLang="en-US" dirty="0"/>
              <a:t>is a contract between: </a:t>
            </a:r>
          </a:p>
          <a:p>
            <a:pPr lvl="1"/>
            <a:r>
              <a:rPr lang="en-US" altLang="en-US" sz="3200" dirty="0"/>
              <a:t>The process that wants to use the data</a:t>
            </a:r>
          </a:p>
          <a:p>
            <a:pPr lvl="1"/>
            <a:r>
              <a:rPr lang="en-US" altLang="en-US" sz="3200" dirty="0"/>
              <a:t>and the data-store</a:t>
            </a:r>
          </a:p>
          <a:p>
            <a:pPr lvl="4"/>
            <a:endParaRPr lang="en-US" altLang="en-US" sz="3200" dirty="0"/>
          </a:p>
          <a:p>
            <a:r>
              <a:rPr lang="en-US" altLang="en-US" dirty="0"/>
              <a:t>A consistency model states the level (or degree) of consistency provided by the data-store to the processes while reading and writing data</a:t>
            </a:r>
          </a:p>
          <a:p>
            <a:pPr lvl="4"/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Replication- Part II</a:t>
            </a: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 (or client-side replication) –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(or more precisely, server-side replication)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Motivation and definitions 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Tuesday, Nov 1st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will be posted today. It is due on November 6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Motivation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Consistency Models</a:t>
            </a:r>
          </a:p>
          <a:p>
            <a:pPr lvl="1">
              <a:defRPr/>
            </a:pPr>
            <a:r>
              <a:rPr lang="en-US" sz="3200" dirty="0"/>
              <a:t>Data-Centric Consistency Models</a:t>
            </a:r>
          </a:p>
          <a:p>
            <a:pPr lvl="1">
              <a:defRPr/>
            </a:pPr>
            <a:r>
              <a:rPr lang="en-US" sz="3200" dirty="0"/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dirty="0"/>
              <a:t>Consistency Protocols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38"/>
            <a:ext cx="10332720" cy="1573438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5562" y="1143739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60" y="5190350"/>
            <a:ext cx="1669039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Next two lectures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3048000"/>
            <a:ext cx="10332720" cy="213082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marL="914400" lvl="2" indent="0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116089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Improving performance</a:t>
            </a:r>
          </a:p>
          <a:p>
            <a:pPr lvl="2"/>
            <a:r>
              <a:rPr lang="en-US" altLang="en-US" dirty="0"/>
              <a:t>A client can access nearby replicated copies and save latency</a:t>
            </a:r>
          </a:p>
          <a:p>
            <a:pPr lvl="2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Increasing the availability of services</a:t>
            </a:r>
          </a:p>
          <a:p>
            <a:pPr lvl="2"/>
            <a:r>
              <a:rPr lang="en-US" altLang="en-US" dirty="0"/>
              <a:t>Replication can mask failures such as server crashes and network disconnection</a:t>
            </a:r>
          </a:p>
          <a:p>
            <a:pPr lvl="4"/>
            <a:endParaRPr lang="en-US" altLang="en-US" sz="140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Enhancing the scalability of systems</a:t>
            </a:r>
          </a:p>
          <a:p>
            <a:pPr lvl="2"/>
            <a:r>
              <a:rPr lang="en-US" altLang="en-US" dirty="0"/>
              <a:t>Requests to data can be distributed across many servers, which contain replicated copies of the data</a:t>
            </a:r>
          </a:p>
          <a:p>
            <a:pPr lvl="4"/>
            <a:endParaRPr lang="en-US" altLang="en-US" sz="1050" dirty="0"/>
          </a:p>
          <a:p>
            <a:pPr marL="800100" lvl="1" indent="-342900"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Securing against malicious attacks</a:t>
            </a:r>
          </a:p>
          <a:p>
            <a:pPr lvl="2"/>
            <a:r>
              <a:rPr lang="en-US" altLang="en-US" dirty="0"/>
              <a:t>Even if some replicas are malicious, security of data can be guaranteed by relying on replicated copies at non-compromised servers</a:t>
            </a: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/>
          <a:lstStyle/>
          <a:p>
            <a:r>
              <a:rPr lang="en-US" altLang="en-US" sz="2800" dirty="0"/>
              <a:t>Example</a:t>
            </a:r>
            <a:r>
              <a:rPr lang="en-US" altLang="en-US" dirty="0"/>
              <a:t>: </a:t>
            </a:r>
          </a:p>
          <a:p>
            <a:pPr lvl="1"/>
            <a:r>
              <a:rPr lang="en-US" altLang="en-US" dirty="0"/>
              <a:t>Replication at </a:t>
            </a:r>
            <a:r>
              <a:rPr lang="en-US" altLang="en-US" i="1" dirty="0"/>
              <a:t>secondary</a:t>
            </a:r>
            <a:r>
              <a:rPr lang="en-US" altLang="en-US" dirty="0"/>
              <a:t> servers in Content Delivery Network (CDNs)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0192" y="2819400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81400" y="3581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114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410200" y="3352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6858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239000" y="3657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7848600" y="4800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95700" y="3733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429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24500" y="3505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95700" y="3733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638800" y="3429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3352800" y="2895601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695700" y="3081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229100" y="4419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5405438" y="5029201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dirty="0"/>
              <a:t>Secondary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6858000" y="4876801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8089901" y="4762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4" y="3081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5524501" y="3290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3233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3762375" y="3443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Example: </a:t>
            </a:r>
          </a:p>
          <a:p>
            <a:pPr lvl="1"/>
            <a:r>
              <a:rPr lang="en-US" altLang="en-US" dirty="0"/>
              <a:t>Google File-System replicates data blocks at computers across different racks, clusters, and data-centers</a:t>
            </a:r>
          </a:p>
          <a:p>
            <a:pPr lvl="1"/>
            <a:r>
              <a:rPr lang="en-US" altLang="en-US" dirty="0"/>
              <a:t>If one computer or a rack or a cluster crashes, blocks can still be accessed from other sources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30" y="3705934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4074814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212535" y="40869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059788" y="4163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300051" y="5306134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Distributing data across replicated servers helps in saving the main server from becoming a </a:t>
            </a:r>
            <a:r>
              <a:rPr lang="en-US" altLang="en-US" sz="2800" i="1" dirty="0"/>
              <a:t>performance bottleneck</a:t>
            </a:r>
          </a:p>
          <a:p>
            <a:pPr marL="1828800" lvl="4" indent="0">
              <a:buNone/>
            </a:pPr>
            <a:endParaRPr lang="en-US" altLang="en-US" sz="2800" dirty="0"/>
          </a:p>
          <a:p>
            <a:r>
              <a:rPr lang="en-US" altLang="en-US" sz="2800" dirty="0"/>
              <a:t>Example: Content Delivery Networks can decrease load at main (</a:t>
            </a:r>
            <a:r>
              <a:rPr lang="en-US" altLang="en-US" sz="2800" i="1" dirty="0"/>
              <a:t>primary</a:t>
            </a:r>
            <a:r>
              <a:rPr lang="en-US" altLang="en-US" sz="2800" dirty="0"/>
              <a:t>) servers</a:t>
            </a: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13992" y="3710774"/>
            <a:ext cx="5472809" cy="2690026"/>
          </a:xfrm>
          <a:prstGeom prst="rect">
            <a:avLst/>
          </a:prstGeom>
          <a:noFill/>
        </p:spPr>
      </p:pic>
      <p:sp>
        <p:nvSpPr>
          <p:cNvPr id="6" name="Can 5"/>
          <p:cNvSpPr/>
          <p:nvPr/>
        </p:nvSpPr>
        <p:spPr>
          <a:xfrm>
            <a:off x="3505200" y="4472774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038600" y="51585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334000" y="42441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6781800" y="48537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7162800" y="4548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7772400" y="5691974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619500" y="4625174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320374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48300" y="4396574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19500" y="4625174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562600" y="4320374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3276600" y="3786975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19500" y="3972712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52900" y="5310974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5329238" y="5920575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6781800" y="5768175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1" y="5234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8013701" y="5653874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3972712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5448300" y="4063200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4125112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3686175" y="4334662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4701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44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4853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5844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158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4091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07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46251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5395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463374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3505200" y="4625174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3998914" y="5310974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4191001" y="5310974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5370514" y="4129874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5410201" y="4396574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6896101" y="5006174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6934200" y="5006174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7277100" y="4301324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391400" y="4472774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7391400" y="4625174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7886700" y="5444324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7886700" y="5844374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33800" y="4334662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3784600" y="3920324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3784601" y="4182262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733800" y="4548975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3733800" y="4301324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3733800" y="4453724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3784600" y="4548974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3733800" y="4548974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3733800" y="4548974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3733800" y="4548974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3733800" y="4548974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694114" y="4548974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3733801" y="4548974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3733801" y="4548974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29918322"/>
              </p:ext>
            </p:extLst>
          </p:nvPr>
        </p:nvGraphicFramePr>
        <p:xfrm>
          <a:off x="4876800" y="37290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If a minority of servers in a system are malicious, the non-malicious servers can outvote the malicious ones</a:t>
            </a:r>
          </a:p>
          <a:p>
            <a:pPr lvl="1"/>
            <a:r>
              <a:rPr lang="en-US" altLang="en-US" sz="2400" dirty="0"/>
              <a:t>This technique can also be used to provide fault-tolerance against non-malicious but faulty servers</a:t>
            </a:r>
          </a:p>
          <a:p>
            <a:pPr lvl="4"/>
            <a:endParaRPr lang="en-US" altLang="en-US" sz="300" dirty="0"/>
          </a:p>
          <a:p>
            <a:r>
              <a:rPr lang="en-US" altLang="en-US" sz="2400" dirty="0"/>
              <a:t>Example: In a peer-to-peer system, peers can coordinate to prevent delivering faulty data to the requester</a:t>
            </a: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2743200" y="57864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848600" y="43386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28113</TotalTime>
  <Words>910</Words>
  <Application>Microsoft Macintosh PowerPoint</Application>
  <PresentationFormat>Widescreen</PresentationFormat>
  <Paragraphs>214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2732</cp:revision>
  <dcterms:created xsi:type="dcterms:W3CDTF">2008-11-03T12:44:07Z</dcterms:created>
  <dcterms:modified xsi:type="dcterms:W3CDTF">2022-10-30T02:53:51Z</dcterms:modified>
</cp:coreProperties>
</file>