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541" r:id="rId2"/>
    <p:sldId id="644" r:id="rId3"/>
    <p:sldId id="758" r:id="rId4"/>
    <p:sldId id="764" r:id="rId5"/>
    <p:sldId id="775" r:id="rId6"/>
    <p:sldId id="781" r:id="rId7"/>
    <p:sldId id="789" r:id="rId8"/>
    <p:sldId id="790" r:id="rId9"/>
    <p:sldId id="814" r:id="rId10"/>
    <p:sldId id="815" r:id="rId11"/>
    <p:sldId id="816" r:id="rId12"/>
    <p:sldId id="817" r:id="rId13"/>
    <p:sldId id="818" r:id="rId14"/>
    <p:sldId id="819" r:id="rId15"/>
    <p:sldId id="820" r:id="rId16"/>
    <p:sldId id="821" r:id="rId17"/>
    <p:sldId id="822" r:id="rId18"/>
    <p:sldId id="823" r:id="rId19"/>
    <p:sldId id="824" r:id="rId20"/>
    <p:sldId id="825" r:id="rId21"/>
    <p:sldId id="826" r:id="rId22"/>
    <p:sldId id="827" r:id="rId23"/>
    <p:sldId id="828" r:id="rId24"/>
    <p:sldId id="829" r:id="rId25"/>
    <p:sldId id="830" r:id="rId26"/>
    <p:sldId id="832" r:id="rId27"/>
    <p:sldId id="833" r:id="rId28"/>
    <p:sldId id="834" r:id="rId29"/>
    <p:sldId id="835" r:id="rId30"/>
    <p:sldId id="836" r:id="rId31"/>
    <p:sldId id="837" r:id="rId32"/>
    <p:sldId id="838" r:id="rId33"/>
    <p:sldId id="839" r:id="rId34"/>
    <p:sldId id="840" r:id="rId35"/>
    <p:sldId id="841" r:id="rId36"/>
    <p:sldId id="842" r:id="rId37"/>
    <p:sldId id="843" r:id="rId38"/>
    <p:sldId id="844" r:id="rId39"/>
    <p:sldId id="845" r:id="rId40"/>
    <p:sldId id="846" r:id="rId41"/>
    <p:sldId id="847" r:id="rId42"/>
    <p:sldId id="848" r:id="rId43"/>
    <p:sldId id="849" r:id="rId4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86395" autoAdjust="0"/>
  </p:normalViewPr>
  <p:slideViewPr>
    <p:cSldViewPr>
      <p:cViewPr varScale="1">
        <p:scale>
          <a:sx n="110" d="100"/>
          <a:sy n="110" d="100"/>
        </p:scale>
        <p:origin x="148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10/24/22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608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326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49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37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739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295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082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511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4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8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8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9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2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5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6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10/24/22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7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9231F21E-176C-47ED-8951-953B6E1A1B8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2E07AF0-73CD-43B5-A037-DB306D05ECA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21, October 25,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19202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4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28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E&gt;,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6463442" y="2269136"/>
            <a:ext cx="379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&lt;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Do Not 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50180" name="TextBox 50179"/>
          <p:cNvSpPr txBox="1"/>
          <p:nvPr/>
        </p:nvSpPr>
        <p:spPr>
          <a:xfrm>
            <a:off x="6324601" y="4995665"/>
            <a:ext cx="414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does NOT see up-to-date F1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(It can </a:t>
            </a:r>
            <a:r>
              <a:rPr lang="en-US" b="1" i="1" u="sng" dirty="0">
                <a:solidFill>
                  <a:srgbClr val="0000FF"/>
                </a:solidFill>
                <a:sym typeface="Wingdings" panose="05000000000000000000" pitchFamily="2" charset="2"/>
              </a:rPr>
              <a:t>pull</a:t>
            </a:r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 it after t’ expires)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915400" y="3631890"/>
            <a:ext cx="631244" cy="1335857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41248" y="5895995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51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1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In this case:</a:t>
            </a:r>
          </a:p>
          <a:p>
            <a:pPr lvl="1"/>
            <a:r>
              <a:rPr lang="en-US" dirty="0"/>
              <a:t>A lease becomes a </a:t>
            </a:r>
            <a:r>
              <a:rPr lang="en-US" i="1" dirty="0"/>
              <a:t>promise</a:t>
            </a:r>
            <a:r>
              <a:rPr lang="en-US" dirty="0"/>
              <a:t> by the server that it will </a:t>
            </a:r>
            <a:r>
              <a:rPr lang="en-US" i="1" u="sng" dirty="0"/>
              <a:t>push</a:t>
            </a:r>
            <a:r>
              <a:rPr lang="en-US" dirty="0"/>
              <a:t> updates to a client for a specified time (i.e., the lease duration)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a lease expires, the client is forced to poll the server for updates and </a:t>
            </a:r>
            <a:r>
              <a:rPr lang="en-US" i="1" u="sng" dirty="0"/>
              <a:t>pull</a:t>
            </a:r>
            <a:r>
              <a:rPr lang="en-US" dirty="0"/>
              <a:t> the modified data if necessary</a:t>
            </a:r>
          </a:p>
          <a:p>
            <a:pPr lvl="2"/>
            <a:r>
              <a:rPr lang="en-US" sz="2800" dirty="0"/>
              <a:t>The client </a:t>
            </a:r>
            <a:r>
              <a:rPr lang="en-US" sz="2800" i="1" dirty="0"/>
              <a:t>can</a:t>
            </a:r>
            <a:r>
              <a:rPr lang="en-US" sz="2800" dirty="0"/>
              <a:t> also renew its lease and get again updates pushed to its site for the new lease duration</a:t>
            </a:r>
          </a:p>
          <a:p>
            <a:pPr lvl="3"/>
            <a:r>
              <a:rPr lang="en-US" sz="2800" i="1" dirty="0"/>
              <a:t>Flexibility in choices!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18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/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3200" dirty="0"/>
              <a:t>Generalizes the check-on-use and callback schemes</a:t>
            </a:r>
          </a:p>
          <a:p>
            <a:pPr marL="3429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Lease duration can be tuned to adapt to mutation rate</a:t>
            </a:r>
          </a:p>
          <a:p>
            <a:pPr lvl="2"/>
            <a:r>
              <a:rPr lang="en-US" sz="2800" dirty="0"/>
              <a:t>It is a clean tuning knob for design flexibility</a:t>
            </a:r>
          </a:p>
          <a:p>
            <a:pPr marL="685800" lvl="2" indent="0">
              <a:buNone/>
            </a:pPr>
            <a:endParaRPr lang="en-US" sz="2800" dirty="0"/>
          </a:p>
          <a:p>
            <a:pPr lvl="1"/>
            <a:r>
              <a:rPr lang="en-US" sz="3200" dirty="0"/>
              <a:t>Conceptually simple, yet flexible</a:t>
            </a:r>
          </a:p>
        </p:txBody>
      </p:sp>
    </p:spTree>
    <p:extLst>
      <p:ext uri="{BB962C8B-B14F-4D97-AF65-F5344CB8AC3E}">
        <p14:creationId xmlns:p14="http://schemas.microsoft.com/office/powerpoint/2010/main" val="20417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dirty="0"/>
              <a:t>Lease-holder has total autonomy during lease</a:t>
            </a:r>
          </a:p>
          <a:p>
            <a:pPr lvl="2"/>
            <a:r>
              <a:rPr lang="en-US" sz="2400" dirty="0"/>
              <a:t>Load/priorities can change at the server</a:t>
            </a:r>
          </a:p>
          <a:p>
            <a:pPr lvl="2"/>
            <a:r>
              <a:rPr lang="en-US" sz="2400" dirty="0"/>
              <a:t>Revocation (where a lease is withdrawn by the server from the lease-holder) can be incorporated</a:t>
            </a:r>
          </a:p>
          <a:p>
            <a:pPr marL="914400" lvl="2" indent="0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/>
              <a:t>In an invalidation-based, lease-based protocol:</a:t>
            </a:r>
          </a:p>
          <a:p>
            <a:pPr lvl="2"/>
            <a:r>
              <a:rPr lang="en-US" sz="2400" dirty="0"/>
              <a:t>Writers will be </a:t>
            </a:r>
            <a:r>
              <a:rPr lang="en-US" sz="2400" i="1" dirty="0"/>
              <a:t>delayed</a:t>
            </a:r>
            <a:r>
              <a:rPr lang="en-US" sz="2400" dirty="0"/>
              <a:t> on an object until all the read leases on that object are expired</a:t>
            </a:r>
          </a:p>
          <a:p>
            <a:pPr lvl="2"/>
            <a:r>
              <a:rPr lang="en-US" sz="2400" dirty="0"/>
              <a:t>Keep-alive callbacks are needed</a:t>
            </a:r>
          </a:p>
          <a:p>
            <a:pPr lvl="2"/>
            <a:r>
              <a:rPr lang="en-US" sz="2400" dirty="0" err="1"/>
              <a:t>Stateful</a:t>
            </a:r>
            <a:r>
              <a:rPr lang="en-US" sz="2400" dirty="0"/>
              <a:t> server, </a:t>
            </a:r>
            <a:r>
              <a:rPr lang="en-US" sz="2200" dirty="0"/>
              <a:t>which typically implies inferior fault-tolerance and scalability (in terms of capacity and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27861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51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Basic Idea:</a:t>
            </a:r>
          </a:p>
          <a:p>
            <a:pPr lvl="1"/>
            <a:r>
              <a:rPr lang="en-US" sz="2400" dirty="0"/>
              <a:t>When </a:t>
            </a:r>
            <a:r>
              <a:rPr lang="en-US" sz="2400" i="1" u="sng" dirty="0"/>
              <a:t>write-sharing</a:t>
            </a:r>
            <a:r>
              <a:rPr lang="en-US" sz="2400" i="1" dirty="0"/>
              <a:t> </a:t>
            </a:r>
            <a:r>
              <a:rPr lang="en-US" sz="2400" dirty="0"/>
              <a:t>is detected, caching is turned off</a:t>
            </a:r>
          </a:p>
          <a:p>
            <a:pPr lvl="1"/>
            <a:r>
              <a:rPr lang="en-US" sz="2400" dirty="0"/>
              <a:t>Afterwards, all references go directly to the master copy</a:t>
            </a:r>
          </a:p>
          <a:p>
            <a:pPr lvl="1"/>
            <a:r>
              <a:rPr lang="en-US" sz="2400" dirty="0"/>
              <a:t>Caching is resumed when write-sharing ends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Precise single-copy semantics (even at byte-level consistency)</a:t>
            </a:r>
          </a:p>
          <a:p>
            <a:pPr lvl="1"/>
            <a:r>
              <a:rPr lang="en-US" sz="2400" dirty="0"/>
              <a:t>Excellent fallback strategy</a:t>
            </a:r>
          </a:p>
          <a:p>
            <a:pPr lvl="2"/>
            <a:r>
              <a:rPr lang="en-US" sz="2400" dirty="0"/>
              <a:t>Exemplifies good engineering: “Handle average case well; worst case safely”</a:t>
            </a:r>
          </a:p>
          <a:p>
            <a:pPr lvl="1"/>
            <a:r>
              <a:rPr lang="en-US" sz="2400" dirty="0"/>
              <a:t>Good adaptation of caching aggressiveness to workload characteristics (i.e., patterns of reads and writes)</a:t>
            </a:r>
          </a:p>
        </p:txBody>
      </p:sp>
    </p:spTree>
    <p:extLst>
      <p:ext uri="{BB962C8B-B14F-4D97-AF65-F5344CB8AC3E}">
        <p14:creationId xmlns:p14="http://schemas.microsoft.com/office/powerpoint/2010/main" val="2572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000" dirty="0"/>
              <a:t>Server needs to be aware of every use of data</a:t>
            </a:r>
          </a:p>
          <a:p>
            <a:pPr lvl="2"/>
            <a:r>
              <a:rPr lang="en-US" sz="3000" dirty="0"/>
              <a:t>Assuming it is used in conjunction with check-on-use</a:t>
            </a:r>
          </a:p>
          <a:p>
            <a:pPr lvl="3"/>
            <a:r>
              <a:rPr lang="en-US" sz="3000" dirty="0"/>
              <a:t>Either clients expose their wills of making writes upon opening files</a:t>
            </a:r>
          </a:p>
          <a:p>
            <a:pPr lvl="3"/>
            <a:r>
              <a:rPr lang="en-US" sz="3000" dirty="0"/>
              <a:t>Or the server relies on clients’ write-backs upon closing files (which indicate writes on files)</a:t>
            </a:r>
          </a:p>
          <a:p>
            <a:pPr lvl="3"/>
            <a:endParaRPr lang="en-US" sz="3000" dirty="0"/>
          </a:p>
          <a:p>
            <a:pPr lvl="1"/>
            <a:r>
              <a:rPr lang="en-US" sz="3000" dirty="0"/>
              <a:t>Server maintains some </a:t>
            </a:r>
            <a:r>
              <a:rPr lang="en-US" sz="3000" i="1" dirty="0"/>
              <a:t>monitoring state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054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83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Many applications can tolerate inconsistency for a long time</a:t>
            </a:r>
          </a:p>
          <a:p>
            <a:pPr lvl="1"/>
            <a:r>
              <a:rPr lang="en-US" dirty="0"/>
              <a:t>Webpage updates, Web Search – Crawling, indexing and ranking, Updates to DNS Server</a:t>
            </a:r>
          </a:p>
          <a:p>
            <a:pPr lvl="5"/>
            <a:endParaRPr lang="en-US" sz="1600" dirty="0"/>
          </a:p>
          <a:p>
            <a:r>
              <a:rPr lang="en-US" dirty="0"/>
              <a:t>In such applications, it is acceptable and efficient if updates are </a:t>
            </a:r>
            <a:r>
              <a:rPr lang="en-US" i="1" dirty="0"/>
              <a:t>infrequently</a:t>
            </a:r>
            <a:r>
              <a:rPr lang="en-US" dirty="0"/>
              <a:t> propagated</a:t>
            </a:r>
          </a:p>
          <a:p>
            <a:pPr lvl="4"/>
            <a:endParaRPr lang="en-US" sz="1600" dirty="0"/>
          </a:p>
          <a:p>
            <a:r>
              <a:rPr lang="en-US" dirty="0"/>
              <a:t>A caching scheme is termed as </a:t>
            </a:r>
            <a:r>
              <a:rPr lang="en-US" i="1" dirty="0">
                <a:solidFill>
                  <a:srgbClr val="0070C0"/>
                </a:solidFill>
              </a:rPr>
              <a:t>eventually consistent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if:</a:t>
            </a:r>
          </a:p>
          <a:p>
            <a:pPr lvl="1"/>
            <a:r>
              <a:rPr lang="en-US" sz="3200" dirty="0"/>
              <a:t>All replicas will </a:t>
            </a:r>
            <a:r>
              <a:rPr lang="en-US" sz="3200" i="1" dirty="0"/>
              <a:t>gradually</a:t>
            </a:r>
            <a:r>
              <a:rPr lang="en-US" sz="3200" dirty="0"/>
              <a:t> become consistent in the absence of updates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8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Caching schemes typically apply eventual consistency if: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Write-write conflicts</a:t>
            </a:r>
            <a:r>
              <a:rPr lang="en-US" dirty="0">
                <a:solidFill>
                  <a:srgbClr val="0070C0"/>
                </a:solidFill>
              </a:rPr>
              <a:t> are rare</a:t>
            </a:r>
          </a:p>
          <a:p>
            <a:pPr lvl="2"/>
            <a:r>
              <a:rPr lang="en-US" sz="2400" dirty="0"/>
              <a:t>Very rare for two processes to write to the same object</a:t>
            </a:r>
          </a:p>
          <a:p>
            <a:pPr lvl="2"/>
            <a:r>
              <a:rPr lang="en-US" sz="2400" dirty="0"/>
              <a:t>Generally, one client updates the data object </a:t>
            </a:r>
          </a:p>
          <a:p>
            <a:pPr lvl="3"/>
            <a:r>
              <a:rPr lang="en-US" sz="2000" dirty="0"/>
              <a:t>E.g., One DNS server updates the name-to-IP mappings</a:t>
            </a:r>
          </a:p>
          <a:p>
            <a:pPr lvl="2"/>
            <a:r>
              <a:rPr lang="en-US" sz="2400" dirty="0"/>
              <a:t>Rare conflicts can be handled through simple mechanisms, such as mutual exclusion</a:t>
            </a:r>
          </a:p>
          <a:p>
            <a:pPr lvl="7"/>
            <a:endParaRPr lang="en-US" sz="1800" dirty="0"/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Read-write conflicts</a:t>
            </a:r>
            <a:r>
              <a:rPr lang="en-US" dirty="0">
                <a:solidFill>
                  <a:srgbClr val="0070C0"/>
                </a:solidFill>
              </a:rPr>
              <a:t> are more frequent</a:t>
            </a:r>
          </a:p>
          <a:p>
            <a:pPr lvl="2"/>
            <a:r>
              <a:rPr lang="en-US" sz="2400" dirty="0"/>
              <a:t>Conflicts where one process is reading an object, while another process is writing (or attempting to write) to a replica of it</a:t>
            </a:r>
          </a:p>
          <a:p>
            <a:pPr lvl="2"/>
            <a:r>
              <a:rPr lang="en-US" sz="2400" dirty="0"/>
              <a:t>Eventually consistent schemes have to focus on efficiently resolving </a:t>
            </a:r>
            <a:br>
              <a:rPr lang="en-US" sz="2400" dirty="0"/>
            </a:br>
            <a:r>
              <a:rPr lang="en-US" sz="2400" dirty="0"/>
              <a:t>these conflicts</a:t>
            </a:r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509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Caching- Part I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Caching- Part II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Oct 27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is on Tuesday, Nov 1st 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16636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 implementation of eventual consistency):</a:t>
            </a:r>
          </a:p>
          <a:p>
            <a:pPr lvl="1"/>
            <a:r>
              <a:rPr lang="en-US" sz="2400" dirty="0"/>
              <a:t>A client blindly assumes cached data is valid for a while</a:t>
            </a:r>
          </a:p>
          <a:p>
            <a:pPr lvl="2"/>
            <a:r>
              <a:rPr lang="en-US" sz="2400" dirty="0"/>
              <a:t>Referred to as “trust period”</a:t>
            </a:r>
          </a:p>
          <a:p>
            <a:pPr lvl="3"/>
            <a:r>
              <a:rPr lang="en-US" sz="2400" dirty="0"/>
              <a:t>E.g., In Sun NFSv3 cached files are assumed </a:t>
            </a:r>
            <a:r>
              <a:rPr lang="en-US" sz="2400" i="1" dirty="0"/>
              <a:t>current</a:t>
            </a:r>
            <a:r>
              <a:rPr lang="en-US" sz="2400" dirty="0"/>
              <a:t> for 3 seconds, while directories for 30 seconds</a:t>
            </a:r>
          </a:p>
          <a:p>
            <a:pPr lvl="2"/>
            <a:r>
              <a:rPr lang="en-US" sz="2400" dirty="0"/>
              <a:t>A small variant is to set a time-to-live (TTL) field for each object</a:t>
            </a:r>
          </a:p>
          <a:p>
            <a:pPr lvl="1"/>
            <a:r>
              <a:rPr lang="en-US" sz="2400" dirty="0"/>
              <a:t>It periodically checks (based on time since last check) the validity of cached data</a:t>
            </a:r>
          </a:p>
          <a:p>
            <a:pPr lvl="1"/>
            <a:r>
              <a:rPr lang="en-US" sz="2400" dirty="0"/>
              <a:t>No communication occurs during trust period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Simple implementation</a:t>
            </a:r>
          </a:p>
          <a:p>
            <a:pPr lvl="1"/>
            <a:r>
              <a:rPr lang="en-US" sz="2400" dirty="0"/>
              <a:t>Server is stateless</a:t>
            </a:r>
          </a:p>
        </p:txBody>
      </p:sp>
    </p:spTree>
    <p:extLst>
      <p:ext uri="{BB962C8B-B14F-4D97-AF65-F5344CB8AC3E}">
        <p14:creationId xmlns:p14="http://schemas.microsoft.com/office/powerpoint/2010/main" val="35139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2000" dirty="0"/>
              <a:t>Potential user-visible inconsistencies when a client accesses data from different replicas</a:t>
            </a:r>
          </a:p>
          <a:p>
            <a:pPr lvl="2"/>
            <a:r>
              <a:rPr lang="en-US" sz="1800" dirty="0"/>
              <a:t>Consistency guarantees are typically needed for a single client while accessing cached copies (e.g., </a:t>
            </a:r>
            <a:r>
              <a:rPr lang="en-US" sz="1800" i="1" dirty="0">
                <a:solidFill>
                  <a:srgbClr val="0070C0"/>
                </a:solidFill>
              </a:rPr>
              <a:t>read-your-own-writes</a:t>
            </a:r>
            <a:r>
              <a:rPr lang="en-US" sz="1800" dirty="0"/>
              <a:t>)</a:t>
            </a:r>
          </a:p>
          <a:p>
            <a:pPr lvl="1"/>
            <a:endParaRPr lang="en-US" sz="22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06491" y="2961956"/>
            <a:ext cx="6006209" cy="2955925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3363691" y="3166289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75470" y="538682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8079478" y="5340423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5958" y="4368426"/>
            <a:ext cx="2137039" cy="315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Event: Update Webpage-A</a:t>
            </a:r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613" y="3259413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98" y="5102626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781418" y="4518490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7474" y="361495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3848" y="353465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8164" y="3635781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5364" y="479548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2898075" y="3701532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2801361" y="4933988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69873" y="538682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0264" y="45208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31247" y="3617444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8030" y="35302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64673" y="363947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1873" y="4793495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5681474" y="3807225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8392" y="4901826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5681474" y="3807225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990600" y="6036089"/>
            <a:ext cx="8686800" cy="70190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i="1" dirty="0">
                <a:solidFill>
                  <a:schemeClr val="tx1"/>
                </a:solidFill>
              </a:rPr>
              <a:t>This becomes more of a consistency problem for server-side replication (we will discuss it later under server-side replication)</a:t>
            </a:r>
          </a:p>
        </p:txBody>
      </p:sp>
    </p:spTree>
    <p:extLst>
      <p:ext uri="{BB962C8B-B14F-4D97-AF65-F5344CB8AC3E}">
        <p14:creationId xmlns:p14="http://schemas.microsoft.com/office/powerpoint/2010/main" val="207331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6 L -0.25846 -0.1092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0" y="-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00FF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13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(another implementation of eventual consistency)</a:t>
            </a:r>
          </a:p>
          <a:p>
            <a:pPr lvl="1"/>
            <a:r>
              <a:rPr lang="en-US" dirty="0"/>
              <a:t>Let the user trigger cache re-validation (hit “reload”)</a:t>
            </a:r>
          </a:p>
          <a:p>
            <a:pPr lvl="1"/>
            <a:r>
              <a:rPr lang="en-US" dirty="0"/>
              <a:t>Otherwise, all cached copies are assumed valid</a:t>
            </a:r>
          </a:p>
          <a:p>
            <a:pPr lvl="1"/>
            <a:r>
              <a:rPr lang="en-US" dirty="0"/>
              <a:t>Equivalent to infinite-TTL faith-based caching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dirty="0"/>
              <a:t>Simple implementation</a:t>
            </a:r>
          </a:p>
          <a:p>
            <a:pPr lvl="1"/>
            <a:r>
              <a:rPr lang="en-US" dirty="0"/>
              <a:t>Avoids frivolous cache maintenance traffic</a:t>
            </a:r>
          </a:p>
          <a:p>
            <a:pPr lvl="1"/>
            <a:r>
              <a:rPr lang="en-US" dirty="0"/>
              <a:t>Server is stateless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200" dirty="0"/>
              <a:t>Places burden on users</a:t>
            </a:r>
          </a:p>
          <a:p>
            <a:pPr lvl="1"/>
            <a:r>
              <a:rPr lang="en-US" sz="3200" dirty="0"/>
              <a:t>Users may be clueless about levels of consistency needed</a:t>
            </a:r>
          </a:p>
          <a:p>
            <a:pPr lvl="1"/>
            <a:r>
              <a:rPr lang="en-US" sz="3200" dirty="0"/>
              <a:t>Assumes existence of users</a:t>
            </a:r>
          </a:p>
          <a:p>
            <a:pPr lvl="2"/>
            <a:r>
              <a:rPr lang="en-US" sz="2800" dirty="0"/>
              <a:t>Pain for write scripts/programs</a:t>
            </a:r>
          </a:p>
        </p:txBody>
      </p:sp>
    </p:spTree>
    <p:extLst>
      <p:ext uri="{BB962C8B-B14F-4D97-AF65-F5344CB8AC3E}">
        <p14:creationId xmlns:p14="http://schemas.microsoft.com/office/powerpoint/2010/main" val="17409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934200" y="2788920"/>
            <a:ext cx="3962400" cy="23926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Many minor variants over the years, but these have withstood the test of time!</a:t>
            </a:r>
          </a:p>
        </p:txBody>
      </p:sp>
    </p:spTree>
    <p:extLst>
      <p:ext uri="{BB962C8B-B14F-4D97-AF65-F5344CB8AC3E}">
        <p14:creationId xmlns:p14="http://schemas.microsoft.com/office/powerpoint/2010/main" val="37536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cached and when?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How can updates be made visible everywhere?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evicted to free up space?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Cache Replacement Policy</a:t>
            </a:r>
            <a:endParaRPr lang="en-US" altLang="en-US" sz="3000" dirty="0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56DF45C9-C244-9F41-B3B4-8A41DA643017}"/>
              </a:ext>
            </a:extLst>
          </p:cNvPr>
          <p:cNvSpPr/>
          <p:nvPr/>
        </p:nvSpPr>
        <p:spPr>
          <a:xfrm>
            <a:off x="7772400" y="4160520"/>
            <a:ext cx="1219200" cy="838200"/>
          </a:xfrm>
          <a:prstGeom prst="lef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Working Sets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741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Given a time interval T, </a:t>
            </a:r>
            <a:r>
              <a:rPr lang="en-US" sz="2800" i="1" kern="0" dirty="0" err="1">
                <a:solidFill>
                  <a:srgbClr val="0070C0"/>
                </a:solidFill>
              </a:rPr>
              <a:t>WorkingSet</a:t>
            </a:r>
            <a:r>
              <a:rPr lang="en-US" sz="2800" i="1" kern="0" dirty="0">
                <a:solidFill>
                  <a:srgbClr val="0070C0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is defined as the set of </a:t>
            </a:r>
            <a:r>
              <a:rPr lang="en-US" sz="2800" i="1" kern="0" dirty="0">
                <a:solidFill>
                  <a:schemeClr val="tx1"/>
                </a:solidFill>
              </a:rPr>
              <a:t>distinct</a:t>
            </a:r>
            <a:r>
              <a:rPr lang="en-US" sz="2800" kern="0" dirty="0">
                <a:solidFill>
                  <a:schemeClr val="tx1"/>
                </a:solidFill>
              </a:rPr>
              <a:t> data objects accessed 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is a function of the </a:t>
            </a:r>
            <a:r>
              <a:rPr lang="en-US" sz="2600" i="1" kern="0" dirty="0">
                <a:solidFill>
                  <a:schemeClr val="tx1"/>
                </a:solidFill>
              </a:rPr>
              <a:t>width</a:t>
            </a:r>
            <a:r>
              <a:rPr lang="en-US" sz="2600" kern="0" dirty="0">
                <a:solidFill>
                  <a:schemeClr val="tx1"/>
                </a:solidFill>
              </a:rPr>
              <a:t> of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Its size (or what is referred to as </a:t>
            </a:r>
            <a:r>
              <a:rPr lang="en-US" sz="2600" i="1" kern="0" dirty="0">
                <a:solidFill>
                  <a:srgbClr val="0070C0"/>
                </a:solidFill>
              </a:rPr>
              <a:t>the working set size</a:t>
            </a:r>
            <a:r>
              <a:rPr lang="en-US" sz="2600" kern="0" dirty="0">
                <a:solidFill>
                  <a:schemeClr val="tx1"/>
                </a:solidFill>
              </a:rPr>
              <a:t>) is all what matters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captures the adequacy of the cache size with respect to the program behavior</a:t>
            </a:r>
          </a:p>
          <a:p>
            <a:pPr lvl="1">
              <a:buFont typeface="Wingdings" pitchFamily="2" charset="2"/>
              <a:buChar char="§"/>
            </a:pPr>
            <a:endParaRPr lang="en-US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What happens if a client process performs </a:t>
            </a:r>
            <a:r>
              <a:rPr lang="en-US" sz="2800" i="1" dirty="0">
                <a:solidFill>
                  <a:schemeClr val="tx1"/>
                </a:solidFill>
              </a:rPr>
              <a:t>repetitive accesses </a:t>
            </a:r>
            <a:r>
              <a:rPr lang="en-US" sz="2800" dirty="0">
                <a:solidFill>
                  <a:schemeClr val="tx1"/>
                </a:solidFill>
              </a:rPr>
              <a:t>to some data, with a working set size that is </a:t>
            </a:r>
            <a:r>
              <a:rPr lang="en-US" sz="2800" i="1" u="sng" dirty="0">
                <a:solidFill>
                  <a:schemeClr val="tx1"/>
                </a:solidFill>
              </a:rPr>
              <a:t>larger</a:t>
            </a:r>
            <a:r>
              <a:rPr lang="en-US" sz="2800" dirty="0">
                <a:solidFill>
                  <a:schemeClr val="tx1"/>
                </a:solidFill>
              </a:rPr>
              <a:t> than the underlying cache?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6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The LRU Policy: Sequential Flooding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969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Three pages,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and </a:t>
            </a:r>
            <a:r>
              <a:rPr lang="en-US" sz="2500" i="1" dirty="0"/>
              <a:t>C</a:t>
            </a:r>
            <a:r>
              <a:rPr lang="en-US" sz="2500" dirty="0"/>
              <a:t> as </a:t>
            </a:r>
            <a:r>
              <a:rPr lang="en-US" sz="2500" i="1" dirty="0"/>
              <a:t>fixed-size</a:t>
            </a:r>
            <a:r>
              <a:rPr lang="en-US" sz="2500" dirty="0"/>
              <a:t> caching units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An access pattern: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 cache pool that consists of only two </a:t>
            </a:r>
            <a:r>
              <a:rPr lang="en-US" sz="2500" i="1" dirty="0"/>
              <a:t>frames</a:t>
            </a:r>
            <a:r>
              <a:rPr lang="en-US" sz="2500" dirty="0"/>
              <a:t> (i.e., equal-sized page containers)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02997" y="382866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327394" y="3817857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4194" y="3822545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99923" y="383251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70348" y="38357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87028" y="38325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525228" y="383720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46618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2021" y="336524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6418" y="335280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23218" y="3361346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2941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5378" y="3385504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53095" y="3390497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34600" y="383533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. . 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071207" y="380999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66800" y="4724400"/>
            <a:ext cx="10058400" cy="136214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Although the access pattern exhibits temporal locality, no locality was exploited!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00472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Accesses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8935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Why LRU did not perform well with this access pattern, although it is “repeatable”?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The cache size was dwarfed by the working set size</a:t>
            </a:r>
          </a:p>
          <a:p>
            <a:pPr lvl="1">
              <a:buFont typeface="Wingdings" pitchFamily="2" charset="2"/>
              <a:buChar char="§"/>
            </a:pPr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As the time interval T is increased, how would the working set size change, assuming: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Sequential accesses </a:t>
            </a:r>
            <a:r>
              <a:rPr lang="en-US" sz="2000" kern="0" dirty="0">
                <a:solidFill>
                  <a:schemeClr val="tx1"/>
                </a:solidFill>
              </a:rPr>
              <a:t>(e.g., unrepeatable full scans) 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monotonically</a:t>
            </a:r>
            <a:r>
              <a:rPr lang="en-US" sz="1900" kern="0" dirty="0">
                <a:solidFill>
                  <a:schemeClr val="tx1"/>
                </a:solidFill>
              </a:rPr>
              <a:t> increase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render very cache unfriendly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Regular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typical good locality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non-monotonically</a:t>
            </a:r>
            <a:r>
              <a:rPr lang="en-US" sz="1900" kern="0" dirty="0">
                <a:solidFill>
                  <a:schemeClr val="tx1"/>
                </a:solidFill>
              </a:rPr>
              <a:t> increase (e.g., increase and decrease then increase and decrease, but not necessarily at equal widths across program phases)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be cache friendly </a:t>
            </a:r>
            <a:r>
              <a:rPr lang="en-US" sz="1900" i="1" kern="0" dirty="0">
                <a:solidFill>
                  <a:schemeClr val="tx1"/>
                </a:solidFill>
              </a:rPr>
              <a:t>only if </a:t>
            </a:r>
            <a:r>
              <a:rPr lang="en-US" sz="1900" kern="0" dirty="0">
                <a:solidFill>
                  <a:schemeClr val="tx1"/>
                </a:solidFill>
              </a:rPr>
              <a:t>the cache size does not get dwarfed by its size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Random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no or very little locality (e.g., accesses to a hash table)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exhibit cache unfriendliness </a:t>
            </a:r>
            <a:r>
              <a:rPr lang="en-US" sz="1900" i="1" kern="0" dirty="0">
                <a:solidFill>
                  <a:schemeClr val="tx1"/>
                </a:solidFill>
              </a:rPr>
              <a:t>if </a:t>
            </a:r>
            <a:r>
              <a:rPr lang="en-US" sz="1900" kern="0" dirty="0">
                <a:solidFill>
                  <a:schemeClr val="tx1"/>
                </a:solidFill>
              </a:rPr>
              <a:t>its size is much larger than the cache size</a:t>
            </a:r>
          </a:p>
        </p:txBody>
      </p:sp>
    </p:spTree>
    <p:extLst>
      <p:ext uri="{BB962C8B-B14F-4D97-AF65-F5344CB8AC3E}">
        <p14:creationId xmlns:p14="http://schemas.microsoft.com/office/powerpoint/2010/main" val="170451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  <a:endParaRPr lang="en-US" altLang="en-US" sz="3200" dirty="0"/>
          </a:p>
          <a:p>
            <a:pPr lvl="1"/>
            <a:endParaRPr lang="en-US" altLang="en-US" sz="3200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B66F4B-978D-4A90-97B8-CE690B9BB221}" type="slidenum">
              <a:rPr lang="en-US" altLang="en-US" smtClean="0">
                <a:solidFill>
                  <a:schemeClr val="bg2"/>
                </a:solidFill>
              </a:rPr>
              <a:pPr/>
              <a:t>3</a:t>
            </a:fld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E254F777-CB9C-B349-A4EE-1C198CED9CEE}"/>
              </a:ext>
            </a:extLst>
          </p:cNvPr>
          <p:cNvSpPr/>
          <p:nvPr/>
        </p:nvSpPr>
        <p:spPr>
          <a:xfrm>
            <a:off x="9296400" y="3200400"/>
            <a:ext cx="1219200" cy="838200"/>
          </a:xfrm>
          <a:prstGeom prst="lef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4" y="5963867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4" y="596386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8" y="598411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962665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708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438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20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1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293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276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743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57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9272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114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451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282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953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4327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4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334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834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791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38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66671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172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7121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62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4170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Observation: The Stack Property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6649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Adding cache 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This is referred to as the </a:t>
            </a:r>
            <a:r>
              <a:rPr lang="en-US" i="1" kern="0" dirty="0">
                <a:solidFill>
                  <a:srgbClr val="0070C0"/>
                </a:solidFill>
              </a:rPr>
              <a:t>“Stack Property”</a:t>
            </a:r>
          </a:p>
          <a:p>
            <a:pPr>
              <a:buFont typeface="Wingdings" pitchFamily="2" charset="2"/>
              <a:buChar char="§"/>
            </a:pPr>
            <a:endParaRPr lang="en-US" kern="0" dirty="0"/>
          </a:p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E.g., FIFO does not have it</a:t>
            </a:r>
          </a:p>
          <a:p>
            <a:pPr>
              <a:buFont typeface="Wingdings" pitchFamily="2" charset="2"/>
              <a:buChar char="§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18330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>
                <a:solidFill>
                  <a:schemeClr val="tx1"/>
                </a:solidFill>
              </a:rPr>
              <a:t>Server-Side Replication – Part I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7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0553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A client places a request to obtain a finite-duration control from the server</a:t>
            </a:r>
          </a:p>
          <a:p>
            <a:pPr lvl="1"/>
            <a:r>
              <a:rPr lang="en-US" altLang="en-US" dirty="0"/>
              <a:t>This duration is called a </a:t>
            </a:r>
            <a:r>
              <a:rPr lang="en-US" altLang="en-US" i="1" dirty="0">
                <a:solidFill>
                  <a:srgbClr val="0070C0"/>
                </a:solidFill>
              </a:rPr>
              <a:t>lease period </a:t>
            </a:r>
            <a:r>
              <a:rPr lang="en-US" altLang="en-US" dirty="0"/>
              <a:t>(typically, for a few seconds)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There are three types of leases</a:t>
            </a:r>
          </a:p>
          <a:p>
            <a:pPr lvl="1"/>
            <a:r>
              <a:rPr lang="en-US" altLang="en-US" sz="2400" i="1" dirty="0"/>
              <a:t>Read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write</a:t>
            </a:r>
            <a:r>
              <a:rPr lang="en-US" altLang="en-US" sz="2400" dirty="0"/>
              <a:t> leases, assuming an </a:t>
            </a:r>
            <a:r>
              <a:rPr lang="en-US" altLang="en-US" sz="2400" i="1" dirty="0"/>
              <a:t>invalidation-based protocol</a:t>
            </a:r>
          </a:p>
          <a:p>
            <a:pPr lvl="2"/>
            <a:r>
              <a:rPr lang="en-US" altLang="en-US" sz="2400" dirty="0"/>
              <a:t>Multiple requestors can obtain read leases on the same object, but only one can get a write lease on any object</a:t>
            </a:r>
          </a:p>
          <a:p>
            <a:pPr lvl="1"/>
            <a:r>
              <a:rPr lang="en-US" altLang="en-US" sz="2400" i="1" dirty="0"/>
              <a:t>Open</a:t>
            </a:r>
            <a:r>
              <a:rPr lang="en-US" altLang="en-US" sz="2400" dirty="0"/>
              <a:t> leases, assuming </a:t>
            </a:r>
            <a:r>
              <a:rPr lang="en-US" altLang="en-US" sz="2400" i="1" dirty="0"/>
              <a:t>a check-on-use protocol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A requestor loses control when its lease expires</a:t>
            </a:r>
          </a:p>
          <a:p>
            <a:pPr lvl="1"/>
            <a:r>
              <a:rPr lang="en-US" altLang="en-US" dirty="0"/>
              <a:t>However, it can </a:t>
            </a:r>
            <a:r>
              <a:rPr lang="en-US" altLang="en-US" i="1" dirty="0"/>
              <a:t>renew</a:t>
            </a:r>
            <a:r>
              <a:rPr lang="en-US" altLang="en-US" dirty="0"/>
              <a:t> the lease if needed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0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 Renewal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Example:</a:t>
            </a:r>
          </a:p>
          <a:p>
            <a:pPr lvl="1"/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2270187"/>
            <a:ext cx="6858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33601" y="2050254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434488"/>
            <a:ext cx="685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07759" y="421455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614342" y="227433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24229"/>
            <a:ext cx="2391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Give me a read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lease for time X on 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00566" y="1905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1" y="2270188"/>
            <a:ext cx="283723" cy="2144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160" y="40667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4011" y="2933929"/>
            <a:ext cx="2391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Sorry, I can give </a:t>
            </a:r>
          </a:p>
          <a:p>
            <a:r>
              <a:rPr lang="en-US" sz="1600" dirty="0"/>
              <a:t>you a read lease </a:t>
            </a:r>
          </a:p>
          <a:p>
            <a:r>
              <a:rPr lang="en-US" sz="1600" dirty="0"/>
              <a:t>for time Y on F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477001" y="225445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4820" y="2938265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Renew my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read lease for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another time 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on 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153401" y="2270188"/>
            <a:ext cx="906377" cy="21528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88465" y="2942390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Okay, you got</a:t>
            </a:r>
          </a:p>
          <a:p>
            <a:r>
              <a:rPr lang="en-US" sz="1600" dirty="0"/>
              <a:t>an extension for </a:t>
            </a:r>
          </a:p>
          <a:p>
            <a:r>
              <a:rPr lang="en-US" sz="1600" dirty="0"/>
              <a:t>Y time on your </a:t>
            </a:r>
          </a:p>
          <a:p>
            <a:r>
              <a:rPr lang="en-US" sz="1600" dirty="0"/>
              <a:t>read lease over F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65324" y="4614665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4902885" y="4730383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072614" y="4596112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83355" y="4711458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sp>
        <p:nvSpPr>
          <p:cNvPr id="50178" name="Rounded Rectangle 50177"/>
          <p:cNvSpPr/>
          <p:nvPr/>
        </p:nvSpPr>
        <p:spPr>
          <a:xfrm>
            <a:off x="2286841" y="5363654"/>
            <a:ext cx="7976532" cy="56142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Clocks at Involved Machines are Assumed to be Synchronized</a:t>
            </a:r>
          </a:p>
        </p:txBody>
      </p:sp>
    </p:spTree>
    <p:extLst>
      <p:ext uri="{BB962C8B-B14F-4D97-AF65-F5344CB8AC3E}">
        <p14:creationId xmlns:p14="http://schemas.microsoft.com/office/powerpoint/2010/main" val="32194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2" grpId="0"/>
      <p:bldP spid="36" grpId="0"/>
      <p:bldP spid="50176" grpId="0"/>
      <p:bldP spid="41" grpId="0"/>
      <p:bldP spid="501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write goes as follows, assuming an invalidation-based protocol:</a:t>
            </a:r>
          </a:p>
          <a:p>
            <a:endParaRPr lang="en-US" alt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067216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84728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766172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546239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416705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19677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079117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859184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3067216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906" y="3181004"/>
            <a:ext cx="3116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Need to Write on F1 for time 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5" y="2119213"/>
            <a:ext cx="25314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40629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03449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71954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3067023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324212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3047340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9745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3067024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3049495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887694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879210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3047338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3094631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19864" y="5583619"/>
            <a:ext cx="8443337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[Fi, &lt;x, y&gt;] </a:t>
            </a:r>
            <a:r>
              <a:rPr lang="en-US" dirty="0"/>
              <a:t>= File </a:t>
            </a:r>
            <a:r>
              <a:rPr lang="en-US" b="1" dirty="0"/>
              <a:t>Fi</a:t>
            </a:r>
            <a:r>
              <a:rPr lang="en-US" dirty="0"/>
              <a:t> is cached at Client </a:t>
            </a:r>
            <a:r>
              <a:rPr lang="en-US" b="1" dirty="0"/>
              <a:t>x</a:t>
            </a:r>
            <a:r>
              <a:rPr lang="en-US" dirty="0"/>
              <a:t> and is either not leased (i.e., </a:t>
            </a:r>
            <a:r>
              <a:rPr lang="en-US" b="1" dirty="0"/>
              <a:t>y </a:t>
            </a:r>
            <a:r>
              <a:rPr lang="en-US" dirty="0"/>
              <a:t>= </a:t>
            </a:r>
            <a:r>
              <a:rPr lang="en-US" b="1" dirty="0" err="1"/>
              <a:t>nl</a:t>
            </a:r>
            <a:r>
              <a:rPr lang="en-US" dirty="0"/>
              <a:t>), or </a:t>
            </a:r>
          </a:p>
          <a:p>
            <a:r>
              <a:rPr lang="en-US" dirty="0"/>
              <a:t>read-leased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rl</a:t>
            </a:r>
            <a:r>
              <a:rPr lang="en-US" dirty="0"/>
              <a:t>), or write-lease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wl</a:t>
            </a:r>
            <a:r>
              <a:rPr lang="en-US" dirty="0"/>
              <a:t>).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465048" y="2154267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5205" y="2088836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wl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35" name="Right Brace 34"/>
          <p:cNvSpPr/>
          <p:nvPr/>
        </p:nvSpPr>
        <p:spPr>
          <a:xfrm>
            <a:off x="7550758" y="2160924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996511" y="2088910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90695" y="239681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sp>
        <p:nvSpPr>
          <p:cNvPr id="20" name="Oval 19"/>
          <p:cNvSpPr/>
          <p:nvPr/>
        </p:nvSpPr>
        <p:spPr>
          <a:xfrm>
            <a:off x="6934201" y="2095038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961204" y="2119214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007" y="3933335"/>
            <a:ext cx="1352550" cy="4667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11480" y="404946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8407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5" grpId="0"/>
      <p:bldP spid="50176" grpId="0"/>
      <p:bldP spid="29" grpId="0"/>
      <p:bldP spid="31" grpId="0"/>
      <p:bldP spid="5" grpId="0" animBg="1"/>
      <p:bldP spid="33" grpId="0"/>
      <p:bldP spid="35" grpId="0" animBg="1"/>
      <p:bldP spid="36" grpId="0"/>
      <p:bldP spid="20" grpId="0" animBg="1"/>
      <p:bldP spid="38" grpId="0" animBg="1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What if a </a:t>
            </a:r>
            <a:r>
              <a:rPr lang="en-US" altLang="en-US" sz="2800" i="1" dirty="0"/>
              <a:t>write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</a:t>
            </a:r>
            <a:r>
              <a:rPr lang="en-US" altLang="en-US" sz="2400" i="1" dirty="0"/>
              <a:t>queued</a:t>
            </a:r>
            <a:r>
              <a:rPr lang="en-US" altLang="en-US" sz="2400" dirty="0"/>
              <a:t>, until the previous request is fulfilled </a:t>
            </a:r>
          </a:p>
          <a:p>
            <a:pPr lvl="2"/>
            <a:r>
              <a:rPr lang="en-US" altLang="en-US" sz="2400" dirty="0"/>
              <a:t>Only one write can go at a time and multiple requests can be queued and serviced in a specific order (e.g., FIFO order)</a:t>
            </a:r>
          </a:p>
          <a:p>
            <a:pPr lvl="1"/>
            <a:r>
              <a:rPr lang="en-US" altLang="en-US" sz="2400" dirty="0"/>
              <a:t>When serviced, the up-to-date copy has to be shipped to its site (as its copy has been invalidated before allowing the previous write to proceed)</a:t>
            </a:r>
          </a:p>
          <a:p>
            <a:pPr lvl="2"/>
            <a:endParaRPr lang="en-US" altLang="en-US" sz="1800" dirty="0"/>
          </a:p>
          <a:p>
            <a:r>
              <a:rPr lang="en-US" altLang="en-US" sz="2800" dirty="0"/>
              <a:t>What if a </a:t>
            </a:r>
            <a:r>
              <a:rPr lang="en-US" altLang="en-US" sz="2800" i="1" dirty="0"/>
              <a:t>read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queued as well</a:t>
            </a:r>
          </a:p>
          <a:p>
            <a:pPr lvl="1"/>
            <a:r>
              <a:rPr lang="en-US" altLang="en-US" sz="2400" dirty="0"/>
              <a:t>After write is done, either another write is pursued singlehandedly, or one or more reads go in parallel</a:t>
            </a:r>
          </a:p>
          <a:p>
            <a:pPr lvl="2"/>
            <a:r>
              <a:rPr lang="en-US" altLang="en-US" sz="2400" dirty="0"/>
              <a:t>In any case, the up-to-date copy has to be shipped as well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8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1248" y="5894457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51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7261925" y="2253262"/>
            <a:ext cx="297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&gt;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234170" y="3638971"/>
            <a:ext cx="637843" cy="13357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448027" y="381216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Push F1</a:t>
            </a:r>
          </a:p>
        </p:txBody>
      </p:sp>
      <p:sp>
        <p:nvSpPr>
          <p:cNvPr id="50180" name="TextBox 50179"/>
          <p:cNvSpPr txBox="1"/>
          <p:nvPr/>
        </p:nvSpPr>
        <p:spPr>
          <a:xfrm>
            <a:off x="6996688" y="500368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can see up-to-date F1 </a:t>
            </a:r>
          </a:p>
          <a:p>
            <a:pPr algn="ctr"/>
            <a:r>
              <a:rPr lang="en-US" b="1" dirty="0">
                <a:solidFill>
                  <a:srgbClr val="0000FF"/>
                </a:solidFill>
              </a:rPr>
              <a:t>without polling the server  </a:t>
            </a:r>
          </a:p>
        </p:txBody>
      </p:sp>
    </p:spTree>
    <p:extLst>
      <p:ext uri="{BB962C8B-B14F-4D97-AF65-F5344CB8AC3E}">
        <p14:creationId xmlns:p14="http://schemas.microsoft.com/office/powerpoint/2010/main" val="331700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" grpId="0"/>
      <p:bldP spid="5018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71504</TotalTime>
  <Words>3559</Words>
  <Application>Microsoft Macintosh PowerPoint</Application>
  <PresentationFormat>Widescreen</PresentationFormat>
  <Paragraphs>790</Paragraphs>
  <Slides>43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Cache Consistency Approaches</vt:lpstr>
      <vt:lpstr>Leases</vt:lpstr>
      <vt:lpstr>Lease Renewal</vt:lpstr>
      <vt:lpstr>Leases</vt:lpstr>
      <vt:lpstr>Leases</vt:lpstr>
      <vt:lpstr>Leases</vt:lpstr>
      <vt:lpstr>Leases</vt:lpstr>
      <vt:lpstr>Leases</vt:lpstr>
      <vt:lpstr>Leases</vt:lpstr>
      <vt:lpstr>Leases</vt:lpstr>
      <vt:lpstr>Cache Consistency Approaches</vt:lpstr>
      <vt:lpstr>Skip Scary Parts</vt:lpstr>
      <vt:lpstr>Skip Scary Parts</vt:lpstr>
      <vt:lpstr>Cache Consistency Approaches</vt:lpstr>
      <vt:lpstr>A Primer: Eventual Consistency</vt:lpstr>
      <vt:lpstr>A Primer: Eventual Consistency</vt:lpstr>
      <vt:lpstr>Faith-Based Caching</vt:lpstr>
      <vt:lpstr>Faith-Based Caching</vt:lpstr>
      <vt:lpstr>Cache Consistency Approaches</vt:lpstr>
      <vt:lpstr>Pass the Buck</vt:lpstr>
      <vt:lpstr>Pass the Buck</vt:lpstr>
      <vt:lpstr>Cache Consistency Approaches</vt:lpstr>
      <vt:lpstr>Three Key Questions</vt:lpstr>
      <vt:lpstr>Working Sets</vt:lpstr>
      <vt:lpstr>The LRU Policy: Sequential Flooding</vt:lpstr>
      <vt:lpstr>Types of Accesses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Observation: The Stack Property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1162</cp:revision>
  <dcterms:created xsi:type="dcterms:W3CDTF">2008-11-03T12:44:07Z</dcterms:created>
  <dcterms:modified xsi:type="dcterms:W3CDTF">2022-10-24T18:24:36Z</dcterms:modified>
</cp:coreProperties>
</file>