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812" r:id="rId2"/>
    <p:sldId id="717" r:id="rId3"/>
    <p:sldId id="893" r:id="rId4"/>
    <p:sldId id="894" r:id="rId5"/>
    <p:sldId id="895" r:id="rId6"/>
    <p:sldId id="896" r:id="rId7"/>
    <p:sldId id="897" r:id="rId8"/>
    <p:sldId id="898" r:id="rId9"/>
    <p:sldId id="899" r:id="rId10"/>
    <p:sldId id="900" r:id="rId11"/>
    <p:sldId id="901" r:id="rId12"/>
    <p:sldId id="902" r:id="rId13"/>
    <p:sldId id="903" r:id="rId14"/>
    <p:sldId id="905" r:id="rId15"/>
    <p:sldId id="907" r:id="rId16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0000FF"/>
    <a:srgbClr val="808080"/>
    <a:srgbClr val="C41230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22" autoAdjust="0"/>
    <p:restoredTop sz="91973" autoAdjust="0"/>
  </p:normalViewPr>
  <p:slideViewPr>
    <p:cSldViewPr>
      <p:cViewPr varScale="1">
        <p:scale>
          <a:sx n="112" d="100"/>
          <a:sy n="112" d="100"/>
        </p:scale>
        <p:origin x="216" y="3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750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D0515E9-F63B-45EA-9FA4-CF0ED9012A9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F3E084-76D2-4C4A-B17A-6CC7DEE741C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FEC0508-89B3-41B1-BFC3-C0E7F1273508}" type="datetime1">
              <a:rPr lang="en-US"/>
              <a:pPr>
                <a:defRPr/>
              </a:pPr>
              <a:t>10/18/22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A990122-42B4-4E65-9B63-AA0383EFFF2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717B823-EEE4-4826-958B-37345B45A1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943DFF-7E38-4E50-8206-34B8BE4E26B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C65A22-CF4D-4AD6-A184-C5BB3F78B37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CD508D3-F8DD-404D-AC2D-D3BBB0E4FB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71797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4C51E42C-1C61-4201-A1AA-C367ED4156C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E69C648F-8195-40DC-BB8F-494C12B7D70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>
              <a:solidFill>
                <a:srgbClr val="7F7F7F"/>
              </a:solidFill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44356DD1-089B-4021-9C59-1FD5AB0E94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75B144D-19CD-4694-94A1-7E218E99B3DB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443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DB0C1-7400-4B6D-B188-746313FBAF6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9235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D60866D-8BD2-482F-B77A-59D28F6558D6}" type="slidenum">
              <a:rPr lang="en-US" smtClean="0"/>
              <a:pPr eaLnBrk="1" hangingPunct="1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4789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CC07CA3-6C67-452B-BA92-C8D2175B2B2A}" type="slidenum">
              <a:rPr lang="en-US" smtClean="0"/>
              <a:pPr eaLnBrk="1" hangingPunct="1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2571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buFont typeface="Wingdings" pitchFamily="2" charset="2"/>
              <a:buNone/>
            </a:pPr>
            <a:endParaRPr lang="en-US" dirty="0">
              <a:solidFill>
                <a:srgbClr val="7F7F7F"/>
              </a:solidFill>
            </a:endParaRPr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EC6CEC0-59A8-4DA1-89AB-16EC2D34AC78}" type="slidenum">
              <a:rPr lang="en-US" smtClean="0"/>
              <a:pPr eaLnBrk="1" hangingPunct="1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1653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2128C0A-B60E-49EB-A99A-4BD3149F61BF}" type="slidenum">
              <a:rPr lang="en-US" smtClean="0"/>
              <a:pPr eaLnBrk="1" hangingPunct="1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0356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CC07CA3-6C67-452B-BA92-C8D2175B2B2A}" type="slidenum">
              <a:rPr lang="en-US" smtClean="0"/>
              <a:pPr eaLnBrk="1" hangingPunct="1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4304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CC07CA3-6C67-452B-BA92-C8D2175B2B2A}" type="slidenum">
              <a:rPr lang="en-US" smtClean="0"/>
              <a:pPr eaLnBrk="1" hangingPunct="1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204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10/18/22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306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10/18/22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2540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10/18/22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609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10/18/22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057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10/18/22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403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10/18/22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2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10/18/22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390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10/18/22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792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10/18/22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100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10/18/22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938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10/18/22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659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658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id="{D3545E68-D8B8-4643-ACEB-E512B88A5BBF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400" dirty="0">
                <a:solidFill>
                  <a:srgbClr val="0070C0"/>
                </a:solidFill>
              </a:rPr>
              <a:t>Distributed Systems</a:t>
            </a:r>
            <a:br>
              <a:rPr lang="en-US" sz="44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0070C0"/>
                </a:solidFill>
              </a:rPr>
              <a:t>CS 15-440</a:t>
            </a:r>
            <a:br>
              <a:rPr lang="en-US" sz="4400" dirty="0">
                <a:solidFill>
                  <a:srgbClr val="0070C0"/>
                </a:solidFill>
              </a:rPr>
            </a:br>
            <a:endParaRPr lang="en-US" altLang="en-US" sz="4400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8D2211DD-A480-48E8-8139-5F542422A933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/>
              <a:t>Pregel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Lecture 19, October 18, 2022</a:t>
            </a:r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755648" y="274320"/>
            <a:ext cx="8458200" cy="1325880"/>
          </a:xfrm>
        </p:spPr>
        <p:txBody>
          <a:bodyPr>
            <a:noAutofit/>
          </a:bodyPr>
          <a:lstStyle/>
          <a:p>
            <a:pPr eaLnBrk="1" hangingPunct="1"/>
            <a:r>
              <a:rPr lang="en-US" dirty="0"/>
              <a:t>Example: Find Max Value</a:t>
            </a:r>
            <a:br>
              <a:rPr lang="en-US" dirty="0"/>
            </a:br>
            <a:endParaRPr lang="en-US" dirty="0"/>
          </a:p>
        </p:txBody>
      </p:sp>
      <p:grpSp>
        <p:nvGrpSpPr>
          <p:cNvPr id="54" name="Group 53"/>
          <p:cNvGrpSpPr>
            <a:grpSpLocks/>
          </p:cNvGrpSpPr>
          <p:nvPr/>
        </p:nvGrpSpPr>
        <p:grpSpPr bwMode="auto">
          <a:xfrm>
            <a:off x="2819400" y="1295400"/>
            <a:ext cx="4572000" cy="712788"/>
            <a:chOff x="1142976" y="2143116"/>
            <a:chExt cx="6286544" cy="1000132"/>
          </a:xfrm>
        </p:grpSpPr>
        <p:sp>
          <p:nvSpPr>
            <p:cNvPr id="55" name="Oval 54"/>
            <p:cNvSpPr/>
            <p:nvPr/>
          </p:nvSpPr>
          <p:spPr>
            <a:xfrm>
              <a:off x="1142976" y="2143116"/>
              <a:ext cx="999735" cy="1000132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3</a:t>
              </a:r>
              <a:endParaRPr lang="en-IN" sz="3600" dirty="0"/>
            </a:p>
          </p:txBody>
        </p:sp>
        <p:sp>
          <p:nvSpPr>
            <p:cNvPr id="56" name="Oval 55"/>
            <p:cNvSpPr/>
            <p:nvPr/>
          </p:nvSpPr>
          <p:spPr>
            <a:xfrm>
              <a:off x="2928529" y="2143116"/>
              <a:ext cx="999735" cy="1000132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6</a:t>
              </a:r>
              <a:endParaRPr lang="en-IN" sz="3600" dirty="0"/>
            </a:p>
          </p:txBody>
        </p:sp>
        <p:sp>
          <p:nvSpPr>
            <p:cNvPr id="58" name="Oval 57"/>
            <p:cNvSpPr/>
            <p:nvPr/>
          </p:nvSpPr>
          <p:spPr>
            <a:xfrm>
              <a:off x="4714082" y="2143116"/>
              <a:ext cx="1001919" cy="1000132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2</a:t>
              </a:r>
              <a:endParaRPr lang="en-IN" sz="3600" dirty="0"/>
            </a:p>
          </p:txBody>
        </p:sp>
        <p:sp>
          <p:nvSpPr>
            <p:cNvPr id="60" name="Oval 59"/>
            <p:cNvSpPr/>
            <p:nvPr/>
          </p:nvSpPr>
          <p:spPr>
            <a:xfrm>
              <a:off x="6429785" y="2143116"/>
              <a:ext cx="999735" cy="1000132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1</a:t>
              </a:r>
              <a:endParaRPr lang="en-IN" sz="3600" dirty="0"/>
            </a:p>
          </p:txBody>
        </p:sp>
        <p:cxnSp>
          <p:nvCxnSpPr>
            <p:cNvPr id="62" name="Straight Arrow Connector 61"/>
            <p:cNvCxnSpPr>
              <a:stCxn id="55" idx="6"/>
              <a:endCxn id="56" idx="2"/>
            </p:cNvCxnSpPr>
            <p:nvPr/>
          </p:nvCxnSpPr>
          <p:spPr>
            <a:xfrm>
              <a:off x="2142711" y="2644296"/>
              <a:ext cx="785818" cy="0"/>
            </a:xfrm>
            <a:prstGeom prst="straightConnector1">
              <a:avLst/>
            </a:prstGeom>
            <a:ln w="38100">
              <a:solidFill>
                <a:schemeClr val="accent2">
                  <a:lumMod val="50000"/>
                </a:schemeClr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>
              <a:stCxn id="58" idx="6"/>
              <a:endCxn id="60" idx="2"/>
            </p:cNvCxnSpPr>
            <p:nvPr/>
          </p:nvCxnSpPr>
          <p:spPr>
            <a:xfrm>
              <a:off x="5716001" y="2644296"/>
              <a:ext cx="713784" cy="0"/>
            </a:xfrm>
            <a:prstGeom prst="straightConnector1">
              <a:avLst/>
            </a:prstGeom>
            <a:ln w="38100">
              <a:solidFill>
                <a:schemeClr val="accent2">
                  <a:lumMod val="50000"/>
                </a:schemeClr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urved Connector 64"/>
            <p:cNvCxnSpPr>
              <a:stCxn id="56" idx="7"/>
              <a:endCxn id="60" idx="1"/>
            </p:cNvCxnSpPr>
            <p:nvPr/>
          </p:nvCxnSpPr>
          <p:spPr>
            <a:xfrm rot="5400000" flipH="1" flipV="1">
              <a:off x="5179003" y="893097"/>
              <a:ext cx="2227" cy="2791837"/>
            </a:xfrm>
            <a:prstGeom prst="curvedConnector3">
              <a:avLst>
                <a:gd name="adj1" fmla="val 32256055"/>
              </a:avLst>
            </a:prstGeom>
            <a:ln w="38100">
              <a:solidFill>
                <a:schemeClr val="accent2">
                  <a:lumMod val="50000"/>
                </a:schemeClr>
              </a:solidFill>
              <a:headEnd type="none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urved Connector 73"/>
            <p:cNvCxnSpPr>
              <a:stCxn id="58" idx="3"/>
              <a:endCxn id="56" idx="5"/>
            </p:cNvCxnSpPr>
            <p:nvPr/>
          </p:nvCxnSpPr>
          <p:spPr>
            <a:xfrm rot="5400000">
              <a:off x="4322243" y="2458190"/>
              <a:ext cx="2227" cy="1078317"/>
            </a:xfrm>
            <a:prstGeom prst="curvedConnector3">
              <a:avLst>
                <a:gd name="adj1" fmla="val 14981491"/>
              </a:avLst>
            </a:prstGeom>
            <a:ln w="38100">
              <a:solidFill>
                <a:schemeClr val="accent2">
                  <a:lumMod val="50000"/>
                </a:schemeClr>
              </a:solidFill>
              <a:headEnd type="non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Group 82"/>
          <p:cNvGrpSpPr>
            <a:grpSpLocks/>
          </p:cNvGrpSpPr>
          <p:nvPr/>
        </p:nvGrpSpPr>
        <p:grpSpPr bwMode="auto">
          <a:xfrm>
            <a:off x="2819400" y="2938464"/>
            <a:ext cx="4572000" cy="712787"/>
            <a:chOff x="1142976" y="2143116"/>
            <a:chExt cx="6286544" cy="1000132"/>
          </a:xfrm>
        </p:grpSpPr>
        <p:sp>
          <p:nvSpPr>
            <p:cNvPr id="84" name="Oval 83"/>
            <p:cNvSpPr/>
            <p:nvPr/>
          </p:nvSpPr>
          <p:spPr>
            <a:xfrm>
              <a:off x="1142976" y="2143116"/>
              <a:ext cx="999735" cy="1000132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3</a:t>
              </a:r>
              <a:endParaRPr lang="en-IN" sz="3600" dirty="0"/>
            </a:p>
          </p:txBody>
        </p:sp>
        <p:sp>
          <p:nvSpPr>
            <p:cNvPr id="85" name="Oval 84"/>
            <p:cNvSpPr/>
            <p:nvPr/>
          </p:nvSpPr>
          <p:spPr>
            <a:xfrm>
              <a:off x="2928529" y="2143116"/>
              <a:ext cx="999735" cy="1000132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6</a:t>
              </a:r>
              <a:endParaRPr lang="en-IN" sz="3600" dirty="0"/>
            </a:p>
          </p:txBody>
        </p:sp>
        <p:sp>
          <p:nvSpPr>
            <p:cNvPr id="87" name="Oval 86"/>
            <p:cNvSpPr/>
            <p:nvPr/>
          </p:nvSpPr>
          <p:spPr>
            <a:xfrm>
              <a:off x="4714082" y="2143116"/>
              <a:ext cx="1001919" cy="1000132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2</a:t>
              </a:r>
              <a:endParaRPr lang="en-IN" sz="3600" dirty="0"/>
            </a:p>
          </p:txBody>
        </p:sp>
        <p:sp>
          <p:nvSpPr>
            <p:cNvPr id="88" name="Oval 87"/>
            <p:cNvSpPr/>
            <p:nvPr/>
          </p:nvSpPr>
          <p:spPr>
            <a:xfrm>
              <a:off x="6429785" y="2143116"/>
              <a:ext cx="999735" cy="1000132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1</a:t>
              </a:r>
              <a:endParaRPr lang="en-IN" sz="3600" dirty="0"/>
            </a:p>
          </p:txBody>
        </p:sp>
        <p:cxnSp>
          <p:nvCxnSpPr>
            <p:cNvPr id="89" name="Straight Arrow Connector 88"/>
            <p:cNvCxnSpPr>
              <a:stCxn id="84" idx="6"/>
              <a:endCxn id="85" idx="2"/>
            </p:cNvCxnSpPr>
            <p:nvPr/>
          </p:nvCxnSpPr>
          <p:spPr>
            <a:xfrm>
              <a:off x="2142711" y="2644295"/>
              <a:ext cx="785818" cy="0"/>
            </a:xfrm>
            <a:prstGeom prst="straightConnector1">
              <a:avLst/>
            </a:prstGeom>
            <a:ln w="38100">
              <a:solidFill>
                <a:schemeClr val="accent2">
                  <a:lumMod val="50000"/>
                </a:schemeClr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/>
            <p:cNvCxnSpPr>
              <a:stCxn id="87" idx="6"/>
              <a:endCxn id="88" idx="2"/>
            </p:cNvCxnSpPr>
            <p:nvPr/>
          </p:nvCxnSpPr>
          <p:spPr>
            <a:xfrm>
              <a:off x="5716001" y="2644295"/>
              <a:ext cx="713784" cy="0"/>
            </a:xfrm>
            <a:prstGeom prst="straightConnector1">
              <a:avLst/>
            </a:prstGeom>
            <a:ln w="38100">
              <a:solidFill>
                <a:schemeClr val="accent2">
                  <a:lumMod val="50000"/>
                </a:schemeClr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urved Connector 90"/>
            <p:cNvCxnSpPr>
              <a:stCxn id="85" idx="7"/>
              <a:endCxn id="88" idx="1"/>
            </p:cNvCxnSpPr>
            <p:nvPr/>
          </p:nvCxnSpPr>
          <p:spPr>
            <a:xfrm rot="5400000" flipH="1" flipV="1">
              <a:off x="5179003" y="893095"/>
              <a:ext cx="2228" cy="2791837"/>
            </a:xfrm>
            <a:prstGeom prst="curvedConnector3">
              <a:avLst>
                <a:gd name="adj1" fmla="val 32256055"/>
              </a:avLst>
            </a:prstGeom>
            <a:ln w="38100">
              <a:solidFill>
                <a:schemeClr val="accent2">
                  <a:lumMod val="50000"/>
                </a:schemeClr>
              </a:solidFill>
              <a:headEnd type="none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urved Connector 91"/>
            <p:cNvCxnSpPr>
              <a:stCxn id="87" idx="3"/>
              <a:endCxn id="85" idx="5"/>
            </p:cNvCxnSpPr>
            <p:nvPr/>
          </p:nvCxnSpPr>
          <p:spPr>
            <a:xfrm rot="5400000">
              <a:off x="4322243" y="2458190"/>
              <a:ext cx="2228" cy="1078317"/>
            </a:xfrm>
            <a:prstGeom prst="curvedConnector3">
              <a:avLst>
                <a:gd name="adj1" fmla="val 14981491"/>
              </a:avLst>
            </a:prstGeom>
            <a:ln w="38100">
              <a:solidFill>
                <a:schemeClr val="accent2">
                  <a:lumMod val="50000"/>
                </a:schemeClr>
              </a:solidFill>
              <a:headEnd type="non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3" name="Straight Arrow Connector 92"/>
          <p:cNvCxnSpPr/>
          <p:nvPr/>
        </p:nvCxnSpPr>
        <p:spPr>
          <a:xfrm rot="16200000" flipH="1">
            <a:off x="3262314" y="2081214"/>
            <a:ext cx="1139825" cy="784225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 rot="5400000">
            <a:off x="3262314" y="2081214"/>
            <a:ext cx="1139825" cy="784225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 rot="16200000" flipH="1">
            <a:off x="5184776" y="1457326"/>
            <a:ext cx="1139825" cy="203200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 rot="5400000">
            <a:off x="4665664" y="1824039"/>
            <a:ext cx="930275" cy="1298575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 rot="16200000" flipH="1">
            <a:off x="6015038" y="1925638"/>
            <a:ext cx="1035050" cy="99060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 rot="5400000">
            <a:off x="5757863" y="1925638"/>
            <a:ext cx="1035050" cy="99060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Oval 98"/>
          <p:cNvSpPr/>
          <p:nvPr/>
        </p:nvSpPr>
        <p:spPr>
          <a:xfrm>
            <a:off x="4132634" y="2938464"/>
            <a:ext cx="727075" cy="712787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/>
              <a:t>6</a:t>
            </a:r>
            <a:endParaRPr lang="en-IN" sz="3600" dirty="0"/>
          </a:p>
        </p:txBody>
      </p:sp>
      <p:sp>
        <p:nvSpPr>
          <p:cNvPr id="100" name="Oval 99"/>
          <p:cNvSpPr/>
          <p:nvPr/>
        </p:nvSpPr>
        <p:spPr>
          <a:xfrm>
            <a:off x="5419488" y="2940050"/>
            <a:ext cx="727075" cy="712788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/>
              <a:t>2</a:t>
            </a:r>
            <a:endParaRPr lang="en-IN" sz="3600" dirty="0"/>
          </a:p>
        </p:txBody>
      </p:sp>
      <p:cxnSp>
        <p:nvCxnSpPr>
          <p:cNvPr id="101" name="Straight Arrow Connector 100"/>
          <p:cNvCxnSpPr/>
          <p:nvPr/>
        </p:nvCxnSpPr>
        <p:spPr>
          <a:xfrm rot="16200000" flipH="1">
            <a:off x="3298032" y="3688557"/>
            <a:ext cx="1068388" cy="784225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 rot="5400000">
            <a:off x="5793582" y="3532982"/>
            <a:ext cx="963613" cy="99060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Oval 102"/>
          <p:cNvSpPr/>
          <p:nvPr/>
        </p:nvSpPr>
        <p:spPr>
          <a:xfrm>
            <a:off x="6679963" y="2940050"/>
            <a:ext cx="727075" cy="712788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/>
              <a:t>6</a:t>
            </a:r>
            <a:endParaRPr lang="en-IN" sz="3600" dirty="0"/>
          </a:p>
        </p:txBody>
      </p:sp>
      <p:sp>
        <p:nvSpPr>
          <p:cNvPr id="104" name="Oval 103"/>
          <p:cNvSpPr/>
          <p:nvPr/>
        </p:nvSpPr>
        <p:spPr>
          <a:xfrm>
            <a:off x="2819401" y="2938464"/>
            <a:ext cx="727075" cy="712787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/>
              <a:t>6</a:t>
            </a:r>
            <a:endParaRPr lang="en-IN" sz="3600" dirty="0"/>
          </a:p>
        </p:txBody>
      </p:sp>
      <p:grpSp>
        <p:nvGrpSpPr>
          <p:cNvPr id="105" name="Group 104"/>
          <p:cNvGrpSpPr>
            <a:grpSpLocks/>
          </p:cNvGrpSpPr>
          <p:nvPr/>
        </p:nvGrpSpPr>
        <p:grpSpPr bwMode="auto">
          <a:xfrm>
            <a:off x="2819400" y="4510089"/>
            <a:ext cx="4572000" cy="712787"/>
            <a:chOff x="1142976" y="2143116"/>
            <a:chExt cx="6286544" cy="1000132"/>
          </a:xfrm>
        </p:grpSpPr>
        <p:sp>
          <p:nvSpPr>
            <p:cNvPr id="106" name="Oval 105"/>
            <p:cNvSpPr/>
            <p:nvPr/>
          </p:nvSpPr>
          <p:spPr>
            <a:xfrm>
              <a:off x="1142976" y="2143116"/>
              <a:ext cx="999735" cy="1000132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6</a:t>
              </a:r>
              <a:endParaRPr lang="en-IN" sz="3600" dirty="0"/>
            </a:p>
          </p:txBody>
        </p:sp>
        <p:sp>
          <p:nvSpPr>
            <p:cNvPr id="107" name="Oval 106"/>
            <p:cNvSpPr/>
            <p:nvPr/>
          </p:nvSpPr>
          <p:spPr>
            <a:xfrm>
              <a:off x="2928529" y="2143116"/>
              <a:ext cx="999735" cy="1000132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6</a:t>
              </a:r>
              <a:endParaRPr lang="en-IN" sz="3600" dirty="0"/>
            </a:p>
          </p:txBody>
        </p:sp>
        <p:sp>
          <p:nvSpPr>
            <p:cNvPr id="108" name="Oval 107"/>
            <p:cNvSpPr/>
            <p:nvPr/>
          </p:nvSpPr>
          <p:spPr>
            <a:xfrm>
              <a:off x="4714082" y="2143116"/>
              <a:ext cx="1001919" cy="1000132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2</a:t>
              </a:r>
              <a:endParaRPr lang="en-IN" sz="3600" dirty="0"/>
            </a:p>
          </p:txBody>
        </p:sp>
        <p:sp>
          <p:nvSpPr>
            <p:cNvPr id="109" name="Oval 108"/>
            <p:cNvSpPr/>
            <p:nvPr/>
          </p:nvSpPr>
          <p:spPr>
            <a:xfrm>
              <a:off x="6429785" y="2143116"/>
              <a:ext cx="999735" cy="1000132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6</a:t>
              </a:r>
              <a:endParaRPr lang="en-IN" sz="3600" dirty="0"/>
            </a:p>
          </p:txBody>
        </p:sp>
        <p:cxnSp>
          <p:nvCxnSpPr>
            <p:cNvPr id="110" name="Straight Arrow Connector 109"/>
            <p:cNvCxnSpPr>
              <a:stCxn id="106" idx="6"/>
              <a:endCxn id="107" idx="2"/>
            </p:cNvCxnSpPr>
            <p:nvPr/>
          </p:nvCxnSpPr>
          <p:spPr>
            <a:xfrm>
              <a:off x="2142711" y="2644295"/>
              <a:ext cx="785818" cy="0"/>
            </a:xfrm>
            <a:prstGeom prst="straightConnector1">
              <a:avLst/>
            </a:prstGeom>
            <a:ln w="38100">
              <a:solidFill>
                <a:schemeClr val="accent2">
                  <a:lumMod val="50000"/>
                </a:schemeClr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Arrow Connector 110"/>
            <p:cNvCxnSpPr>
              <a:stCxn id="108" idx="6"/>
              <a:endCxn id="109" idx="2"/>
            </p:cNvCxnSpPr>
            <p:nvPr/>
          </p:nvCxnSpPr>
          <p:spPr>
            <a:xfrm>
              <a:off x="5716001" y="2644295"/>
              <a:ext cx="713784" cy="0"/>
            </a:xfrm>
            <a:prstGeom prst="straightConnector1">
              <a:avLst/>
            </a:prstGeom>
            <a:ln w="38100">
              <a:solidFill>
                <a:schemeClr val="accent2">
                  <a:lumMod val="50000"/>
                </a:schemeClr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Curved Connector 111"/>
            <p:cNvCxnSpPr>
              <a:stCxn id="107" idx="7"/>
              <a:endCxn id="109" idx="1"/>
            </p:cNvCxnSpPr>
            <p:nvPr/>
          </p:nvCxnSpPr>
          <p:spPr>
            <a:xfrm rot="5400000" flipH="1" flipV="1">
              <a:off x="5179003" y="893095"/>
              <a:ext cx="2228" cy="2791837"/>
            </a:xfrm>
            <a:prstGeom prst="curvedConnector3">
              <a:avLst>
                <a:gd name="adj1" fmla="val 32256055"/>
              </a:avLst>
            </a:prstGeom>
            <a:ln w="38100">
              <a:solidFill>
                <a:schemeClr val="accent2">
                  <a:lumMod val="50000"/>
                </a:schemeClr>
              </a:solidFill>
              <a:headEnd type="none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Curved Connector 112"/>
            <p:cNvCxnSpPr>
              <a:stCxn id="108" idx="3"/>
              <a:endCxn id="107" idx="5"/>
            </p:cNvCxnSpPr>
            <p:nvPr/>
          </p:nvCxnSpPr>
          <p:spPr>
            <a:xfrm rot="5400000">
              <a:off x="4322243" y="2458190"/>
              <a:ext cx="2228" cy="1078317"/>
            </a:xfrm>
            <a:prstGeom prst="curvedConnector3">
              <a:avLst>
                <a:gd name="adj1" fmla="val 14981491"/>
              </a:avLst>
            </a:prstGeom>
            <a:ln w="38100">
              <a:solidFill>
                <a:schemeClr val="accent2">
                  <a:lumMod val="50000"/>
                </a:schemeClr>
              </a:solidFill>
              <a:headEnd type="non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4" name="Oval 113"/>
          <p:cNvSpPr/>
          <p:nvPr/>
        </p:nvSpPr>
        <p:spPr>
          <a:xfrm>
            <a:off x="2820142" y="4510089"/>
            <a:ext cx="727075" cy="712787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/>
              <a:t>6</a:t>
            </a:r>
            <a:endParaRPr lang="en-IN" sz="3600" dirty="0"/>
          </a:p>
        </p:txBody>
      </p:sp>
      <p:sp>
        <p:nvSpPr>
          <p:cNvPr id="115" name="Oval 114"/>
          <p:cNvSpPr/>
          <p:nvPr/>
        </p:nvSpPr>
        <p:spPr>
          <a:xfrm>
            <a:off x="6663585" y="4510089"/>
            <a:ext cx="727075" cy="712787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/>
              <a:t>6</a:t>
            </a:r>
            <a:endParaRPr lang="en-IN" sz="3600" dirty="0"/>
          </a:p>
        </p:txBody>
      </p:sp>
      <p:grpSp>
        <p:nvGrpSpPr>
          <p:cNvPr id="116" name="Group 115"/>
          <p:cNvGrpSpPr>
            <a:grpSpLocks/>
          </p:cNvGrpSpPr>
          <p:nvPr/>
        </p:nvGrpSpPr>
        <p:grpSpPr bwMode="auto">
          <a:xfrm>
            <a:off x="2819400" y="5938839"/>
            <a:ext cx="4572000" cy="712787"/>
            <a:chOff x="1142976" y="2143116"/>
            <a:chExt cx="6286544" cy="1000132"/>
          </a:xfrm>
        </p:grpSpPr>
        <p:sp>
          <p:nvSpPr>
            <p:cNvPr id="117" name="Oval 116"/>
            <p:cNvSpPr/>
            <p:nvPr/>
          </p:nvSpPr>
          <p:spPr>
            <a:xfrm>
              <a:off x="1142976" y="2143116"/>
              <a:ext cx="999735" cy="1000132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6</a:t>
              </a:r>
              <a:endParaRPr lang="en-IN" sz="3600" dirty="0"/>
            </a:p>
          </p:txBody>
        </p:sp>
        <p:sp>
          <p:nvSpPr>
            <p:cNvPr id="118" name="Oval 117"/>
            <p:cNvSpPr/>
            <p:nvPr/>
          </p:nvSpPr>
          <p:spPr>
            <a:xfrm>
              <a:off x="2928529" y="2143116"/>
              <a:ext cx="999735" cy="1000132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6</a:t>
              </a:r>
              <a:endParaRPr lang="en-IN" sz="3600" dirty="0"/>
            </a:p>
          </p:txBody>
        </p:sp>
        <p:sp>
          <p:nvSpPr>
            <p:cNvPr id="119" name="Oval 118"/>
            <p:cNvSpPr/>
            <p:nvPr/>
          </p:nvSpPr>
          <p:spPr>
            <a:xfrm>
              <a:off x="4714082" y="2143116"/>
              <a:ext cx="1001919" cy="1000132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6</a:t>
              </a:r>
              <a:endParaRPr lang="en-IN" sz="3600" dirty="0"/>
            </a:p>
          </p:txBody>
        </p:sp>
        <p:sp>
          <p:nvSpPr>
            <p:cNvPr id="120" name="Oval 119"/>
            <p:cNvSpPr/>
            <p:nvPr/>
          </p:nvSpPr>
          <p:spPr>
            <a:xfrm>
              <a:off x="6429785" y="2143116"/>
              <a:ext cx="999735" cy="1000132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600" dirty="0"/>
                <a:t>6</a:t>
              </a:r>
              <a:endParaRPr lang="en-IN" sz="3600" dirty="0"/>
            </a:p>
          </p:txBody>
        </p:sp>
        <p:cxnSp>
          <p:nvCxnSpPr>
            <p:cNvPr id="121" name="Straight Arrow Connector 120"/>
            <p:cNvCxnSpPr>
              <a:stCxn id="117" idx="6"/>
              <a:endCxn id="118" idx="2"/>
            </p:cNvCxnSpPr>
            <p:nvPr/>
          </p:nvCxnSpPr>
          <p:spPr>
            <a:xfrm>
              <a:off x="2142711" y="2644295"/>
              <a:ext cx="785818" cy="0"/>
            </a:xfrm>
            <a:prstGeom prst="straightConnector1">
              <a:avLst/>
            </a:prstGeom>
            <a:ln w="38100">
              <a:solidFill>
                <a:schemeClr val="accent2">
                  <a:lumMod val="50000"/>
                </a:schemeClr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Arrow Connector 121"/>
            <p:cNvCxnSpPr>
              <a:stCxn id="119" idx="6"/>
              <a:endCxn id="120" idx="2"/>
            </p:cNvCxnSpPr>
            <p:nvPr/>
          </p:nvCxnSpPr>
          <p:spPr>
            <a:xfrm>
              <a:off x="5716001" y="2644295"/>
              <a:ext cx="713784" cy="0"/>
            </a:xfrm>
            <a:prstGeom prst="straightConnector1">
              <a:avLst/>
            </a:prstGeom>
            <a:ln w="38100">
              <a:solidFill>
                <a:schemeClr val="accent2">
                  <a:lumMod val="50000"/>
                </a:schemeClr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Curved Connector 122"/>
            <p:cNvCxnSpPr>
              <a:stCxn id="118" idx="7"/>
              <a:endCxn id="120" idx="1"/>
            </p:cNvCxnSpPr>
            <p:nvPr/>
          </p:nvCxnSpPr>
          <p:spPr>
            <a:xfrm rot="5400000" flipH="1" flipV="1">
              <a:off x="5179003" y="893095"/>
              <a:ext cx="2228" cy="2791837"/>
            </a:xfrm>
            <a:prstGeom prst="curvedConnector3">
              <a:avLst>
                <a:gd name="adj1" fmla="val 32256055"/>
              </a:avLst>
            </a:prstGeom>
            <a:ln w="38100">
              <a:solidFill>
                <a:schemeClr val="accent2">
                  <a:lumMod val="50000"/>
                </a:schemeClr>
              </a:solidFill>
              <a:headEnd type="none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Curved Connector 123"/>
            <p:cNvCxnSpPr>
              <a:stCxn id="119" idx="3"/>
              <a:endCxn id="118" idx="5"/>
            </p:cNvCxnSpPr>
            <p:nvPr/>
          </p:nvCxnSpPr>
          <p:spPr>
            <a:xfrm rot="5400000">
              <a:off x="4322243" y="2458190"/>
              <a:ext cx="2228" cy="1078317"/>
            </a:xfrm>
            <a:prstGeom prst="curvedConnector3">
              <a:avLst>
                <a:gd name="adj1" fmla="val 14981491"/>
              </a:avLst>
            </a:prstGeom>
            <a:ln w="38100">
              <a:solidFill>
                <a:schemeClr val="accent2">
                  <a:lumMod val="50000"/>
                </a:schemeClr>
              </a:solidFill>
              <a:headEnd type="non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5" name="Straight Arrow Connector 124"/>
          <p:cNvCxnSpPr>
            <a:stCxn id="131" idx="3"/>
          </p:cNvCxnSpPr>
          <p:nvPr/>
        </p:nvCxnSpPr>
        <p:spPr>
          <a:xfrm rot="5400000">
            <a:off x="4608274" y="5021263"/>
            <a:ext cx="819150" cy="101600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>
            <a:stCxn id="131" idx="5"/>
          </p:cNvCxnSpPr>
          <p:nvPr/>
        </p:nvCxnSpPr>
        <p:spPr>
          <a:xfrm rot="16200000" flipH="1">
            <a:off x="6138624" y="5021263"/>
            <a:ext cx="819150" cy="101600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Oval 126"/>
          <p:cNvSpPr/>
          <p:nvPr/>
        </p:nvSpPr>
        <p:spPr>
          <a:xfrm>
            <a:off x="5414964" y="5936483"/>
            <a:ext cx="727075" cy="712787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/>
              <a:t>6</a:t>
            </a:r>
            <a:endParaRPr lang="en-IN" sz="3600" dirty="0"/>
          </a:p>
        </p:txBody>
      </p:sp>
      <p:sp>
        <p:nvSpPr>
          <p:cNvPr id="128" name="TextBox 127"/>
          <p:cNvSpPr txBox="1">
            <a:spLocks noChangeArrowheads="1"/>
          </p:cNvSpPr>
          <p:nvPr/>
        </p:nvSpPr>
        <p:spPr bwMode="auto">
          <a:xfrm>
            <a:off x="7962901" y="1444625"/>
            <a:ext cx="21193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Blue Arrows </a:t>
            </a:r>
          </a:p>
          <a:p>
            <a:pPr eaLnBrk="1" hangingPunct="1"/>
            <a:r>
              <a:rPr lang="en-US" sz="2400"/>
              <a:t>are messages</a:t>
            </a:r>
            <a:endParaRPr lang="en-IN" sz="2400"/>
          </a:p>
        </p:txBody>
      </p:sp>
      <p:sp>
        <p:nvSpPr>
          <p:cNvPr id="129" name="TextBox 128"/>
          <p:cNvSpPr txBox="1">
            <a:spLocks noChangeArrowheads="1"/>
          </p:cNvSpPr>
          <p:nvPr/>
        </p:nvSpPr>
        <p:spPr bwMode="auto">
          <a:xfrm>
            <a:off x="7929564" y="3016250"/>
            <a:ext cx="235743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/>
              <a:t>Blue vertices </a:t>
            </a:r>
          </a:p>
          <a:p>
            <a:pPr eaLnBrk="1" hangingPunct="1"/>
            <a:r>
              <a:rPr lang="en-US" sz="2400"/>
              <a:t>have voted to halt</a:t>
            </a:r>
            <a:endParaRPr lang="en-IN" sz="2400"/>
          </a:p>
        </p:txBody>
      </p:sp>
      <p:sp>
        <p:nvSpPr>
          <p:cNvPr id="131" name="Oval 130"/>
          <p:cNvSpPr/>
          <p:nvPr/>
        </p:nvSpPr>
        <p:spPr>
          <a:xfrm>
            <a:off x="5419488" y="4511675"/>
            <a:ext cx="727075" cy="712788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/>
              <a:t>6</a:t>
            </a:r>
            <a:endParaRPr lang="en-IN" sz="3600" dirty="0"/>
          </a:p>
        </p:txBody>
      </p:sp>
      <p:sp>
        <p:nvSpPr>
          <p:cNvPr id="2" name="TextBox 1"/>
          <p:cNvSpPr txBox="1"/>
          <p:nvPr/>
        </p:nvSpPr>
        <p:spPr>
          <a:xfrm>
            <a:off x="1731961" y="2242492"/>
            <a:ext cx="561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65000"/>
                  </a:schemeClr>
                </a:solidFill>
              </a:rPr>
              <a:t>S1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731961" y="3797449"/>
            <a:ext cx="561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50000"/>
                  </a:schemeClr>
                </a:solidFill>
              </a:rPr>
              <a:t>S2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769632" y="5529262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S3</a:t>
            </a:r>
          </a:p>
        </p:txBody>
      </p:sp>
      <p:sp>
        <p:nvSpPr>
          <p:cNvPr id="3" name="Left Bracket 2">
            <a:extLst>
              <a:ext uri="{FF2B5EF4-FFF2-40B4-BE49-F238E27FC236}">
                <a16:creationId xmlns:a16="http://schemas.microsoft.com/office/drawing/2014/main" id="{0CE64CDC-F9D6-5BDD-5A91-BA37141B9E3A}"/>
              </a:ext>
            </a:extLst>
          </p:cNvPr>
          <p:cNvSpPr/>
          <p:nvPr/>
        </p:nvSpPr>
        <p:spPr>
          <a:xfrm>
            <a:off x="2666999" y="1295400"/>
            <a:ext cx="102620" cy="2355851"/>
          </a:xfrm>
          <a:prstGeom prst="leftBracket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QA"/>
          </a:p>
        </p:txBody>
      </p:sp>
      <p:sp>
        <p:nvSpPr>
          <p:cNvPr id="4" name="Left Bracket 3">
            <a:extLst>
              <a:ext uri="{FF2B5EF4-FFF2-40B4-BE49-F238E27FC236}">
                <a16:creationId xmlns:a16="http://schemas.microsoft.com/office/drawing/2014/main" id="{DA5D21F2-A4E4-0D63-8624-7EA5538CA813}"/>
              </a:ext>
            </a:extLst>
          </p:cNvPr>
          <p:cNvSpPr/>
          <p:nvPr/>
        </p:nvSpPr>
        <p:spPr>
          <a:xfrm>
            <a:off x="2670271" y="2938463"/>
            <a:ext cx="99348" cy="2284413"/>
          </a:xfrm>
          <a:prstGeom prst="leftBracket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QA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Left Bracket 4">
            <a:extLst>
              <a:ext uri="{FF2B5EF4-FFF2-40B4-BE49-F238E27FC236}">
                <a16:creationId xmlns:a16="http://schemas.microsoft.com/office/drawing/2014/main" id="{C772F462-32E6-F1A4-B65A-3120DF857E70}"/>
              </a:ext>
            </a:extLst>
          </p:cNvPr>
          <p:cNvSpPr/>
          <p:nvPr/>
        </p:nvSpPr>
        <p:spPr>
          <a:xfrm>
            <a:off x="2675430" y="4510089"/>
            <a:ext cx="128334" cy="2139181"/>
          </a:xfrm>
          <a:prstGeom prst="leftBracke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QA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98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3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99" grpId="1" animBg="1"/>
      <p:bldP spid="99" grpId="2" animBg="1"/>
      <p:bldP spid="100" grpId="0" animBg="1"/>
      <p:bldP spid="100" grpId="1" animBg="1"/>
      <p:bldP spid="100" grpId="2" animBg="1"/>
      <p:bldP spid="103" grpId="0" animBg="1"/>
      <p:bldP spid="103" grpId="1" animBg="1"/>
      <p:bldP spid="103" grpId="2" animBg="1"/>
      <p:bldP spid="104" grpId="0" animBg="1"/>
      <p:bldP spid="104" grpId="1" animBg="1"/>
      <p:bldP spid="104" grpId="2" animBg="1"/>
      <p:bldP spid="114" grpId="0" animBg="1"/>
      <p:bldP spid="114" grpId="1" animBg="1"/>
      <p:bldP spid="115" grpId="0" animBg="1"/>
      <p:bldP spid="115" grpId="1" animBg="1"/>
      <p:bldP spid="127" grpId="0" animBg="1"/>
      <p:bldP spid="127" grpId="1" animBg="1"/>
      <p:bldP spid="128" grpId="0"/>
      <p:bldP spid="129" grpId="0"/>
      <p:bldP spid="131" grpId="0" animBg="1"/>
      <p:bldP spid="131" grpId="1" animBg="1"/>
      <p:bldP spid="131" grpId="2" animBg="1"/>
      <p:bldP spid="2" grpId="0"/>
      <p:bldP spid="2" grpId="1"/>
      <p:bldP spid="61" grpId="0"/>
      <p:bldP spid="61" grpId="1"/>
      <p:bldP spid="63" grpId="0"/>
      <p:bldP spid="63" grpId="1"/>
      <p:bldP spid="3" grpId="0" animBg="1"/>
      <p:bldP spid="3" grpId="1" animBg="1"/>
      <p:bldP spid="4" grpId="0" animBg="1"/>
      <p:bldP spid="4" grpId="1" animBg="1"/>
      <p:bldP spid="5" grpId="0" animBg="1"/>
      <p:bldP spid="5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Analytics Frameworks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5072406" y="1851819"/>
            <a:ext cx="2362200" cy="1066800"/>
          </a:xfrm>
          <a:prstGeom prst="roundRect">
            <a:avLst/>
          </a:prstGeom>
          <a:solidFill>
            <a:srgbClr val="2818F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Pregel</a:t>
            </a: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2576856" y="4186287"/>
            <a:ext cx="2057400" cy="110293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Introduction &amp; Execution Model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224806" y="4186287"/>
            <a:ext cx="2057400" cy="110293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Programming Model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7886699" y="4143864"/>
            <a:ext cx="2057400" cy="1143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Architectural &amp; Scheduling</a:t>
            </a:r>
          </a:p>
          <a:p>
            <a:pPr algn="ctr"/>
            <a:r>
              <a:rPr lang="en-US" sz="2400" b="1" dirty="0">
                <a:solidFill>
                  <a:srgbClr val="2818F4"/>
                </a:solidFill>
              </a:rPr>
              <a:t>Models</a:t>
            </a:r>
          </a:p>
        </p:txBody>
      </p:sp>
      <p:cxnSp>
        <p:nvCxnSpPr>
          <p:cNvPr id="11" name="Straight Arrow Connector 10"/>
          <p:cNvCxnSpPr>
            <a:stCxn id="3" idx="2"/>
            <a:endCxn id="4" idx="0"/>
          </p:cNvCxnSpPr>
          <p:nvPr/>
        </p:nvCxnSpPr>
        <p:spPr>
          <a:xfrm flipH="1">
            <a:off x="3605556" y="2918619"/>
            <a:ext cx="2647950" cy="126766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2"/>
            <a:endCxn id="7" idx="0"/>
          </p:cNvCxnSpPr>
          <p:nvPr/>
        </p:nvCxnSpPr>
        <p:spPr>
          <a:xfrm>
            <a:off x="6253506" y="2918620"/>
            <a:ext cx="0" cy="1267667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3" idx="2"/>
            <a:endCxn id="9" idx="0"/>
          </p:cNvCxnSpPr>
          <p:nvPr/>
        </p:nvCxnSpPr>
        <p:spPr>
          <a:xfrm>
            <a:off x="6253507" y="2918620"/>
            <a:ext cx="2661893" cy="1225245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own Arrow 17"/>
          <p:cNvSpPr/>
          <p:nvPr/>
        </p:nvSpPr>
        <p:spPr>
          <a:xfrm rot="10800000">
            <a:off x="8610600" y="5486400"/>
            <a:ext cx="762000" cy="762000"/>
          </a:xfrm>
          <a:prstGeom prst="downArrow">
            <a:avLst/>
          </a:prstGeom>
          <a:solidFill>
            <a:schemeClr val="bg1"/>
          </a:solidFill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124200" y="5313574"/>
            <a:ext cx="145584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8000" dirty="0">
                <a:solidFill>
                  <a:srgbClr val="2818F4"/>
                </a:solidFill>
              </a:rPr>
              <a:t>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826358" y="5305962"/>
            <a:ext cx="145584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8000" dirty="0">
                <a:solidFill>
                  <a:srgbClr val="2818F4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88841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74320"/>
            <a:ext cx="9677399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The Architectural and Scheduling Models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841248" y="1463040"/>
            <a:ext cx="10296144" cy="4525963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z="2400" dirty="0"/>
              <a:t>Pregel assumes a </a:t>
            </a:r>
            <a:r>
              <a:rPr lang="en-US" sz="2400" dirty="0">
                <a:solidFill>
                  <a:srgbClr val="0070C0"/>
                </a:solidFill>
              </a:rPr>
              <a:t>tree-style network topology</a:t>
            </a:r>
            <a:r>
              <a:rPr lang="en-US" sz="2400" dirty="0"/>
              <a:t> and a </a:t>
            </a:r>
            <a:r>
              <a:rPr lang="en-US" sz="2400" dirty="0">
                <a:solidFill>
                  <a:srgbClr val="0070C0"/>
                </a:solidFill>
              </a:rPr>
              <a:t>master-slave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70C0"/>
                </a:solidFill>
              </a:rPr>
              <a:t>architecture</a:t>
            </a:r>
            <a:endParaRPr lang="en-US" sz="2400" i="1" dirty="0">
              <a:solidFill>
                <a:srgbClr val="0070C0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2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</a:pPr>
            <a:endParaRPr 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1800" dirty="0">
              <a:solidFill>
                <a:srgbClr val="7F7F7F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467600" y="5472112"/>
            <a:ext cx="8382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C3F9FCE-9774-4FE5-BD13-CF6FCCA57285}" type="slidenum">
              <a:rPr lang="en-US" smtClean="0">
                <a:solidFill>
                  <a:schemeClr val="bg2"/>
                </a:solidFill>
              </a:rPr>
              <a:pPr eaLnBrk="1" hangingPunct="1"/>
              <a:t>12</a:t>
            </a:fld>
            <a:endParaRPr lang="en-US">
              <a:solidFill>
                <a:schemeClr val="bg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181600" y="1925637"/>
            <a:ext cx="1676400" cy="3048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Core Switch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971800" y="2725669"/>
            <a:ext cx="1676400" cy="3048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Rack Switch</a:t>
            </a:r>
          </a:p>
        </p:txBody>
      </p:sp>
      <p:cxnSp>
        <p:nvCxnSpPr>
          <p:cNvPr id="12" name="Straight Connector 11"/>
          <p:cNvCxnSpPr>
            <a:stCxn id="18" idx="2"/>
          </p:cNvCxnSpPr>
          <p:nvPr/>
        </p:nvCxnSpPr>
        <p:spPr>
          <a:xfrm>
            <a:off x="3810000" y="3030469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2362200" y="3341687"/>
            <a:ext cx="14478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ube 20"/>
          <p:cNvSpPr/>
          <p:nvPr/>
        </p:nvSpPr>
        <p:spPr>
          <a:xfrm>
            <a:off x="2016125" y="3805237"/>
            <a:ext cx="685800" cy="8382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Worker1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2359025" y="3341687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ube 32"/>
          <p:cNvSpPr/>
          <p:nvPr/>
        </p:nvSpPr>
        <p:spPr>
          <a:xfrm>
            <a:off x="3467100" y="3817937"/>
            <a:ext cx="685800" cy="8382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Worker2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3810000" y="3352800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3810000" y="3341687"/>
            <a:ext cx="14478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ube 35"/>
          <p:cNvSpPr/>
          <p:nvPr/>
        </p:nvSpPr>
        <p:spPr>
          <a:xfrm>
            <a:off x="4926013" y="3803650"/>
            <a:ext cx="685800" cy="8382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Worker3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5268913" y="3340100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</p:cNvCxnSpPr>
          <p:nvPr/>
        </p:nvCxnSpPr>
        <p:spPr>
          <a:xfrm>
            <a:off x="6019800" y="2224019"/>
            <a:ext cx="0" cy="27305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3810000" y="2497069"/>
            <a:ext cx="22098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810000" y="2497069"/>
            <a:ext cx="0" cy="2286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7388225" y="2716144"/>
            <a:ext cx="1676400" cy="3048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Rack Switch</a:t>
            </a:r>
          </a:p>
        </p:txBody>
      </p:sp>
      <p:cxnSp>
        <p:nvCxnSpPr>
          <p:cNvPr id="44" name="Straight Connector 43"/>
          <p:cNvCxnSpPr>
            <a:cxnSpLocks/>
            <a:stCxn id="43" idx="2"/>
          </p:cNvCxnSpPr>
          <p:nvPr/>
        </p:nvCxnSpPr>
        <p:spPr>
          <a:xfrm>
            <a:off x="8226425" y="3020944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6778625" y="3332162"/>
            <a:ext cx="14478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ube 45"/>
          <p:cNvSpPr/>
          <p:nvPr/>
        </p:nvSpPr>
        <p:spPr>
          <a:xfrm>
            <a:off x="6432550" y="3795712"/>
            <a:ext cx="685800" cy="8382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Worker4</a:t>
            </a:r>
          </a:p>
        </p:txBody>
      </p:sp>
      <p:cxnSp>
        <p:nvCxnSpPr>
          <p:cNvPr id="47" name="Straight Connector 46"/>
          <p:cNvCxnSpPr/>
          <p:nvPr/>
        </p:nvCxnSpPr>
        <p:spPr>
          <a:xfrm>
            <a:off x="6775450" y="3332162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Cube 47"/>
          <p:cNvSpPr/>
          <p:nvPr/>
        </p:nvSpPr>
        <p:spPr>
          <a:xfrm>
            <a:off x="7883525" y="3808412"/>
            <a:ext cx="685800" cy="838200"/>
          </a:xfrm>
          <a:prstGeom prst="cub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Worker5</a:t>
            </a:r>
          </a:p>
        </p:txBody>
      </p:sp>
      <p:cxnSp>
        <p:nvCxnSpPr>
          <p:cNvPr id="49" name="Straight Connector 48"/>
          <p:cNvCxnSpPr/>
          <p:nvPr/>
        </p:nvCxnSpPr>
        <p:spPr>
          <a:xfrm>
            <a:off x="8226425" y="3344862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8226425" y="3332162"/>
            <a:ext cx="14478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Cube 50"/>
          <p:cNvSpPr/>
          <p:nvPr/>
        </p:nvSpPr>
        <p:spPr>
          <a:xfrm>
            <a:off x="9342438" y="3794125"/>
            <a:ext cx="685800" cy="838200"/>
          </a:xfrm>
          <a:prstGeom prst="cub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200" b="1" dirty="0">
                <a:solidFill>
                  <a:schemeClr val="bg1"/>
                </a:solidFill>
              </a:rPr>
              <a:t>Master</a:t>
            </a:r>
          </a:p>
        </p:txBody>
      </p:sp>
      <p:cxnSp>
        <p:nvCxnSpPr>
          <p:cNvPr id="52" name="Straight Connector 51"/>
          <p:cNvCxnSpPr/>
          <p:nvPr/>
        </p:nvCxnSpPr>
        <p:spPr>
          <a:xfrm>
            <a:off x="9685338" y="3330575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8226425" y="2487544"/>
            <a:ext cx="0" cy="22860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6019800" y="2497069"/>
            <a:ext cx="2209800" cy="0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>
            <a:stCxn id="51" idx="3"/>
          </p:cNvCxnSpPr>
          <p:nvPr/>
        </p:nvCxnSpPr>
        <p:spPr>
          <a:xfrm>
            <a:off x="9599614" y="4632325"/>
            <a:ext cx="1587" cy="461962"/>
          </a:xfrm>
          <a:prstGeom prst="line">
            <a:avLst/>
          </a:prstGeom>
          <a:ln w="15875">
            <a:solidFill>
              <a:srgbClr val="C0000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>
            <a:off x="2209801" y="5094287"/>
            <a:ext cx="7389813" cy="0"/>
          </a:xfrm>
          <a:prstGeom prst="straightConnector1">
            <a:avLst/>
          </a:prstGeom>
          <a:ln w="15875">
            <a:solidFill>
              <a:srgbClr val="C0000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endCxn id="48" idx="3"/>
          </p:cNvCxnSpPr>
          <p:nvPr/>
        </p:nvCxnSpPr>
        <p:spPr>
          <a:xfrm flipV="1">
            <a:off x="8140700" y="4646613"/>
            <a:ext cx="0" cy="447675"/>
          </a:xfrm>
          <a:prstGeom prst="straightConnector1">
            <a:avLst/>
          </a:prstGeom>
          <a:ln w="19050"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6705600" y="4629151"/>
            <a:ext cx="0" cy="447675"/>
          </a:xfrm>
          <a:prstGeom prst="straightConnector1">
            <a:avLst/>
          </a:prstGeom>
          <a:ln w="19050"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5181600" y="4646613"/>
            <a:ext cx="0" cy="447675"/>
          </a:xfrm>
          <a:prstGeom prst="straightConnector1">
            <a:avLst/>
          </a:prstGeom>
          <a:ln w="19050"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V="1">
            <a:off x="3733800" y="4629151"/>
            <a:ext cx="0" cy="447675"/>
          </a:xfrm>
          <a:prstGeom prst="straightConnector1">
            <a:avLst/>
          </a:prstGeom>
          <a:ln w="19050"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V="1">
            <a:off x="2209800" y="4646613"/>
            <a:ext cx="0" cy="447675"/>
          </a:xfrm>
          <a:prstGeom prst="straightConnector1">
            <a:avLst/>
          </a:prstGeom>
          <a:ln w="19050"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257675" y="5214938"/>
            <a:ext cx="3625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 b="1"/>
              <a:t>Push work (i.e., partitions) to all workers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2359025" y="4656137"/>
            <a:ext cx="0" cy="971550"/>
          </a:xfrm>
          <a:prstGeom prst="line">
            <a:avLst/>
          </a:prstGeom>
          <a:ln w="19050">
            <a:solidFill>
              <a:srgbClr val="00B05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359026" y="5627687"/>
            <a:ext cx="7326313" cy="0"/>
          </a:xfrm>
          <a:prstGeom prst="line">
            <a:avLst/>
          </a:prstGeom>
          <a:ln w="19050">
            <a:solidFill>
              <a:srgbClr val="00B05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9685338" y="4632325"/>
            <a:ext cx="0" cy="995362"/>
          </a:xfrm>
          <a:prstGeom prst="straightConnector1">
            <a:avLst/>
          </a:prstGeom>
          <a:ln w="19050">
            <a:solidFill>
              <a:srgbClr val="00B05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3886200" y="4656137"/>
            <a:ext cx="0" cy="971550"/>
          </a:xfrm>
          <a:prstGeom prst="line">
            <a:avLst/>
          </a:prstGeom>
          <a:ln w="19050">
            <a:solidFill>
              <a:srgbClr val="00B05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334000" y="4656137"/>
            <a:ext cx="0" cy="971550"/>
          </a:xfrm>
          <a:prstGeom prst="line">
            <a:avLst/>
          </a:prstGeom>
          <a:ln w="19050">
            <a:solidFill>
              <a:srgbClr val="00B05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6858000" y="4656137"/>
            <a:ext cx="0" cy="971550"/>
          </a:xfrm>
          <a:prstGeom prst="line">
            <a:avLst/>
          </a:prstGeom>
          <a:ln w="19050">
            <a:solidFill>
              <a:srgbClr val="00B05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8305800" y="4670425"/>
            <a:ext cx="0" cy="971550"/>
          </a:xfrm>
          <a:prstGeom prst="line">
            <a:avLst/>
          </a:prstGeom>
          <a:ln w="19050">
            <a:solidFill>
              <a:srgbClr val="00B05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4743451" y="5670551"/>
            <a:ext cx="23415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 b="1"/>
              <a:t>Send Completion Signals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2359025" y="5994400"/>
            <a:ext cx="7326313" cy="5588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defRPr/>
            </a:pPr>
            <a:endParaRPr lang="en-US" dirty="0"/>
          </a:p>
          <a:p>
            <a:pPr algn="ctr">
              <a:defRPr/>
            </a:pPr>
            <a:r>
              <a:rPr lang="en-US" dirty="0"/>
              <a:t>When the master receives the completion signal from </a:t>
            </a:r>
            <a:r>
              <a:rPr lang="en-US" i="1" u="sng" dirty="0"/>
              <a:t>every</a:t>
            </a:r>
            <a:r>
              <a:rPr lang="en-US" dirty="0"/>
              <a:t> worker in super-step S, it starts super-step S + 1</a:t>
            </a:r>
          </a:p>
          <a:p>
            <a:pPr algn="ctr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262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8" grpId="0" animBg="1"/>
      <p:bldP spid="21" grpId="0" animBg="1"/>
      <p:bldP spid="33" grpId="0" animBg="1"/>
      <p:bldP spid="36" grpId="0" animBg="1"/>
      <p:bldP spid="43" grpId="0" animBg="1"/>
      <p:bldP spid="46" grpId="0" animBg="1"/>
      <p:bldP spid="48" grpId="0" animBg="1"/>
      <p:bldP spid="51" grpId="0" animBg="1"/>
      <p:bldP spid="10" grpId="0"/>
      <p:bldP spid="22" grpId="0"/>
      <p:bldP spid="2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2133600" y="1981200"/>
          <a:ext cx="8077200" cy="3901440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23756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015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8384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Aspect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Google’s</a:t>
                      </a:r>
                      <a:r>
                        <a:rPr lang="en-US" sz="2200" baseline="0" dirty="0"/>
                        <a:t> Pregel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9258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Programming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Message-Passing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9258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Execution </a:t>
                      </a:r>
                      <a:br>
                        <a:rPr lang="en-US" sz="22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Synchronous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9258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Architectural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Master-Slave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8384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Scheduling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Push-Based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9258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Suitable Applications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Strongly-Connected Applications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Google’s Pregel: Summary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981200" y="1600201"/>
            <a:ext cx="8458200" cy="4525963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</a:pPr>
            <a:endParaRPr lang="en-US" sz="22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</a:pPr>
            <a:endParaRPr 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1800" dirty="0">
              <a:solidFill>
                <a:srgbClr val="7F7F7F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4194" y="2397284"/>
            <a:ext cx="8349006" cy="366791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1200" y="3124200"/>
            <a:ext cx="8349006" cy="291410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0394" y="3886200"/>
            <a:ext cx="8349006" cy="217900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4194" y="4648200"/>
            <a:ext cx="8349006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5105400"/>
            <a:ext cx="8349006" cy="932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464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MapReduce</a:t>
            </a:r>
            <a:r>
              <a:rPr lang="en-US" dirty="0"/>
              <a:t> vs. </a:t>
            </a:r>
            <a:r>
              <a:rPr lang="en-US" dirty="0" err="1"/>
              <a:t>Pregel</a:t>
            </a: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981200" y="1600201"/>
            <a:ext cx="8458200" cy="4525963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</a:pPr>
            <a:endParaRPr lang="en-US" sz="22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>
              <a:solidFill>
                <a:srgbClr val="7F7F7F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</a:pPr>
            <a:endParaRPr 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1800" dirty="0">
              <a:solidFill>
                <a:srgbClr val="7F7F7F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</a:pP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828799" y="1828800"/>
          <a:ext cx="9144000" cy="3825502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2743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81943472"/>
                    </a:ext>
                  </a:extLst>
                </a:gridCol>
                <a:gridCol w="3352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6029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Aspect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Hadoop </a:t>
                      </a:r>
                      <a:r>
                        <a:rPr lang="en-US" sz="2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MapReduce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Google’s </a:t>
                      </a:r>
                      <a:r>
                        <a:rPr lang="en-US" sz="2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Pregel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338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Programming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Shared-Based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Message-Passing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1439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Execution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Synchronous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Synchronous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338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Architectural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Master-Slave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Master-Slave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6293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Scheduling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Pull-Based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Push-Based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338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Suitable Applications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/>
                        <a:t>Loosly</a:t>
                      </a:r>
                      <a:r>
                        <a:rPr lang="en-US" sz="2200" dirty="0"/>
                        <a:t>-Connected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Strongly-Connected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14550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13BBA-9FEA-2843-8F12-79BE25DFE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Next Class…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E00FE2-4B09-CE41-9527-47E2575A01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Caching – Part 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D0FC20-F9B7-3046-ADD2-4AD27B737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868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E7085E1-799F-4B5B-95D0-C79C2E5A7A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Today…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D1E9532-968D-4EAE-960A-B71F5184156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452628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Last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dirty="0"/>
              <a:t>Hadoop</a:t>
            </a:r>
          </a:p>
          <a:p>
            <a:pPr marL="914400" lvl="2" indent="0" algn="just" eaLnBrk="1" hangingPunct="1">
              <a:buNone/>
              <a:defRPr/>
            </a:pPr>
            <a:endParaRPr lang="en-US" i="1" dirty="0">
              <a:solidFill>
                <a:srgbClr val="0070C0"/>
              </a:solidFill>
            </a:endParaRPr>
          </a:p>
          <a:p>
            <a:pPr marL="1828800" lvl="4" indent="0" algn="just" eaLnBrk="1" hangingPunct="1">
              <a:buNone/>
              <a:defRPr/>
            </a:pPr>
            <a:endParaRPr lang="en-US" sz="16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Today’s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dirty="0"/>
              <a:t>Pregel</a:t>
            </a:r>
          </a:p>
          <a:p>
            <a:pPr marL="1828800" lvl="4" indent="0" algn="just" eaLnBrk="1" hangingPunct="1">
              <a:buNone/>
              <a:defRPr/>
            </a:pPr>
            <a:endParaRPr lang="en-US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PS4 is due on Oct 23 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FF0000"/>
                </a:solidFill>
              </a:rPr>
              <a:t>Quiz II is on Tuesday, Oct 25 </a:t>
            </a:r>
            <a:endParaRPr lang="en-US" dirty="0"/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altLang="en-US" dirty="0">
                <a:ea typeface="Arial" panose="020B0604020202020204" pitchFamily="34" charset="0"/>
              </a:rPr>
              <a:t>P3 is due </a:t>
            </a:r>
            <a:r>
              <a:rPr lang="en-US" altLang="en-US">
                <a:ea typeface="Arial" panose="020B0604020202020204" pitchFamily="34" charset="0"/>
              </a:rPr>
              <a:t>on Oct 27 by </a:t>
            </a:r>
            <a:r>
              <a:rPr lang="en-US" altLang="en-US" dirty="0">
                <a:ea typeface="Arial" panose="020B0604020202020204" pitchFamily="34" charset="0"/>
              </a:rPr>
              <a:t>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dirty="0">
              <a:solidFill>
                <a:srgbClr val="0070C0"/>
              </a:solidFill>
            </a:endParaRPr>
          </a:p>
          <a:p>
            <a:pPr lvl="1" algn="just">
              <a:buFont typeface="Wingdings" pitchFamily="2" charset="2"/>
              <a:buChar char="§"/>
              <a:defRPr/>
            </a:pP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Analytics Frameworks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5072406" y="1851819"/>
            <a:ext cx="2362200" cy="1066800"/>
          </a:xfrm>
          <a:prstGeom prst="roundRect">
            <a:avLst/>
          </a:prstGeom>
          <a:solidFill>
            <a:srgbClr val="2818F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Pregel</a:t>
            </a: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2576856" y="4186287"/>
            <a:ext cx="2057400" cy="110293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Introduction &amp; Execution Model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224806" y="4186287"/>
            <a:ext cx="2057400" cy="110293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Programming Model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7886699" y="4143864"/>
            <a:ext cx="2057400" cy="1143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Architectural &amp; Scheduling</a:t>
            </a:r>
          </a:p>
          <a:p>
            <a:pPr algn="ctr"/>
            <a:r>
              <a:rPr lang="en-US" sz="2400" b="1" dirty="0">
                <a:solidFill>
                  <a:srgbClr val="2818F4"/>
                </a:solidFill>
              </a:rPr>
              <a:t>Models</a:t>
            </a:r>
          </a:p>
        </p:txBody>
      </p:sp>
      <p:cxnSp>
        <p:nvCxnSpPr>
          <p:cNvPr id="11" name="Straight Arrow Connector 10"/>
          <p:cNvCxnSpPr>
            <a:stCxn id="3" idx="2"/>
            <a:endCxn id="4" idx="0"/>
          </p:cNvCxnSpPr>
          <p:nvPr/>
        </p:nvCxnSpPr>
        <p:spPr>
          <a:xfrm flipH="1">
            <a:off x="3605556" y="2918619"/>
            <a:ext cx="2647950" cy="126766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2"/>
            <a:endCxn id="7" idx="0"/>
          </p:cNvCxnSpPr>
          <p:nvPr/>
        </p:nvCxnSpPr>
        <p:spPr>
          <a:xfrm>
            <a:off x="6253506" y="2918620"/>
            <a:ext cx="0" cy="1267667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3" idx="2"/>
            <a:endCxn id="9" idx="0"/>
          </p:cNvCxnSpPr>
          <p:nvPr/>
        </p:nvCxnSpPr>
        <p:spPr>
          <a:xfrm>
            <a:off x="6253507" y="2918620"/>
            <a:ext cx="2661893" cy="1225245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own Arrow 17"/>
          <p:cNvSpPr/>
          <p:nvPr/>
        </p:nvSpPr>
        <p:spPr>
          <a:xfrm rot="10800000">
            <a:off x="3224556" y="5488520"/>
            <a:ext cx="762000" cy="762000"/>
          </a:xfrm>
          <a:prstGeom prst="downArrow">
            <a:avLst/>
          </a:prstGeom>
          <a:solidFill>
            <a:schemeClr val="bg1"/>
          </a:solidFill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216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Google’s Pregel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817352" cy="4937760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en-US" sz="4800" dirty="0"/>
              <a:t>MapReduce is a good fit for a wide array of large-scale applications but ill-suited for graph processing</a:t>
            </a:r>
          </a:p>
          <a:p>
            <a:pPr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</a:pPr>
            <a:endParaRPr lang="en-US" sz="2800" dirty="0"/>
          </a:p>
          <a:p>
            <a:pPr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r>
              <a:rPr lang="en-US" sz="4800" dirty="0"/>
              <a:t>Pregel is a large-scale “graph-parallel” distributed analytics framework</a:t>
            </a:r>
          </a:p>
          <a:p>
            <a:pPr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defRPr/>
            </a:pPr>
            <a:endParaRPr lang="en-US" sz="2600" dirty="0"/>
          </a:p>
          <a:p>
            <a:pPr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r>
              <a:rPr lang="en-US" sz="4800" dirty="0"/>
              <a:t>Some Characteristics:</a:t>
            </a:r>
          </a:p>
          <a:p>
            <a:pPr lvl="1"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Courier New" pitchFamily="49" charset="0"/>
              <a:buChar char="o"/>
              <a:defRPr/>
            </a:pPr>
            <a:r>
              <a:rPr lang="en-US" sz="3600" dirty="0"/>
              <a:t>In-Memory across iterations (or </a:t>
            </a:r>
            <a:r>
              <a:rPr lang="en-US" sz="3600" i="1" dirty="0"/>
              <a:t>super-steps</a:t>
            </a:r>
            <a:r>
              <a:rPr lang="en-US" sz="3600" dirty="0"/>
              <a:t>)</a:t>
            </a:r>
          </a:p>
          <a:p>
            <a:pPr lvl="1"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Courier New" pitchFamily="49" charset="0"/>
              <a:buChar char="o"/>
              <a:defRPr/>
            </a:pPr>
            <a:r>
              <a:rPr lang="en-US" sz="3600" dirty="0"/>
              <a:t>High scalability</a:t>
            </a:r>
          </a:p>
          <a:p>
            <a:pPr lvl="1"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Courier New" pitchFamily="49" charset="0"/>
              <a:buChar char="o"/>
              <a:defRPr/>
            </a:pPr>
            <a:r>
              <a:rPr lang="en-US" sz="3600" dirty="0"/>
              <a:t>Automatic fault-tolerance</a:t>
            </a:r>
          </a:p>
          <a:p>
            <a:pPr lvl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Courier New" pitchFamily="49" charset="0"/>
              <a:buChar char="o"/>
              <a:defRPr/>
            </a:pPr>
            <a:r>
              <a:rPr lang="en-US" sz="3600" dirty="0"/>
              <a:t>Flexibility in expressing graph algorithms</a:t>
            </a:r>
          </a:p>
          <a:p>
            <a:pPr lvl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Courier New" pitchFamily="49" charset="0"/>
              <a:buChar char="o"/>
              <a:defRPr/>
            </a:pPr>
            <a:r>
              <a:rPr lang="en-US" sz="3600" dirty="0"/>
              <a:t>Message-Passing programming model</a:t>
            </a:r>
          </a:p>
          <a:p>
            <a:pPr lvl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Courier New" pitchFamily="49" charset="0"/>
              <a:buChar char="o"/>
              <a:defRPr/>
            </a:pPr>
            <a:r>
              <a:rPr lang="en-US" sz="3600" dirty="0"/>
              <a:t>Tree-style, master-slave architecture</a:t>
            </a:r>
          </a:p>
          <a:p>
            <a:pPr lvl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Courier New" pitchFamily="49" charset="0"/>
              <a:buChar char="o"/>
              <a:defRPr/>
            </a:pPr>
            <a:r>
              <a:rPr lang="en-US" sz="3600" dirty="0"/>
              <a:t>Synchronous</a:t>
            </a:r>
          </a:p>
          <a:p>
            <a:pPr lvl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  <a:defRPr/>
            </a:pPr>
            <a:endParaRPr lang="en-US" sz="2200" dirty="0"/>
          </a:p>
          <a:p>
            <a:pPr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r>
              <a:rPr lang="en-US" sz="4800" dirty="0"/>
              <a:t>Pregel is inspired by Valiant’s Bulk Synchronous Parallel (BSP) model</a:t>
            </a:r>
          </a:p>
        </p:txBody>
      </p:sp>
    </p:spTree>
    <p:extLst>
      <p:ext uri="{BB962C8B-B14F-4D97-AF65-F5344CB8AC3E}">
        <p14:creationId xmlns:p14="http://schemas.microsoft.com/office/powerpoint/2010/main" val="1435992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55648" y="0"/>
            <a:ext cx="8455152" cy="1243643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The BSP Model</a:t>
            </a:r>
          </a:p>
        </p:txBody>
      </p:sp>
      <p:sp>
        <p:nvSpPr>
          <p:cNvPr id="921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467600" y="5940425"/>
            <a:ext cx="8382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6F46F5B-BACB-40AC-99DE-8B58518DC560}" type="slidenum">
              <a:rPr lang="en-US" smtClean="0">
                <a:solidFill>
                  <a:schemeClr val="bg2"/>
                </a:solidFill>
              </a:rPr>
              <a:pPr eaLnBrk="1" hangingPunct="1"/>
              <a:t>5</a:t>
            </a:fld>
            <a:endParaRPr lang="en-US">
              <a:solidFill>
                <a:schemeClr val="bg2"/>
              </a:solidFill>
            </a:endParaRPr>
          </a:p>
        </p:txBody>
      </p:sp>
      <p:sp>
        <p:nvSpPr>
          <p:cNvPr id="9220" name="Oval 8"/>
          <p:cNvSpPr>
            <a:spLocks noChangeArrowheads="1"/>
          </p:cNvSpPr>
          <p:nvPr/>
        </p:nvSpPr>
        <p:spPr bwMode="auto">
          <a:xfrm>
            <a:off x="2514600" y="1736726"/>
            <a:ext cx="533400" cy="320675"/>
          </a:xfrm>
          <a:prstGeom prst="ellipse">
            <a:avLst/>
          </a:prstGeom>
          <a:noFill/>
          <a:ln w="38100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latin typeface="Tahoma" pitchFamily="34" charset="0"/>
              </a:rPr>
              <a:t>Data</a:t>
            </a:r>
          </a:p>
        </p:txBody>
      </p:sp>
      <p:sp>
        <p:nvSpPr>
          <p:cNvPr id="9221" name="Oval 9"/>
          <p:cNvSpPr>
            <a:spLocks noChangeArrowheads="1"/>
          </p:cNvSpPr>
          <p:nvPr/>
        </p:nvSpPr>
        <p:spPr bwMode="auto">
          <a:xfrm>
            <a:off x="2514600" y="2320926"/>
            <a:ext cx="533400" cy="320675"/>
          </a:xfrm>
          <a:prstGeom prst="ellipse">
            <a:avLst/>
          </a:prstGeom>
          <a:noFill/>
          <a:ln w="38100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latin typeface="Tahoma" pitchFamily="34" charset="0"/>
              </a:rPr>
              <a:t>Data</a:t>
            </a:r>
          </a:p>
        </p:txBody>
      </p:sp>
      <p:sp>
        <p:nvSpPr>
          <p:cNvPr id="9222" name="Oval 10"/>
          <p:cNvSpPr>
            <a:spLocks noChangeArrowheads="1"/>
          </p:cNvSpPr>
          <p:nvPr/>
        </p:nvSpPr>
        <p:spPr bwMode="auto">
          <a:xfrm>
            <a:off x="2514600" y="2905126"/>
            <a:ext cx="533400" cy="320675"/>
          </a:xfrm>
          <a:prstGeom prst="ellipse">
            <a:avLst/>
          </a:prstGeom>
          <a:noFill/>
          <a:ln w="38100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latin typeface="Tahoma" pitchFamily="34" charset="0"/>
              </a:rPr>
              <a:t>Data</a:t>
            </a:r>
          </a:p>
        </p:txBody>
      </p:sp>
      <p:sp>
        <p:nvSpPr>
          <p:cNvPr id="9223" name="Oval 11"/>
          <p:cNvSpPr>
            <a:spLocks noChangeArrowheads="1"/>
          </p:cNvSpPr>
          <p:nvPr/>
        </p:nvSpPr>
        <p:spPr bwMode="auto">
          <a:xfrm>
            <a:off x="2514600" y="3489326"/>
            <a:ext cx="533400" cy="320675"/>
          </a:xfrm>
          <a:prstGeom prst="ellipse">
            <a:avLst/>
          </a:prstGeom>
          <a:noFill/>
          <a:ln w="38100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latin typeface="Tahoma" pitchFamily="34" charset="0"/>
              </a:rPr>
              <a:t>Data</a:t>
            </a:r>
          </a:p>
        </p:txBody>
      </p:sp>
      <p:sp>
        <p:nvSpPr>
          <p:cNvPr id="9224" name="Oval 12"/>
          <p:cNvSpPr>
            <a:spLocks noChangeArrowheads="1"/>
          </p:cNvSpPr>
          <p:nvPr/>
        </p:nvSpPr>
        <p:spPr bwMode="auto">
          <a:xfrm>
            <a:off x="2514600" y="4073526"/>
            <a:ext cx="533400" cy="320675"/>
          </a:xfrm>
          <a:prstGeom prst="ellipse">
            <a:avLst/>
          </a:prstGeom>
          <a:noFill/>
          <a:ln w="38100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latin typeface="Tahoma" pitchFamily="34" charset="0"/>
              </a:rPr>
              <a:t>Data</a:t>
            </a:r>
          </a:p>
        </p:txBody>
      </p:sp>
      <p:sp>
        <p:nvSpPr>
          <p:cNvPr id="9225" name="Oval 13"/>
          <p:cNvSpPr>
            <a:spLocks noChangeArrowheads="1"/>
          </p:cNvSpPr>
          <p:nvPr/>
        </p:nvSpPr>
        <p:spPr bwMode="auto">
          <a:xfrm>
            <a:off x="2514600" y="4657726"/>
            <a:ext cx="533400" cy="320675"/>
          </a:xfrm>
          <a:prstGeom prst="ellipse">
            <a:avLst/>
          </a:prstGeom>
          <a:noFill/>
          <a:ln w="38100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latin typeface="Tahoma" pitchFamily="34" charset="0"/>
              </a:rPr>
              <a:t>Data</a:t>
            </a:r>
          </a:p>
        </p:txBody>
      </p:sp>
      <p:sp>
        <p:nvSpPr>
          <p:cNvPr id="9226" name="Oval 14"/>
          <p:cNvSpPr>
            <a:spLocks noChangeArrowheads="1"/>
          </p:cNvSpPr>
          <p:nvPr/>
        </p:nvSpPr>
        <p:spPr bwMode="auto">
          <a:xfrm>
            <a:off x="2514600" y="5241926"/>
            <a:ext cx="533400" cy="320675"/>
          </a:xfrm>
          <a:prstGeom prst="ellipse">
            <a:avLst/>
          </a:prstGeom>
          <a:noFill/>
          <a:ln w="38100" algn="ctr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400">
                <a:latin typeface="Tahoma" pitchFamily="34" charset="0"/>
              </a:rPr>
              <a:t>Data</a:t>
            </a:r>
          </a:p>
        </p:txBody>
      </p: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4648200" y="1736726"/>
            <a:ext cx="533400" cy="3825875"/>
            <a:chOff x="3124200" y="1584960"/>
            <a:chExt cx="533400" cy="3825240"/>
          </a:xfrm>
        </p:grpSpPr>
        <p:sp>
          <p:nvSpPr>
            <p:cNvPr id="9321" name="Oval 16"/>
            <p:cNvSpPr>
              <a:spLocks noChangeArrowheads="1"/>
            </p:cNvSpPr>
            <p:nvPr/>
          </p:nvSpPr>
          <p:spPr bwMode="auto">
            <a:xfrm>
              <a:off x="3124200" y="15849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322" name="Oval 17"/>
            <p:cNvSpPr>
              <a:spLocks noChangeArrowheads="1"/>
            </p:cNvSpPr>
            <p:nvPr/>
          </p:nvSpPr>
          <p:spPr bwMode="auto">
            <a:xfrm>
              <a:off x="3124200" y="21691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323" name="Oval 18"/>
            <p:cNvSpPr>
              <a:spLocks noChangeArrowheads="1"/>
            </p:cNvSpPr>
            <p:nvPr/>
          </p:nvSpPr>
          <p:spPr bwMode="auto">
            <a:xfrm>
              <a:off x="3124200" y="27533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324" name="Oval 19"/>
            <p:cNvSpPr>
              <a:spLocks noChangeArrowheads="1"/>
            </p:cNvSpPr>
            <p:nvPr/>
          </p:nvSpPr>
          <p:spPr bwMode="auto">
            <a:xfrm>
              <a:off x="3124200" y="33375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325" name="Oval 20"/>
            <p:cNvSpPr>
              <a:spLocks noChangeArrowheads="1"/>
            </p:cNvSpPr>
            <p:nvPr/>
          </p:nvSpPr>
          <p:spPr bwMode="auto">
            <a:xfrm>
              <a:off x="3124200" y="39217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326" name="Oval 21"/>
            <p:cNvSpPr>
              <a:spLocks noChangeArrowheads="1"/>
            </p:cNvSpPr>
            <p:nvPr/>
          </p:nvSpPr>
          <p:spPr bwMode="auto">
            <a:xfrm>
              <a:off x="3124200" y="45059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327" name="Oval 22"/>
            <p:cNvSpPr>
              <a:spLocks noChangeArrowheads="1"/>
            </p:cNvSpPr>
            <p:nvPr/>
          </p:nvSpPr>
          <p:spPr bwMode="auto">
            <a:xfrm>
              <a:off x="3124200" y="50901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</p:grpSp>
      <p:grpSp>
        <p:nvGrpSpPr>
          <p:cNvPr id="24" name="Group 23"/>
          <p:cNvGrpSpPr>
            <a:grpSpLocks/>
          </p:cNvGrpSpPr>
          <p:nvPr/>
        </p:nvGrpSpPr>
        <p:grpSpPr bwMode="auto">
          <a:xfrm>
            <a:off x="3048000" y="1820863"/>
            <a:ext cx="1600200" cy="1752600"/>
            <a:chOff x="1524000" y="1669124"/>
            <a:chExt cx="1600200" cy="1752284"/>
          </a:xfrm>
        </p:grpSpPr>
        <p:sp>
          <p:nvSpPr>
            <p:cNvPr id="25" name="Rounded Rectangle 24"/>
            <p:cNvSpPr/>
            <p:nvPr/>
          </p:nvSpPr>
          <p:spPr bwMode="auto">
            <a:xfrm>
              <a:off x="1981200" y="1813560"/>
              <a:ext cx="609600" cy="380931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>
                  <a:latin typeface="Tahoma" pitchFamily="-64" charset="0"/>
                </a:rPr>
                <a:t>CPU 1</a:t>
              </a:r>
              <a:endParaRPr lang="en-US" sz="1400" dirty="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26" name="Straight Arrow Connector 25"/>
            <p:cNvCxnSpPr>
              <a:stCxn id="9220" idx="6"/>
              <a:endCxn id="25" idx="1"/>
            </p:cNvCxnSpPr>
            <p:nvPr/>
          </p:nvCxnSpPr>
          <p:spPr bwMode="auto">
            <a:xfrm>
              <a:off x="1524000" y="1669124"/>
              <a:ext cx="457200" cy="33490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9221" idx="6"/>
              <a:endCxn id="25" idx="1"/>
            </p:cNvCxnSpPr>
            <p:nvPr/>
          </p:nvCxnSpPr>
          <p:spPr bwMode="auto">
            <a:xfrm flipV="1">
              <a:off x="1524000" y="2004026"/>
              <a:ext cx="457200" cy="249193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25" idx="3"/>
              <a:endCxn id="9323" idx="2"/>
            </p:cNvCxnSpPr>
            <p:nvPr/>
          </p:nvCxnSpPr>
          <p:spPr bwMode="auto">
            <a:xfrm>
              <a:off x="2590800" y="2004026"/>
              <a:ext cx="533400" cy="83328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25" idx="3"/>
              <a:endCxn id="9324" idx="2"/>
            </p:cNvCxnSpPr>
            <p:nvPr/>
          </p:nvCxnSpPr>
          <p:spPr bwMode="auto">
            <a:xfrm>
              <a:off x="2590800" y="2004026"/>
              <a:ext cx="533400" cy="141738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>
            <a:grpSpLocks/>
          </p:cNvGrpSpPr>
          <p:nvPr/>
        </p:nvGrpSpPr>
        <p:grpSpPr bwMode="auto">
          <a:xfrm>
            <a:off x="3048000" y="1820863"/>
            <a:ext cx="1600200" cy="1752600"/>
            <a:chOff x="1524000" y="1668489"/>
            <a:chExt cx="1600200" cy="1752891"/>
          </a:xfrm>
        </p:grpSpPr>
        <p:sp>
          <p:nvSpPr>
            <p:cNvPr id="31" name="Rounded Rectangle 30"/>
            <p:cNvSpPr/>
            <p:nvPr/>
          </p:nvSpPr>
          <p:spPr bwMode="auto">
            <a:xfrm>
              <a:off x="1981200" y="3032377"/>
              <a:ext cx="609600" cy="381063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>
                  <a:latin typeface="Tahoma" pitchFamily="-64" charset="0"/>
                </a:rPr>
                <a:t>CPU 2</a:t>
              </a:r>
              <a:endParaRPr lang="en-US" sz="1400" dirty="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32" name="Straight Arrow Connector 31"/>
            <p:cNvCxnSpPr>
              <a:stCxn id="9222" idx="6"/>
              <a:endCxn id="31" idx="1"/>
            </p:cNvCxnSpPr>
            <p:nvPr/>
          </p:nvCxnSpPr>
          <p:spPr bwMode="auto">
            <a:xfrm>
              <a:off x="1524000" y="2837083"/>
              <a:ext cx="457200" cy="385826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9223" idx="6"/>
              <a:endCxn id="31" idx="1"/>
            </p:cNvCxnSpPr>
            <p:nvPr/>
          </p:nvCxnSpPr>
          <p:spPr bwMode="auto">
            <a:xfrm flipV="1">
              <a:off x="1524000" y="3222909"/>
              <a:ext cx="457200" cy="198471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31" idx="3"/>
              <a:endCxn id="9322" idx="2"/>
            </p:cNvCxnSpPr>
            <p:nvPr/>
          </p:nvCxnSpPr>
          <p:spPr bwMode="auto">
            <a:xfrm flipV="1">
              <a:off x="2590800" y="2252786"/>
              <a:ext cx="533400" cy="970123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31" idx="3"/>
              <a:endCxn id="9321" idx="2"/>
            </p:cNvCxnSpPr>
            <p:nvPr/>
          </p:nvCxnSpPr>
          <p:spPr bwMode="auto">
            <a:xfrm flipV="1">
              <a:off x="2590800" y="1668489"/>
              <a:ext cx="533400" cy="155442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>
            <a:grpSpLocks/>
          </p:cNvGrpSpPr>
          <p:nvPr/>
        </p:nvGrpSpPr>
        <p:grpSpPr bwMode="auto">
          <a:xfrm>
            <a:off x="3048000" y="3573463"/>
            <a:ext cx="1600200" cy="1752600"/>
            <a:chOff x="1524000" y="3421380"/>
            <a:chExt cx="1600200" cy="1752891"/>
          </a:xfrm>
        </p:grpSpPr>
        <p:sp>
          <p:nvSpPr>
            <p:cNvPr id="37" name="Rounded Rectangle 36"/>
            <p:cNvSpPr/>
            <p:nvPr/>
          </p:nvSpPr>
          <p:spPr bwMode="auto">
            <a:xfrm>
              <a:off x="1981200" y="4251780"/>
              <a:ext cx="609600" cy="381063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>
                  <a:latin typeface="Tahoma" pitchFamily="-64" charset="0"/>
                </a:rPr>
                <a:t>CPU 3</a:t>
              </a:r>
              <a:endParaRPr lang="en-US" sz="1400" dirty="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38" name="Straight Arrow Connector 37"/>
            <p:cNvCxnSpPr>
              <a:stCxn id="9224" idx="6"/>
              <a:endCxn id="37" idx="1"/>
            </p:cNvCxnSpPr>
            <p:nvPr/>
          </p:nvCxnSpPr>
          <p:spPr bwMode="auto">
            <a:xfrm>
              <a:off x="1524000" y="4005677"/>
              <a:ext cx="457200" cy="436634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9225" idx="6"/>
              <a:endCxn id="37" idx="1"/>
            </p:cNvCxnSpPr>
            <p:nvPr/>
          </p:nvCxnSpPr>
          <p:spPr bwMode="auto">
            <a:xfrm flipV="1">
              <a:off x="1524000" y="4442311"/>
              <a:ext cx="457200" cy="147663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9226" idx="6"/>
              <a:endCxn id="37" idx="1"/>
            </p:cNvCxnSpPr>
            <p:nvPr/>
          </p:nvCxnSpPr>
          <p:spPr bwMode="auto">
            <a:xfrm flipV="1">
              <a:off x="1524000" y="4442311"/>
              <a:ext cx="457200" cy="73196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37" idx="3"/>
              <a:endCxn id="9326" idx="2"/>
            </p:cNvCxnSpPr>
            <p:nvPr/>
          </p:nvCxnSpPr>
          <p:spPr bwMode="auto">
            <a:xfrm>
              <a:off x="2590800" y="4442311"/>
              <a:ext cx="533400" cy="147663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37" idx="3"/>
              <a:endCxn id="9324" idx="2"/>
            </p:cNvCxnSpPr>
            <p:nvPr/>
          </p:nvCxnSpPr>
          <p:spPr bwMode="auto">
            <a:xfrm flipV="1">
              <a:off x="2590800" y="3421380"/>
              <a:ext cx="533400" cy="1020931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37" idx="3"/>
              <a:endCxn id="9327" idx="2"/>
            </p:cNvCxnSpPr>
            <p:nvPr/>
          </p:nvCxnSpPr>
          <p:spPr bwMode="auto">
            <a:xfrm>
              <a:off x="2590800" y="4442311"/>
              <a:ext cx="533400" cy="73196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>
            <a:grpSpLocks/>
          </p:cNvGrpSpPr>
          <p:nvPr/>
        </p:nvGrpSpPr>
        <p:grpSpPr bwMode="auto">
          <a:xfrm>
            <a:off x="5181600" y="1897063"/>
            <a:ext cx="1676400" cy="584200"/>
            <a:chOff x="3657600" y="1744689"/>
            <a:chExt cx="1676400" cy="584491"/>
          </a:xfrm>
        </p:grpSpPr>
        <p:sp>
          <p:nvSpPr>
            <p:cNvPr id="45" name="Rounded Rectangle 44"/>
            <p:cNvSpPr/>
            <p:nvPr/>
          </p:nvSpPr>
          <p:spPr bwMode="auto">
            <a:xfrm>
              <a:off x="4191000" y="1812985"/>
              <a:ext cx="609600" cy="38119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>
                  <a:latin typeface="Tahoma" pitchFamily="-64" charset="0"/>
                </a:rPr>
                <a:t>CPU 1</a:t>
              </a:r>
              <a:endParaRPr lang="en-US" sz="1400" dirty="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46" name="Straight Arrow Connector 45"/>
            <p:cNvCxnSpPr>
              <a:endCxn id="45" idx="1"/>
            </p:cNvCxnSpPr>
            <p:nvPr/>
          </p:nvCxnSpPr>
          <p:spPr bwMode="auto">
            <a:xfrm>
              <a:off x="3657600" y="1744689"/>
              <a:ext cx="533400" cy="258891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endCxn id="45" idx="1"/>
            </p:cNvCxnSpPr>
            <p:nvPr/>
          </p:nvCxnSpPr>
          <p:spPr bwMode="auto">
            <a:xfrm flipV="1">
              <a:off x="3657600" y="2003580"/>
              <a:ext cx="533400" cy="32560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45" idx="3"/>
              <a:endCxn id="9280" idx="2"/>
            </p:cNvCxnSpPr>
            <p:nvPr/>
          </p:nvCxnSpPr>
          <p:spPr bwMode="auto">
            <a:xfrm flipV="1">
              <a:off x="4800600" y="1744689"/>
              <a:ext cx="533400" cy="258891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>
              <a:stCxn id="45" idx="3"/>
              <a:endCxn id="9281" idx="2"/>
            </p:cNvCxnSpPr>
            <p:nvPr/>
          </p:nvCxnSpPr>
          <p:spPr bwMode="auto">
            <a:xfrm>
              <a:off x="4800600" y="2003580"/>
              <a:ext cx="533400" cy="32560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>
            <a:grpSpLocks/>
          </p:cNvGrpSpPr>
          <p:nvPr/>
        </p:nvGrpSpPr>
        <p:grpSpPr bwMode="auto">
          <a:xfrm>
            <a:off x="5181600" y="2481263"/>
            <a:ext cx="1676400" cy="1752600"/>
            <a:chOff x="3657600" y="2328986"/>
            <a:chExt cx="1676400" cy="1752891"/>
          </a:xfrm>
        </p:grpSpPr>
        <p:sp>
          <p:nvSpPr>
            <p:cNvPr id="51" name="Rounded Rectangle 50"/>
            <p:cNvSpPr/>
            <p:nvPr/>
          </p:nvSpPr>
          <p:spPr bwMode="auto">
            <a:xfrm>
              <a:off x="4191000" y="3032365"/>
              <a:ext cx="609600" cy="381063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>
                  <a:latin typeface="Tahoma" pitchFamily="-64" charset="0"/>
                </a:rPr>
                <a:t>CPU 2</a:t>
              </a:r>
              <a:endParaRPr lang="en-US" sz="1400" dirty="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52" name="Straight Arrow Connector 51"/>
            <p:cNvCxnSpPr>
              <a:endCxn id="51" idx="1"/>
            </p:cNvCxnSpPr>
            <p:nvPr/>
          </p:nvCxnSpPr>
          <p:spPr bwMode="auto">
            <a:xfrm>
              <a:off x="3657600" y="2913283"/>
              <a:ext cx="533400" cy="309613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>
              <a:endCxn id="51" idx="1"/>
            </p:cNvCxnSpPr>
            <p:nvPr/>
          </p:nvCxnSpPr>
          <p:spPr bwMode="auto">
            <a:xfrm flipV="1">
              <a:off x="3657600" y="3222896"/>
              <a:ext cx="533400" cy="274684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>
              <a:stCxn id="51" idx="3"/>
              <a:endCxn id="9281" idx="2"/>
            </p:cNvCxnSpPr>
            <p:nvPr/>
          </p:nvCxnSpPr>
          <p:spPr bwMode="auto">
            <a:xfrm flipV="1">
              <a:off x="4800600" y="2328986"/>
              <a:ext cx="533400" cy="89391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>
              <a:stCxn id="51" idx="3"/>
              <a:endCxn id="9284" idx="2"/>
            </p:cNvCxnSpPr>
            <p:nvPr/>
          </p:nvCxnSpPr>
          <p:spPr bwMode="auto">
            <a:xfrm>
              <a:off x="4800600" y="3222896"/>
              <a:ext cx="533400" cy="858981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6" name="Group 55"/>
          <p:cNvGrpSpPr>
            <a:grpSpLocks/>
          </p:cNvGrpSpPr>
          <p:nvPr/>
        </p:nvGrpSpPr>
        <p:grpSpPr bwMode="auto">
          <a:xfrm>
            <a:off x="5181600" y="3649663"/>
            <a:ext cx="1676400" cy="1752600"/>
            <a:chOff x="3657600" y="3497580"/>
            <a:chExt cx="1676400" cy="1752891"/>
          </a:xfrm>
        </p:grpSpPr>
        <p:sp>
          <p:nvSpPr>
            <p:cNvPr id="57" name="Rounded Rectangle 56"/>
            <p:cNvSpPr/>
            <p:nvPr/>
          </p:nvSpPr>
          <p:spPr bwMode="auto">
            <a:xfrm>
              <a:off x="4191000" y="4251767"/>
              <a:ext cx="609600" cy="381063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>
                  <a:latin typeface="Tahoma" pitchFamily="-64" charset="0"/>
                </a:rPr>
                <a:t>CPU 3</a:t>
              </a:r>
              <a:endParaRPr lang="en-US" sz="1400" dirty="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58" name="Straight Arrow Connector 57"/>
            <p:cNvCxnSpPr>
              <a:endCxn id="57" idx="1"/>
            </p:cNvCxnSpPr>
            <p:nvPr/>
          </p:nvCxnSpPr>
          <p:spPr bwMode="auto">
            <a:xfrm>
              <a:off x="3657600" y="4081877"/>
              <a:ext cx="533400" cy="36042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>
              <a:endCxn id="57" idx="1"/>
            </p:cNvCxnSpPr>
            <p:nvPr/>
          </p:nvCxnSpPr>
          <p:spPr bwMode="auto">
            <a:xfrm flipV="1">
              <a:off x="3657600" y="4442299"/>
              <a:ext cx="533400" cy="223875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>
              <a:endCxn id="57" idx="1"/>
            </p:cNvCxnSpPr>
            <p:nvPr/>
          </p:nvCxnSpPr>
          <p:spPr bwMode="auto">
            <a:xfrm flipV="1">
              <a:off x="3657600" y="4442299"/>
              <a:ext cx="533400" cy="80817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>
              <a:stCxn id="57" idx="3"/>
              <a:endCxn id="9285" idx="2"/>
            </p:cNvCxnSpPr>
            <p:nvPr/>
          </p:nvCxnSpPr>
          <p:spPr bwMode="auto">
            <a:xfrm>
              <a:off x="4800600" y="4442299"/>
              <a:ext cx="533400" cy="223875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>
              <a:stCxn id="57" idx="3"/>
              <a:endCxn id="9283" idx="2"/>
            </p:cNvCxnSpPr>
            <p:nvPr/>
          </p:nvCxnSpPr>
          <p:spPr bwMode="auto">
            <a:xfrm flipV="1">
              <a:off x="4800600" y="3497580"/>
              <a:ext cx="533400" cy="944719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>
              <a:stCxn id="57" idx="3"/>
              <a:endCxn id="9286" idx="2"/>
            </p:cNvCxnSpPr>
            <p:nvPr/>
          </p:nvCxnSpPr>
          <p:spPr bwMode="auto">
            <a:xfrm>
              <a:off x="4800600" y="4442299"/>
              <a:ext cx="533400" cy="80817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4" name="Group 63"/>
          <p:cNvGrpSpPr>
            <a:grpSpLocks/>
          </p:cNvGrpSpPr>
          <p:nvPr/>
        </p:nvGrpSpPr>
        <p:grpSpPr bwMode="auto">
          <a:xfrm>
            <a:off x="6858000" y="1736726"/>
            <a:ext cx="533400" cy="3825875"/>
            <a:chOff x="5334000" y="1584960"/>
            <a:chExt cx="533400" cy="3825240"/>
          </a:xfrm>
        </p:grpSpPr>
        <p:sp>
          <p:nvSpPr>
            <p:cNvPr id="9280" name="Oval 64"/>
            <p:cNvSpPr>
              <a:spLocks noChangeArrowheads="1"/>
            </p:cNvSpPr>
            <p:nvPr/>
          </p:nvSpPr>
          <p:spPr bwMode="auto">
            <a:xfrm>
              <a:off x="5334000" y="15849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81" name="Oval 65"/>
            <p:cNvSpPr>
              <a:spLocks noChangeArrowheads="1"/>
            </p:cNvSpPr>
            <p:nvPr/>
          </p:nvSpPr>
          <p:spPr bwMode="auto">
            <a:xfrm>
              <a:off x="5334000" y="21691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82" name="Oval 66"/>
            <p:cNvSpPr>
              <a:spLocks noChangeArrowheads="1"/>
            </p:cNvSpPr>
            <p:nvPr/>
          </p:nvSpPr>
          <p:spPr bwMode="auto">
            <a:xfrm>
              <a:off x="5334000" y="27533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83" name="Oval 67"/>
            <p:cNvSpPr>
              <a:spLocks noChangeArrowheads="1"/>
            </p:cNvSpPr>
            <p:nvPr/>
          </p:nvSpPr>
          <p:spPr bwMode="auto">
            <a:xfrm>
              <a:off x="5334000" y="33375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84" name="Oval 68"/>
            <p:cNvSpPr>
              <a:spLocks noChangeArrowheads="1"/>
            </p:cNvSpPr>
            <p:nvPr/>
          </p:nvSpPr>
          <p:spPr bwMode="auto">
            <a:xfrm>
              <a:off x="5334000" y="39217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85" name="Oval 69"/>
            <p:cNvSpPr>
              <a:spLocks noChangeArrowheads="1"/>
            </p:cNvSpPr>
            <p:nvPr/>
          </p:nvSpPr>
          <p:spPr bwMode="auto">
            <a:xfrm>
              <a:off x="5334000" y="45059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86" name="Oval 70"/>
            <p:cNvSpPr>
              <a:spLocks noChangeArrowheads="1"/>
            </p:cNvSpPr>
            <p:nvPr/>
          </p:nvSpPr>
          <p:spPr bwMode="auto">
            <a:xfrm>
              <a:off x="5334000" y="50901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</p:grpSp>
      <p:grpSp>
        <p:nvGrpSpPr>
          <p:cNvPr id="72" name="Group 71"/>
          <p:cNvGrpSpPr>
            <a:grpSpLocks/>
          </p:cNvGrpSpPr>
          <p:nvPr/>
        </p:nvGrpSpPr>
        <p:grpSpPr bwMode="auto">
          <a:xfrm>
            <a:off x="7391400" y="1897063"/>
            <a:ext cx="1676400" cy="1168400"/>
            <a:chOff x="5867400" y="1744980"/>
            <a:chExt cx="1676400" cy="1168717"/>
          </a:xfrm>
        </p:grpSpPr>
        <p:sp>
          <p:nvSpPr>
            <p:cNvPr id="73" name="Rounded Rectangle 72"/>
            <p:cNvSpPr/>
            <p:nvPr/>
          </p:nvSpPr>
          <p:spPr bwMode="auto">
            <a:xfrm>
              <a:off x="6400800" y="1813261"/>
              <a:ext cx="609600" cy="381103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>
                  <a:latin typeface="Tahoma" pitchFamily="-64" charset="0"/>
                </a:rPr>
                <a:t>CPU 1</a:t>
              </a:r>
              <a:endParaRPr lang="en-US" sz="1400" dirty="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74" name="Straight Arrow Connector 73"/>
            <p:cNvCxnSpPr>
              <a:endCxn id="73" idx="1"/>
            </p:cNvCxnSpPr>
            <p:nvPr/>
          </p:nvCxnSpPr>
          <p:spPr bwMode="auto">
            <a:xfrm>
              <a:off x="5867400" y="1744980"/>
              <a:ext cx="533400" cy="25883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>
              <a:endCxn id="73" idx="1"/>
            </p:cNvCxnSpPr>
            <p:nvPr/>
          </p:nvCxnSpPr>
          <p:spPr bwMode="auto">
            <a:xfrm flipV="1">
              <a:off x="5867400" y="2003812"/>
              <a:ext cx="533400" cy="325526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>
              <a:stCxn id="73" idx="3"/>
              <a:endCxn id="9249" idx="2"/>
            </p:cNvCxnSpPr>
            <p:nvPr/>
          </p:nvCxnSpPr>
          <p:spPr bwMode="auto">
            <a:xfrm flipV="1">
              <a:off x="7010400" y="1744980"/>
              <a:ext cx="533400" cy="25883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>
              <a:stCxn id="73" idx="3"/>
              <a:endCxn id="9251" idx="2"/>
            </p:cNvCxnSpPr>
            <p:nvPr/>
          </p:nvCxnSpPr>
          <p:spPr bwMode="auto">
            <a:xfrm>
              <a:off x="7010400" y="2003812"/>
              <a:ext cx="533400" cy="909885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8" name="Group 77"/>
          <p:cNvGrpSpPr>
            <a:grpSpLocks/>
          </p:cNvGrpSpPr>
          <p:nvPr/>
        </p:nvGrpSpPr>
        <p:grpSpPr bwMode="auto">
          <a:xfrm>
            <a:off x="7391400" y="2481263"/>
            <a:ext cx="1676400" cy="1752600"/>
            <a:chOff x="5867400" y="2329497"/>
            <a:chExt cx="1676400" cy="1752600"/>
          </a:xfrm>
        </p:grpSpPr>
        <p:sp>
          <p:nvSpPr>
            <p:cNvPr id="79" name="Rounded Rectangle 78"/>
            <p:cNvSpPr/>
            <p:nvPr/>
          </p:nvSpPr>
          <p:spPr bwMode="auto">
            <a:xfrm>
              <a:off x="6400800" y="3032759"/>
              <a:ext cx="609600" cy="3810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>
                  <a:latin typeface="Tahoma" pitchFamily="-64" charset="0"/>
                </a:rPr>
                <a:t>CPU 2</a:t>
              </a:r>
              <a:endParaRPr lang="en-US" sz="1400" dirty="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80" name="Straight Arrow Connector 79"/>
            <p:cNvCxnSpPr>
              <a:endCxn id="79" idx="1"/>
            </p:cNvCxnSpPr>
            <p:nvPr/>
          </p:nvCxnSpPr>
          <p:spPr bwMode="auto">
            <a:xfrm>
              <a:off x="5867400" y="2913697"/>
              <a:ext cx="533400" cy="30956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1" name="Straight Arrow Connector 80"/>
            <p:cNvCxnSpPr>
              <a:endCxn id="79" idx="1"/>
            </p:cNvCxnSpPr>
            <p:nvPr/>
          </p:nvCxnSpPr>
          <p:spPr bwMode="auto">
            <a:xfrm flipV="1">
              <a:off x="5867400" y="3223259"/>
              <a:ext cx="533400" cy="27463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>
              <a:stCxn id="79" idx="3"/>
              <a:endCxn id="9250" idx="2"/>
            </p:cNvCxnSpPr>
            <p:nvPr/>
          </p:nvCxnSpPr>
          <p:spPr bwMode="auto">
            <a:xfrm flipV="1">
              <a:off x="7010400" y="2329497"/>
              <a:ext cx="533400" cy="89376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>
              <a:stCxn id="79" idx="3"/>
              <a:endCxn id="9253" idx="2"/>
            </p:cNvCxnSpPr>
            <p:nvPr/>
          </p:nvCxnSpPr>
          <p:spPr bwMode="auto">
            <a:xfrm>
              <a:off x="7010400" y="3223259"/>
              <a:ext cx="533400" cy="85883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4" name="Group 83"/>
          <p:cNvGrpSpPr>
            <a:grpSpLocks/>
          </p:cNvGrpSpPr>
          <p:nvPr/>
        </p:nvGrpSpPr>
        <p:grpSpPr bwMode="auto">
          <a:xfrm>
            <a:off x="7391400" y="3649663"/>
            <a:ext cx="1676400" cy="1752600"/>
            <a:chOff x="5867400" y="3497897"/>
            <a:chExt cx="1676400" cy="1752600"/>
          </a:xfrm>
        </p:grpSpPr>
        <p:sp>
          <p:nvSpPr>
            <p:cNvPr id="85" name="Rounded Rectangle 84"/>
            <p:cNvSpPr/>
            <p:nvPr/>
          </p:nvSpPr>
          <p:spPr bwMode="auto">
            <a:xfrm>
              <a:off x="6400800" y="4251959"/>
              <a:ext cx="609600" cy="3810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400" dirty="0">
                  <a:latin typeface="Tahoma" pitchFamily="-64" charset="0"/>
                </a:rPr>
                <a:t>CPU 3</a:t>
              </a:r>
              <a:endParaRPr lang="en-US" sz="1400" dirty="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86" name="Straight Arrow Connector 85"/>
            <p:cNvCxnSpPr>
              <a:endCxn id="85" idx="1"/>
            </p:cNvCxnSpPr>
            <p:nvPr/>
          </p:nvCxnSpPr>
          <p:spPr bwMode="auto">
            <a:xfrm>
              <a:off x="5867400" y="4082097"/>
              <a:ext cx="533400" cy="36036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>
              <a:endCxn id="85" idx="1"/>
            </p:cNvCxnSpPr>
            <p:nvPr/>
          </p:nvCxnSpPr>
          <p:spPr bwMode="auto">
            <a:xfrm flipV="1">
              <a:off x="5867400" y="4442459"/>
              <a:ext cx="533400" cy="22383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Straight Arrow Connector 87"/>
            <p:cNvCxnSpPr>
              <a:endCxn id="85" idx="1"/>
            </p:cNvCxnSpPr>
            <p:nvPr/>
          </p:nvCxnSpPr>
          <p:spPr bwMode="auto">
            <a:xfrm flipV="1">
              <a:off x="5867400" y="4442459"/>
              <a:ext cx="533400" cy="80803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9" name="Straight Arrow Connector 88"/>
            <p:cNvCxnSpPr>
              <a:stCxn id="85" idx="3"/>
              <a:endCxn id="9254" idx="2"/>
            </p:cNvCxnSpPr>
            <p:nvPr/>
          </p:nvCxnSpPr>
          <p:spPr bwMode="auto">
            <a:xfrm>
              <a:off x="7010400" y="4442459"/>
              <a:ext cx="533400" cy="22383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0" name="Straight Arrow Connector 89"/>
            <p:cNvCxnSpPr>
              <a:stCxn id="85" idx="3"/>
              <a:endCxn id="9252" idx="2"/>
            </p:cNvCxnSpPr>
            <p:nvPr/>
          </p:nvCxnSpPr>
          <p:spPr bwMode="auto">
            <a:xfrm flipV="1">
              <a:off x="7010400" y="3497897"/>
              <a:ext cx="533400" cy="944562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1" name="Straight Arrow Connector 90"/>
            <p:cNvCxnSpPr>
              <a:stCxn id="85" idx="3"/>
              <a:endCxn id="9255" idx="2"/>
            </p:cNvCxnSpPr>
            <p:nvPr/>
          </p:nvCxnSpPr>
          <p:spPr bwMode="auto">
            <a:xfrm>
              <a:off x="7010400" y="4442459"/>
              <a:ext cx="533400" cy="80803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9238" name="Straight Arrow Connector 91"/>
          <p:cNvCxnSpPr>
            <a:cxnSpLocks noChangeShapeType="1"/>
          </p:cNvCxnSpPr>
          <p:nvPr/>
        </p:nvCxnSpPr>
        <p:spPr bwMode="auto">
          <a:xfrm>
            <a:off x="2514600" y="1447800"/>
            <a:ext cx="6934200" cy="1588"/>
          </a:xfrm>
          <a:prstGeom prst="straightConnector1">
            <a:avLst/>
          </a:prstGeom>
          <a:noFill/>
          <a:ln w="38100" algn="ctr">
            <a:solidFill>
              <a:schemeClr val="hlink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39" name="TextBox 92"/>
          <p:cNvSpPr txBox="1">
            <a:spLocks noChangeArrowheads="1"/>
          </p:cNvSpPr>
          <p:nvPr/>
        </p:nvSpPr>
        <p:spPr bwMode="auto">
          <a:xfrm>
            <a:off x="5257800" y="1143000"/>
            <a:ext cx="11336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/>
              <a:t>Iterations</a:t>
            </a:r>
          </a:p>
        </p:txBody>
      </p:sp>
      <p:grpSp>
        <p:nvGrpSpPr>
          <p:cNvPr id="94" name="Group 174"/>
          <p:cNvGrpSpPr>
            <a:grpSpLocks/>
          </p:cNvGrpSpPr>
          <p:nvPr/>
        </p:nvGrpSpPr>
        <p:grpSpPr bwMode="auto">
          <a:xfrm>
            <a:off x="4354789" y="1524001"/>
            <a:ext cx="369332" cy="4748445"/>
            <a:chOff x="2831345" y="2133599"/>
            <a:chExt cx="368778" cy="4748445"/>
          </a:xfrm>
        </p:grpSpPr>
        <p:cxnSp>
          <p:nvCxnSpPr>
            <p:cNvPr id="95" name="Straight Connector 94"/>
            <p:cNvCxnSpPr/>
            <p:nvPr/>
          </p:nvCxnSpPr>
          <p:spPr bwMode="auto">
            <a:xfrm rot="5400000">
              <a:off x="795451" y="4462462"/>
              <a:ext cx="4657725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9262" name="TextBox 95"/>
            <p:cNvSpPr txBox="1">
              <a:spLocks noChangeArrowheads="1"/>
            </p:cNvSpPr>
            <p:nvPr/>
          </p:nvSpPr>
          <p:spPr bwMode="auto">
            <a:xfrm rot="16200000">
              <a:off x="2577152" y="6259074"/>
              <a:ext cx="877163" cy="3687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/>
                <a:t>Barrier</a:t>
              </a:r>
            </a:p>
          </p:txBody>
        </p:sp>
      </p:grpSp>
      <p:grpSp>
        <p:nvGrpSpPr>
          <p:cNvPr id="97" name="Group 175"/>
          <p:cNvGrpSpPr>
            <a:grpSpLocks/>
          </p:cNvGrpSpPr>
          <p:nvPr/>
        </p:nvGrpSpPr>
        <p:grpSpPr bwMode="auto">
          <a:xfrm>
            <a:off x="6553476" y="1524000"/>
            <a:ext cx="369332" cy="4748446"/>
            <a:chOff x="2831345" y="2133599"/>
            <a:chExt cx="368777" cy="4748446"/>
          </a:xfrm>
        </p:grpSpPr>
        <p:cxnSp>
          <p:nvCxnSpPr>
            <p:cNvPr id="98" name="Straight Connector 97"/>
            <p:cNvCxnSpPr/>
            <p:nvPr/>
          </p:nvCxnSpPr>
          <p:spPr bwMode="auto">
            <a:xfrm rot="5400000">
              <a:off x="795452" y="4462462"/>
              <a:ext cx="4657725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9260" name="TextBox 98"/>
            <p:cNvSpPr txBox="1">
              <a:spLocks noChangeArrowheads="1"/>
            </p:cNvSpPr>
            <p:nvPr/>
          </p:nvSpPr>
          <p:spPr bwMode="auto">
            <a:xfrm rot="16200000">
              <a:off x="2577152" y="6259075"/>
              <a:ext cx="877163" cy="368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/>
                <a:t>Barrier</a:t>
              </a:r>
            </a:p>
          </p:txBody>
        </p:sp>
      </p:grpSp>
      <p:grpSp>
        <p:nvGrpSpPr>
          <p:cNvPr id="100" name="Group 99"/>
          <p:cNvGrpSpPr>
            <a:grpSpLocks/>
          </p:cNvGrpSpPr>
          <p:nvPr/>
        </p:nvGrpSpPr>
        <p:grpSpPr bwMode="auto">
          <a:xfrm>
            <a:off x="8763000" y="1524001"/>
            <a:ext cx="838200" cy="4748445"/>
            <a:chOff x="7239000" y="1371600"/>
            <a:chExt cx="838200" cy="4748445"/>
          </a:xfrm>
        </p:grpSpPr>
        <p:sp>
          <p:nvSpPr>
            <p:cNvPr id="9249" name="Oval 100"/>
            <p:cNvSpPr>
              <a:spLocks noChangeArrowheads="1"/>
            </p:cNvSpPr>
            <p:nvPr/>
          </p:nvSpPr>
          <p:spPr bwMode="auto">
            <a:xfrm>
              <a:off x="7543800" y="15849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50" name="Oval 101"/>
            <p:cNvSpPr>
              <a:spLocks noChangeArrowheads="1"/>
            </p:cNvSpPr>
            <p:nvPr/>
          </p:nvSpPr>
          <p:spPr bwMode="auto">
            <a:xfrm>
              <a:off x="7543800" y="21691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51" name="Oval 102"/>
            <p:cNvSpPr>
              <a:spLocks noChangeArrowheads="1"/>
            </p:cNvSpPr>
            <p:nvPr/>
          </p:nvSpPr>
          <p:spPr bwMode="auto">
            <a:xfrm>
              <a:off x="7543800" y="27533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52" name="Oval 103"/>
            <p:cNvSpPr>
              <a:spLocks noChangeArrowheads="1"/>
            </p:cNvSpPr>
            <p:nvPr/>
          </p:nvSpPr>
          <p:spPr bwMode="auto">
            <a:xfrm>
              <a:off x="7543800" y="33375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53" name="Oval 104"/>
            <p:cNvSpPr>
              <a:spLocks noChangeArrowheads="1"/>
            </p:cNvSpPr>
            <p:nvPr/>
          </p:nvSpPr>
          <p:spPr bwMode="auto">
            <a:xfrm>
              <a:off x="7543800" y="39217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54" name="Oval 105"/>
            <p:cNvSpPr>
              <a:spLocks noChangeArrowheads="1"/>
            </p:cNvSpPr>
            <p:nvPr/>
          </p:nvSpPr>
          <p:spPr bwMode="auto">
            <a:xfrm>
              <a:off x="7543800" y="45059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sp>
          <p:nvSpPr>
            <p:cNvPr id="9255" name="Oval 106"/>
            <p:cNvSpPr>
              <a:spLocks noChangeArrowheads="1"/>
            </p:cNvSpPr>
            <p:nvPr/>
          </p:nvSpPr>
          <p:spPr bwMode="auto">
            <a:xfrm>
              <a:off x="7543800" y="5090160"/>
              <a:ext cx="533400" cy="320040"/>
            </a:xfrm>
            <a:prstGeom prst="ellipse">
              <a:avLst/>
            </a:prstGeom>
            <a:noFill/>
            <a:ln w="38100" algn="ctr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Tahoma" pitchFamily="34" charset="0"/>
                </a:rPr>
                <a:t>Data</a:t>
              </a:r>
            </a:p>
          </p:txBody>
        </p:sp>
        <p:grpSp>
          <p:nvGrpSpPr>
            <p:cNvPr id="9256" name="Group 178"/>
            <p:cNvGrpSpPr>
              <a:grpSpLocks/>
            </p:cNvGrpSpPr>
            <p:nvPr/>
          </p:nvGrpSpPr>
          <p:grpSpPr bwMode="auto">
            <a:xfrm>
              <a:off x="7239000" y="1371600"/>
              <a:ext cx="369332" cy="4748445"/>
              <a:chOff x="2831068" y="2133599"/>
              <a:chExt cx="369332" cy="4748445"/>
            </a:xfrm>
          </p:grpSpPr>
          <p:cxnSp>
            <p:nvCxnSpPr>
              <p:cNvPr id="109" name="Straight Connector 108"/>
              <p:cNvCxnSpPr/>
              <p:nvPr/>
            </p:nvCxnSpPr>
            <p:spPr bwMode="auto">
              <a:xfrm rot="5400000">
                <a:off x="795893" y="4462462"/>
                <a:ext cx="4657725" cy="0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9258" name="TextBox 109"/>
              <p:cNvSpPr txBox="1">
                <a:spLocks noChangeArrowheads="1"/>
              </p:cNvSpPr>
              <p:nvPr/>
            </p:nvSpPr>
            <p:spPr bwMode="auto">
              <a:xfrm rot="16200000">
                <a:off x="2577152" y="6258797"/>
                <a:ext cx="877163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/>
                  <a:t>Barrier</a:t>
                </a:r>
              </a:p>
            </p:txBody>
          </p:sp>
        </p:grpSp>
      </p:grpSp>
      <p:cxnSp>
        <p:nvCxnSpPr>
          <p:cNvPr id="3" name="Straight Arrow Connector 2"/>
          <p:cNvCxnSpPr>
            <a:endCxn id="9262" idx="1"/>
          </p:cNvCxnSpPr>
          <p:nvPr/>
        </p:nvCxnSpPr>
        <p:spPr>
          <a:xfrm>
            <a:off x="2362201" y="6248400"/>
            <a:ext cx="2177255" cy="24046"/>
          </a:xfrm>
          <a:prstGeom prst="straightConnector1">
            <a:avLst/>
          </a:prstGeom>
          <a:ln w="31750">
            <a:solidFill>
              <a:srgbClr val="0000FF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701925" y="6311900"/>
            <a:ext cx="16065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0000FF"/>
                </a:solidFill>
              </a:rPr>
              <a:t>Super-Step 1</a:t>
            </a:r>
          </a:p>
        </p:txBody>
      </p:sp>
      <p:cxnSp>
        <p:nvCxnSpPr>
          <p:cNvPr id="110" name="Straight Arrow Connector 109"/>
          <p:cNvCxnSpPr/>
          <p:nvPr/>
        </p:nvCxnSpPr>
        <p:spPr>
          <a:xfrm>
            <a:off x="4637088" y="6248400"/>
            <a:ext cx="2176462" cy="0"/>
          </a:xfrm>
          <a:prstGeom prst="straightConnector1">
            <a:avLst/>
          </a:prstGeom>
          <a:ln w="31750">
            <a:solidFill>
              <a:srgbClr val="0000FF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/>
          <p:cNvSpPr txBox="1">
            <a:spLocks noChangeArrowheads="1"/>
          </p:cNvSpPr>
          <p:nvPr/>
        </p:nvSpPr>
        <p:spPr bwMode="auto">
          <a:xfrm>
            <a:off x="4975225" y="6311900"/>
            <a:ext cx="16081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0000FF"/>
                </a:solidFill>
              </a:rPr>
              <a:t>Super-Step 2</a:t>
            </a:r>
          </a:p>
        </p:txBody>
      </p:sp>
      <p:cxnSp>
        <p:nvCxnSpPr>
          <p:cNvPr id="112" name="Straight Arrow Connector 111"/>
          <p:cNvCxnSpPr/>
          <p:nvPr/>
        </p:nvCxnSpPr>
        <p:spPr>
          <a:xfrm>
            <a:off x="6862763" y="6248400"/>
            <a:ext cx="2178050" cy="0"/>
          </a:xfrm>
          <a:prstGeom prst="straightConnector1">
            <a:avLst/>
          </a:prstGeom>
          <a:ln w="31750">
            <a:solidFill>
              <a:srgbClr val="0000FF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/>
          <p:cNvSpPr txBox="1">
            <a:spLocks noChangeArrowheads="1"/>
          </p:cNvSpPr>
          <p:nvPr/>
        </p:nvSpPr>
        <p:spPr bwMode="auto">
          <a:xfrm>
            <a:off x="7202489" y="6311900"/>
            <a:ext cx="16081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0000FF"/>
                </a:solidFill>
              </a:rPr>
              <a:t>Super-Step 3</a:t>
            </a:r>
          </a:p>
        </p:txBody>
      </p:sp>
    </p:spTree>
    <p:extLst>
      <p:ext uri="{BB962C8B-B14F-4D97-AF65-F5344CB8AC3E}">
        <p14:creationId xmlns:p14="http://schemas.microsoft.com/office/powerpoint/2010/main" val="706004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1" grpId="0"/>
      <p:bldP spid="1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8200" cy="1325880"/>
          </a:xfrm>
        </p:spPr>
        <p:txBody>
          <a:bodyPr>
            <a:noAutofit/>
          </a:bodyPr>
          <a:lstStyle/>
          <a:p>
            <a:r>
              <a:rPr lang="en-US" dirty="0"/>
              <a:t>Google’s Pregel: A Bird’s Eye 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6280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2200" dirty="0"/>
              <a:t>The input to Pregel is a </a:t>
            </a:r>
            <a:r>
              <a:rPr lang="en-US" sz="2200" i="1" dirty="0"/>
              <a:t>directed</a:t>
            </a:r>
            <a:r>
              <a:rPr lang="en-US" sz="2200" dirty="0"/>
              <a:t> graph, which can be stored on a distributed storage layer (e.g., GFS)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160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200" dirty="0"/>
              <a:t>The input graph is partitioned (e.g., using </a:t>
            </a:r>
            <a:r>
              <a:rPr lang="en-US" sz="2200" i="1" dirty="0"/>
              <a:t>hash</a:t>
            </a:r>
            <a:r>
              <a:rPr lang="en-US" sz="2200" dirty="0"/>
              <a:t> </a:t>
            </a:r>
            <a:r>
              <a:rPr lang="en-US" sz="2200" i="1" dirty="0"/>
              <a:t>partitioning</a:t>
            </a:r>
            <a:r>
              <a:rPr lang="en-US" sz="2200" dirty="0"/>
              <a:t>) and distributed across cluster machines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160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200" dirty="0"/>
              <a:t>Execution is pursued in super-steps and final output can be stored again in a distributed storage layer</a:t>
            </a:r>
            <a:endParaRPr lang="en-US" sz="1800" b="1" i="1" dirty="0"/>
          </a:p>
        </p:txBody>
      </p:sp>
      <p:sp>
        <p:nvSpPr>
          <p:cNvPr id="166" name="Rounded Rectangle 165"/>
          <p:cNvSpPr/>
          <p:nvPr/>
        </p:nvSpPr>
        <p:spPr>
          <a:xfrm>
            <a:off x="2432173" y="4557608"/>
            <a:ext cx="914400" cy="134838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Rectangle 166"/>
          <p:cNvSpPr/>
          <p:nvPr/>
        </p:nvSpPr>
        <p:spPr>
          <a:xfrm>
            <a:off x="2479065" y="4846153"/>
            <a:ext cx="820616" cy="58775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Dataset</a:t>
            </a:r>
          </a:p>
        </p:txBody>
      </p:sp>
      <p:sp>
        <p:nvSpPr>
          <p:cNvPr id="168" name="TextBox 167"/>
          <p:cNvSpPr txBox="1"/>
          <p:nvPr/>
        </p:nvSpPr>
        <p:spPr>
          <a:xfrm>
            <a:off x="2549408" y="5547448"/>
            <a:ext cx="688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HDFS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1" y="4162019"/>
            <a:ext cx="1571625" cy="178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7" name="Rectangle 176"/>
          <p:cNvSpPr/>
          <p:nvPr/>
        </p:nvSpPr>
        <p:spPr>
          <a:xfrm>
            <a:off x="2455492" y="4265254"/>
            <a:ext cx="838200" cy="351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HDFS BLK</a:t>
            </a:r>
          </a:p>
        </p:txBody>
      </p:sp>
      <p:sp>
        <p:nvSpPr>
          <p:cNvPr id="178" name="Rectangle 177"/>
          <p:cNvSpPr/>
          <p:nvPr/>
        </p:nvSpPr>
        <p:spPr>
          <a:xfrm>
            <a:off x="2470273" y="4736145"/>
            <a:ext cx="838200" cy="351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HDFS BLK</a:t>
            </a:r>
          </a:p>
        </p:txBody>
      </p:sp>
      <p:sp>
        <p:nvSpPr>
          <p:cNvPr id="179" name="Rectangle 178"/>
          <p:cNvSpPr/>
          <p:nvPr/>
        </p:nvSpPr>
        <p:spPr>
          <a:xfrm>
            <a:off x="2473204" y="5208740"/>
            <a:ext cx="838200" cy="351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HDFS BLK</a:t>
            </a:r>
          </a:p>
        </p:txBody>
      </p:sp>
      <p:sp>
        <p:nvSpPr>
          <p:cNvPr id="180" name="Rectangle 179"/>
          <p:cNvSpPr/>
          <p:nvPr/>
        </p:nvSpPr>
        <p:spPr>
          <a:xfrm>
            <a:off x="2470765" y="5700124"/>
            <a:ext cx="838200" cy="351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HDFS BLK</a:t>
            </a:r>
          </a:p>
        </p:txBody>
      </p:sp>
      <p:cxnSp>
        <p:nvCxnSpPr>
          <p:cNvPr id="181" name="Straight Arrow Connector 180"/>
          <p:cNvCxnSpPr/>
          <p:nvPr/>
        </p:nvCxnSpPr>
        <p:spPr>
          <a:xfrm>
            <a:off x="3293692" y="4441101"/>
            <a:ext cx="542320" cy="748713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Arrow Connector 181"/>
          <p:cNvCxnSpPr/>
          <p:nvPr/>
        </p:nvCxnSpPr>
        <p:spPr>
          <a:xfrm>
            <a:off x="3314336" y="4911991"/>
            <a:ext cx="521676" cy="277822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Arrow Connector 182"/>
          <p:cNvCxnSpPr>
            <a:stCxn id="179" idx="3"/>
          </p:cNvCxnSpPr>
          <p:nvPr/>
        </p:nvCxnSpPr>
        <p:spPr>
          <a:xfrm flipV="1">
            <a:off x="3311404" y="5189814"/>
            <a:ext cx="524606" cy="194772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Arrow Connector 183"/>
          <p:cNvCxnSpPr/>
          <p:nvPr/>
        </p:nvCxnSpPr>
        <p:spPr>
          <a:xfrm flipV="1">
            <a:off x="3314336" y="5189814"/>
            <a:ext cx="521676" cy="686157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5562600" y="4038600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715002" y="4125618"/>
            <a:ext cx="1219199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5562600" y="4501686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5715000" y="4588704"/>
            <a:ext cx="1143000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5562600" y="4988194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5715000" y="5075212"/>
            <a:ext cx="419100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5562600" y="5486400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5715000" y="5573418"/>
            <a:ext cx="990600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5562600" y="5949486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5715001" y="6036504"/>
            <a:ext cx="1295399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7115975" y="4045354"/>
            <a:ext cx="152400" cy="2255824"/>
          </a:xfrm>
          <a:prstGeom prst="roundRect">
            <a:avLst/>
          </a:prstGeom>
          <a:solidFill>
            <a:srgbClr val="C0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>
            <a:stCxn id="6" idx="3"/>
          </p:cNvCxnSpPr>
          <p:nvPr/>
        </p:nvCxnSpPr>
        <p:spPr>
          <a:xfrm>
            <a:off x="6934201" y="4207542"/>
            <a:ext cx="181775" cy="45557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86" idx="3"/>
            <a:endCxn id="7" idx="1"/>
          </p:cNvCxnSpPr>
          <p:nvPr/>
        </p:nvCxnSpPr>
        <p:spPr>
          <a:xfrm>
            <a:off x="6858001" y="4670628"/>
            <a:ext cx="257975" cy="50263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88" idx="3"/>
          </p:cNvCxnSpPr>
          <p:nvPr/>
        </p:nvCxnSpPr>
        <p:spPr>
          <a:xfrm flipV="1">
            <a:off x="6134101" y="4663117"/>
            <a:ext cx="981875" cy="49401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93" idx="3"/>
          </p:cNvCxnSpPr>
          <p:nvPr/>
        </p:nvCxnSpPr>
        <p:spPr>
          <a:xfrm>
            <a:off x="6705601" y="5655342"/>
            <a:ext cx="410375" cy="46999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95" idx="3"/>
          </p:cNvCxnSpPr>
          <p:nvPr/>
        </p:nvCxnSpPr>
        <p:spPr>
          <a:xfrm flipV="1">
            <a:off x="7010399" y="5662247"/>
            <a:ext cx="105576" cy="45618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8" name="Oval 247"/>
          <p:cNvSpPr/>
          <p:nvPr/>
        </p:nvSpPr>
        <p:spPr>
          <a:xfrm>
            <a:off x="3836010" y="4572025"/>
            <a:ext cx="1078992" cy="1078992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dirty="0"/>
              <a:t>A Master Machine</a:t>
            </a:r>
          </a:p>
        </p:txBody>
      </p:sp>
      <p:sp>
        <p:nvSpPr>
          <p:cNvPr id="160" name="Rectangle 159"/>
          <p:cNvSpPr/>
          <p:nvPr/>
        </p:nvSpPr>
        <p:spPr>
          <a:xfrm>
            <a:off x="7543800" y="4038600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ectangle 160"/>
          <p:cNvSpPr/>
          <p:nvPr/>
        </p:nvSpPr>
        <p:spPr>
          <a:xfrm>
            <a:off x="7696202" y="4125618"/>
            <a:ext cx="1219199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ectangle 161"/>
          <p:cNvSpPr/>
          <p:nvPr/>
        </p:nvSpPr>
        <p:spPr>
          <a:xfrm>
            <a:off x="7543800" y="4501686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Rectangle 162"/>
          <p:cNvSpPr/>
          <p:nvPr/>
        </p:nvSpPr>
        <p:spPr>
          <a:xfrm>
            <a:off x="7696200" y="4588704"/>
            <a:ext cx="1143000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Rectangle 163"/>
          <p:cNvSpPr/>
          <p:nvPr/>
        </p:nvSpPr>
        <p:spPr>
          <a:xfrm>
            <a:off x="7543800" y="4988194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Rectangle 164"/>
          <p:cNvSpPr/>
          <p:nvPr/>
        </p:nvSpPr>
        <p:spPr>
          <a:xfrm>
            <a:off x="7696200" y="5075212"/>
            <a:ext cx="419100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Rectangle 168"/>
          <p:cNvSpPr/>
          <p:nvPr/>
        </p:nvSpPr>
        <p:spPr>
          <a:xfrm>
            <a:off x="7543800" y="5486400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Rectangle 169"/>
          <p:cNvSpPr/>
          <p:nvPr/>
        </p:nvSpPr>
        <p:spPr>
          <a:xfrm>
            <a:off x="7696200" y="5573418"/>
            <a:ext cx="990600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Rectangle 170"/>
          <p:cNvSpPr/>
          <p:nvPr/>
        </p:nvSpPr>
        <p:spPr>
          <a:xfrm>
            <a:off x="7543800" y="5949486"/>
            <a:ext cx="1752600" cy="35169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Rectangle 171"/>
          <p:cNvSpPr/>
          <p:nvPr/>
        </p:nvSpPr>
        <p:spPr>
          <a:xfrm>
            <a:off x="7696201" y="6036504"/>
            <a:ext cx="1295399" cy="16384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Rounded Rectangle 172"/>
          <p:cNvSpPr/>
          <p:nvPr/>
        </p:nvSpPr>
        <p:spPr>
          <a:xfrm>
            <a:off x="9097175" y="4045354"/>
            <a:ext cx="152400" cy="2255824"/>
          </a:xfrm>
          <a:prstGeom prst="roundRect">
            <a:avLst/>
          </a:prstGeom>
          <a:solidFill>
            <a:srgbClr val="C0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4" name="Straight Arrow Connector 173"/>
          <p:cNvCxnSpPr>
            <a:stCxn id="161" idx="3"/>
          </p:cNvCxnSpPr>
          <p:nvPr/>
        </p:nvCxnSpPr>
        <p:spPr>
          <a:xfrm>
            <a:off x="8915401" y="4207542"/>
            <a:ext cx="181775" cy="45557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Arrow Connector 174"/>
          <p:cNvCxnSpPr>
            <a:stCxn id="163" idx="3"/>
            <a:endCxn id="173" idx="1"/>
          </p:cNvCxnSpPr>
          <p:nvPr/>
        </p:nvCxnSpPr>
        <p:spPr>
          <a:xfrm>
            <a:off x="8839201" y="4670628"/>
            <a:ext cx="257975" cy="50263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Arrow Connector 175"/>
          <p:cNvCxnSpPr>
            <a:stCxn id="165" idx="3"/>
          </p:cNvCxnSpPr>
          <p:nvPr/>
        </p:nvCxnSpPr>
        <p:spPr>
          <a:xfrm flipV="1">
            <a:off x="8115301" y="4663117"/>
            <a:ext cx="981875" cy="49401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Arrow Connector 184"/>
          <p:cNvCxnSpPr>
            <a:stCxn id="170" idx="3"/>
          </p:cNvCxnSpPr>
          <p:nvPr/>
        </p:nvCxnSpPr>
        <p:spPr>
          <a:xfrm>
            <a:off x="8686801" y="5655342"/>
            <a:ext cx="410375" cy="46999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Arrow Connector 185"/>
          <p:cNvCxnSpPr>
            <a:stCxn id="172" idx="3"/>
          </p:cNvCxnSpPr>
          <p:nvPr/>
        </p:nvCxnSpPr>
        <p:spPr>
          <a:xfrm flipV="1">
            <a:off x="8991599" y="5662247"/>
            <a:ext cx="105576" cy="45618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Straight Arrow Connector 272"/>
          <p:cNvCxnSpPr/>
          <p:nvPr/>
        </p:nvCxnSpPr>
        <p:spPr>
          <a:xfrm flipV="1">
            <a:off x="4915002" y="4207541"/>
            <a:ext cx="647598" cy="90398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Straight Arrow Connector 274"/>
          <p:cNvCxnSpPr>
            <a:stCxn id="248" idx="6"/>
          </p:cNvCxnSpPr>
          <p:nvPr/>
        </p:nvCxnSpPr>
        <p:spPr>
          <a:xfrm flipV="1">
            <a:off x="4915002" y="4670627"/>
            <a:ext cx="647598" cy="4408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Arrow Connector 276"/>
          <p:cNvCxnSpPr>
            <a:stCxn id="248" idx="6"/>
            <a:endCxn id="87" idx="1"/>
          </p:cNvCxnSpPr>
          <p:nvPr/>
        </p:nvCxnSpPr>
        <p:spPr>
          <a:xfrm>
            <a:off x="4915002" y="5111522"/>
            <a:ext cx="647598" cy="5251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Straight Arrow Connector 278"/>
          <p:cNvCxnSpPr>
            <a:stCxn id="248" idx="6"/>
          </p:cNvCxnSpPr>
          <p:nvPr/>
        </p:nvCxnSpPr>
        <p:spPr>
          <a:xfrm>
            <a:off x="4915002" y="5111522"/>
            <a:ext cx="647598" cy="58860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Straight Arrow Connector 283"/>
          <p:cNvCxnSpPr/>
          <p:nvPr/>
        </p:nvCxnSpPr>
        <p:spPr>
          <a:xfrm>
            <a:off x="4915002" y="5111522"/>
            <a:ext cx="647598" cy="101381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TextBox 186"/>
          <p:cNvSpPr txBox="1"/>
          <p:nvPr/>
        </p:nvSpPr>
        <p:spPr>
          <a:xfrm>
            <a:off x="9736658" y="5004397"/>
            <a:ext cx="958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To HDFS</a:t>
            </a:r>
          </a:p>
        </p:txBody>
      </p:sp>
      <p:cxnSp>
        <p:nvCxnSpPr>
          <p:cNvPr id="188" name="Straight Arrow Connector 187"/>
          <p:cNvCxnSpPr/>
          <p:nvPr/>
        </p:nvCxnSpPr>
        <p:spPr>
          <a:xfrm>
            <a:off x="9365982" y="4207541"/>
            <a:ext cx="37512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Arrow Connector 188"/>
          <p:cNvCxnSpPr/>
          <p:nvPr/>
        </p:nvCxnSpPr>
        <p:spPr>
          <a:xfrm>
            <a:off x="9365982" y="4682269"/>
            <a:ext cx="37512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Arrow Connector 189"/>
          <p:cNvCxnSpPr/>
          <p:nvPr/>
        </p:nvCxnSpPr>
        <p:spPr>
          <a:xfrm>
            <a:off x="9361532" y="5167655"/>
            <a:ext cx="37512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9365982" y="5662246"/>
            <a:ext cx="37512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9365982" y="6118427"/>
            <a:ext cx="37512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65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" grpId="0" animBg="1"/>
      <p:bldP spid="167" grpId="0" animBg="1"/>
      <p:bldP spid="168" grpId="0"/>
      <p:bldP spid="177" grpId="0" animBg="1"/>
      <p:bldP spid="178" grpId="0" animBg="1"/>
      <p:bldP spid="179" grpId="0" animBg="1"/>
      <p:bldP spid="180" grpId="0" animBg="1"/>
      <p:bldP spid="5" grpId="0" animBg="1"/>
      <p:bldP spid="6" grpId="0" animBg="1"/>
      <p:bldP spid="85" grpId="0" animBg="1"/>
      <p:bldP spid="86" grpId="0" animBg="1"/>
      <p:bldP spid="87" grpId="0" animBg="1"/>
      <p:bldP spid="88" grpId="0" animBg="1"/>
      <p:bldP spid="92" grpId="0" animBg="1"/>
      <p:bldP spid="93" grpId="0" animBg="1"/>
      <p:bldP spid="94" grpId="0" animBg="1"/>
      <p:bldP spid="95" grpId="0" animBg="1"/>
      <p:bldP spid="7" grpId="0" animBg="1"/>
      <p:bldP spid="248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9" grpId="0" animBg="1"/>
      <p:bldP spid="170" grpId="0" animBg="1"/>
      <p:bldP spid="171" grpId="0" animBg="1"/>
      <p:bldP spid="172" grpId="0" animBg="1"/>
      <p:bldP spid="173" grpId="0" animBg="1"/>
      <p:bldP spid="18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Analytics Frameworks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5072406" y="1851819"/>
            <a:ext cx="2362200" cy="1066800"/>
          </a:xfrm>
          <a:prstGeom prst="roundRect">
            <a:avLst/>
          </a:prstGeom>
          <a:solidFill>
            <a:srgbClr val="2818F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Pregel</a:t>
            </a: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2576856" y="4186287"/>
            <a:ext cx="2057400" cy="110293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Introduction &amp; Execution Model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224806" y="4186287"/>
            <a:ext cx="2057400" cy="110293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Programming Model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7886699" y="4143864"/>
            <a:ext cx="2057400" cy="1143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Architectural &amp; Scheduling</a:t>
            </a:r>
          </a:p>
          <a:p>
            <a:pPr algn="ctr"/>
            <a:r>
              <a:rPr lang="en-US" sz="2400" b="1" dirty="0">
                <a:solidFill>
                  <a:srgbClr val="2818F4"/>
                </a:solidFill>
              </a:rPr>
              <a:t>Models</a:t>
            </a:r>
          </a:p>
        </p:txBody>
      </p:sp>
      <p:cxnSp>
        <p:nvCxnSpPr>
          <p:cNvPr id="11" name="Straight Arrow Connector 10"/>
          <p:cNvCxnSpPr>
            <a:stCxn id="3" idx="2"/>
            <a:endCxn id="4" idx="0"/>
          </p:cNvCxnSpPr>
          <p:nvPr/>
        </p:nvCxnSpPr>
        <p:spPr>
          <a:xfrm flipH="1">
            <a:off x="3605556" y="2918619"/>
            <a:ext cx="2647950" cy="126766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2"/>
            <a:endCxn id="7" idx="0"/>
          </p:cNvCxnSpPr>
          <p:nvPr/>
        </p:nvCxnSpPr>
        <p:spPr>
          <a:xfrm>
            <a:off x="6253506" y="2918620"/>
            <a:ext cx="0" cy="1267667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3" idx="2"/>
            <a:endCxn id="9" idx="0"/>
          </p:cNvCxnSpPr>
          <p:nvPr/>
        </p:nvCxnSpPr>
        <p:spPr>
          <a:xfrm>
            <a:off x="6253507" y="2918620"/>
            <a:ext cx="2661893" cy="1225245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own Arrow 17"/>
          <p:cNvSpPr/>
          <p:nvPr/>
        </p:nvSpPr>
        <p:spPr>
          <a:xfrm rot="10800000">
            <a:off x="5943600" y="5486400"/>
            <a:ext cx="762000" cy="762000"/>
          </a:xfrm>
          <a:prstGeom prst="downArrow">
            <a:avLst/>
          </a:prstGeom>
          <a:solidFill>
            <a:schemeClr val="bg1"/>
          </a:solidFill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124200" y="5313574"/>
            <a:ext cx="145584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8000" dirty="0">
                <a:solidFill>
                  <a:srgbClr val="2818F4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981100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74638"/>
            <a:ext cx="9000146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Workflow and the Programming Model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512552" cy="5013960"/>
          </a:xfrm>
        </p:spPr>
        <p:txBody>
          <a:bodyPr>
            <a:normAutofit/>
          </a:bodyPr>
          <a:lstStyle/>
          <a:p>
            <a:pPr marL="342900" lvl="1" indent="-342900" algn="just">
              <a:buFont typeface="Wingdings" pitchFamily="2" charset="2"/>
              <a:buChar char="§"/>
              <a:defRPr/>
            </a:pPr>
            <a:r>
              <a:rPr lang="en-US" sz="2400" dirty="0"/>
              <a:t>A user-defined function (</a:t>
            </a:r>
            <a:r>
              <a:rPr lang="en-US" sz="2400" i="1" dirty="0"/>
              <a:t>say</a:t>
            </a:r>
            <a:r>
              <a:rPr lang="en-US" sz="2400" dirty="0"/>
              <a:t> </a:t>
            </a:r>
            <a:r>
              <a:rPr lang="en-US" sz="2400" b="1" dirty="0"/>
              <a:t>F</a:t>
            </a:r>
            <a:r>
              <a:rPr lang="en-US" sz="2400" dirty="0"/>
              <a:t>) is executed at each vertex (</a:t>
            </a:r>
            <a:r>
              <a:rPr lang="en-US" sz="2400" i="1" dirty="0"/>
              <a:t>say</a:t>
            </a:r>
            <a:r>
              <a:rPr lang="en-US" sz="2400" dirty="0"/>
              <a:t> </a:t>
            </a:r>
            <a:r>
              <a:rPr lang="en-US" sz="2400" b="1" dirty="0"/>
              <a:t>V</a:t>
            </a:r>
            <a:r>
              <a:rPr lang="en-US" sz="2400" dirty="0"/>
              <a:t>)</a:t>
            </a:r>
          </a:p>
          <a:p>
            <a:pPr marL="342900" lvl="1" indent="-342900" algn="just">
              <a:buFont typeface="Wingdings" pitchFamily="2" charset="2"/>
              <a:buChar char="§"/>
              <a:defRPr/>
            </a:pPr>
            <a:endParaRPr lang="en-US" sz="2400" b="1" i="1" dirty="0"/>
          </a:p>
          <a:p>
            <a:pPr marL="342900" lvl="1" indent="-342900" algn="just">
              <a:buFont typeface="Wingdings" pitchFamily="2" charset="2"/>
              <a:buChar char="§"/>
              <a:defRPr/>
            </a:pPr>
            <a:r>
              <a:rPr lang="en-US" sz="2400" b="1" dirty="0"/>
              <a:t>F</a:t>
            </a:r>
            <a:r>
              <a:rPr lang="en-US" sz="2400" dirty="0"/>
              <a:t> can read messages sent to </a:t>
            </a:r>
            <a:r>
              <a:rPr lang="en-US" sz="2400" b="1" dirty="0"/>
              <a:t>V</a:t>
            </a:r>
            <a:r>
              <a:rPr lang="en-US" sz="2400" dirty="0"/>
              <a:t> in super-step </a:t>
            </a:r>
            <a:r>
              <a:rPr lang="en-US" sz="2400" b="1" dirty="0"/>
              <a:t>S – 1</a:t>
            </a:r>
            <a:r>
              <a:rPr lang="en-US" sz="2400" b="1" i="1" dirty="0"/>
              <a:t> </a:t>
            </a:r>
            <a:r>
              <a:rPr lang="en-US" sz="2400" dirty="0"/>
              <a:t>and send messages to other vertices, which will receive them at super-step </a:t>
            </a:r>
            <a:r>
              <a:rPr lang="en-US" sz="2400" b="1" dirty="0"/>
              <a:t>S + 1</a:t>
            </a:r>
            <a:endParaRPr lang="en-US" sz="2400" dirty="0"/>
          </a:p>
          <a:p>
            <a:pPr marL="342900" lvl="1" indent="-342900" algn="just">
              <a:buFont typeface="Wingdings" pitchFamily="2" charset="2"/>
              <a:buChar char="§"/>
              <a:defRPr/>
            </a:pPr>
            <a:endParaRPr lang="en-US" sz="2400" b="1" i="1" dirty="0"/>
          </a:p>
          <a:p>
            <a:pPr marL="342900" lvl="1" indent="-342900" algn="just">
              <a:buFont typeface="Wingdings" pitchFamily="2" charset="2"/>
              <a:buChar char="§"/>
              <a:defRPr/>
            </a:pPr>
            <a:r>
              <a:rPr lang="en-US" sz="2400" b="1" dirty="0"/>
              <a:t>F</a:t>
            </a:r>
            <a:r>
              <a:rPr lang="en-US" sz="2400" dirty="0"/>
              <a:t> can modify the state of </a:t>
            </a:r>
            <a:r>
              <a:rPr lang="en-US" sz="2400" b="1" dirty="0"/>
              <a:t>V</a:t>
            </a:r>
            <a:r>
              <a:rPr lang="en-US" sz="2400" dirty="0"/>
              <a:t> and its </a:t>
            </a:r>
          </a:p>
          <a:p>
            <a:pPr marL="0" lvl="1" indent="0" algn="just">
              <a:buNone/>
              <a:defRPr/>
            </a:pPr>
            <a:r>
              <a:rPr lang="en-US" sz="2400" dirty="0"/>
              <a:t>     outgoing edges</a:t>
            </a:r>
          </a:p>
          <a:p>
            <a:pPr marL="342900" lvl="1" indent="-342900" algn="just">
              <a:buFont typeface="Wingdings" pitchFamily="2" charset="2"/>
              <a:buChar char="§"/>
              <a:defRPr/>
            </a:pPr>
            <a:endParaRPr lang="en-US" sz="2400" dirty="0"/>
          </a:p>
          <a:p>
            <a:pPr marL="342900" lvl="1" indent="-342900" algn="just">
              <a:buFont typeface="Wingdings" pitchFamily="2" charset="2"/>
              <a:buChar char="§"/>
              <a:defRPr/>
            </a:pPr>
            <a:r>
              <a:rPr lang="en-US" sz="2400" b="1" dirty="0"/>
              <a:t>F</a:t>
            </a:r>
            <a:r>
              <a:rPr lang="en-US" sz="2400" dirty="0"/>
              <a:t> can alter the </a:t>
            </a:r>
            <a:r>
              <a:rPr lang="en-US" sz="2400" i="1" dirty="0"/>
              <a:t>topology</a:t>
            </a:r>
            <a:r>
              <a:rPr lang="en-US" sz="2400" dirty="0"/>
              <a:t> of the graph</a:t>
            </a:r>
          </a:p>
          <a:p>
            <a:pPr marL="342900" lvl="1" indent="-342900" algn="just">
              <a:buFont typeface="Wingdings" pitchFamily="2" charset="2"/>
              <a:buChar char="§"/>
              <a:defRPr/>
            </a:pPr>
            <a:endParaRPr lang="en-US" sz="2400" dirty="0"/>
          </a:p>
          <a:p>
            <a:pPr marL="342900" lvl="1" indent="-342900" algn="just">
              <a:buFont typeface="Wingdings" pitchFamily="2" charset="2"/>
              <a:buChar char="§"/>
              <a:defRPr/>
            </a:pPr>
            <a:r>
              <a:rPr lang="en-US" sz="2400" dirty="0"/>
              <a:t>Messages in </a:t>
            </a:r>
            <a:r>
              <a:rPr lang="en-US" sz="2400" b="1" dirty="0"/>
              <a:t>F</a:t>
            </a:r>
            <a:r>
              <a:rPr lang="en-US" sz="2400" dirty="0"/>
              <a:t> are “explicitly” sent/received by programmers</a:t>
            </a:r>
          </a:p>
          <a:p>
            <a:pPr marL="742950" lvl="2" indent="-342900" algn="just">
              <a:buFont typeface="Wingdings" pitchFamily="2" charset="2"/>
              <a:buChar char="§"/>
              <a:defRPr/>
            </a:pPr>
            <a:r>
              <a:rPr lang="en-US" sz="2200" dirty="0"/>
              <a:t>Hence, Pregel employs a </a:t>
            </a:r>
            <a:r>
              <a:rPr lang="en-US" sz="2200" dirty="0">
                <a:solidFill>
                  <a:srgbClr val="0070C0"/>
                </a:solidFill>
              </a:rPr>
              <a:t>message-passing programming model</a:t>
            </a:r>
          </a:p>
        </p:txBody>
      </p:sp>
      <p:grpSp>
        <p:nvGrpSpPr>
          <p:cNvPr id="23" name="Group 22"/>
          <p:cNvGrpSpPr/>
          <p:nvPr/>
        </p:nvGrpSpPr>
        <p:grpSpPr>
          <a:xfrm rot="5400000">
            <a:off x="9551389" y="2751264"/>
            <a:ext cx="1752600" cy="2262578"/>
            <a:chOff x="6019800" y="4138222"/>
            <a:chExt cx="1752600" cy="2262578"/>
          </a:xfrm>
        </p:grpSpPr>
        <p:sp>
          <p:nvSpPr>
            <p:cNvPr id="6" name="Rectangle 5"/>
            <p:cNvSpPr/>
            <p:nvPr/>
          </p:nvSpPr>
          <p:spPr>
            <a:xfrm>
              <a:off x="6019800" y="4138222"/>
              <a:ext cx="1752600" cy="351692"/>
            </a:xfrm>
            <a:prstGeom prst="rect">
              <a:avLst/>
            </a:prstGeom>
            <a:solidFill>
              <a:schemeClr val="bg1">
                <a:lumMod val="75000"/>
                <a:alpha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6172201" y="4225240"/>
              <a:ext cx="1219199" cy="163846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6019800" y="4601308"/>
              <a:ext cx="1752600" cy="351692"/>
            </a:xfrm>
            <a:prstGeom prst="rect">
              <a:avLst/>
            </a:prstGeom>
            <a:solidFill>
              <a:schemeClr val="bg1">
                <a:lumMod val="75000"/>
                <a:alpha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6172200" y="4688326"/>
              <a:ext cx="1143000" cy="163846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019800" y="5087816"/>
              <a:ext cx="1752600" cy="351692"/>
            </a:xfrm>
            <a:prstGeom prst="rect">
              <a:avLst/>
            </a:prstGeom>
            <a:solidFill>
              <a:schemeClr val="bg1">
                <a:lumMod val="75000"/>
                <a:alpha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172200" y="5174834"/>
              <a:ext cx="419100" cy="163846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019800" y="5586022"/>
              <a:ext cx="1752600" cy="351692"/>
            </a:xfrm>
            <a:prstGeom prst="rect">
              <a:avLst/>
            </a:prstGeom>
            <a:solidFill>
              <a:schemeClr val="bg1">
                <a:lumMod val="75000"/>
                <a:alpha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172200" y="5673040"/>
              <a:ext cx="990600" cy="163846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019800" y="6049108"/>
              <a:ext cx="1752600" cy="351692"/>
            </a:xfrm>
            <a:prstGeom prst="rect">
              <a:avLst/>
            </a:prstGeom>
            <a:solidFill>
              <a:schemeClr val="bg1">
                <a:lumMod val="75000"/>
                <a:alpha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172202" y="6136126"/>
              <a:ext cx="723901" cy="163846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7573175" y="4144976"/>
              <a:ext cx="152400" cy="2255824"/>
            </a:xfrm>
            <a:prstGeom prst="roundRect">
              <a:avLst/>
            </a:prstGeom>
            <a:solidFill>
              <a:srgbClr val="C000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Arrow Connector 16"/>
            <p:cNvCxnSpPr>
              <a:stCxn id="7" idx="3"/>
            </p:cNvCxnSpPr>
            <p:nvPr/>
          </p:nvCxnSpPr>
          <p:spPr>
            <a:xfrm>
              <a:off x="7391400" y="4307163"/>
              <a:ext cx="181775" cy="45557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9" idx="3"/>
              <a:endCxn id="16" idx="1"/>
            </p:cNvCxnSpPr>
            <p:nvPr/>
          </p:nvCxnSpPr>
          <p:spPr>
            <a:xfrm>
              <a:off x="7315200" y="4770249"/>
              <a:ext cx="257975" cy="50263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11" idx="3"/>
            </p:cNvCxnSpPr>
            <p:nvPr/>
          </p:nvCxnSpPr>
          <p:spPr>
            <a:xfrm flipV="1">
              <a:off x="6591300" y="4762738"/>
              <a:ext cx="981875" cy="49401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3" idx="3"/>
            </p:cNvCxnSpPr>
            <p:nvPr/>
          </p:nvCxnSpPr>
          <p:spPr>
            <a:xfrm>
              <a:off x="7162800" y="5754963"/>
              <a:ext cx="410375" cy="46999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15" idx="3"/>
            </p:cNvCxnSpPr>
            <p:nvPr/>
          </p:nvCxnSpPr>
          <p:spPr>
            <a:xfrm rot="16200000">
              <a:off x="7006549" y="5651422"/>
              <a:ext cx="456180" cy="67707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9989237" y="2754429"/>
            <a:ext cx="8018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Machines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103828" y="3323501"/>
            <a:ext cx="10858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C000"/>
                </a:solidFill>
              </a:rPr>
              <a:t>Local </a:t>
            </a:r>
            <a:br>
              <a:rPr lang="en-US" sz="1200" b="1" dirty="0">
                <a:solidFill>
                  <a:srgbClr val="FFC000"/>
                </a:solidFill>
              </a:rPr>
            </a:br>
            <a:r>
              <a:rPr lang="en-US" sz="1200" b="1" dirty="0">
                <a:solidFill>
                  <a:srgbClr val="FFC000"/>
                </a:solidFill>
              </a:rPr>
              <a:t>Computations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925078" y="3897429"/>
            <a:ext cx="1200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Communication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948036" y="4248843"/>
            <a:ext cx="1206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C00000"/>
                </a:solidFill>
              </a:rPr>
              <a:t>Barrier</a:t>
            </a:r>
            <a:br>
              <a:rPr lang="en-US" sz="1200" b="1" dirty="0">
                <a:solidFill>
                  <a:srgbClr val="C00000"/>
                </a:solidFill>
              </a:rPr>
            </a:br>
            <a:r>
              <a:rPr lang="en-US" sz="1200" b="1" dirty="0">
                <a:solidFill>
                  <a:srgbClr val="C00000"/>
                </a:solidFill>
              </a:rPr>
              <a:t>Synchronization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9145147" y="4828901"/>
            <a:ext cx="23090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Vertical Structure of a Super-Step</a:t>
            </a:r>
          </a:p>
        </p:txBody>
      </p:sp>
      <p:sp>
        <p:nvSpPr>
          <p:cNvPr id="4" name="Rectangle 3"/>
          <p:cNvSpPr/>
          <p:nvPr/>
        </p:nvSpPr>
        <p:spPr>
          <a:xfrm>
            <a:off x="7956581" y="2771521"/>
            <a:ext cx="3706018" cy="2351471"/>
          </a:xfrm>
          <a:prstGeom prst="rect">
            <a:avLst/>
          </a:prstGeom>
          <a:noFill/>
          <a:ln w="9525"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85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74320"/>
            <a:ext cx="98298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When Does a Pregel Program Terminate?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841248" y="1463039"/>
            <a:ext cx="10204704" cy="5258437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</a:pPr>
            <a:r>
              <a:rPr lang="en-US" sz="2200" dirty="0"/>
              <a:t>A </a:t>
            </a:r>
            <a:r>
              <a:rPr lang="en-US" sz="2200" dirty="0" err="1"/>
              <a:t>Pregel</a:t>
            </a:r>
            <a:r>
              <a:rPr lang="en-US" sz="2200" dirty="0"/>
              <a:t> program works as follows:</a:t>
            </a:r>
          </a:p>
          <a:p>
            <a:pPr lvl="1" algn="just" eaLnBrk="1" hangingPunct="1">
              <a:buFont typeface="Wingdings" pitchFamily="2" charset="2"/>
              <a:buChar char="§"/>
            </a:pPr>
            <a:r>
              <a:rPr lang="en-US" sz="2000" dirty="0"/>
              <a:t>At super-step 0, every vertex is active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2000" i="1" dirty="0"/>
              <a:t>ONLY</a:t>
            </a:r>
            <a:r>
              <a:rPr lang="en-US" sz="2000" dirty="0"/>
              <a:t> active vertices in any super-step perform computations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2000" dirty="0"/>
              <a:t>A vertex deactivates itself by voting to halt</a:t>
            </a:r>
          </a:p>
          <a:p>
            <a:pPr lvl="2">
              <a:buFont typeface="Wingdings" pitchFamily="2" charset="2"/>
              <a:buChar char="§"/>
            </a:pPr>
            <a:r>
              <a:rPr lang="en-US" sz="1800" dirty="0"/>
              <a:t>It, subsequently, enters an inactive state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2000" dirty="0"/>
              <a:t>A vertex can return to an active state if it receives an external message</a:t>
            </a:r>
          </a:p>
          <a:p>
            <a:pPr marL="457200" lvl="1" indent="0" algn="just">
              <a:buNone/>
            </a:pPr>
            <a:endParaRPr lang="en-US" sz="2200" dirty="0">
              <a:solidFill>
                <a:srgbClr val="7F7F7F"/>
              </a:solidFill>
            </a:endParaRPr>
          </a:p>
          <a:p>
            <a:pPr marL="457200" lvl="1" indent="0" algn="just">
              <a:buNone/>
            </a:pPr>
            <a:endParaRPr lang="en-US" sz="2200" dirty="0">
              <a:solidFill>
                <a:srgbClr val="7F7F7F"/>
              </a:solidFill>
            </a:endParaRPr>
          </a:p>
          <a:p>
            <a:pPr marL="457200" lvl="1" indent="0" algn="just">
              <a:buNone/>
            </a:pPr>
            <a:endParaRPr lang="en-US" sz="2200" dirty="0">
              <a:solidFill>
                <a:srgbClr val="7F7F7F"/>
              </a:solidFill>
            </a:endParaRPr>
          </a:p>
          <a:p>
            <a:pPr marL="342900" lvl="1" indent="0" algn="just" eaLnBrk="1" hangingPunct="1">
              <a:buNone/>
            </a:pPr>
            <a:endParaRPr lang="en-US" sz="2200" dirty="0">
              <a:solidFill>
                <a:srgbClr val="7F7F7F"/>
              </a:solidFill>
            </a:endParaRPr>
          </a:p>
          <a:p>
            <a:pPr marL="342900" lvl="1" indent="0" algn="just" eaLnBrk="1" hangingPunct="1">
              <a:buNone/>
            </a:pPr>
            <a:endParaRPr lang="en-US" sz="2200" dirty="0">
              <a:solidFill>
                <a:srgbClr val="7F7F7F"/>
              </a:solidFill>
            </a:endParaRPr>
          </a:p>
          <a:p>
            <a:pPr marL="342900" lvl="1" indent="0" algn="just" eaLnBrk="1" hangingPunct="1">
              <a:buNone/>
            </a:pPr>
            <a:endParaRPr lang="en-US" sz="1100" dirty="0">
              <a:solidFill>
                <a:srgbClr val="7F7F7F"/>
              </a:solidFill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en-US" sz="2200" dirty="0"/>
              <a:t>A Pregel program terminates when: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All vertices are inactive 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And, there are no messages in transit</a:t>
            </a:r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4222750" y="4008172"/>
            <a:ext cx="1066800" cy="3810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Active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867400" y="4014522"/>
            <a:ext cx="1066800" cy="381000"/>
          </a:xfrm>
          <a:prstGeom prst="roundRect">
            <a:avLst/>
          </a:prstGeom>
          <a:solidFill>
            <a:srgbClr val="C00000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</a:rPr>
              <a:t>Inactive</a:t>
            </a:r>
          </a:p>
        </p:txBody>
      </p:sp>
      <p:cxnSp>
        <p:nvCxnSpPr>
          <p:cNvPr id="10" name="Curved Connector 9"/>
          <p:cNvCxnSpPr/>
          <p:nvPr/>
        </p:nvCxnSpPr>
        <p:spPr>
          <a:xfrm rot="16200000" flipH="1">
            <a:off x="4267200" y="4190126"/>
            <a:ext cx="381000" cy="12700"/>
          </a:xfrm>
          <a:prstGeom prst="curvedConnector5">
            <a:avLst>
              <a:gd name="adj1" fmla="val -60000"/>
              <a:gd name="adj2" fmla="val -6044858"/>
              <a:gd name="adj3" fmla="val 160000"/>
            </a:avLst>
          </a:prstGeom>
          <a:ln w="254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urved Connector 26"/>
          <p:cNvCxnSpPr/>
          <p:nvPr/>
        </p:nvCxnSpPr>
        <p:spPr>
          <a:xfrm rot="5400000">
            <a:off x="6629400" y="4198672"/>
            <a:ext cx="381000" cy="12700"/>
          </a:xfrm>
          <a:prstGeom prst="curvedConnector5">
            <a:avLst>
              <a:gd name="adj1" fmla="val -60000"/>
              <a:gd name="adj2" fmla="val -6044858"/>
              <a:gd name="adj3" fmla="val 160000"/>
            </a:avLst>
          </a:prstGeom>
          <a:ln w="254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297" name="Group 24"/>
          <p:cNvGrpSpPr>
            <a:grpSpLocks/>
          </p:cNvGrpSpPr>
          <p:nvPr/>
        </p:nvGrpSpPr>
        <p:grpSpPr bwMode="auto">
          <a:xfrm>
            <a:off x="4756150" y="3474772"/>
            <a:ext cx="1644650" cy="513398"/>
            <a:chOff x="5791200" y="2438400"/>
            <a:chExt cx="1644650" cy="513398"/>
          </a:xfrm>
        </p:grpSpPr>
        <p:cxnSp>
          <p:nvCxnSpPr>
            <p:cNvPr id="5" name="Curved Connector 4"/>
            <p:cNvCxnSpPr/>
            <p:nvPr/>
          </p:nvCxnSpPr>
          <p:spPr>
            <a:xfrm rot="16200000" flipH="1">
              <a:off x="6610350" y="2126298"/>
              <a:ext cx="6350" cy="1644650"/>
            </a:xfrm>
            <a:prstGeom prst="curvedConnector3">
              <a:avLst>
                <a:gd name="adj1" fmla="val -3600000"/>
              </a:avLst>
            </a:prstGeom>
            <a:ln w="2540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303" name="TextBox 23"/>
            <p:cNvSpPr txBox="1">
              <a:spLocks noChangeArrowheads="1"/>
            </p:cNvSpPr>
            <p:nvPr/>
          </p:nvSpPr>
          <p:spPr bwMode="auto">
            <a:xfrm>
              <a:off x="5943600" y="2438400"/>
              <a:ext cx="1447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i="1"/>
                <a:t>Vote to Halt</a:t>
              </a:r>
            </a:p>
          </p:txBody>
        </p:sp>
      </p:grpSp>
      <p:grpSp>
        <p:nvGrpSpPr>
          <p:cNvPr id="12298" name="Group 25"/>
          <p:cNvGrpSpPr>
            <a:grpSpLocks/>
          </p:cNvGrpSpPr>
          <p:nvPr/>
        </p:nvGrpSpPr>
        <p:grpSpPr bwMode="auto">
          <a:xfrm>
            <a:off x="4756150" y="4439743"/>
            <a:ext cx="1703388" cy="530458"/>
            <a:chOff x="5791199" y="3403438"/>
            <a:chExt cx="1703388" cy="531160"/>
          </a:xfrm>
        </p:grpSpPr>
        <p:cxnSp>
          <p:nvCxnSpPr>
            <p:cNvPr id="8" name="Curved Connector 7"/>
            <p:cNvCxnSpPr/>
            <p:nvPr/>
          </p:nvCxnSpPr>
          <p:spPr>
            <a:xfrm rot="5400000" flipH="1">
              <a:off x="6610345" y="2584292"/>
              <a:ext cx="6358" cy="1644650"/>
            </a:xfrm>
            <a:prstGeom prst="curvedConnector3">
              <a:avLst>
                <a:gd name="adj1" fmla="val -3600000"/>
              </a:avLst>
            </a:prstGeom>
            <a:ln w="2540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301" name="TextBox 29"/>
            <p:cNvSpPr txBox="1">
              <a:spLocks noChangeArrowheads="1"/>
            </p:cNvSpPr>
            <p:nvPr/>
          </p:nvSpPr>
          <p:spPr bwMode="auto">
            <a:xfrm>
              <a:off x="5840412" y="3657599"/>
              <a:ext cx="165417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sz="1200" i="1"/>
                <a:t>Message Received</a:t>
              </a:r>
            </a:p>
          </p:txBody>
        </p:sp>
      </p:grpSp>
      <p:sp>
        <p:nvSpPr>
          <p:cNvPr id="12299" name="TextBox 27"/>
          <p:cNvSpPr txBox="1">
            <a:spLocks noChangeArrowheads="1"/>
          </p:cNvSpPr>
          <p:nvPr/>
        </p:nvSpPr>
        <p:spPr bwMode="auto">
          <a:xfrm>
            <a:off x="4222750" y="4964112"/>
            <a:ext cx="2959100" cy="36988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dirty="0"/>
              <a:t>Vertex State Machine</a:t>
            </a:r>
          </a:p>
        </p:txBody>
      </p:sp>
    </p:spTree>
    <p:extLst>
      <p:ext uri="{BB962C8B-B14F-4D97-AF65-F5344CB8AC3E}">
        <p14:creationId xmlns:p14="http://schemas.microsoft.com/office/powerpoint/2010/main" val="645620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12299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47543</TotalTime>
  <Words>673</Words>
  <Application>Microsoft Macintosh PowerPoint</Application>
  <PresentationFormat>Widescreen</PresentationFormat>
  <Paragraphs>280</Paragraphs>
  <Slides>15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Courier New</vt:lpstr>
      <vt:lpstr>Tahoma</vt:lpstr>
      <vt:lpstr>Wingdings</vt:lpstr>
      <vt:lpstr>1_Office Theme</vt:lpstr>
      <vt:lpstr>PowerPoint Presentation</vt:lpstr>
      <vt:lpstr>Today…</vt:lpstr>
      <vt:lpstr>Distributed Analytics Frameworks</vt:lpstr>
      <vt:lpstr>Google’s Pregel</vt:lpstr>
      <vt:lpstr>The BSP Model</vt:lpstr>
      <vt:lpstr>Google’s Pregel: A Bird’s Eye View</vt:lpstr>
      <vt:lpstr>Distributed Analytics Frameworks</vt:lpstr>
      <vt:lpstr>Workflow and the Programming Model</vt:lpstr>
      <vt:lpstr>When Does a Pregel Program Terminate?</vt:lpstr>
      <vt:lpstr>Example: Find Max Value </vt:lpstr>
      <vt:lpstr>Distributed Analytics Frameworks</vt:lpstr>
      <vt:lpstr>The Architectural and Scheduling Models</vt:lpstr>
      <vt:lpstr>Google’s Pregel: Summary</vt:lpstr>
      <vt:lpstr>MapReduce vs. Pregel</vt:lpstr>
      <vt:lpstr>Next Class…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1136</cp:revision>
  <dcterms:created xsi:type="dcterms:W3CDTF">2012-02-01T11:48:04Z</dcterms:created>
  <dcterms:modified xsi:type="dcterms:W3CDTF">2022-10-18T04:10:49Z</dcterms:modified>
</cp:coreProperties>
</file>