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812" r:id="rId2"/>
    <p:sldId id="717" r:id="rId3"/>
    <p:sldId id="893" r:id="rId4"/>
    <p:sldId id="894" r:id="rId5"/>
    <p:sldId id="895" r:id="rId6"/>
    <p:sldId id="896" r:id="rId7"/>
    <p:sldId id="897" r:id="rId8"/>
    <p:sldId id="898" r:id="rId9"/>
    <p:sldId id="899" r:id="rId10"/>
    <p:sldId id="900" r:id="rId11"/>
    <p:sldId id="901" r:id="rId12"/>
    <p:sldId id="902" r:id="rId13"/>
    <p:sldId id="903" r:id="rId14"/>
    <p:sldId id="905" r:id="rId15"/>
    <p:sldId id="907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22" autoAdjust="0"/>
    <p:restoredTop sz="91973" autoAdjust="0"/>
  </p:normalViewPr>
  <p:slideViewPr>
    <p:cSldViewPr>
      <p:cViewPr varScale="1">
        <p:scale>
          <a:sx n="112" d="100"/>
          <a:sy n="112" d="100"/>
        </p:scale>
        <p:origin x="216" y="3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5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0515E9-F63B-45EA-9FA4-CF0ED9012A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F3E084-76D2-4C4A-B17A-6CC7DEE741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FEC0508-89B3-41B1-BFC3-C0E7F1273508}" type="datetime1">
              <a:rPr lang="en-US"/>
              <a:pPr>
                <a:defRPr/>
              </a:pPr>
              <a:t>10/18/22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A990122-42B4-4E65-9B63-AA0383EFFF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717B823-EEE4-4826-958B-37345B45A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3DFF-7E38-4E50-8206-34B8BE4E26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65A22-CF4D-4AD6-A184-C5BB3F78B3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CD508D3-F8DD-404D-AC2D-D3BBB0E4F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179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C51E42C-1C61-4201-A1AA-C367ED4156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E69C648F-8195-40DC-BB8F-494C12B7D7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44356DD1-089B-4021-9C59-1FD5AB0E94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75B144D-19CD-4694-94A1-7E218E99B3D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4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B0C1-7400-4B6D-B188-746313FBAF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23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7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57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 typeface="Wingdings" pitchFamily="2" charset="2"/>
              <a:buNone/>
            </a:pP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C6CEC0-59A8-4DA1-89AB-16EC2D34AC78}" type="slidenum">
              <a:rPr lang="en-US" smtClean="0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65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2128C0A-B60E-49EB-A99A-4BD3149F61BF}" type="slidenum">
              <a:rPr lang="en-US" smtClean="0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35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30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04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0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4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0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5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40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9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79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0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3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5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5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D3545E68-D8B8-4643-ACEB-E512B88A5BBF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D2211DD-A480-48E8-8139-5F542422A93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Pregel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19, October 18,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/>
              <a:t>Example: Find Max Value</a:t>
            </a:r>
            <a:br>
              <a:rPr lang="en-US" dirty="0"/>
            </a:br>
            <a:endParaRPr lang="en-US" dirty="0"/>
          </a:p>
        </p:txBody>
      </p: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2819400" y="1295400"/>
            <a:ext cx="4572000" cy="712788"/>
            <a:chOff x="1142976" y="2143116"/>
            <a:chExt cx="6286544" cy="1000132"/>
          </a:xfrm>
        </p:grpSpPr>
        <p:sp>
          <p:nvSpPr>
            <p:cNvPr id="55" name="Oval 54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3</a:t>
              </a:r>
              <a:endParaRPr lang="en-IN" sz="3600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1</a:t>
              </a:r>
              <a:endParaRPr lang="en-IN" sz="3600" dirty="0"/>
            </a:p>
          </p:txBody>
        </p:sp>
        <p:cxnSp>
          <p:nvCxnSpPr>
            <p:cNvPr id="62" name="Straight Arrow Connector 61"/>
            <p:cNvCxnSpPr>
              <a:stCxn id="55" idx="6"/>
              <a:endCxn id="56" idx="2"/>
            </p:cNvCxnSpPr>
            <p:nvPr/>
          </p:nvCxnSpPr>
          <p:spPr>
            <a:xfrm>
              <a:off x="2142711" y="2644296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8" idx="6"/>
              <a:endCxn id="60" idx="2"/>
            </p:cNvCxnSpPr>
            <p:nvPr/>
          </p:nvCxnSpPr>
          <p:spPr>
            <a:xfrm>
              <a:off x="5716001" y="2644296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>
              <a:stCxn id="56" idx="7"/>
              <a:endCxn id="60" idx="1"/>
            </p:cNvCxnSpPr>
            <p:nvPr/>
          </p:nvCxnSpPr>
          <p:spPr>
            <a:xfrm rot="5400000" flipH="1" flipV="1">
              <a:off x="5179003" y="893097"/>
              <a:ext cx="2227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urved Connector 73"/>
            <p:cNvCxnSpPr>
              <a:stCxn id="58" idx="3"/>
              <a:endCxn id="56" idx="5"/>
            </p:cNvCxnSpPr>
            <p:nvPr/>
          </p:nvCxnSpPr>
          <p:spPr>
            <a:xfrm rot="5400000">
              <a:off x="4322243" y="2458190"/>
              <a:ext cx="2227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>
            <a:grpSpLocks/>
          </p:cNvGrpSpPr>
          <p:nvPr/>
        </p:nvGrpSpPr>
        <p:grpSpPr bwMode="auto">
          <a:xfrm>
            <a:off x="2819400" y="2938464"/>
            <a:ext cx="4572000" cy="712787"/>
            <a:chOff x="1142976" y="2143116"/>
            <a:chExt cx="6286544" cy="1000132"/>
          </a:xfrm>
        </p:grpSpPr>
        <p:sp>
          <p:nvSpPr>
            <p:cNvPr id="84" name="Oval 83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3</a:t>
              </a:r>
              <a:endParaRPr lang="en-IN" sz="3600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1</a:t>
              </a:r>
              <a:endParaRPr lang="en-IN" sz="3600" dirty="0"/>
            </a:p>
          </p:txBody>
        </p:sp>
        <p:cxnSp>
          <p:nvCxnSpPr>
            <p:cNvPr id="89" name="Straight Arrow Connector 88"/>
            <p:cNvCxnSpPr>
              <a:stCxn id="84" idx="6"/>
              <a:endCxn id="85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7" idx="6"/>
              <a:endCxn id="88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urved Connector 90"/>
            <p:cNvCxnSpPr>
              <a:stCxn id="85" idx="7"/>
              <a:endCxn id="88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urved Connector 91"/>
            <p:cNvCxnSpPr>
              <a:stCxn id="87" idx="3"/>
              <a:endCxn id="85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Straight Arrow Connector 92"/>
          <p:cNvCxnSpPr/>
          <p:nvPr/>
        </p:nvCxnSpPr>
        <p:spPr>
          <a:xfrm rot="16200000" flipH="1">
            <a:off x="3262314" y="2081214"/>
            <a:ext cx="1139825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>
            <a:off x="3262314" y="2081214"/>
            <a:ext cx="1139825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6200000" flipH="1">
            <a:off x="5184776" y="1457326"/>
            <a:ext cx="1139825" cy="2032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>
            <a:off x="4665664" y="1824039"/>
            <a:ext cx="930275" cy="129857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6200000" flipH="1">
            <a:off x="6015038" y="1925638"/>
            <a:ext cx="1035050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>
            <a:off x="5757863" y="1925638"/>
            <a:ext cx="1035050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4132634" y="2938464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00" name="Oval 99"/>
          <p:cNvSpPr/>
          <p:nvPr/>
        </p:nvSpPr>
        <p:spPr>
          <a:xfrm>
            <a:off x="5419488" y="2940050"/>
            <a:ext cx="727075" cy="71278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2</a:t>
            </a:r>
            <a:endParaRPr lang="en-IN" sz="3600" dirty="0"/>
          </a:p>
        </p:txBody>
      </p:sp>
      <p:cxnSp>
        <p:nvCxnSpPr>
          <p:cNvPr id="101" name="Straight Arrow Connector 100"/>
          <p:cNvCxnSpPr/>
          <p:nvPr/>
        </p:nvCxnSpPr>
        <p:spPr>
          <a:xfrm rot="16200000" flipH="1">
            <a:off x="3298032" y="3688557"/>
            <a:ext cx="1068388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5793582" y="3532982"/>
            <a:ext cx="963613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6679963" y="2940050"/>
            <a:ext cx="727075" cy="71278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04" name="Oval 103"/>
          <p:cNvSpPr/>
          <p:nvPr/>
        </p:nvSpPr>
        <p:spPr>
          <a:xfrm>
            <a:off x="2819401" y="2938464"/>
            <a:ext cx="727075" cy="71278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grpSp>
        <p:nvGrpSpPr>
          <p:cNvPr id="105" name="Group 104"/>
          <p:cNvGrpSpPr>
            <a:grpSpLocks/>
          </p:cNvGrpSpPr>
          <p:nvPr/>
        </p:nvGrpSpPr>
        <p:grpSpPr bwMode="auto">
          <a:xfrm>
            <a:off x="2819400" y="4510089"/>
            <a:ext cx="4572000" cy="712787"/>
            <a:chOff x="1142976" y="2143116"/>
            <a:chExt cx="6286544" cy="1000132"/>
          </a:xfrm>
        </p:grpSpPr>
        <p:sp>
          <p:nvSpPr>
            <p:cNvPr id="106" name="Oval 105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cxnSp>
          <p:nvCxnSpPr>
            <p:cNvPr id="110" name="Straight Arrow Connector 109"/>
            <p:cNvCxnSpPr>
              <a:stCxn id="106" idx="6"/>
              <a:endCxn id="107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08" idx="6"/>
              <a:endCxn id="109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urved Connector 111"/>
            <p:cNvCxnSpPr>
              <a:stCxn id="107" idx="7"/>
              <a:endCxn id="109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urved Connector 112"/>
            <p:cNvCxnSpPr>
              <a:stCxn id="108" idx="3"/>
              <a:endCxn id="107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Oval 113"/>
          <p:cNvSpPr/>
          <p:nvPr/>
        </p:nvSpPr>
        <p:spPr>
          <a:xfrm>
            <a:off x="2820142" y="4510089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15" name="Oval 114"/>
          <p:cNvSpPr/>
          <p:nvPr/>
        </p:nvSpPr>
        <p:spPr>
          <a:xfrm>
            <a:off x="6663585" y="4510089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grpSp>
        <p:nvGrpSpPr>
          <p:cNvPr id="116" name="Group 115"/>
          <p:cNvGrpSpPr>
            <a:grpSpLocks/>
          </p:cNvGrpSpPr>
          <p:nvPr/>
        </p:nvGrpSpPr>
        <p:grpSpPr bwMode="auto">
          <a:xfrm>
            <a:off x="2819400" y="5938839"/>
            <a:ext cx="4572000" cy="712787"/>
            <a:chOff x="1142976" y="2143116"/>
            <a:chExt cx="6286544" cy="1000132"/>
          </a:xfrm>
        </p:grpSpPr>
        <p:sp>
          <p:nvSpPr>
            <p:cNvPr id="117" name="Oval 116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20" name="Oval 119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cxnSp>
          <p:nvCxnSpPr>
            <p:cNvPr id="121" name="Straight Arrow Connector 120"/>
            <p:cNvCxnSpPr>
              <a:stCxn id="117" idx="6"/>
              <a:endCxn id="118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19" idx="6"/>
              <a:endCxn id="120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urved Connector 122"/>
            <p:cNvCxnSpPr>
              <a:stCxn id="118" idx="7"/>
              <a:endCxn id="120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urved Connector 123"/>
            <p:cNvCxnSpPr>
              <a:stCxn id="119" idx="3"/>
              <a:endCxn id="118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5" name="Straight Arrow Connector 124"/>
          <p:cNvCxnSpPr>
            <a:stCxn id="131" idx="3"/>
          </p:cNvCxnSpPr>
          <p:nvPr/>
        </p:nvCxnSpPr>
        <p:spPr>
          <a:xfrm rot="5400000">
            <a:off x="4608274" y="5021263"/>
            <a:ext cx="819150" cy="1016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31" idx="5"/>
          </p:cNvCxnSpPr>
          <p:nvPr/>
        </p:nvCxnSpPr>
        <p:spPr>
          <a:xfrm rot="16200000" flipH="1">
            <a:off x="6138624" y="5021263"/>
            <a:ext cx="819150" cy="1016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5414964" y="5936483"/>
            <a:ext cx="727075" cy="71278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7962901" y="1444625"/>
            <a:ext cx="21193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Blue Arrows </a:t>
            </a:r>
          </a:p>
          <a:p>
            <a:pPr eaLnBrk="1" hangingPunct="1"/>
            <a:r>
              <a:rPr lang="en-US" sz="2400"/>
              <a:t>are messages</a:t>
            </a:r>
            <a:endParaRPr lang="en-IN" sz="2400"/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7929564" y="3016250"/>
            <a:ext cx="23574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Blue vertices </a:t>
            </a:r>
          </a:p>
          <a:p>
            <a:pPr eaLnBrk="1" hangingPunct="1"/>
            <a:r>
              <a:rPr lang="en-US" sz="2400"/>
              <a:t>have voted to halt</a:t>
            </a:r>
            <a:endParaRPr lang="en-IN" sz="2400"/>
          </a:p>
        </p:txBody>
      </p:sp>
      <p:sp>
        <p:nvSpPr>
          <p:cNvPr id="131" name="Oval 130"/>
          <p:cNvSpPr/>
          <p:nvPr/>
        </p:nvSpPr>
        <p:spPr>
          <a:xfrm>
            <a:off x="5419488" y="4511675"/>
            <a:ext cx="727075" cy="71278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731961" y="2242492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S1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31961" y="3797449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S2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69632" y="5529262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S3</a:t>
            </a:r>
          </a:p>
        </p:txBody>
      </p:sp>
      <p:sp>
        <p:nvSpPr>
          <p:cNvPr id="3" name="Left Bracket 2">
            <a:extLst>
              <a:ext uri="{FF2B5EF4-FFF2-40B4-BE49-F238E27FC236}">
                <a16:creationId xmlns:a16="http://schemas.microsoft.com/office/drawing/2014/main" id="{0CE64CDC-F9D6-5BDD-5A91-BA37141B9E3A}"/>
              </a:ext>
            </a:extLst>
          </p:cNvPr>
          <p:cNvSpPr/>
          <p:nvPr/>
        </p:nvSpPr>
        <p:spPr>
          <a:xfrm>
            <a:off x="2666999" y="1295400"/>
            <a:ext cx="102620" cy="2355851"/>
          </a:xfrm>
          <a:prstGeom prst="leftBracke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  <p:sp>
        <p:nvSpPr>
          <p:cNvPr id="4" name="Left Bracket 3">
            <a:extLst>
              <a:ext uri="{FF2B5EF4-FFF2-40B4-BE49-F238E27FC236}">
                <a16:creationId xmlns:a16="http://schemas.microsoft.com/office/drawing/2014/main" id="{DA5D21F2-A4E4-0D63-8624-7EA5538CA813}"/>
              </a:ext>
            </a:extLst>
          </p:cNvPr>
          <p:cNvSpPr/>
          <p:nvPr/>
        </p:nvSpPr>
        <p:spPr>
          <a:xfrm>
            <a:off x="2670271" y="2938463"/>
            <a:ext cx="99348" cy="2284413"/>
          </a:xfrm>
          <a:prstGeom prst="leftBracke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QA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Left Bracket 4">
            <a:extLst>
              <a:ext uri="{FF2B5EF4-FFF2-40B4-BE49-F238E27FC236}">
                <a16:creationId xmlns:a16="http://schemas.microsoft.com/office/drawing/2014/main" id="{C772F462-32E6-F1A4-B65A-3120DF857E70}"/>
              </a:ext>
            </a:extLst>
          </p:cNvPr>
          <p:cNvSpPr/>
          <p:nvPr/>
        </p:nvSpPr>
        <p:spPr>
          <a:xfrm>
            <a:off x="2675430" y="4510089"/>
            <a:ext cx="128334" cy="2139181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QA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14" grpId="0" animBg="1"/>
      <p:bldP spid="114" grpId="1" animBg="1"/>
      <p:bldP spid="115" grpId="0" animBg="1"/>
      <p:bldP spid="115" grpId="1" animBg="1"/>
      <p:bldP spid="127" grpId="0" animBg="1"/>
      <p:bldP spid="127" grpId="1" animBg="1"/>
      <p:bldP spid="128" grpId="0"/>
      <p:bldP spid="129" grpId="0"/>
      <p:bldP spid="131" grpId="0" animBg="1"/>
      <p:bldP spid="131" grpId="1" animBg="1"/>
      <p:bldP spid="131" grpId="2" animBg="1"/>
      <p:bldP spid="2" grpId="0"/>
      <p:bldP spid="2" grpId="1"/>
      <p:bldP spid="61" grpId="0"/>
      <p:bldP spid="61" grpId="1"/>
      <p:bldP spid="63" grpId="0"/>
      <p:bldP spid="63" grpId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8610600" y="54864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5313574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26358" y="5305962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8884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320"/>
            <a:ext cx="9677399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The Architectural and Scheduling Models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41248" y="1463040"/>
            <a:ext cx="10296144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/>
              <a:t>Pregel assumes a </a:t>
            </a:r>
            <a:r>
              <a:rPr lang="en-US" sz="2400" dirty="0">
                <a:solidFill>
                  <a:srgbClr val="0070C0"/>
                </a:solidFill>
              </a:rPr>
              <a:t>tree-style network topology</a:t>
            </a:r>
            <a:r>
              <a:rPr lang="en-US" sz="2400" dirty="0"/>
              <a:t> and a </a:t>
            </a:r>
            <a:r>
              <a:rPr lang="en-US" sz="2400" dirty="0">
                <a:solidFill>
                  <a:srgbClr val="0070C0"/>
                </a:solidFill>
              </a:rPr>
              <a:t>master-slave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architecture</a:t>
            </a:r>
            <a:endParaRPr lang="en-US" sz="2400" i="1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467600" y="5472112"/>
            <a:ext cx="838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3F9FCE-9774-4FE5-BD13-CF6FCCA57285}" type="slidenum">
              <a:rPr lang="en-US" smtClean="0">
                <a:solidFill>
                  <a:schemeClr val="bg2"/>
                </a:solidFill>
              </a:rPr>
              <a:pPr eaLnBrk="1" hangingPunct="1"/>
              <a:t>12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1600" y="1925637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71800" y="2725669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Rack Switch</a:t>
            </a:r>
          </a:p>
        </p:txBody>
      </p:sp>
      <p:cxnSp>
        <p:nvCxnSpPr>
          <p:cNvPr id="12" name="Straight Connector 11"/>
          <p:cNvCxnSpPr>
            <a:stCxn id="18" idx="2"/>
          </p:cNvCxnSpPr>
          <p:nvPr/>
        </p:nvCxnSpPr>
        <p:spPr>
          <a:xfrm>
            <a:off x="3810000" y="303046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362200" y="3341687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be 20"/>
          <p:cNvSpPr/>
          <p:nvPr/>
        </p:nvSpPr>
        <p:spPr>
          <a:xfrm>
            <a:off x="2016125" y="3805237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Worker1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359025" y="3341687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be 32"/>
          <p:cNvSpPr/>
          <p:nvPr/>
        </p:nvSpPr>
        <p:spPr>
          <a:xfrm>
            <a:off x="3467100" y="3817937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Worker2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810000" y="33528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810000" y="3341687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be 35"/>
          <p:cNvSpPr/>
          <p:nvPr/>
        </p:nvSpPr>
        <p:spPr>
          <a:xfrm>
            <a:off x="4926013" y="3803650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Worker3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68913" y="33401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6019800" y="2224019"/>
            <a:ext cx="0" cy="27305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810000" y="2497069"/>
            <a:ext cx="2209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810000" y="2497069"/>
            <a:ext cx="0" cy="2286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388225" y="2716144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Rack Switch</a:t>
            </a:r>
          </a:p>
        </p:txBody>
      </p:sp>
      <p:cxnSp>
        <p:nvCxnSpPr>
          <p:cNvPr id="44" name="Straight Connector 43"/>
          <p:cNvCxnSpPr>
            <a:cxnSpLocks/>
            <a:stCxn id="43" idx="2"/>
          </p:cNvCxnSpPr>
          <p:nvPr/>
        </p:nvCxnSpPr>
        <p:spPr>
          <a:xfrm>
            <a:off x="8226425" y="3020944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778625" y="3332162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be 45"/>
          <p:cNvSpPr/>
          <p:nvPr/>
        </p:nvSpPr>
        <p:spPr>
          <a:xfrm>
            <a:off x="6432550" y="3795712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Worker4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775450" y="3332162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be 47"/>
          <p:cNvSpPr/>
          <p:nvPr/>
        </p:nvSpPr>
        <p:spPr>
          <a:xfrm>
            <a:off x="7883525" y="3808412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Worker5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8226425" y="3344862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226425" y="3332162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ube 50"/>
          <p:cNvSpPr/>
          <p:nvPr/>
        </p:nvSpPr>
        <p:spPr>
          <a:xfrm>
            <a:off x="9342438" y="3794125"/>
            <a:ext cx="685800" cy="838200"/>
          </a:xfrm>
          <a:prstGeom prst="cub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Master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9685338" y="3330575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226425" y="2487544"/>
            <a:ext cx="0" cy="2286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019800" y="2497069"/>
            <a:ext cx="2209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51" idx="3"/>
          </p:cNvCxnSpPr>
          <p:nvPr/>
        </p:nvCxnSpPr>
        <p:spPr>
          <a:xfrm>
            <a:off x="9599614" y="4632325"/>
            <a:ext cx="1587" cy="461962"/>
          </a:xfrm>
          <a:prstGeom prst="line">
            <a:avLst/>
          </a:prstGeom>
          <a:ln w="15875"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209801" y="5094287"/>
            <a:ext cx="7389813" cy="0"/>
          </a:xfrm>
          <a:prstGeom prst="straightConnector1">
            <a:avLst/>
          </a:prstGeom>
          <a:ln w="15875"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48" idx="3"/>
          </p:cNvCxnSpPr>
          <p:nvPr/>
        </p:nvCxnSpPr>
        <p:spPr>
          <a:xfrm flipV="1">
            <a:off x="81407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705600" y="4629151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1816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3733800" y="4629151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22098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7675" y="5214938"/>
            <a:ext cx="3625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Push work (i.e., partitions) to all workers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359025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59026" y="5627687"/>
            <a:ext cx="7326313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9685338" y="4632325"/>
            <a:ext cx="0" cy="995362"/>
          </a:xfrm>
          <a:prstGeom prst="straightConnector1">
            <a:avLst/>
          </a:prstGeom>
          <a:ln w="190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8862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3340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8580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305800" y="4670425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43451" y="5670551"/>
            <a:ext cx="234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Send Completion Signals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359025" y="5994400"/>
            <a:ext cx="7326313" cy="558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When the master receives the completion signal from </a:t>
            </a:r>
            <a:r>
              <a:rPr lang="en-US" i="1" u="sng" dirty="0"/>
              <a:t>every</a:t>
            </a:r>
            <a:r>
              <a:rPr lang="en-US" dirty="0"/>
              <a:t> worker in super-step S, it starts super-step S + 1</a:t>
            </a:r>
          </a:p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6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21" grpId="0" animBg="1"/>
      <p:bldP spid="33" grpId="0" animBg="1"/>
      <p:bldP spid="36" grpId="0" animBg="1"/>
      <p:bldP spid="43" grpId="0" animBg="1"/>
      <p:bldP spid="46" grpId="0" animBg="1"/>
      <p:bldP spid="48" grpId="0" animBg="1"/>
      <p:bldP spid="51" grpId="0" animBg="1"/>
      <p:bldP spid="10" grpId="0"/>
      <p:bldP spid="22" grpId="0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133600" y="1981200"/>
          <a:ext cx="8077200" cy="390144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375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38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Google’s</a:t>
                      </a:r>
                      <a:r>
                        <a:rPr lang="en-US" sz="2200" baseline="0" dirty="0"/>
                        <a:t> Pregel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Message-Passing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</a:t>
                      </a:r>
                      <a:br>
                        <a:rPr lang="en-US" sz="2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38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Push-Based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Strongly-Connected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Google’s Pregel: Summary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84582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194" y="2397284"/>
            <a:ext cx="8349006" cy="36679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124200"/>
            <a:ext cx="8349006" cy="2914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394" y="3886200"/>
            <a:ext cx="8349006" cy="21790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194" y="4648200"/>
            <a:ext cx="8349006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5105400"/>
            <a:ext cx="8349006" cy="93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6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MapReduce</a:t>
            </a:r>
            <a:r>
              <a:rPr lang="en-US" dirty="0"/>
              <a:t> vs. </a:t>
            </a:r>
            <a:r>
              <a:rPr lang="en-US" dirty="0" err="1"/>
              <a:t>Pregel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84582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828799" y="1828800"/>
          <a:ext cx="9144000" cy="3825502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81943472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02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Hadoop </a:t>
                      </a:r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MapReduce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Google’s </a:t>
                      </a:r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Pregel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Message-Passing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43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29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Push-Based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 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/>
                        <a:t>Loosly</a:t>
                      </a:r>
                      <a:r>
                        <a:rPr lang="en-US" sz="2200" dirty="0"/>
                        <a:t>-Connected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Strongly-Connected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455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3BBA-9FEA-2843-8F12-79BE25DFE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00FE2-4B09-CE41-9527-47E2575A0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Caching – Part 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0FC20-F9B7-3046-ADD2-4AD27B737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6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E7085E1-799F-4B5B-95D0-C79C2E5A7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D1E9532-968D-4EAE-960A-B71F518415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2628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Hadoop</a:t>
            </a:r>
          </a:p>
          <a:p>
            <a:pPr marL="914400" lvl="2" indent="0" algn="just" eaLnBrk="1" hangingPunct="1">
              <a:buNone/>
              <a:defRPr/>
            </a:pPr>
            <a:endParaRPr lang="en-US" i="1" dirty="0">
              <a:solidFill>
                <a:srgbClr val="0070C0"/>
              </a:solidFill>
            </a:endParaRP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Pregel</a:t>
            </a:r>
          </a:p>
          <a:p>
            <a:pPr marL="1828800" lvl="4" indent="0" algn="just" eaLnBrk="1" hangingPunct="1">
              <a:buNone/>
              <a:defRPr/>
            </a:pPr>
            <a:endParaRPr lang="en-US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PS4 is due on Oct 23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Quiz II is on Tuesday, Oct 25 </a:t>
            </a:r>
            <a:endParaRPr lang="en-US" dirty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altLang="en-US" dirty="0">
                <a:ea typeface="Arial" panose="020B0604020202020204" pitchFamily="34" charset="0"/>
              </a:rPr>
              <a:t>P3 is due </a:t>
            </a:r>
            <a:r>
              <a:rPr lang="en-US" altLang="en-US">
                <a:ea typeface="Arial" panose="020B0604020202020204" pitchFamily="34" charset="0"/>
              </a:rPr>
              <a:t>on Oct 27 by </a:t>
            </a:r>
            <a:r>
              <a:rPr lang="en-US" altLang="en-US" dirty="0">
                <a:ea typeface="Arial" panose="020B0604020202020204" pitchFamily="34" charset="0"/>
              </a:rPr>
              <a:t>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3224556" y="548852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1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Google’s Pregel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817352" cy="49377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4800" dirty="0"/>
              <a:t>MapReduce is a good fit for a wide array of large-scale applications but ill-suited for graph processing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sz="28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Pregel is a large-scale “graph-parallel” distributed analytics framework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defRPr/>
            </a:pPr>
            <a:endParaRPr lang="en-US" sz="26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Some Characteristics: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In-Memory across iterations (or </a:t>
            </a:r>
            <a:r>
              <a:rPr lang="en-US" sz="3600" i="1" dirty="0"/>
              <a:t>super-steps</a:t>
            </a:r>
            <a:r>
              <a:rPr lang="en-US" sz="3600" dirty="0"/>
              <a:t>)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High scalability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Automatic fault-tolerance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Flexibility in expressing graph algorithms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Message-Passing programming model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Tree-style, master-slave architecture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Synchronous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endParaRPr lang="en-US" sz="22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Pregel is inspired by Valiant’s Bulk Synchronous Parallel (BSP) model</a:t>
            </a:r>
          </a:p>
        </p:txBody>
      </p:sp>
    </p:spTree>
    <p:extLst>
      <p:ext uri="{BB962C8B-B14F-4D97-AF65-F5344CB8AC3E}">
        <p14:creationId xmlns:p14="http://schemas.microsoft.com/office/powerpoint/2010/main" val="143599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0"/>
            <a:ext cx="8455152" cy="124364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The BSP Model</a:t>
            </a:r>
          </a:p>
        </p:txBody>
      </p:sp>
      <p:sp>
        <p:nvSpPr>
          <p:cNvPr id="921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467600" y="5940425"/>
            <a:ext cx="838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F46F5B-BACB-40AC-99DE-8B58518DC560}" type="slidenum">
              <a:rPr lang="en-US" smtClean="0">
                <a:solidFill>
                  <a:schemeClr val="bg2"/>
                </a:solidFill>
              </a:rPr>
              <a:pPr eaLnBrk="1" hangingPunct="1"/>
              <a:t>5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9220" name="Oval 8"/>
          <p:cNvSpPr>
            <a:spLocks noChangeArrowheads="1"/>
          </p:cNvSpPr>
          <p:nvPr/>
        </p:nvSpPr>
        <p:spPr bwMode="auto">
          <a:xfrm>
            <a:off x="2514600" y="17367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1" name="Oval 9"/>
          <p:cNvSpPr>
            <a:spLocks noChangeArrowheads="1"/>
          </p:cNvSpPr>
          <p:nvPr/>
        </p:nvSpPr>
        <p:spPr bwMode="auto">
          <a:xfrm>
            <a:off x="2514600" y="23209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2" name="Oval 10"/>
          <p:cNvSpPr>
            <a:spLocks noChangeArrowheads="1"/>
          </p:cNvSpPr>
          <p:nvPr/>
        </p:nvSpPr>
        <p:spPr bwMode="auto">
          <a:xfrm>
            <a:off x="2514600" y="29051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3" name="Oval 11"/>
          <p:cNvSpPr>
            <a:spLocks noChangeArrowheads="1"/>
          </p:cNvSpPr>
          <p:nvPr/>
        </p:nvSpPr>
        <p:spPr bwMode="auto">
          <a:xfrm>
            <a:off x="2514600" y="34893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4" name="Oval 12"/>
          <p:cNvSpPr>
            <a:spLocks noChangeArrowheads="1"/>
          </p:cNvSpPr>
          <p:nvPr/>
        </p:nvSpPr>
        <p:spPr bwMode="auto">
          <a:xfrm>
            <a:off x="2514600" y="40735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5" name="Oval 13"/>
          <p:cNvSpPr>
            <a:spLocks noChangeArrowheads="1"/>
          </p:cNvSpPr>
          <p:nvPr/>
        </p:nvSpPr>
        <p:spPr bwMode="auto">
          <a:xfrm>
            <a:off x="2514600" y="46577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6" name="Oval 14"/>
          <p:cNvSpPr>
            <a:spLocks noChangeArrowheads="1"/>
          </p:cNvSpPr>
          <p:nvPr/>
        </p:nvSpPr>
        <p:spPr bwMode="auto">
          <a:xfrm>
            <a:off x="2514600" y="52419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648200" y="1736726"/>
            <a:ext cx="533400" cy="3825875"/>
            <a:chOff x="3124200" y="1584960"/>
            <a:chExt cx="533400" cy="3825240"/>
          </a:xfrm>
        </p:grpSpPr>
        <p:sp>
          <p:nvSpPr>
            <p:cNvPr id="9321" name="Oval 16"/>
            <p:cNvSpPr>
              <a:spLocks noChangeArrowheads="1"/>
            </p:cNvSpPr>
            <p:nvPr/>
          </p:nvSpPr>
          <p:spPr bwMode="auto">
            <a:xfrm>
              <a:off x="31242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2" name="Oval 17"/>
            <p:cNvSpPr>
              <a:spLocks noChangeArrowheads="1"/>
            </p:cNvSpPr>
            <p:nvPr/>
          </p:nvSpPr>
          <p:spPr bwMode="auto">
            <a:xfrm>
              <a:off x="31242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3" name="Oval 18"/>
            <p:cNvSpPr>
              <a:spLocks noChangeArrowheads="1"/>
            </p:cNvSpPr>
            <p:nvPr/>
          </p:nvSpPr>
          <p:spPr bwMode="auto">
            <a:xfrm>
              <a:off x="31242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4" name="Oval 19"/>
            <p:cNvSpPr>
              <a:spLocks noChangeArrowheads="1"/>
            </p:cNvSpPr>
            <p:nvPr/>
          </p:nvSpPr>
          <p:spPr bwMode="auto">
            <a:xfrm>
              <a:off x="31242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5" name="Oval 20"/>
            <p:cNvSpPr>
              <a:spLocks noChangeArrowheads="1"/>
            </p:cNvSpPr>
            <p:nvPr/>
          </p:nvSpPr>
          <p:spPr bwMode="auto">
            <a:xfrm>
              <a:off x="31242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6" name="Oval 21"/>
            <p:cNvSpPr>
              <a:spLocks noChangeArrowheads="1"/>
            </p:cNvSpPr>
            <p:nvPr/>
          </p:nvSpPr>
          <p:spPr bwMode="auto">
            <a:xfrm>
              <a:off x="31242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7" name="Oval 22"/>
            <p:cNvSpPr>
              <a:spLocks noChangeArrowheads="1"/>
            </p:cNvSpPr>
            <p:nvPr/>
          </p:nvSpPr>
          <p:spPr bwMode="auto">
            <a:xfrm>
              <a:off x="31242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048000" y="1820863"/>
            <a:ext cx="1600200" cy="1752600"/>
            <a:chOff x="1524000" y="1669124"/>
            <a:chExt cx="1600200" cy="1752284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1981200" y="1813560"/>
              <a:ext cx="609600" cy="38093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26" name="Straight Arrow Connector 25"/>
            <p:cNvCxnSpPr>
              <a:stCxn id="9220" idx="6"/>
              <a:endCxn id="25" idx="1"/>
            </p:cNvCxnSpPr>
            <p:nvPr/>
          </p:nvCxnSpPr>
          <p:spPr bwMode="auto">
            <a:xfrm>
              <a:off x="1524000" y="1669124"/>
              <a:ext cx="457200" cy="33490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9221" idx="6"/>
              <a:endCxn id="25" idx="1"/>
            </p:cNvCxnSpPr>
            <p:nvPr/>
          </p:nvCxnSpPr>
          <p:spPr bwMode="auto">
            <a:xfrm flipV="1">
              <a:off x="1524000" y="2004026"/>
              <a:ext cx="457200" cy="24919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5" idx="3"/>
              <a:endCxn id="9323" idx="2"/>
            </p:cNvCxnSpPr>
            <p:nvPr/>
          </p:nvCxnSpPr>
          <p:spPr bwMode="auto">
            <a:xfrm>
              <a:off x="2590800" y="2004026"/>
              <a:ext cx="533400" cy="8332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5" idx="3"/>
              <a:endCxn id="9324" idx="2"/>
            </p:cNvCxnSpPr>
            <p:nvPr/>
          </p:nvCxnSpPr>
          <p:spPr bwMode="auto">
            <a:xfrm>
              <a:off x="2590800" y="2004026"/>
              <a:ext cx="533400" cy="141738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3048000" y="1820863"/>
            <a:ext cx="1600200" cy="1752600"/>
            <a:chOff x="1524000" y="1668489"/>
            <a:chExt cx="1600200" cy="1752891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1981200" y="3032377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32" name="Straight Arrow Connector 31"/>
            <p:cNvCxnSpPr>
              <a:stCxn id="9222" idx="6"/>
              <a:endCxn id="31" idx="1"/>
            </p:cNvCxnSpPr>
            <p:nvPr/>
          </p:nvCxnSpPr>
          <p:spPr bwMode="auto">
            <a:xfrm>
              <a:off x="1524000" y="2837083"/>
              <a:ext cx="457200" cy="38582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9223" idx="6"/>
              <a:endCxn id="31" idx="1"/>
            </p:cNvCxnSpPr>
            <p:nvPr/>
          </p:nvCxnSpPr>
          <p:spPr bwMode="auto">
            <a:xfrm flipV="1">
              <a:off x="1524000" y="3222909"/>
              <a:ext cx="457200" cy="19847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1" idx="3"/>
              <a:endCxn id="9322" idx="2"/>
            </p:cNvCxnSpPr>
            <p:nvPr/>
          </p:nvCxnSpPr>
          <p:spPr bwMode="auto">
            <a:xfrm flipV="1">
              <a:off x="2590800" y="2252786"/>
              <a:ext cx="533400" cy="97012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1" idx="3"/>
              <a:endCxn id="9321" idx="2"/>
            </p:cNvCxnSpPr>
            <p:nvPr/>
          </p:nvCxnSpPr>
          <p:spPr bwMode="auto">
            <a:xfrm flipV="1">
              <a:off x="2590800" y="1668489"/>
              <a:ext cx="533400" cy="155442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3048000" y="3573463"/>
            <a:ext cx="1600200" cy="1752600"/>
            <a:chOff x="1524000" y="3421380"/>
            <a:chExt cx="1600200" cy="1752891"/>
          </a:xfrm>
        </p:grpSpPr>
        <p:sp>
          <p:nvSpPr>
            <p:cNvPr id="37" name="Rounded Rectangle 36"/>
            <p:cNvSpPr/>
            <p:nvPr/>
          </p:nvSpPr>
          <p:spPr bwMode="auto">
            <a:xfrm>
              <a:off x="1981200" y="4251780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38" name="Straight Arrow Connector 37"/>
            <p:cNvCxnSpPr>
              <a:stCxn id="9224" idx="6"/>
              <a:endCxn id="37" idx="1"/>
            </p:cNvCxnSpPr>
            <p:nvPr/>
          </p:nvCxnSpPr>
          <p:spPr bwMode="auto">
            <a:xfrm>
              <a:off x="1524000" y="4005677"/>
              <a:ext cx="457200" cy="43663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9225" idx="6"/>
              <a:endCxn id="37" idx="1"/>
            </p:cNvCxnSpPr>
            <p:nvPr/>
          </p:nvCxnSpPr>
          <p:spPr bwMode="auto">
            <a:xfrm flipV="1">
              <a:off x="1524000" y="4442311"/>
              <a:ext cx="457200" cy="14766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9226" idx="6"/>
              <a:endCxn id="37" idx="1"/>
            </p:cNvCxnSpPr>
            <p:nvPr/>
          </p:nvCxnSpPr>
          <p:spPr bwMode="auto">
            <a:xfrm flipV="1">
              <a:off x="1524000" y="4442311"/>
              <a:ext cx="457200" cy="73196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7" idx="3"/>
              <a:endCxn id="9326" idx="2"/>
            </p:cNvCxnSpPr>
            <p:nvPr/>
          </p:nvCxnSpPr>
          <p:spPr bwMode="auto">
            <a:xfrm>
              <a:off x="2590800" y="4442311"/>
              <a:ext cx="533400" cy="14766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3"/>
              <a:endCxn id="9324" idx="2"/>
            </p:cNvCxnSpPr>
            <p:nvPr/>
          </p:nvCxnSpPr>
          <p:spPr bwMode="auto">
            <a:xfrm flipV="1">
              <a:off x="2590800" y="3421380"/>
              <a:ext cx="533400" cy="102093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7" idx="3"/>
              <a:endCxn id="9327" idx="2"/>
            </p:cNvCxnSpPr>
            <p:nvPr/>
          </p:nvCxnSpPr>
          <p:spPr bwMode="auto">
            <a:xfrm>
              <a:off x="2590800" y="4442311"/>
              <a:ext cx="533400" cy="73196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5181600" y="1897063"/>
            <a:ext cx="1676400" cy="584200"/>
            <a:chOff x="3657600" y="1744689"/>
            <a:chExt cx="1676400" cy="584491"/>
          </a:xfrm>
        </p:grpSpPr>
        <p:sp>
          <p:nvSpPr>
            <p:cNvPr id="45" name="Rounded Rectangle 44"/>
            <p:cNvSpPr/>
            <p:nvPr/>
          </p:nvSpPr>
          <p:spPr bwMode="auto">
            <a:xfrm>
              <a:off x="4191000" y="1812985"/>
              <a:ext cx="609600" cy="38119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46" name="Straight Arrow Connector 45"/>
            <p:cNvCxnSpPr>
              <a:endCxn id="45" idx="1"/>
            </p:cNvCxnSpPr>
            <p:nvPr/>
          </p:nvCxnSpPr>
          <p:spPr bwMode="auto">
            <a:xfrm>
              <a:off x="3657600" y="1744689"/>
              <a:ext cx="533400" cy="25889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45" idx="1"/>
            </p:cNvCxnSpPr>
            <p:nvPr/>
          </p:nvCxnSpPr>
          <p:spPr bwMode="auto">
            <a:xfrm flipV="1">
              <a:off x="3657600" y="2003580"/>
              <a:ext cx="533400" cy="325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5" idx="3"/>
              <a:endCxn id="9280" idx="2"/>
            </p:cNvCxnSpPr>
            <p:nvPr/>
          </p:nvCxnSpPr>
          <p:spPr bwMode="auto">
            <a:xfrm flipV="1">
              <a:off x="4800600" y="1744689"/>
              <a:ext cx="533400" cy="25889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5" idx="3"/>
              <a:endCxn id="9281" idx="2"/>
            </p:cNvCxnSpPr>
            <p:nvPr/>
          </p:nvCxnSpPr>
          <p:spPr bwMode="auto">
            <a:xfrm>
              <a:off x="4800600" y="2003580"/>
              <a:ext cx="533400" cy="325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5181600" y="2481263"/>
            <a:ext cx="1676400" cy="1752600"/>
            <a:chOff x="3657600" y="2328986"/>
            <a:chExt cx="1676400" cy="1752891"/>
          </a:xfrm>
        </p:grpSpPr>
        <p:sp>
          <p:nvSpPr>
            <p:cNvPr id="51" name="Rounded Rectangle 50"/>
            <p:cNvSpPr/>
            <p:nvPr/>
          </p:nvSpPr>
          <p:spPr bwMode="auto">
            <a:xfrm>
              <a:off x="4191000" y="3032365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52" name="Straight Arrow Connector 51"/>
            <p:cNvCxnSpPr>
              <a:endCxn id="51" idx="1"/>
            </p:cNvCxnSpPr>
            <p:nvPr/>
          </p:nvCxnSpPr>
          <p:spPr bwMode="auto">
            <a:xfrm>
              <a:off x="3657600" y="2913283"/>
              <a:ext cx="533400" cy="30961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endCxn id="51" idx="1"/>
            </p:cNvCxnSpPr>
            <p:nvPr/>
          </p:nvCxnSpPr>
          <p:spPr bwMode="auto">
            <a:xfrm flipV="1">
              <a:off x="3657600" y="3222896"/>
              <a:ext cx="533400" cy="27468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1" idx="3"/>
              <a:endCxn id="9281" idx="2"/>
            </p:cNvCxnSpPr>
            <p:nvPr/>
          </p:nvCxnSpPr>
          <p:spPr bwMode="auto">
            <a:xfrm flipV="1">
              <a:off x="4800600" y="2328986"/>
              <a:ext cx="533400" cy="89391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51" idx="3"/>
              <a:endCxn id="9284" idx="2"/>
            </p:cNvCxnSpPr>
            <p:nvPr/>
          </p:nvCxnSpPr>
          <p:spPr bwMode="auto">
            <a:xfrm>
              <a:off x="4800600" y="3222896"/>
              <a:ext cx="533400" cy="85898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5181600" y="3649663"/>
            <a:ext cx="1676400" cy="1752600"/>
            <a:chOff x="3657600" y="3497580"/>
            <a:chExt cx="1676400" cy="1752891"/>
          </a:xfrm>
        </p:grpSpPr>
        <p:sp>
          <p:nvSpPr>
            <p:cNvPr id="57" name="Rounded Rectangle 56"/>
            <p:cNvSpPr/>
            <p:nvPr/>
          </p:nvSpPr>
          <p:spPr bwMode="auto">
            <a:xfrm>
              <a:off x="4191000" y="4251767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58" name="Straight Arrow Connector 57"/>
            <p:cNvCxnSpPr>
              <a:endCxn id="57" idx="1"/>
            </p:cNvCxnSpPr>
            <p:nvPr/>
          </p:nvCxnSpPr>
          <p:spPr bwMode="auto">
            <a:xfrm>
              <a:off x="3657600" y="4081877"/>
              <a:ext cx="533400" cy="36042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endCxn id="57" idx="1"/>
            </p:cNvCxnSpPr>
            <p:nvPr/>
          </p:nvCxnSpPr>
          <p:spPr bwMode="auto">
            <a:xfrm flipV="1">
              <a:off x="3657600" y="4442299"/>
              <a:ext cx="533400" cy="22387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endCxn id="57" idx="1"/>
            </p:cNvCxnSpPr>
            <p:nvPr/>
          </p:nvCxnSpPr>
          <p:spPr bwMode="auto">
            <a:xfrm flipV="1">
              <a:off x="3657600" y="4442299"/>
              <a:ext cx="533400" cy="80817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7" idx="3"/>
              <a:endCxn id="9285" idx="2"/>
            </p:cNvCxnSpPr>
            <p:nvPr/>
          </p:nvCxnSpPr>
          <p:spPr bwMode="auto">
            <a:xfrm>
              <a:off x="4800600" y="4442299"/>
              <a:ext cx="533400" cy="22387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7" idx="3"/>
              <a:endCxn id="9283" idx="2"/>
            </p:cNvCxnSpPr>
            <p:nvPr/>
          </p:nvCxnSpPr>
          <p:spPr bwMode="auto">
            <a:xfrm flipV="1">
              <a:off x="4800600" y="3497580"/>
              <a:ext cx="533400" cy="944719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7" idx="3"/>
              <a:endCxn id="9286" idx="2"/>
            </p:cNvCxnSpPr>
            <p:nvPr/>
          </p:nvCxnSpPr>
          <p:spPr bwMode="auto">
            <a:xfrm>
              <a:off x="4800600" y="4442299"/>
              <a:ext cx="533400" cy="80817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6858000" y="1736726"/>
            <a:ext cx="533400" cy="3825875"/>
            <a:chOff x="5334000" y="1584960"/>
            <a:chExt cx="533400" cy="3825240"/>
          </a:xfrm>
        </p:grpSpPr>
        <p:sp>
          <p:nvSpPr>
            <p:cNvPr id="9280" name="Oval 64"/>
            <p:cNvSpPr>
              <a:spLocks noChangeArrowheads="1"/>
            </p:cNvSpPr>
            <p:nvPr/>
          </p:nvSpPr>
          <p:spPr bwMode="auto">
            <a:xfrm>
              <a:off x="53340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1" name="Oval 65"/>
            <p:cNvSpPr>
              <a:spLocks noChangeArrowheads="1"/>
            </p:cNvSpPr>
            <p:nvPr/>
          </p:nvSpPr>
          <p:spPr bwMode="auto">
            <a:xfrm>
              <a:off x="53340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2" name="Oval 66"/>
            <p:cNvSpPr>
              <a:spLocks noChangeArrowheads="1"/>
            </p:cNvSpPr>
            <p:nvPr/>
          </p:nvSpPr>
          <p:spPr bwMode="auto">
            <a:xfrm>
              <a:off x="53340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3" name="Oval 67"/>
            <p:cNvSpPr>
              <a:spLocks noChangeArrowheads="1"/>
            </p:cNvSpPr>
            <p:nvPr/>
          </p:nvSpPr>
          <p:spPr bwMode="auto">
            <a:xfrm>
              <a:off x="53340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4" name="Oval 68"/>
            <p:cNvSpPr>
              <a:spLocks noChangeArrowheads="1"/>
            </p:cNvSpPr>
            <p:nvPr/>
          </p:nvSpPr>
          <p:spPr bwMode="auto">
            <a:xfrm>
              <a:off x="53340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5" name="Oval 69"/>
            <p:cNvSpPr>
              <a:spLocks noChangeArrowheads="1"/>
            </p:cNvSpPr>
            <p:nvPr/>
          </p:nvSpPr>
          <p:spPr bwMode="auto">
            <a:xfrm>
              <a:off x="53340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6" name="Oval 70"/>
            <p:cNvSpPr>
              <a:spLocks noChangeArrowheads="1"/>
            </p:cNvSpPr>
            <p:nvPr/>
          </p:nvSpPr>
          <p:spPr bwMode="auto">
            <a:xfrm>
              <a:off x="53340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</p:grpSp>
      <p:grpSp>
        <p:nvGrpSpPr>
          <p:cNvPr id="72" name="Group 71"/>
          <p:cNvGrpSpPr>
            <a:grpSpLocks/>
          </p:cNvGrpSpPr>
          <p:nvPr/>
        </p:nvGrpSpPr>
        <p:grpSpPr bwMode="auto">
          <a:xfrm>
            <a:off x="7391400" y="1897063"/>
            <a:ext cx="1676400" cy="1168400"/>
            <a:chOff x="5867400" y="1744980"/>
            <a:chExt cx="1676400" cy="1168717"/>
          </a:xfrm>
        </p:grpSpPr>
        <p:sp>
          <p:nvSpPr>
            <p:cNvPr id="73" name="Rounded Rectangle 72"/>
            <p:cNvSpPr/>
            <p:nvPr/>
          </p:nvSpPr>
          <p:spPr bwMode="auto">
            <a:xfrm>
              <a:off x="6400800" y="1813261"/>
              <a:ext cx="609600" cy="38110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74" name="Straight Arrow Connector 73"/>
            <p:cNvCxnSpPr>
              <a:endCxn id="73" idx="1"/>
            </p:cNvCxnSpPr>
            <p:nvPr/>
          </p:nvCxnSpPr>
          <p:spPr bwMode="auto">
            <a:xfrm>
              <a:off x="5867400" y="1744980"/>
              <a:ext cx="533400" cy="25883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endCxn id="73" idx="1"/>
            </p:cNvCxnSpPr>
            <p:nvPr/>
          </p:nvCxnSpPr>
          <p:spPr bwMode="auto">
            <a:xfrm flipV="1">
              <a:off x="5867400" y="2003812"/>
              <a:ext cx="533400" cy="32552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3" idx="3"/>
              <a:endCxn id="9249" idx="2"/>
            </p:cNvCxnSpPr>
            <p:nvPr/>
          </p:nvCxnSpPr>
          <p:spPr bwMode="auto">
            <a:xfrm flipV="1">
              <a:off x="7010400" y="1744980"/>
              <a:ext cx="533400" cy="25883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73" idx="3"/>
              <a:endCxn id="9251" idx="2"/>
            </p:cNvCxnSpPr>
            <p:nvPr/>
          </p:nvCxnSpPr>
          <p:spPr bwMode="auto">
            <a:xfrm>
              <a:off x="7010400" y="2003812"/>
              <a:ext cx="533400" cy="90988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>
            <a:grpSpLocks/>
          </p:cNvGrpSpPr>
          <p:nvPr/>
        </p:nvGrpSpPr>
        <p:grpSpPr bwMode="auto">
          <a:xfrm>
            <a:off x="7391400" y="2481263"/>
            <a:ext cx="1676400" cy="1752600"/>
            <a:chOff x="5867400" y="2329497"/>
            <a:chExt cx="1676400" cy="1752600"/>
          </a:xfrm>
        </p:grpSpPr>
        <p:sp>
          <p:nvSpPr>
            <p:cNvPr id="79" name="Rounded Rectangle 78"/>
            <p:cNvSpPr/>
            <p:nvPr/>
          </p:nvSpPr>
          <p:spPr bwMode="auto">
            <a:xfrm>
              <a:off x="6400800" y="3032759"/>
              <a:ext cx="6096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80" name="Straight Arrow Connector 79"/>
            <p:cNvCxnSpPr>
              <a:endCxn id="79" idx="1"/>
            </p:cNvCxnSpPr>
            <p:nvPr/>
          </p:nvCxnSpPr>
          <p:spPr bwMode="auto">
            <a:xfrm>
              <a:off x="5867400" y="2913697"/>
              <a:ext cx="533400" cy="3095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endCxn id="79" idx="1"/>
            </p:cNvCxnSpPr>
            <p:nvPr/>
          </p:nvCxnSpPr>
          <p:spPr bwMode="auto">
            <a:xfrm flipV="1">
              <a:off x="5867400" y="3223259"/>
              <a:ext cx="533400" cy="2746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9" idx="3"/>
              <a:endCxn id="9250" idx="2"/>
            </p:cNvCxnSpPr>
            <p:nvPr/>
          </p:nvCxnSpPr>
          <p:spPr bwMode="auto">
            <a:xfrm flipV="1">
              <a:off x="7010400" y="2329497"/>
              <a:ext cx="533400" cy="8937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9" idx="3"/>
              <a:endCxn id="9253" idx="2"/>
            </p:cNvCxnSpPr>
            <p:nvPr/>
          </p:nvCxnSpPr>
          <p:spPr bwMode="auto">
            <a:xfrm>
              <a:off x="7010400" y="3223259"/>
              <a:ext cx="533400" cy="858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7391400" y="3649663"/>
            <a:ext cx="1676400" cy="1752600"/>
            <a:chOff x="5867400" y="3497897"/>
            <a:chExt cx="1676400" cy="1752600"/>
          </a:xfrm>
        </p:grpSpPr>
        <p:sp>
          <p:nvSpPr>
            <p:cNvPr id="85" name="Rounded Rectangle 84"/>
            <p:cNvSpPr/>
            <p:nvPr/>
          </p:nvSpPr>
          <p:spPr bwMode="auto">
            <a:xfrm>
              <a:off x="6400800" y="4251959"/>
              <a:ext cx="6096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86" name="Straight Arrow Connector 85"/>
            <p:cNvCxnSpPr>
              <a:endCxn id="85" idx="1"/>
            </p:cNvCxnSpPr>
            <p:nvPr/>
          </p:nvCxnSpPr>
          <p:spPr bwMode="auto">
            <a:xfrm>
              <a:off x="5867400" y="4082097"/>
              <a:ext cx="533400" cy="3603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endCxn id="85" idx="1"/>
            </p:cNvCxnSpPr>
            <p:nvPr/>
          </p:nvCxnSpPr>
          <p:spPr bwMode="auto">
            <a:xfrm flipV="1">
              <a:off x="5867400" y="4442459"/>
              <a:ext cx="533400" cy="223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endCxn id="85" idx="1"/>
            </p:cNvCxnSpPr>
            <p:nvPr/>
          </p:nvCxnSpPr>
          <p:spPr bwMode="auto">
            <a:xfrm flipV="1">
              <a:off x="5867400" y="4442459"/>
              <a:ext cx="533400" cy="8080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85" idx="3"/>
              <a:endCxn id="9254" idx="2"/>
            </p:cNvCxnSpPr>
            <p:nvPr/>
          </p:nvCxnSpPr>
          <p:spPr bwMode="auto">
            <a:xfrm>
              <a:off x="7010400" y="4442459"/>
              <a:ext cx="533400" cy="223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5" idx="3"/>
              <a:endCxn id="9252" idx="2"/>
            </p:cNvCxnSpPr>
            <p:nvPr/>
          </p:nvCxnSpPr>
          <p:spPr bwMode="auto">
            <a:xfrm flipV="1">
              <a:off x="7010400" y="3497897"/>
              <a:ext cx="533400" cy="9445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85" idx="3"/>
              <a:endCxn id="9255" idx="2"/>
            </p:cNvCxnSpPr>
            <p:nvPr/>
          </p:nvCxnSpPr>
          <p:spPr bwMode="auto">
            <a:xfrm>
              <a:off x="7010400" y="4442459"/>
              <a:ext cx="533400" cy="8080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238" name="Straight Arrow Connector 91"/>
          <p:cNvCxnSpPr>
            <a:cxnSpLocks noChangeShapeType="1"/>
          </p:cNvCxnSpPr>
          <p:nvPr/>
        </p:nvCxnSpPr>
        <p:spPr bwMode="auto">
          <a:xfrm>
            <a:off x="2514600" y="1447800"/>
            <a:ext cx="6934200" cy="1588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9" name="TextBox 92"/>
          <p:cNvSpPr txBox="1">
            <a:spLocks noChangeArrowheads="1"/>
          </p:cNvSpPr>
          <p:nvPr/>
        </p:nvSpPr>
        <p:spPr bwMode="auto">
          <a:xfrm>
            <a:off x="5257800" y="1143000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Iterations</a:t>
            </a:r>
          </a:p>
        </p:txBody>
      </p:sp>
      <p:grpSp>
        <p:nvGrpSpPr>
          <p:cNvPr id="94" name="Group 174"/>
          <p:cNvGrpSpPr>
            <a:grpSpLocks/>
          </p:cNvGrpSpPr>
          <p:nvPr/>
        </p:nvGrpSpPr>
        <p:grpSpPr bwMode="auto">
          <a:xfrm>
            <a:off x="4354789" y="1524001"/>
            <a:ext cx="369332" cy="4748445"/>
            <a:chOff x="2831345" y="2133599"/>
            <a:chExt cx="368778" cy="4748445"/>
          </a:xfrm>
        </p:grpSpPr>
        <p:cxnSp>
          <p:nvCxnSpPr>
            <p:cNvPr id="95" name="Straight Connector 94"/>
            <p:cNvCxnSpPr/>
            <p:nvPr/>
          </p:nvCxnSpPr>
          <p:spPr bwMode="auto">
            <a:xfrm rot="5400000">
              <a:off x="795451" y="4462462"/>
              <a:ext cx="46577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262" name="TextBox 95"/>
            <p:cNvSpPr txBox="1">
              <a:spLocks noChangeArrowheads="1"/>
            </p:cNvSpPr>
            <p:nvPr/>
          </p:nvSpPr>
          <p:spPr bwMode="auto">
            <a:xfrm rot="16200000">
              <a:off x="2577152" y="6259074"/>
              <a:ext cx="877163" cy="368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Barrier</a:t>
              </a:r>
            </a:p>
          </p:txBody>
        </p:sp>
      </p:grpSp>
      <p:grpSp>
        <p:nvGrpSpPr>
          <p:cNvPr id="97" name="Group 175"/>
          <p:cNvGrpSpPr>
            <a:grpSpLocks/>
          </p:cNvGrpSpPr>
          <p:nvPr/>
        </p:nvGrpSpPr>
        <p:grpSpPr bwMode="auto">
          <a:xfrm>
            <a:off x="6553476" y="1524000"/>
            <a:ext cx="369332" cy="4748446"/>
            <a:chOff x="2831345" y="2133599"/>
            <a:chExt cx="368777" cy="4748446"/>
          </a:xfrm>
        </p:grpSpPr>
        <p:cxnSp>
          <p:nvCxnSpPr>
            <p:cNvPr id="98" name="Straight Connector 97"/>
            <p:cNvCxnSpPr/>
            <p:nvPr/>
          </p:nvCxnSpPr>
          <p:spPr bwMode="auto">
            <a:xfrm rot="5400000">
              <a:off x="795452" y="4462462"/>
              <a:ext cx="46577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260" name="TextBox 98"/>
            <p:cNvSpPr txBox="1">
              <a:spLocks noChangeArrowheads="1"/>
            </p:cNvSpPr>
            <p:nvPr/>
          </p:nvSpPr>
          <p:spPr bwMode="auto">
            <a:xfrm rot="16200000">
              <a:off x="2577152" y="6259075"/>
              <a:ext cx="877163" cy="368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Barrier</a:t>
              </a:r>
            </a:p>
          </p:txBody>
        </p:sp>
      </p:grpSp>
      <p:grpSp>
        <p:nvGrpSpPr>
          <p:cNvPr id="100" name="Group 99"/>
          <p:cNvGrpSpPr>
            <a:grpSpLocks/>
          </p:cNvGrpSpPr>
          <p:nvPr/>
        </p:nvGrpSpPr>
        <p:grpSpPr bwMode="auto">
          <a:xfrm>
            <a:off x="8763000" y="1524001"/>
            <a:ext cx="838200" cy="4748445"/>
            <a:chOff x="7239000" y="1371600"/>
            <a:chExt cx="838200" cy="4748445"/>
          </a:xfrm>
        </p:grpSpPr>
        <p:sp>
          <p:nvSpPr>
            <p:cNvPr id="9249" name="Oval 100"/>
            <p:cNvSpPr>
              <a:spLocks noChangeArrowheads="1"/>
            </p:cNvSpPr>
            <p:nvPr/>
          </p:nvSpPr>
          <p:spPr bwMode="auto">
            <a:xfrm>
              <a:off x="75438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0" name="Oval 101"/>
            <p:cNvSpPr>
              <a:spLocks noChangeArrowheads="1"/>
            </p:cNvSpPr>
            <p:nvPr/>
          </p:nvSpPr>
          <p:spPr bwMode="auto">
            <a:xfrm>
              <a:off x="75438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1" name="Oval 102"/>
            <p:cNvSpPr>
              <a:spLocks noChangeArrowheads="1"/>
            </p:cNvSpPr>
            <p:nvPr/>
          </p:nvSpPr>
          <p:spPr bwMode="auto">
            <a:xfrm>
              <a:off x="75438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2" name="Oval 103"/>
            <p:cNvSpPr>
              <a:spLocks noChangeArrowheads="1"/>
            </p:cNvSpPr>
            <p:nvPr/>
          </p:nvSpPr>
          <p:spPr bwMode="auto">
            <a:xfrm>
              <a:off x="75438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3" name="Oval 104"/>
            <p:cNvSpPr>
              <a:spLocks noChangeArrowheads="1"/>
            </p:cNvSpPr>
            <p:nvPr/>
          </p:nvSpPr>
          <p:spPr bwMode="auto">
            <a:xfrm>
              <a:off x="75438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4" name="Oval 105"/>
            <p:cNvSpPr>
              <a:spLocks noChangeArrowheads="1"/>
            </p:cNvSpPr>
            <p:nvPr/>
          </p:nvSpPr>
          <p:spPr bwMode="auto">
            <a:xfrm>
              <a:off x="75438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5" name="Oval 106"/>
            <p:cNvSpPr>
              <a:spLocks noChangeArrowheads="1"/>
            </p:cNvSpPr>
            <p:nvPr/>
          </p:nvSpPr>
          <p:spPr bwMode="auto">
            <a:xfrm>
              <a:off x="75438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grpSp>
          <p:nvGrpSpPr>
            <p:cNvPr id="9256" name="Group 178"/>
            <p:cNvGrpSpPr>
              <a:grpSpLocks/>
            </p:cNvGrpSpPr>
            <p:nvPr/>
          </p:nvGrpSpPr>
          <p:grpSpPr bwMode="auto">
            <a:xfrm>
              <a:off x="7239000" y="1371600"/>
              <a:ext cx="369332" cy="4748445"/>
              <a:chOff x="2831068" y="2133599"/>
              <a:chExt cx="369332" cy="4748445"/>
            </a:xfrm>
          </p:grpSpPr>
          <p:cxnSp>
            <p:nvCxnSpPr>
              <p:cNvPr id="109" name="Straight Connector 108"/>
              <p:cNvCxnSpPr/>
              <p:nvPr/>
            </p:nvCxnSpPr>
            <p:spPr bwMode="auto">
              <a:xfrm rot="5400000">
                <a:off x="795893" y="4462462"/>
                <a:ext cx="465772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258" name="TextBox 109"/>
              <p:cNvSpPr txBox="1">
                <a:spLocks noChangeArrowheads="1"/>
              </p:cNvSpPr>
              <p:nvPr/>
            </p:nvSpPr>
            <p:spPr bwMode="auto">
              <a:xfrm rot="16200000">
                <a:off x="2577152" y="6258797"/>
                <a:ext cx="87716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Barrier</a:t>
                </a:r>
              </a:p>
            </p:txBody>
          </p:sp>
        </p:grpSp>
      </p:grpSp>
      <p:cxnSp>
        <p:nvCxnSpPr>
          <p:cNvPr id="3" name="Straight Arrow Connector 2"/>
          <p:cNvCxnSpPr>
            <a:endCxn id="9262" idx="1"/>
          </p:cNvCxnSpPr>
          <p:nvPr/>
        </p:nvCxnSpPr>
        <p:spPr>
          <a:xfrm>
            <a:off x="2362201" y="6248400"/>
            <a:ext cx="2177255" cy="24046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01925" y="6311900"/>
            <a:ext cx="160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1</a:t>
            </a: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4637088" y="6248400"/>
            <a:ext cx="2176462" cy="0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4975225" y="631190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2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6862763" y="6248400"/>
            <a:ext cx="2178050" cy="0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7202489" y="6311900"/>
            <a:ext cx="160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3</a:t>
            </a:r>
          </a:p>
        </p:txBody>
      </p:sp>
    </p:spTree>
    <p:extLst>
      <p:ext uri="{BB962C8B-B14F-4D97-AF65-F5344CB8AC3E}">
        <p14:creationId xmlns:p14="http://schemas.microsoft.com/office/powerpoint/2010/main" val="70600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1" grpId="0"/>
      <p:bldP spid="1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Autofit/>
          </a:bodyPr>
          <a:lstStyle/>
          <a:p>
            <a:r>
              <a:rPr lang="en-US" dirty="0"/>
              <a:t>Google’s Pregel: A Bird’s Eye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The input to Pregel is a </a:t>
            </a:r>
            <a:r>
              <a:rPr lang="en-US" sz="2200" i="1" dirty="0"/>
              <a:t>directed</a:t>
            </a:r>
            <a:r>
              <a:rPr lang="en-US" sz="2200" dirty="0"/>
              <a:t> graph, which can be stored on a distributed storage layer (e.g., GFS)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The input graph is partitioned (e.g., using </a:t>
            </a:r>
            <a:r>
              <a:rPr lang="en-US" sz="2200" i="1" dirty="0"/>
              <a:t>hash</a:t>
            </a:r>
            <a:r>
              <a:rPr lang="en-US" sz="2200" dirty="0"/>
              <a:t> </a:t>
            </a:r>
            <a:r>
              <a:rPr lang="en-US" sz="2200" i="1" dirty="0"/>
              <a:t>partitioning</a:t>
            </a:r>
            <a:r>
              <a:rPr lang="en-US" sz="2200" dirty="0"/>
              <a:t>) and distributed across cluster machines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Execution is pursued in super-steps and final output can be stored again in a distributed storage layer</a:t>
            </a:r>
            <a:endParaRPr lang="en-US" sz="1800" b="1" i="1" dirty="0"/>
          </a:p>
        </p:txBody>
      </p:sp>
      <p:sp>
        <p:nvSpPr>
          <p:cNvPr id="166" name="Rounded Rectangle 165"/>
          <p:cNvSpPr/>
          <p:nvPr/>
        </p:nvSpPr>
        <p:spPr>
          <a:xfrm>
            <a:off x="2432173" y="4557608"/>
            <a:ext cx="914400" cy="13483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2479065" y="4846153"/>
            <a:ext cx="820616" cy="587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Dataset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549408" y="5547448"/>
            <a:ext cx="68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HDFS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4162019"/>
            <a:ext cx="15716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2455492" y="426525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2470273" y="4736145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473204" y="5208740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470765" y="570012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3293692" y="4441101"/>
            <a:ext cx="542320" cy="748713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3314336" y="4911991"/>
            <a:ext cx="521676" cy="277822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9" idx="3"/>
          </p:cNvCxnSpPr>
          <p:nvPr/>
        </p:nvCxnSpPr>
        <p:spPr>
          <a:xfrm flipV="1">
            <a:off x="3311404" y="5189814"/>
            <a:ext cx="524606" cy="194772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V="1">
            <a:off x="3314336" y="5189814"/>
            <a:ext cx="521676" cy="686157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562600" y="40386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2" y="4125618"/>
            <a:ext cx="12191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562600" y="45016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715000" y="4588704"/>
            <a:ext cx="11430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562600" y="4988194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715000" y="5075212"/>
            <a:ext cx="4191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562600" y="54864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715000" y="5573418"/>
            <a:ext cx="9906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562600" y="59494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715001" y="6036504"/>
            <a:ext cx="12953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115975" y="4045354"/>
            <a:ext cx="152400" cy="2255824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6" idx="3"/>
          </p:cNvCxnSpPr>
          <p:nvPr/>
        </p:nvCxnSpPr>
        <p:spPr>
          <a:xfrm>
            <a:off x="6934201" y="4207542"/>
            <a:ext cx="181775" cy="4555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6" idx="3"/>
            <a:endCxn id="7" idx="1"/>
          </p:cNvCxnSpPr>
          <p:nvPr/>
        </p:nvCxnSpPr>
        <p:spPr>
          <a:xfrm>
            <a:off x="6858001" y="4670628"/>
            <a:ext cx="257975" cy="5026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8" idx="3"/>
          </p:cNvCxnSpPr>
          <p:nvPr/>
        </p:nvCxnSpPr>
        <p:spPr>
          <a:xfrm flipV="1">
            <a:off x="6134101" y="4663117"/>
            <a:ext cx="981875" cy="4940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3" idx="3"/>
          </p:cNvCxnSpPr>
          <p:nvPr/>
        </p:nvCxnSpPr>
        <p:spPr>
          <a:xfrm>
            <a:off x="6705601" y="5655342"/>
            <a:ext cx="410375" cy="4699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5" idx="3"/>
          </p:cNvCxnSpPr>
          <p:nvPr/>
        </p:nvCxnSpPr>
        <p:spPr>
          <a:xfrm flipV="1">
            <a:off x="7010399" y="5662247"/>
            <a:ext cx="105576" cy="4561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Oval 247"/>
          <p:cNvSpPr/>
          <p:nvPr/>
        </p:nvSpPr>
        <p:spPr>
          <a:xfrm>
            <a:off x="3836010" y="4572025"/>
            <a:ext cx="1078992" cy="107899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/>
              <a:t>A Master Machine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7543800" y="40386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7696202" y="4125618"/>
            <a:ext cx="12191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7543800" y="45016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7696200" y="4588704"/>
            <a:ext cx="11430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7543800" y="4988194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7696200" y="5075212"/>
            <a:ext cx="4191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7543800" y="54864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7696200" y="5573418"/>
            <a:ext cx="9906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7543800" y="59494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7696201" y="6036504"/>
            <a:ext cx="12953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ounded Rectangle 172"/>
          <p:cNvSpPr/>
          <p:nvPr/>
        </p:nvSpPr>
        <p:spPr>
          <a:xfrm>
            <a:off x="9097175" y="4045354"/>
            <a:ext cx="152400" cy="2255824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Arrow Connector 173"/>
          <p:cNvCxnSpPr>
            <a:stCxn id="161" idx="3"/>
          </p:cNvCxnSpPr>
          <p:nvPr/>
        </p:nvCxnSpPr>
        <p:spPr>
          <a:xfrm>
            <a:off x="8915401" y="4207542"/>
            <a:ext cx="181775" cy="4555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63" idx="3"/>
            <a:endCxn id="173" idx="1"/>
          </p:cNvCxnSpPr>
          <p:nvPr/>
        </p:nvCxnSpPr>
        <p:spPr>
          <a:xfrm>
            <a:off x="8839201" y="4670628"/>
            <a:ext cx="257975" cy="5026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65" idx="3"/>
          </p:cNvCxnSpPr>
          <p:nvPr/>
        </p:nvCxnSpPr>
        <p:spPr>
          <a:xfrm flipV="1">
            <a:off x="8115301" y="4663117"/>
            <a:ext cx="981875" cy="4940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0" idx="3"/>
          </p:cNvCxnSpPr>
          <p:nvPr/>
        </p:nvCxnSpPr>
        <p:spPr>
          <a:xfrm>
            <a:off x="8686801" y="5655342"/>
            <a:ext cx="410375" cy="4699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2" idx="3"/>
          </p:cNvCxnSpPr>
          <p:nvPr/>
        </p:nvCxnSpPr>
        <p:spPr>
          <a:xfrm flipV="1">
            <a:off x="8991599" y="5662247"/>
            <a:ext cx="105576" cy="4561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/>
          <p:nvPr/>
        </p:nvCxnSpPr>
        <p:spPr>
          <a:xfrm flipV="1">
            <a:off x="4915002" y="4207541"/>
            <a:ext cx="647598" cy="9039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>
            <a:stCxn id="248" idx="6"/>
          </p:cNvCxnSpPr>
          <p:nvPr/>
        </p:nvCxnSpPr>
        <p:spPr>
          <a:xfrm flipV="1">
            <a:off x="4915002" y="4670627"/>
            <a:ext cx="647598" cy="4408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>
            <a:stCxn id="248" idx="6"/>
            <a:endCxn id="87" idx="1"/>
          </p:cNvCxnSpPr>
          <p:nvPr/>
        </p:nvCxnSpPr>
        <p:spPr>
          <a:xfrm>
            <a:off x="4915002" y="5111522"/>
            <a:ext cx="647598" cy="525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>
            <a:stCxn id="248" idx="6"/>
          </p:cNvCxnSpPr>
          <p:nvPr/>
        </p:nvCxnSpPr>
        <p:spPr>
          <a:xfrm>
            <a:off x="4915002" y="5111522"/>
            <a:ext cx="647598" cy="5886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/>
          <p:cNvCxnSpPr/>
          <p:nvPr/>
        </p:nvCxnSpPr>
        <p:spPr>
          <a:xfrm>
            <a:off x="4915002" y="5111522"/>
            <a:ext cx="647598" cy="10138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9736658" y="5004397"/>
            <a:ext cx="9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HDFS</a:t>
            </a:r>
          </a:p>
        </p:txBody>
      </p:sp>
      <p:cxnSp>
        <p:nvCxnSpPr>
          <p:cNvPr id="188" name="Straight Arrow Connector 187"/>
          <p:cNvCxnSpPr/>
          <p:nvPr/>
        </p:nvCxnSpPr>
        <p:spPr>
          <a:xfrm>
            <a:off x="9365982" y="4207541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9365982" y="4682269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9361532" y="5167655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9365982" y="5662246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9365982" y="6118427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  <p:bldP spid="167" grpId="0" animBg="1"/>
      <p:bldP spid="168" grpId="0"/>
      <p:bldP spid="177" grpId="0" animBg="1"/>
      <p:bldP spid="178" grpId="0" animBg="1"/>
      <p:bldP spid="179" grpId="0" animBg="1"/>
      <p:bldP spid="180" grpId="0" animBg="1"/>
      <p:bldP spid="5" grpId="0" animBg="1"/>
      <p:bldP spid="6" grpId="0" animBg="1"/>
      <p:bldP spid="85" grpId="0" animBg="1"/>
      <p:bldP spid="86" grpId="0" animBg="1"/>
      <p:bldP spid="87" grpId="0" animBg="1"/>
      <p:bldP spid="88" grpId="0" animBg="1"/>
      <p:bldP spid="92" grpId="0" animBg="1"/>
      <p:bldP spid="93" grpId="0" animBg="1"/>
      <p:bldP spid="94" grpId="0" animBg="1"/>
      <p:bldP spid="95" grpId="0" animBg="1"/>
      <p:bldP spid="7" grpId="0" animBg="1"/>
      <p:bldP spid="248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5943600" y="54864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5313574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8110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000146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Workflow and the Programming Model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512552" cy="5013960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dirty="0"/>
              <a:t>A user-defined function (</a:t>
            </a:r>
            <a:r>
              <a:rPr lang="en-US" sz="2400" i="1" dirty="0"/>
              <a:t>say</a:t>
            </a:r>
            <a:r>
              <a:rPr lang="en-US" sz="2400" dirty="0"/>
              <a:t> </a:t>
            </a:r>
            <a:r>
              <a:rPr lang="en-US" sz="2400" b="1" dirty="0"/>
              <a:t>F</a:t>
            </a:r>
            <a:r>
              <a:rPr lang="en-US" sz="2400" dirty="0"/>
              <a:t>) is executed at each vertex (</a:t>
            </a:r>
            <a:r>
              <a:rPr lang="en-US" sz="2400" i="1" dirty="0"/>
              <a:t>say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dirty="0"/>
              <a:t>)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b="1" i="1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read messages sent to </a:t>
            </a:r>
            <a:r>
              <a:rPr lang="en-US" sz="2400" b="1" dirty="0"/>
              <a:t>V</a:t>
            </a:r>
            <a:r>
              <a:rPr lang="en-US" sz="2400" dirty="0"/>
              <a:t> in super-step </a:t>
            </a:r>
            <a:r>
              <a:rPr lang="en-US" sz="2400" b="1" dirty="0"/>
              <a:t>S – 1</a:t>
            </a:r>
            <a:r>
              <a:rPr lang="en-US" sz="2400" b="1" i="1" dirty="0"/>
              <a:t> </a:t>
            </a:r>
            <a:r>
              <a:rPr lang="en-US" sz="2400" dirty="0"/>
              <a:t>and send messages to other vertices, which will receive them at super-step </a:t>
            </a:r>
            <a:r>
              <a:rPr lang="en-US" sz="2400" b="1" dirty="0"/>
              <a:t>S + 1</a:t>
            </a: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b="1" i="1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modify the state of </a:t>
            </a:r>
            <a:r>
              <a:rPr lang="en-US" sz="2400" b="1" dirty="0"/>
              <a:t>V</a:t>
            </a:r>
            <a:r>
              <a:rPr lang="en-US" sz="2400" dirty="0"/>
              <a:t> and its </a:t>
            </a:r>
          </a:p>
          <a:p>
            <a:pPr marL="0" lvl="1" indent="0" algn="just">
              <a:buNone/>
              <a:defRPr/>
            </a:pPr>
            <a:r>
              <a:rPr lang="en-US" sz="2400" dirty="0"/>
              <a:t>     outgoing edges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alter the </a:t>
            </a:r>
            <a:r>
              <a:rPr lang="en-US" sz="2400" i="1" dirty="0"/>
              <a:t>topology</a:t>
            </a:r>
            <a:r>
              <a:rPr lang="en-US" sz="2400" dirty="0"/>
              <a:t> of the graph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dirty="0"/>
              <a:t>Messages in </a:t>
            </a:r>
            <a:r>
              <a:rPr lang="en-US" sz="2400" b="1" dirty="0"/>
              <a:t>F</a:t>
            </a:r>
            <a:r>
              <a:rPr lang="en-US" sz="2400" dirty="0"/>
              <a:t> are “explicitly” sent/received by programmers</a:t>
            </a:r>
          </a:p>
          <a:p>
            <a:pPr marL="742950" lvl="2" indent="-342900" algn="just">
              <a:buFont typeface="Wingdings" pitchFamily="2" charset="2"/>
              <a:buChar char="§"/>
              <a:defRPr/>
            </a:pPr>
            <a:r>
              <a:rPr lang="en-US" sz="2200" dirty="0"/>
              <a:t>Hence, Pregel employs a </a:t>
            </a:r>
            <a:r>
              <a:rPr lang="en-US" sz="2200" dirty="0">
                <a:solidFill>
                  <a:srgbClr val="0070C0"/>
                </a:solidFill>
              </a:rPr>
              <a:t>message-passing programming model</a:t>
            </a:r>
          </a:p>
        </p:txBody>
      </p:sp>
      <p:grpSp>
        <p:nvGrpSpPr>
          <p:cNvPr id="23" name="Group 22"/>
          <p:cNvGrpSpPr/>
          <p:nvPr/>
        </p:nvGrpSpPr>
        <p:grpSpPr>
          <a:xfrm rot="5400000">
            <a:off x="9551389" y="2751264"/>
            <a:ext cx="1752600" cy="2262578"/>
            <a:chOff x="6019800" y="4138222"/>
            <a:chExt cx="1752600" cy="2262578"/>
          </a:xfrm>
        </p:grpSpPr>
        <p:sp>
          <p:nvSpPr>
            <p:cNvPr id="6" name="Rectangle 5"/>
            <p:cNvSpPr/>
            <p:nvPr/>
          </p:nvSpPr>
          <p:spPr>
            <a:xfrm>
              <a:off x="6019800" y="4138222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72201" y="4225240"/>
              <a:ext cx="1219199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19800" y="4601308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72200" y="4688326"/>
              <a:ext cx="11430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19800" y="5087816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72200" y="5174834"/>
              <a:ext cx="4191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9800" y="5586022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72200" y="5673040"/>
              <a:ext cx="9906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19800" y="6049108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72202" y="6136126"/>
              <a:ext cx="723901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573175" y="4144976"/>
              <a:ext cx="152400" cy="2255824"/>
            </a:xfrm>
            <a:prstGeom prst="round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7" idx="3"/>
            </p:cNvCxnSpPr>
            <p:nvPr/>
          </p:nvCxnSpPr>
          <p:spPr>
            <a:xfrm>
              <a:off x="7391400" y="4307163"/>
              <a:ext cx="181775" cy="45557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16" idx="1"/>
            </p:cNvCxnSpPr>
            <p:nvPr/>
          </p:nvCxnSpPr>
          <p:spPr>
            <a:xfrm>
              <a:off x="7315200" y="4770249"/>
              <a:ext cx="257975" cy="5026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3"/>
            </p:cNvCxnSpPr>
            <p:nvPr/>
          </p:nvCxnSpPr>
          <p:spPr>
            <a:xfrm flipV="1">
              <a:off x="6591300" y="4762738"/>
              <a:ext cx="981875" cy="4940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3" idx="3"/>
            </p:cNvCxnSpPr>
            <p:nvPr/>
          </p:nvCxnSpPr>
          <p:spPr>
            <a:xfrm>
              <a:off x="7162800" y="5754963"/>
              <a:ext cx="410375" cy="4699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3"/>
            </p:cNvCxnSpPr>
            <p:nvPr/>
          </p:nvCxnSpPr>
          <p:spPr>
            <a:xfrm rot="16200000">
              <a:off x="7006549" y="5651422"/>
              <a:ext cx="456180" cy="67707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9989237" y="2754429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Machines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03828" y="3323501"/>
            <a:ext cx="1085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C000"/>
                </a:solidFill>
              </a:rPr>
              <a:t>Local </a:t>
            </a:r>
            <a:br>
              <a:rPr lang="en-US" sz="1200" b="1" dirty="0">
                <a:solidFill>
                  <a:srgbClr val="FFC000"/>
                </a:solidFill>
              </a:rPr>
            </a:br>
            <a:r>
              <a:rPr lang="en-US" sz="1200" b="1" dirty="0">
                <a:solidFill>
                  <a:srgbClr val="FFC000"/>
                </a:solidFill>
              </a:rPr>
              <a:t>Computations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25078" y="3897429"/>
            <a:ext cx="1200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Communication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48036" y="4248843"/>
            <a:ext cx="1206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Barrier</a:t>
            </a:r>
            <a:br>
              <a:rPr lang="en-US" sz="1200" b="1" dirty="0">
                <a:solidFill>
                  <a:srgbClr val="C00000"/>
                </a:solidFill>
              </a:rPr>
            </a:br>
            <a:r>
              <a:rPr lang="en-US" sz="1200" b="1" dirty="0">
                <a:solidFill>
                  <a:srgbClr val="C00000"/>
                </a:solidFill>
              </a:rPr>
              <a:t>Synchronization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5147" y="4828901"/>
            <a:ext cx="2309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Vertical Structure of a Super-Step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6581" y="2771521"/>
            <a:ext cx="3706018" cy="2351471"/>
          </a:xfrm>
          <a:prstGeom prst="rect">
            <a:avLst/>
          </a:prstGeom>
          <a:noFill/>
          <a:ln w="952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320"/>
            <a:ext cx="98298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When Does a Pregel Program Terminate?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41248" y="1463039"/>
            <a:ext cx="10204704" cy="525843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en-US" sz="2200" dirty="0"/>
              <a:t>A </a:t>
            </a:r>
            <a:r>
              <a:rPr lang="en-US" sz="2200" dirty="0" err="1"/>
              <a:t>Pregel</a:t>
            </a:r>
            <a:r>
              <a:rPr lang="en-US" sz="2200" dirty="0"/>
              <a:t> program works as follows: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sz="2000" dirty="0"/>
              <a:t>At super-step 0, every vertex is active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i="1" dirty="0"/>
              <a:t>ONLY</a:t>
            </a:r>
            <a:r>
              <a:rPr lang="en-US" sz="2000" dirty="0"/>
              <a:t> active vertices in any super-step perform computations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/>
              <a:t>A vertex deactivates itself by voting to halt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It, subsequently, enters an inactive state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/>
              <a:t>A vertex can return to an active state if it receives an external message</a:t>
            </a: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1100" dirty="0">
              <a:solidFill>
                <a:srgbClr val="7F7F7F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200" dirty="0"/>
              <a:t>A Pregel program terminates when: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All vertices are inactive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And, there are no messages in transit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222750" y="4008172"/>
            <a:ext cx="10668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Active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867400" y="4014522"/>
            <a:ext cx="1066800" cy="381000"/>
          </a:xfrm>
          <a:prstGeom prst="roundRect">
            <a:avLst/>
          </a:prstGeom>
          <a:solidFill>
            <a:srgbClr val="C0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Inactive</a:t>
            </a:r>
          </a:p>
        </p:txBody>
      </p:sp>
      <p:cxnSp>
        <p:nvCxnSpPr>
          <p:cNvPr id="10" name="Curved Connector 9"/>
          <p:cNvCxnSpPr/>
          <p:nvPr/>
        </p:nvCxnSpPr>
        <p:spPr>
          <a:xfrm rot="16200000" flipH="1">
            <a:off x="4267200" y="4190126"/>
            <a:ext cx="381000" cy="12700"/>
          </a:xfrm>
          <a:prstGeom prst="curvedConnector5">
            <a:avLst>
              <a:gd name="adj1" fmla="val -60000"/>
              <a:gd name="adj2" fmla="val -6044858"/>
              <a:gd name="adj3" fmla="val 160000"/>
            </a:avLst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>
            <a:off x="6629400" y="4198672"/>
            <a:ext cx="381000" cy="12700"/>
          </a:xfrm>
          <a:prstGeom prst="curvedConnector5">
            <a:avLst>
              <a:gd name="adj1" fmla="val -60000"/>
              <a:gd name="adj2" fmla="val -6044858"/>
              <a:gd name="adj3" fmla="val 160000"/>
            </a:avLst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97" name="Group 24"/>
          <p:cNvGrpSpPr>
            <a:grpSpLocks/>
          </p:cNvGrpSpPr>
          <p:nvPr/>
        </p:nvGrpSpPr>
        <p:grpSpPr bwMode="auto">
          <a:xfrm>
            <a:off x="4756150" y="3474772"/>
            <a:ext cx="1644650" cy="513398"/>
            <a:chOff x="5791200" y="2438400"/>
            <a:chExt cx="1644650" cy="513398"/>
          </a:xfrm>
        </p:grpSpPr>
        <p:cxnSp>
          <p:nvCxnSpPr>
            <p:cNvPr id="5" name="Curved Connector 4"/>
            <p:cNvCxnSpPr/>
            <p:nvPr/>
          </p:nvCxnSpPr>
          <p:spPr>
            <a:xfrm rot="16200000" flipH="1">
              <a:off x="6610350" y="2126298"/>
              <a:ext cx="6350" cy="1644650"/>
            </a:xfrm>
            <a:prstGeom prst="curvedConnector3">
              <a:avLst>
                <a:gd name="adj1" fmla="val -3600000"/>
              </a:avLst>
            </a:prstGeom>
            <a:ln w="254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03" name="TextBox 23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447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i="1"/>
                <a:t>Vote to Halt</a:t>
              </a:r>
            </a:p>
          </p:txBody>
        </p:sp>
      </p:grpSp>
      <p:grpSp>
        <p:nvGrpSpPr>
          <p:cNvPr id="12298" name="Group 25"/>
          <p:cNvGrpSpPr>
            <a:grpSpLocks/>
          </p:cNvGrpSpPr>
          <p:nvPr/>
        </p:nvGrpSpPr>
        <p:grpSpPr bwMode="auto">
          <a:xfrm>
            <a:off x="4756150" y="4439743"/>
            <a:ext cx="1703388" cy="530458"/>
            <a:chOff x="5791199" y="3403438"/>
            <a:chExt cx="1703388" cy="531160"/>
          </a:xfrm>
        </p:grpSpPr>
        <p:cxnSp>
          <p:nvCxnSpPr>
            <p:cNvPr id="8" name="Curved Connector 7"/>
            <p:cNvCxnSpPr/>
            <p:nvPr/>
          </p:nvCxnSpPr>
          <p:spPr>
            <a:xfrm rot="5400000" flipH="1">
              <a:off x="6610345" y="2584292"/>
              <a:ext cx="6358" cy="1644650"/>
            </a:xfrm>
            <a:prstGeom prst="curvedConnector3">
              <a:avLst>
                <a:gd name="adj1" fmla="val -3600000"/>
              </a:avLst>
            </a:prstGeom>
            <a:ln w="254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01" name="TextBox 29"/>
            <p:cNvSpPr txBox="1">
              <a:spLocks noChangeArrowheads="1"/>
            </p:cNvSpPr>
            <p:nvPr/>
          </p:nvSpPr>
          <p:spPr bwMode="auto">
            <a:xfrm>
              <a:off x="5840412" y="3657599"/>
              <a:ext cx="165417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i="1"/>
                <a:t>Message Received</a:t>
              </a:r>
            </a:p>
          </p:txBody>
        </p:sp>
      </p:grpSp>
      <p:sp>
        <p:nvSpPr>
          <p:cNvPr id="12299" name="TextBox 27"/>
          <p:cNvSpPr txBox="1">
            <a:spLocks noChangeArrowheads="1"/>
          </p:cNvSpPr>
          <p:nvPr/>
        </p:nvSpPr>
        <p:spPr bwMode="auto">
          <a:xfrm>
            <a:off x="4222750" y="4964112"/>
            <a:ext cx="2959100" cy="3698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/>
              <a:t>Vertex State Machine</a:t>
            </a:r>
          </a:p>
        </p:txBody>
      </p:sp>
    </p:spTree>
    <p:extLst>
      <p:ext uri="{BB962C8B-B14F-4D97-AF65-F5344CB8AC3E}">
        <p14:creationId xmlns:p14="http://schemas.microsoft.com/office/powerpoint/2010/main" val="64562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229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47543</TotalTime>
  <Words>673</Words>
  <Application>Microsoft Macintosh PowerPoint</Application>
  <PresentationFormat>Widescreen</PresentationFormat>
  <Paragraphs>280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Tahoma</vt:lpstr>
      <vt:lpstr>Wingdings</vt:lpstr>
      <vt:lpstr>1_Office Theme</vt:lpstr>
      <vt:lpstr>PowerPoint Presentation</vt:lpstr>
      <vt:lpstr>Today…</vt:lpstr>
      <vt:lpstr>Distributed Analytics Frameworks</vt:lpstr>
      <vt:lpstr>Google’s Pregel</vt:lpstr>
      <vt:lpstr>The BSP Model</vt:lpstr>
      <vt:lpstr>Google’s Pregel: A Bird’s Eye View</vt:lpstr>
      <vt:lpstr>Distributed Analytics Frameworks</vt:lpstr>
      <vt:lpstr>Workflow and the Programming Model</vt:lpstr>
      <vt:lpstr>When Does a Pregel Program Terminate?</vt:lpstr>
      <vt:lpstr>Example: Find Max Value </vt:lpstr>
      <vt:lpstr>Distributed Analytics Frameworks</vt:lpstr>
      <vt:lpstr>The Architectural and Scheduling Models</vt:lpstr>
      <vt:lpstr>Google’s Pregel: Summary</vt:lpstr>
      <vt:lpstr>MapReduce vs. Pregel</vt:lpstr>
      <vt:lpstr>Next Class…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1136</cp:revision>
  <dcterms:created xsi:type="dcterms:W3CDTF">2012-02-01T11:48:04Z</dcterms:created>
  <dcterms:modified xsi:type="dcterms:W3CDTF">2022-10-18T04:10:49Z</dcterms:modified>
</cp:coreProperties>
</file>