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5"/>
  </p:notesMasterIdLst>
  <p:sldIdLst>
    <p:sldId id="379" r:id="rId2"/>
    <p:sldId id="382" r:id="rId3"/>
    <p:sldId id="707" r:id="rId4"/>
    <p:sldId id="364" r:id="rId5"/>
    <p:sldId id="301" r:id="rId6"/>
    <p:sldId id="304" r:id="rId7"/>
    <p:sldId id="369" r:id="rId8"/>
    <p:sldId id="365" r:id="rId9"/>
    <p:sldId id="346" r:id="rId10"/>
    <p:sldId id="305" r:id="rId11"/>
    <p:sldId id="307" r:id="rId12"/>
    <p:sldId id="370" r:id="rId13"/>
    <p:sldId id="306" r:id="rId14"/>
    <p:sldId id="366" r:id="rId15"/>
    <p:sldId id="371" r:id="rId16"/>
    <p:sldId id="299" r:id="rId17"/>
    <p:sldId id="372" r:id="rId18"/>
    <p:sldId id="308" r:id="rId19"/>
    <p:sldId id="383" r:id="rId20"/>
    <p:sldId id="384" r:id="rId21"/>
    <p:sldId id="320" r:id="rId22"/>
    <p:sldId id="373" r:id="rId23"/>
    <p:sldId id="385" r:id="rId2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818F4"/>
    <a:srgbClr val="8077F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7CE84F3-28C3-443E-9E96-99CF82512B78}" styleName="Dark Style 1 - Accent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AF606853-7671-496A-8E4F-DF71F8EC918B}" styleName="Dark Style 1 - Acc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>
      <p:cViewPr varScale="1">
        <p:scale>
          <a:sx n="121" d="100"/>
          <a:sy n="121" d="100"/>
        </p:scale>
        <p:origin x="744" y="17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B7874F-140A-4D21-92AB-D788C5B8551D}" type="datetimeFigureOut">
              <a:rPr lang="en-US" smtClean="0"/>
              <a:t>10/11/22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F7B7BB-29AD-40B1-A9EE-52AC7829B8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24306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>
            <a:extLst>
              <a:ext uri="{FF2B5EF4-FFF2-40B4-BE49-F238E27FC236}">
                <a16:creationId xmlns:a16="http://schemas.microsoft.com/office/drawing/2014/main" id="{1166BEF2-DC5E-467F-BCC3-2B8DA76944D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7347" name="Notes Placeholder 2">
            <a:extLst>
              <a:ext uri="{FF2B5EF4-FFF2-40B4-BE49-F238E27FC236}">
                <a16:creationId xmlns:a16="http://schemas.microsoft.com/office/drawing/2014/main" id="{65C892FF-6444-4EE0-9273-509D845A30BE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/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endParaRPr lang="en-US" dirty="0">
              <a:solidFill>
                <a:schemeClr val="bg1">
                  <a:lumMod val="50000"/>
                </a:schemeClr>
              </a:solidFill>
            </a:endParaRPr>
          </a:p>
          <a:p>
            <a:pPr eaLnBrk="1" hangingPunct="1">
              <a:defRPr/>
            </a:pPr>
            <a:endParaRPr lang="en-US" dirty="0"/>
          </a:p>
        </p:txBody>
      </p:sp>
      <p:sp>
        <p:nvSpPr>
          <p:cNvPr id="5124" name="Slide Number Placeholder 3">
            <a:extLst>
              <a:ext uri="{FF2B5EF4-FFF2-40B4-BE49-F238E27FC236}">
                <a16:creationId xmlns:a16="http://schemas.microsoft.com/office/drawing/2014/main" id="{A3A762E6-DAFE-4F3E-BD4C-14FF85FA755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83A559B-D6B0-451B-9AA5-6CC3144A4A99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16233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02D9D921-280C-48F2-8F51-74F67B2AB836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8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11361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FDB0C1-7400-4B6D-B188-746313FBAF6D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529618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F7B7BB-29AD-40B1-A9EE-52AC7829B893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575161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325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5325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F4A05097-4124-406D-BB82-8A798098FB50}" type="slidenum">
              <a:rPr lang="en-US" altLang="en-US" smtClean="0">
                <a:solidFill>
                  <a:srgbClr val="000000"/>
                </a:solidFill>
              </a:rPr>
              <a:pPr/>
              <a:t>14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275655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451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451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6CC07CA3-6C67-452B-BA92-C8D2175B2B2A}" type="slidenum">
              <a:rPr lang="en-US" smtClean="0"/>
              <a:pPr eaLnBrk="1" hangingPunct="1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132120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451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451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6CC07CA3-6C67-452B-BA92-C8D2175B2B2A}" type="slidenum">
              <a:rPr lang="en-US" smtClean="0"/>
              <a:pPr eaLnBrk="1" hangingPunct="1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193185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246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6246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7D60866D-8BD2-482F-B77A-59D28F6558D6}" type="slidenum">
              <a:rPr lang="en-US" smtClean="0"/>
              <a:pPr eaLnBrk="1" hangingPunct="1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35811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7BCBB81-D996-45DD-B471-B5CCC20B796D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10/11/22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36576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DC6BA19-72E9-4837-A60C-1743973BF13D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10/11/22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83458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8B9EA39-B878-4919-926D-201D49DB2F06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10/11/22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28832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5648" y="274320"/>
            <a:ext cx="8455152" cy="1325880"/>
          </a:xfrm>
        </p:spPr>
        <p:txBody>
          <a:bodyPr>
            <a:normAutofit/>
          </a:bodyPr>
          <a:lstStyle>
            <a:lvl1pPr algn="ctr" defTabSz="6858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None/>
              <a:tabLst>
                <a:tab pos="491729" algn="l"/>
                <a:tab pos="984647" algn="l"/>
                <a:tab pos="1476375" algn="l"/>
                <a:tab pos="1969294" algn="l"/>
                <a:tab pos="2462213" algn="l"/>
                <a:tab pos="2953941" algn="l"/>
                <a:tab pos="3446860" algn="l"/>
                <a:tab pos="3939779" algn="l"/>
                <a:tab pos="4431506" algn="l"/>
                <a:tab pos="4924425" algn="l"/>
                <a:tab pos="5417344" algn="l"/>
                <a:tab pos="5909072" algn="l"/>
              </a:tabLst>
              <a:defRPr lang="en-US" sz="4400" kern="120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63040"/>
            <a:ext cx="10351008" cy="4526280"/>
          </a:xfrm>
        </p:spPr>
        <p:txBody>
          <a:bodyPr>
            <a:normAutofit/>
          </a:bodyPr>
          <a:lstStyle>
            <a:lvl1pPr>
              <a:defRPr sz="3200"/>
            </a:lvl1pPr>
            <a:lvl2pPr>
              <a:defRPr sz="28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B6475CC-4C3C-4985-9A0D-0AD10955CBC3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10/11/22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0048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C488CEE-0121-4ADB-B8FD-CCEF6914BF7E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10/11/22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62479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5647" y="274320"/>
            <a:ext cx="8604504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C9683C-4871-4C8F-BEEA-10AF86B392BF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10/11/22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12240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B40BE36-488E-4863-BE8B-D3A83D23C034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10/11/22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44804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5647" y="274320"/>
            <a:ext cx="8604504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98F92F1-570F-44E4-BBF4-1F8F64D4D95A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10/11/22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79555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753877-7FD5-4441-908E-24202D23D682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10/11/22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08507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733D58C-3E0D-4875-BD18-5F8E67BFAEE4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10/11/22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50751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FD6FDA-026B-4FDA-86C9-6656EB6D6CC7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10/11/22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99924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55648" y="274319"/>
            <a:ext cx="8458200" cy="13258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1248" y="1463040"/>
            <a:ext cx="108204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9733455" y="6266890"/>
            <a:ext cx="2280103" cy="463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00774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defTabSz="6858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2">
            <a:extLst>
              <a:ext uri="{FF2B5EF4-FFF2-40B4-BE49-F238E27FC236}">
                <a16:creationId xmlns:a16="http://schemas.microsoft.com/office/drawing/2014/main" id="{C33EF18C-306B-4383-8118-3DD611D00B2D}"/>
              </a:ext>
            </a:extLst>
          </p:cNvPr>
          <p:cNvSpPr txBox="1">
            <a:spLocks noChangeArrowheads="1"/>
          </p:cNvSpPr>
          <p:nvPr/>
        </p:nvSpPr>
        <p:spPr>
          <a:xfrm>
            <a:off x="2209800" y="2057400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sz="4400" dirty="0">
                <a:solidFill>
                  <a:srgbClr val="0070C0"/>
                </a:solidFill>
              </a:rPr>
              <a:t>Distributed Systems</a:t>
            </a:r>
            <a:br>
              <a:rPr lang="en-US" sz="4400" dirty="0">
                <a:solidFill>
                  <a:srgbClr val="0070C0"/>
                </a:solidFill>
              </a:rPr>
            </a:br>
            <a:r>
              <a:rPr lang="en-US" sz="4400" dirty="0">
                <a:solidFill>
                  <a:srgbClr val="0070C0"/>
                </a:solidFill>
              </a:rPr>
              <a:t>CS 15-440</a:t>
            </a:r>
            <a:br>
              <a:rPr lang="en-US" sz="4400" dirty="0">
                <a:solidFill>
                  <a:srgbClr val="0070C0"/>
                </a:solidFill>
              </a:rPr>
            </a:br>
            <a:endParaRPr lang="en-US" altLang="en-US" sz="4400" dirty="0"/>
          </a:p>
        </p:txBody>
      </p:sp>
      <p:sp>
        <p:nvSpPr>
          <p:cNvPr id="10" name="Rectangle 3">
            <a:extLst>
              <a:ext uri="{FF2B5EF4-FFF2-40B4-BE49-F238E27FC236}">
                <a16:creationId xmlns:a16="http://schemas.microsoft.com/office/drawing/2014/main" id="{D8F12E53-2E5C-4B89-BF0F-A20E02FDFAD1}"/>
              </a:ext>
            </a:extLst>
          </p:cNvPr>
          <p:cNvSpPr txBox="1">
            <a:spLocks noChangeArrowheads="1"/>
          </p:cNvSpPr>
          <p:nvPr/>
        </p:nvSpPr>
        <p:spPr>
          <a:xfrm>
            <a:off x="1524000" y="3352800"/>
            <a:ext cx="9144000" cy="2590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</a:pPr>
            <a:r>
              <a:rPr lang="en-US" altLang="en-US" sz="3900" dirty="0"/>
              <a:t>Hadoop</a:t>
            </a:r>
          </a:p>
          <a:p>
            <a:pPr fontAlgn="auto">
              <a:spcAft>
                <a:spcPts val="0"/>
              </a:spcAft>
            </a:pPr>
            <a:r>
              <a:rPr lang="en-US" altLang="en-US" sz="3000" dirty="0"/>
              <a:t>Lecture 17, October 11, 2022</a:t>
            </a:r>
          </a:p>
          <a:p>
            <a:pPr fontAlgn="auto">
              <a:spcAft>
                <a:spcPts val="0"/>
              </a:spcAft>
            </a:pPr>
            <a:endParaRPr lang="en-US" altLang="en-US" sz="3000" dirty="0"/>
          </a:p>
          <a:p>
            <a:pPr fontAlgn="auto">
              <a:lnSpc>
                <a:spcPct val="100000"/>
              </a:lnSpc>
              <a:spcAft>
                <a:spcPts val="0"/>
              </a:spcAft>
            </a:pPr>
            <a:r>
              <a:rPr lang="en-US" altLang="en-US" sz="3000" dirty="0"/>
              <a:t>Mohammad Hammoud </a:t>
            </a:r>
          </a:p>
        </p:txBody>
      </p:sp>
    </p:spTree>
    <p:extLst>
      <p:ext uri="{BB962C8B-B14F-4D97-AF65-F5344CB8AC3E}">
        <p14:creationId xmlns:p14="http://schemas.microsoft.com/office/powerpoint/2010/main" val="27765323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Hadoop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63040"/>
            <a:ext cx="9753600" cy="4526280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2800" dirty="0"/>
              <a:t>Hadoop is one of the most successful realizations of large-scale “data-parallel” distributed analytics frameworks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sz="2800" dirty="0"/>
          </a:p>
          <a:p>
            <a:pPr>
              <a:buFont typeface="Wingdings" panose="05000000000000000000" pitchFamily="2" charset="2"/>
              <a:buChar char="§"/>
            </a:pPr>
            <a:r>
              <a:rPr lang="en-US" sz="2800" dirty="0"/>
              <a:t>Hadoop MapReduce is an open source implementation of Google’s MapReduce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sz="2800" dirty="0"/>
          </a:p>
          <a:p>
            <a:pPr>
              <a:buFont typeface="Wingdings" panose="05000000000000000000" pitchFamily="2" charset="2"/>
              <a:buChar char="§"/>
            </a:pPr>
            <a:r>
              <a:rPr lang="en-US" sz="2800" dirty="0"/>
              <a:t>Hadoop uses Hadoop Distributed File System (HDFS) as a </a:t>
            </a:r>
            <a:br>
              <a:rPr lang="en-US" sz="2800" dirty="0"/>
            </a:br>
            <a:r>
              <a:rPr lang="en-US" sz="2800" dirty="0"/>
              <a:t>storage layer 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sz="2800" dirty="0"/>
          </a:p>
          <a:p>
            <a:pPr>
              <a:buFont typeface="Wingdings" panose="05000000000000000000" pitchFamily="2" charset="2"/>
              <a:buChar char="§"/>
            </a:pPr>
            <a:r>
              <a:rPr lang="en-US" sz="2800" dirty="0"/>
              <a:t>HDFS is an open source implementation of GFS</a:t>
            </a:r>
          </a:p>
        </p:txBody>
      </p:sp>
      <p:pic>
        <p:nvPicPr>
          <p:cNvPr id="1028" name="Picture 4" descr="https://encrypted-tbn0.gstatic.com/images?q=tbn:ANd9GcSzzmb_n3BNpPnP8YpR0cwpbRsZAjg7z827Sl0ix378nQO37TN_m9TMQGah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62930" y="2202180"/>
            <a:ext cx="1457739" cy="152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029785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274320"/>
            <a:ext cx="8915446" cy="1325880"/>
          </a:xfrm>
        </p:spPr>
        <p:txBody>
          <a:bodyPr>
            <a:normAutofit/>
          </a:bodyPr>
          <a:lstStyle/>
          <a:p>
            <a:r>
              <a:rPr lang="en-US" dirty="0"/>
              <a:t>Hadoop MapReduce: A Bird’s Eye 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204704" cy="452628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2400" dirty="0"/>
              <a:t>Hadoop MapReduce incorporates two phases, </a:t>
            </a:r>
            <a:r>
              <a:rPr lang="en-US" sz="2400" i="1" u="sng" dirty="0"/>
              <a:t>Map</a:t>
            </a:r>
            <a:r>
              <a:rPr lang="en-US" sz="2400" dirty="0"/>
              <a:t> and </a:t>
            </a:r>
            <a:r>
              <a:rPr lang="en-US" sz="2400" i="1" u="sng" dirty="0"/>
              <a:t>Reduce</a:t>
            </a:r>
            <a:r>
              <a:rPr lang="en-US" sz="2400" dirty="0"/>
              <a:t> phases, which encompass multiple Map and Reduce tasks</a:t>
            </a:r>
          </a:p>
          <a:p>
            <a:endParaRPr lang="en-US" sz="1900" dirty="0"/>
          </a:p>
          <a:p>
            <a:endParaRPr lang="en-US" sz="1800" b="1" i="1" dirty="0"/>
          </a:p>
          <a:p>
            <a:endParaRPr lang="en-US" sz="1800" b="1" i="1" dirty="0"/>
          </a:p>
          <a:p>
            <a:endParaRPr lang="en-US" sz="1800" b="1" i="1" dirty="0"/>
          </a:p>
          <a:p>
            <a:endParaRPr lang="en-US" sz="1800" b="1" i="1" dirty="0"/>
          </a:p>
          <a:p>
            <a:endParaRPr lang="en-US" sz="1800" b="1" i="1" dirty="0"/>
          </a:p>
          <a:p>
            <a:endParaRPr lang="en-US" sz="1800" b="1" i="1" dirty="0"/>
          </a:p>
          <a:p>
            <a:endParaRPr lang="en-US" sz="1800" b="1" i="1" dirty="0"/>
          </a:p>
          <a:p>
            <a:endParaRPr lang="en-US" sz="1800" b="1" i="1" dirty="0"/>
          </a:p>
          <a:p>
            <a:endParaRPr lang="en-US" sz="1800" b="1" i="1" dirty="0"/>
          </a:p>
          <a:p>
            <a:endParaRPr lang="en-US" sz="1800" b="1" i="1" dirty="0"/>
          </a:p>
          <a:p>
            <a:endParaRPr lang="en-US" sz="1800" b="1" i="1" dirty="0"/>
          </a:p>
          <a:p>
            <a:endParaRPr lang="en-US" sz="1800" b="1" i="1" dirty="0"/>
          </a:p>
          <a:p>
            <a:endParaRPr lang="en-US" sz="1800" b="1" i="1" dirty="0"/>
          </a:p>
        </p:txBody>
      </p:sp>
      <p:sp>
        <p:nvSpPr>
          <p:cNvPr id="8" name="Oval 7"/>
          <p:cNvSpPr/>
          <p:nvPr/>
        </p:nvSpPr>
        <p:spPr>
          <a:xfrm>
            <a:off x="3408484" y="2499922"/>
            <a:ext cx="676656" cy="674076"/>
          </a:xfrm>
          <a:prstGeom prst="ellipse">
            <a:avLst/>
          </a:prstGeom>
          <a:solidFill>
            <a:srgbClr val="1138F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200" b="1" dirty="0"/>
              <a:t>Map Task</a:t>
            </a:r>
          </a:p>
        </p:txBody>
      </p:sp>
      <p:sp>
        <p:nvSpPr>
          <p:cNvPr id="77" name="Oval 76"/>
          <p:cNvSpPr/>
          <p:nvPr/>
        </p:nvSpPr>
        <p:spPr>
          <a:xfrm>
            <a:off x="3408484" y="3232611"/>
            <a:ext cx="676656" cy="674076"/>
          </a:xfrm>
          <a:prstGeom prst="ellipse">
            <a:avLst/>
          </a:prstGeom>
          <a:solidFill>
            <a:srgbClr val="1138F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200" b="1" dirty="0"/>
              <a:t>Map Task</a:t>
            </a:r>
          </a:p>
        </p:txBody>
      </p:sp>
      <p:sp>
        <p:nvSpPr>
          <p:cNvPr id="78" name="Oval 77"/>
          <p:cNvSpPr/>
          <p:nvPr/>
        </p:nvSpPr>
        <p:spPr>
          <a:xfrm>
            <a:off x="3408484" y="3965308"/>
            <a:ext cx="676656" cy="674076"/>
          </a:xfrm>
          <a:prstGeom prst="ellipse">
            <a:avLst/>
          </a:prstGeom>
          <a:solidFill>
            <a:srgbClr val="1138F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200" b="1" dirty="0"/>
              <a:t>Map Task</a:t>
            </a:r>
          </a:p>
        </p:txBody>
      </p:sp>
      <p:sp>
        <p:nvSpPr>
          <p:cNvPr id="79" name="Oval 78"/>
          <p:cNvSpPr/>
          <p:nvPr/>
        </p:nvSpPr>
        <p:spPr>
          <a:xfrm>
            <a:off x="3417276" y="4697997"/>
            <a:ext cx="676656" cy="674076"/>
          </a:xfrm>
          <a:prstGeom prst="ellipse">
            <a:avLst/>
          </a:prstGeom>
          <a:solidFill>
            <a:srgbClr val="1138F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200" dirty="0"/>
              <a:t>Map Task</a:t>
            </a:r>
          </a:p>
        </p:txBody>
      </p:sp>
      <p:sp>
        <p:nvSpPr>
          <p:cNvPr id="89" name="Oval 88"/>
          <p:cNvSpPr/>
          <p:nvPr/>
        </p:nvSpPr>
        <p:spPr>
          <a:xfrm>
            <a:off x="8300302" y="2847080"/>
            <a:ext cx="676656" cy="674076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200" b="1" dirty="0">
                <a:solidFill>
                  <a:schemeClr val="bg1"/>
                </a:solidFill>
              </a:rPr>
              <a:t>Reduce Task</a:t>
            </a:r>
          </a:p>
        </p:txBody>
      </p:sp>
      <p:sp>
        <p:nvSpPr>
          <p:cNvPr id="90" name="Oval 89"/>
          <p:cNvSpPr/>
          <p:nvPr/>
        </p:nvSpPr>
        <p:spPr>
          <a:xfrm>
            <a:off x="8300302" y="3579769"/>
            <a:ext cx="676656" cy="674076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Reduce Task</a:t>
            </a:r>
          </a:p>
        </p:txBody>
      </p:sp>
      <p:sp>
        <p:nvSpPr>
          <p:cNvPr id="91" name="Oval 90"/>
          <p:cNvSpPr/>
          <p:nvPr/>
        </p:nvSpPr>
        <p:spPr>
          <a:xfrm>
            <a:off x="8300302" y="4312466"/>
            <a:ext cx="676656" cy="674076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200" b="1" dirty="0"/>
              <a:t>Reduce Task</a:t>
            </a:r>
          </a:p>
        </p:txBody>
      </p:sp>
      <p:cxnSp>
        <p:nvCxnSpPr>
          <p:cNvPr id="20" name="Straight Arrow Connector 19"/>
          <p:cNvCxnSpPr>
            <a:stCxn id="73" idx="3"/>
            <a:endCxn id="26" idx="1"/>
          </p:cNvCxnSpPr>
          <p:nvPr/>
        </p:nvCxnSpPr>
        <p:spPr>
          <a:xfrm>
            <a:off x="4996260" y="2751215"/>
            <a:ext cx="1223187" cy="326663"/>
          </a:xfrm>
          <a:prstGeom prst="straightConnector1">
            <a:avLst/>
          </a:prstGeom>
          <a:ln w="127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25"/>
          <p:cNvSpPr/>
          <p:nvPr/>
        </p:nvSpPr>
        <p:spPr>
          <a:xfrm>
            <a:off x="6219446" y="2996915"/>
            <a:ext cx="609600" cy="161924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200" b="1" dirty="0"/>
              <a:t>Partition</a:t>
            </a:r>
          </a:p>
        </p:txBody>
      </p:sp>
      <p:cxnSp>
        <p:nvCxnSpPr>
          <p:cNvPr id="224" name="Straight Arrow Connector 223"/>
          <p:cNvCxnSpPr>
            <a:stCxn id="75" idx="3"/>
            <a:endCxn id="119" idx="1"/>
          </p:cNvCxnSpPr>
          <p:nvPr/>
        </p:nvCxnSpPr>
        <p:spPr>
          <a:xfrm flipV="1">
            <a:off x="4988171" y="3311239"/>
            <a:ext cx="1242999" cy="81534"/>
          </a:xfrm>
          <a:prstGeom prst="straightConnector1">
            <a:avLst/>
          </a:prstGeom>
          <a:ln w="127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9" name="Rectangle 118"/>
          <p:cNvSpPr/>
          <p:nvPr/>
        </p:nvSpPr>
        <p:spPr>
          <a:xfrm>
            <a:off x="6231169" y="3230277"/>
            <a:ext cx="609600" cy="161924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200" b="1" dirty="0"/>
              <a:t>Partition</a:t>
            </a:r>
          </a:p>
        </p:txBody>
      </p:sp>
      <p:sp>
        <p:nvSpPr>
          <p:cNvPr id="226" name="Chevron 225"/>
          <p:cNvSpPr/>
          <p:nvPr/>
        </p:nvSpPr>
        <p:spPr>
          <a:xfrm>
            <a:off x="6940414" y="3001127"/>
            <a:ext cx="140677" cy="365982"/>
          </a:xfrm>
          <a:prstGeom prst="chevron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>
              <a:solidFill>
                <a:schemeClr val="tx1"/>
              </a:solidFill>
            </a:endParaRPr>
          </a:p>
        </p:txBody>
      </p:sp>
      <p:sp>
        <p:nvSpPr>
          <p:cNvPr id="120" name="Rectangle 119"/>
          <p:cNvSpPr/>
          <p:nvPr/>
        </p:nvSpPr>
        <p:spPr>
          <a:xfrm>
            <a:off x="7210046" y="3036295"/>
            <a:ext cx="609600" cy="310112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200" b="1" dirty="0"/>
              <a:t>Partition</a:t>
            </a:r>
          </a:p>
        </p:txBody>
      </p:sp>
      <p:cxnSp>
        <p:nvCxnSpPr>
          <p:cNvPr id="228" name="Straight Arrow Connector 227"/>
          <p:cNvCxnSpPr>
            <a:stCxn id="120" idx="3"/>
          </p:cNvCxnSpPr>
          <p:nvPr/>
        </p:nvCxnSpPr>
        <p:spPr>
          <a:xfrm>
            <a:off x="7819646" y="3191351"/>
            <a:ext cx="457200" cy="0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4" name="Rectangle 123"/>
          <p:cNvSpPr/>
          <p:nvPr/>
        </p:nvSpPr>
        <p:spPr>
          <a:xfrm>
            <a:off x="6231169" y="3763435"/>
            <a:ext cx="609600" cy="22860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Partition</a:t>
            </a:r>
          </a:p>
        </p:txBody>
      </p:sp>
      <p:cxnSp>
        <p:nvCxnSpPr>
          <p:cNvPr id="125" name="Straight Arrow Connector 124"/>
          <p:cNvCxnSpPr/>
          <p:nvPr/>
        </p:nvCxnSpPr>
        <p:spPr>
          <a:xfrm>
            <a:off x="7819646" y="3916806"/>
            <a:ext cx="457200" cy="802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8" name="Straight Arrow Connector 237"/>
          <p:cNvCxnSpPr>
            <a:stCxn id="76" idx="3"/>
            <a:endCxn id="124" idx="1"/>
          </p:cNvCxnSpPr>
          <p:nvPr/>
        </p:nvCxnSpPr>
        <p:spPr>
          <a:xfrm>
            <a:off x="4988171" y="3635457"/>
            <a:ext cx="1242999" cy="242279"/>
          </a:xfrm>
          <a:prstGeom prst="straightConnector1">
            <a:avLst/>
          </a:prstGeom>
          <a:ln w="12700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6" name="Rectangle 125"/>
          <p:cNvSpPr/>
          <p:nvPr/>
        </p:nvSpPr>
        <p:spPr>
          <a:xfrm>
            <a:off x="6219446" y="4306971"/>
            <a:ext cx="609600" cy="161924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200" b="1" dirty="0"/>
              <a:t>Partition</a:t>
            </a:r>
          </a:p>
        </p:txBody>
      </p:sp>
      <p:sp>
        <p:nvSpPr>
          <p:cNvPr id="127" name="Rectangle 126"/>
          <p:cNvSpPr/>
          <p:nvPr/>
        </p:nvSpPr>
        <p:spPr>
          <a:xfrm>
            <a:off x="6219446" y="4500031"/>
            <a:ext cx="609600" cy="161924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200" b="1" dirty="0"/>
              <a:t>Partition</a:t>
            </a:r>
          </a:p>
        </p:txBody>
      </p:sp>
      <p:sp>
        <p:nvSpPr>
          <p:cNvPr id="128" name="Chevron 127"/>
          <p:cNvSpPr/>
          <p:nvPr/>
        </p:nvSpPr>
        <p:spPr>
          <a:xfrm>
            <a:off x="6940414" y="4312467"/>
            <a:ext cx="140677" cy="849918"/>
          </a:xfrm>
          <a:prstGeom prst="chevron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>
              <a:solidFill>
                <a:schemeClr val="tx1"/>
              </a:solidFill>
            </a:endParaRPr>
          </a:p>
        </p:txBody>
      </p:sp>
      <p:sp>
        <p:nvSpPr>
          <p:cNvPr id="129" name="Rectangle 128"/>
          <p:cNvSpPr/>
          <p:nvPr/>
        </p:nvSpPr>
        <p:spPr>
          <a:xfrm>
            <a:off x="7210046" y="4407118"/>
            <a:ext cx="609600" cy="492091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200" b="1" dirty="0"/>
              <a:t>Partition</a:t>
            </a:r>
          </a:p>
        </p:txBody>
      </p:sp>
      <p:cxnSp>
        <p:nvCxnSpPr>
          <p:cNvPr id="240" name="Straight Arrow Connector 239"/>
          <p:cNvCxnSpPr>
            <a:endCxn id="126" idx="1"/>
          </p:cNvCxnSpPr>
          <p:nvPr/>
        </p:nvCxnSpPr>
        <p:spPr>
          <a:xfrm>
            <a:off x="5002470" y="2969463"/>
            <a:ext cx="1216977" cy="1418471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2" name="Rectangle 131"/>
          <p:cNvSpPr/>
          <p:nvPr/>
        </p:nvSpPr>
        <p:spPr>
          <a:xfrm>
            <a:off x="6219446" y="4694936"/>
            <a:ext cx="609600" cy="161924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200" b="1" dirty="0"/>
              <a:t>Partition</a:t>
            </a:r>
          </a:p>
        </p:txBody>
      </p:sp>
      <p:sp>
        <p:nvSpPr>
          <p:cNvPr id="133" name="Rectangle 132"/>
          <p:cNvSpPr/>
          <p:nvPr/>
        </p:nvSpPr>
        <p:spPr>
          <a:xfrm>
            <a:off x="6219446" y="4887996"/>
            <a:ext cx="609600" cy="274389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200" b="1" dirty="0"/>
              <a:t>Partition</a:t>
            </a:r>
          </a:p>
        </p:txBody>
      </p:sp>
      <p:cxnSp>
        <p:nvCxnSpPr>
          <p:cNvPr id="134" name="Straight Arrow Connector 133"/>
          <p:cNvCxnSpPr>
            <a:stCxn id="80" idx="3"/>
          </p:cNvCxnSpPr>
          <p:nvPr/>
        </p:nvCxnSpPr>
        <p:spPr>
          <a:xfrm>
            <a:off x="4985240" y="3859137"/>
            <a:ext cx="1234206" cy="721856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5" name="Straight Arrow Connector 134"/>
          <p:cNvCxnSpPr>
            <a:endCxn id="132" idx="1"/>
          </p:cNvCxnSpPr>
          <p:nvPr/>
        </p:nvCxnSpPr>
        <p:spPr>
          <a:xfrm>
            <a:off x="5002470" y="4294876"/>
            <a:ext cx="1216977" cy="481022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Straight Arrow Connector 135"/>
          <p:cNvCxnSpPr>
            <a:stCxn id="84" idx="3"/>
            <a:endCxn id="133" idx="1"/>
          </p:cNvCxnSpPr>
          <p:nvPr/>
        </p:nvCxnSpPr>
        <p:spPr>
          <a:xfrm>
            <a:off x="5002470" y="5005726"/>
            <a:ext cx="1216977" cy="19464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Straight Arrow Connector 136"/>
          <p:cNvCxnSpPr/>
          <p:nvPr/>
        </p:nvCxnSpPr>
        <p:spPr>
          <a:xfrm>
            <a:off x="7843102" y="4649504"/>
            <a:ext cx="457200" cy="802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7" name="TextBox 256"/>
          <p:cNvSpPr txBox="1"/>
          <p:nvPr/>
        </p:nvSpPr>
        <p:spPr>
          <a:xfrm>
            <a:off x="9481042" y="3722021"/>
            <a:ext cx="9584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To HDFS</a:t>
            </a:r>
          </a:p>
        </p:txBody>
      </p:sp>
      <p:sp>
        <p:nvSpPr>
          <p:cNvPr id="166" name="Rounded Rectangle 165"/>
          <p:cNvSpPr/>
          <p:nvPr/>
        </p:nvSpPr>
        <p:spPr>
          <a:xfrm>
            <a:off x="2253761" y="3203544"/>
            <a:ext cx="914400" cy="1348382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/>
          </a:p>
        </p:txBody>
      </p:sp>
      <p:sp>
        <p:nvSpPr>
          <p:cNvPr id="167" name="Rectangle 166"/>
          <p:cNvSpPr/>
          <p:nvPr/>
        </p:nvSpPr>
        <p:spPr>
          <a:xfrm>
            <a:off x="2300653" y="3492089"/>
            <a:ext cx="820616" cy="58775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Dataset</a:t>
            </a:r>
          </a:p>
        </p:txBody>
      </p:sp>
      <p:sp>
        <p:nvSpPr>
          <p:cNvPr id="168" name="TextBox 167"/>
          <p:cNvSpPr txBox="1"/>
          <p:nvPr/>
        </p:nvSpPr>
        <p:spPr>
          <a:xfrm>
            <a:off x="2370996" y="4193384"/>
            <a:ext cx="6882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HDFS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2789" y="2807955"/>
            <a:ext cx="1571625" cy="178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77" name="Rectangle 176"/>
          <p:cNvSpPr/>
          <p:nvPr/>
        </p:nvSpPr>
        <p:spPr>
          <a:xfrm>
            <a:off x="2277208" y="2661114"/>
            <a:ext cx="838200" cy="35169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HDFS BLK</a:t>
            </a:r>
          </a:p>
        </p:txBody>
      </p:sp>
      <p:sp>
        <p:nvSpPr>
          <p:cNvPr id="178" name="Rectangle 177"/>
          <p:cNvSpPr/>
          <p:nvPr/>
        </p:nvSpPr>
        <p:spPr>
          <a:xfrm>
            <a:off x="2291861" y="3382081"/>
            <a:ext cx="838200" cy="35169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HDFS BLK</a:t>
            </a:r>
          </a:p>
        </p:txBody>
      </p:sp>
      <p:sp>
        <p:nvSpPr>
          <p:cNvPr id="179" name="Rectangle 178"/>
          <p:cNvSpPr/>
          <p:nvPr/>
        </p:nvSpPr>
        <p:spPr>
          <a:xfrm>
            <a:off x="2294792" y="4108910"/>
            <a:ext cx="838200" cy="35169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HDFS BLK</a:t>
            </a:r>
          </a:p>
        </p:txBody>
      </p:sp>
      <p:sp>
        <p:nvSpPr>
          <p:cNvPr id="180" name="Rectangle 179"/>
          <p:cNvSpPr/>
          <p:nvPr/>
        </p:nvSpPr>
        <p:spPr>
          <a:xfrm>
            <a:off x="2309445" y="4829877"/>
            <a:ext cx="838200" cy="35169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HDFS BLK</a:t>
            </a:r>
          </a:p>
        </p:txBody>
      </p:sp>
      <p:cxnSp>
        <p:nvCxnSpPr>
          <p:cNvPr id="181" name="Straight Arrow Connector 180"/>
          <p:cNvCxnSpPr/>
          <p:nvPr/>
        </p:nvCxnSpPr>
        <p:spPr>
          <a:xfrm>
            <a:off x="3124200" y="2836960"/>
            <a:ext cx="293076" cy="0"/>
          </a:xfrm>
          <a:prstGeom prst="straightConnector1">
            <a:avLst/>
          </a:prstGeom>
          <a:ln w="31750" cap="rnd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2" name="Straight Arrow Connector 181"/>
          <p:cNvCxnSpPr/>
          <p:nvPr/>
        </p:nvCxnSpPr>
        <p:spPr>
          <a:xfrm>
            <a:off x="3135924" y="3557926"/>
            <a:ext cx="293076" cy="0"/>
          </a:xfrm>
          <a:prstGeom prst="straightConnector1">
            <a:avLst/>
          </a:prstGeom>
          <a:ln w="31750" cap="rnd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3" name="Straight Arrow Connector 182"/>
          <p:cNvCxnSpPr/>
          <p:nvPr/>
        </p:nvCxnSpPr>
        <p:spPr>
          <a:xfrm>
            <a:off x="3138853" y="4284756"/>
            <a:ext cx="293076" cy="0"/>
          </a:xfrm>
          <a:prstGeom prst="straightConnector1">
            <a:avLst/>
          </a:prstGeom>
          <a:ln w="31750" cap="rnd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4" name="Straight Arrow Connector 183"/>
          <p:cNvCxnSpPr/>
          <p:nvPr/>
        </p:nvCxnSpPr>
        <p:spPr>
          <a:xfrm>
            <a:off x="3156441" y="5005726"/>
            <a:ext cx="293076" cy="0"/>
          </a:xfrm>
          <a:prstGeom prst="straightConnector1">
            <a:avLst/>
          </a:prstGeom>
          <a:ln w="31750" cap="rnd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0" name="Straight Connector 279"/>
          <p:cNvCxnSpPr/>
          <p:nvPr/>
        </p:nvCxnSpPr>
        <p:spPr>
          <a:xfrm>
            <a:off x="2253761" y="5392600"/>
            <a:ext cx="0" cy="2286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2" name="Straight Connector 281"/>
          <p:cNvCxnSpPr/>
          <p:nvPr/>
        </p:nvCxnSpPr>
        <p:spPr>
          <a:xfrm flipV="1">
            <a:off x="2253761" y="5618270"/>
            <a:ext cx="2711728" cy="2931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1" name="Straight Connector 190"/>
          <p:cNvCxnSpPr/>
          <p:nvPr/>
        </p:nvCxnSpPr>
        <p:spPr>
          <a:xfrm>
            <a:off x="4965489" y="5401393"/>
            <a:ext cx="0" cy="2286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3" name="TextBox 282"/>
          <p:cNvSpPr txBox="1"/>
          <p:nvPr/>
        </p:nvSpPr>
        <p:spPr>
          <a:xfrm>
            <a:off x="3143891" y="5568448"/>
            <a:ext cx="12442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/>
              <a:t>Map Phase</a:t>
            </a:r>
          </a:p>
        </p:txBody>
      </p:sp>
      <p:cxnSp>
        <p:nvCxnSpPr>
          <p:cNvPr id="193" name="Straight Connector 192"/>
          <p:cNvCxnSpPr/>
          <p:nvPr/>
        </p:nvCxnSpPr>
        <p:spPr>
          <a:xfrm>
            <a:off x="5005048" y="5401392"/>
            <a:ext cx="0" cy="2286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5" name="Straight Connector 284"/>
          <p:cNvCxnSpPr/>
          <p:nvPr/>
        </p:nvCxnSpPr>
        <p:spPr>
          <a:xfrm>
            <a:off x="5002470" y="5618270"/>
            <a:ext cx="5340215" cy="2931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6" name="Straight Connector 195"/>
          <p:cNvCxnSpPr/>
          <p:nvPr/>
        </p:nvCxnSpPr>
        <p:spPr>
          <a:xfrm>
            <a:off x="10348546" y="5392600"/>
            <a:ext cx="0" cy="2286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7" name="Straight Connector 196"/>
          <p:cNvCxnSpPr/>
          <p:nvPr/>
        </p:nvCxnSpPr>
        <p:spPr>
          <a:xfrm>
            <a:off x="6826115" y="5401393"/>
            <a:ext cx="0" cy="228600"/>
          </a:xfrm>
          <a:prstGeom prst="line">
            <a:avLst/>
          </a:prstGeom>
          <a:ln w="1905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8" name="Straight Connector 197"/>
          <p:cNvCxnSpPr/>
          <p:nvPr/>
        </p:nvCxnSpPr>
        <p:spPr>
          <a:xfrm>
            <a:off x="6940413" y="5401392"/>
            <a:ext cx="0" cy="228600"/>
          </a:xfrm>
          <a:prstGeom prst="line">
            <a:avLst/>
          </a:prstGeom>
          <a:ln w="1905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9" name="Straight Connector 198"/>
          <p:cNvCxnSpPr/>
          <p:nvPr/>
        </p:nvCxnSpPr>
        <p:spPr>
          <a:xfrm>
            <a:off x="7843102" y="5389669"/>
            <a:ext cx="0" cy="228600"/>
          </a:xfrm>
          <a:prstGeom prst="line">
            <a:avLst/>
          </a:prstGeom>
          <a:ln w="1905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6" name="TextBox 285"/>
          <p:cNvSpPr txBox="1"/>
          <p:nvPr/>
        </p:nvSpPr>
        <p:spPr>
          <a:xfrm>
            <a:off x="5313485" y="5326606"/>
            <a:ext cx="131221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i="1" dirty="0">
                <a:solidFill>
                  <a:schemeClr val="bg1">
                    <a:lumMod val="50000"/>
                  </a:schemeClr>
                </a:solidFill>
              </a:rPr>
              <a:t>Shuffle Stage</a:t>
            </a:r>
          </a:p>
        </p:txBody>
      </p:sp>
      <p:sp>
        <p:nvSpPr>
          <p:cNvPr id="201" name="TextBox 200"/>
          <p:cNvSpPr txBox="1"/>
          <p:nvPr/>
        </p:nvSpPr>
        <p:spPr>
          <a:xfrm>
            <a:off x="7037130" y="5087661"/>
            <a:ext cx="137890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i="1" dirty="0">
                <a:solidFill>
                  <a:schemeClr val="bg1">
                    <a:lumMod val="50000"/>
                  </a:schemeClr>
                </a:solidFill>
              </a:rPr>
              <a:t>Merge &amp; Sort </a:t>
            </a:r>
            <a:br>
              <a:rPr lang="en-US" sz="1600" b="1" i="1" dirty="0">
                <a:solidFill>
                  <a:schemeClr val="bg1">
                    <a:lumMod val="50000"/>
                  </a:schemeClr>
                </a:solidFill>
              </a:rPr>
            </a:br>
            <a:r>
              <a:rPr lang="en-US" sz="1600" b="1" i="1" dirty="0">
                <a:solidFill>
                  <a:schemeClr val="bg1">
                    <a:lumMod val="50000"/>
                  </a:schemeClr>
                </a:solidFill>
              </a:rPr>
              <a:t>Stage</a:t>
            </a:r>
          </a:p>
        </p:txBody>
      </p:sp>
      <p:sp>
        <p:nvSpPr>
          <p:cNvPr id="202" name="TextBox 201"/>
          <p:cNvSpPr txBox="1"/>
          <p:nvPr/>
        </p:nvSpPr>
        <p:spPr>
          <a:xfrm>
            <a:off x="8465535" y="5328828"/>
            <a:ext cx="133030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i="1" dirty="0">
                <a:solidFill>
                  <a:schemeClr val="bg1">
                    <a:lumMod val="50000"/>
                  </a:schemeClr>
                </a:solidFill>
              </a:rPr>
              <a:t>Reduce Stage</a:t>
            </a:r>
          </a:p>
        </p:txBody>
      </p:sp>
      <p:sp>
        <p:nvSpPr>
          <p:cNvPr id="203" name="TextBox 202"/>
          <p:cNvSpPr txBox="1"/>
          <p:nvPr/>
        </p:nvSpPr>
        <p:spPr>
          <a:xfrm>
            <a:off x="6858366" y="5574268"/>
            <a:ext cx="15004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/>
              <a:t>Reduce Phase</a:t>
            </a:r>
          </a:p>
        </p:txBody>
      </p:sp>
      <p:sp>
        <p:nvSpPr>
          <p:cNvPr id="207" name="Rectangle 206"/>
          <p:cNvSpPr/>
          <p:nvPr/>
        </p:nvSpPr>
        <p:spPr>
          <a:xfrm>
            <a:off x="7207470" y="3778175"/>
            <a:ext cx="609600" cy="22860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Partition</a:t>
            </a:r>
          </a:p>
        </p:txBody>
      </p:sp>
      <p:sp>
        <p:nvSpPr>
          <p:cNvPr id="208" name="Chevron 207"/>
          <p:cNvSpPr/>
          <p:nvPr/>
        </p:nvSpPr>
        <p:spPr>
          <a:xfrm>
            <a:off x="6940413" y="3733773"/>
            <a:ext cx="140677" cy="365982"/>
          </a:xfrm>
          <a:prstGeom prst="chevron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>
              <a:solidFill>
                <a:schemeClr val="tx1"/>
              </a:solidFill>
            </a:endParaRPr>
          </a:p>
        </p:txBody>
      </p:sp>
      <p:cxnSp>
        <p:nvCxnSpPr>
          <p:cNvPr id="11" name="Straight Arrow Connector 10"/>
          <p:cNvCxnSpPr>
            <a:stCxn id="89" idx="6"/>
          </p:cNvCxnSpPr>
          <p:nvPr/>
        </p:nvCxnSpPr>
        <p:spPr>
          <a:xfrm>
            <a:off x="8976958" y="3184118"/>
            <a:ext cx="375126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Arrow Connector 80"/>
          <p:cNvCxnSpPr/>
          <p:nvPr/>
        </p:nvCxnSpPr>
        <p:spPr>
          <a:xfrm>
            <a:off x="8976958" y="3916807"/>
            <a:ext cx="375126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Arrow Connector 81"/>
          <p:cNvCxnSpPr/>
          <p:nvPr/>
        </p:nvCxnSpPr>
        <p:spPr>
          <a:xfrm>
            <a:off x="8976958" y="4653162"/>
            <a:ext cx="375126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Rectangle 64"/>
          <p:cNvSpPr/>
          <p:nvPr/>
        </p:nvSpPr>
        <p:spPr>
          <a:xfrm>
            <a:off x="2274279" y="2658210"/>
            <a:ext cx="850392" cy="36576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Split 0</a:t>
            </a:r>
          </a:p>
        </p:txBody>
      </p:sp>
      <p:sp>
        <p:nvSpPr>
          <p:cNvPr id="66" name="Rectangle 65"/>
          <p:cNvSpPr/>
          <p:nvPr/>
        </p:nvSpPr>
        <p:spPr>
          <a:xfrm>
            <a:off x="2276973" y="3375046"/>
            <a:ext cx="850392" cy="36576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Split 1</a:t>
            </a:r>
          </a:p>
        </p:txBody>
      </p:sp>
      <p:sp>
        <p:nvSpPr>
          <p:cNvPr id="67" name="Rectangle 66"/>
          <p:cNvSpPr/>
          <p:nvPr/>
        </p:nvSpPr>
        <p:spPr>
          <a:xfrm>
            <a:off x="2285765" y="4094842"/>
            <a:ext cx="850392" cy="36576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Split 2</a:t>
            </a:r>
          </a:p>
        </p:txBody>
      </p:sp>
      <p:sp>
        <p:nvSpPr>
          <p:cNvPr id="68" name="Rectangle 67"/>
          <p:cNvSpPr/>
          <p:nvPr/>
        </p:nvSpPr>
        <p:spPr>
          <a:xfrm>
            <a:off x="2303584" y="4822846"/>
            <a:ext cx="850392" cy="36576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Split 3</a:t>
            </a:r>
          </a:p>
        </p:txBody>
      </p:sp>
      <p:cxnSp>
        <p:nvCxnSpPr>
          <p:cNvPr id="69" name="Straight Arrow Connector 68"/>
          <p:cNvCxnSpPr/>
          <p:nvPr/>
        </p:nvCxnSpPr>
        <p:spPr>
          <a:xfrm>
            <a:off x="4085140" y="2847080"/>
            <a:ext cx="293076" cy="0"/>
          </a:xfrm>
          <a:prstGeom prst="straightConnector1">
            <a:avLst/>
          </a:prstGeom>
          <a:ln w="31750" cap="rnd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Arrow Connector 69"/>
          <p:cNvCxnSpPr/>
          <p:nvPr/>
        </p:nvCxnSpPr>
        <p:spPr>
          <a:xfrm>
            <a:off x="4096864" y="3568046"/>
            <a:ext cx="293076" cy="0"/>
          </a:xfrm>
          <a:prstGeom prst="straightConnector1">
            <a:avLst/>
          </a:prstGeom>
          <a:ln w="31750" cap="rnd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Arrow Connector 70"/>
          <p:cNvCxnSpPr/>
          <p:nvPr/>
        </p:nvCxnSpPr>
        <p:spPr>
          <a:xfrm>
            <a:off x="4099793" y="4294876"/>
            <a:ext cx="293076" cy="0"/>
          </a:xfrm>
          <a:prstGeom prst="straightConnector1">
            <a:avLst/>
          </a:prstGeom>
          <a:ln w="31750" cap="rnd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Arrow Connector 71"/>
          <p:cNvCxnSpPr/>
          <p:nvPr/>
        </p:nvCxnSpPr>
        <p:spPr>
          <a:xfrm>
            <a:off x="4117381" y="5015846"/>
            <a:ext cx="293076" cy="0"/>
          </a:xfrm>
          <a:prstGeom prst="straightConnector1">
            <a:avLst/>
          </a:prstGeom>
          <a:ln w="31750" cap="rnd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Rectangle 72"/>
          <p:cNvSpPr/>
          <p:nvPr/>
        </p:nvSpPr>
        <p:spPr>
          <a:xfrm>
            <a:off x="4386659" y="2670252"/>
            <a:ext cx="609600" cy="161924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200" b="1" dirty="0"/>
              <a:t>Partition</a:t>
            </a:r>
          </a:p>
        </p:txBody>
      </p:sp>
      <p:sp>
        <p:nvSpPr>
          <p:cNvPr id="74" name="Rectangle 73"/>
          <p:cNvSpPr/>
          <p:nvPr/>
        </p:nvSpPr>
        <p:spPr>
          <a:xfrm>
            <a:off x="4389940" y="2888500"/>
            <a:ext cx="609600" cy="161924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200" b="1" dirty="0"/>
              <a:t>Partition</a:t>
            </a:r>
          </a:p>
        </p:txBody>
      </p:sp>
      <p:sp>
        <p:nvSpPr>
          <p:cNvPr id="75" name="Rectangle 74"/>
          <p:cNvSpPr/>
          <p:nvPr/>
        </p:nvSpPr>
        <p:spPr>
          <a:xfrm>
            <a:off x="4378570" y="3311811"/>
            <a:ext cx="609600" cy="161924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200" b="1" dirty="0"/>
              <a:t>Partition</a:t>
            </a:r>
          </a:p>
        </p:txBody>
      </p:sp>
      <p:sp>
        <p:nvSpPr>
          <p:cNvPr id="76" name="Rectangle 75"/>
          <p:cNvSpPr/>
          <p:nvPr/>
        </p:nvSpPr>
        <p:spPr>
          <a:xfrm>
            <a:off x="4378570" y="3521156"/>
            <a:ext cx="609600" cy="22860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Partition</a:t>
            </a:r>
          </a:p>
        </p:txBody>
      </p:sp>
      <p:sp>
        <p:nvSpPr>
          <p:cNvPr id="80" name="Rectangle 79"/>
          <p:cNvSpPr/>
          <p:nvPr/>
        </p:nvSpPr>
        <p:spPr>
          <a:xfrm>
            <a:off x="4375640" y="3778175"/>
            <a:ext cx="609600" cy="161924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200" b="1" dirty="0"/>
              <a:t>Partition</a:t>
            </a:r>
          </a:p>
        </p:txBody>
      </p:sp>
      <p:sp>
        <p:nvSpPr>
          <p:cNvPr id="83" name="Rectangle 82"/>
          <p:cNvSpPr/>
          <p:nvPr/>
        </p:nvSpPr>
        <p:spPr>
          <a:xfrm>
            <a:off x="4386659" y="4203794"/>
            <a:ext cx="609600" cy="161924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200" b="1" dirty="0"/>
              <a:t>Partition</a:t>
            </a:r>
          </a:p>
        </p:txBody>
      </p:sp>
      <p:sp>
        <p:nvSpPr>
          <p:cNvPr id="84" name="Rectangle 83"/>
          <p:cNvSpPr/>
          <p:nvPr/>
        </p:nvSpPr>
        <p:spPr>
          <a:xfrm>
            <a:off x="4392869" y="4868532"/>
            <a:ext cx="609600" cy="274389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200" b="1" dirty="0"/>
              <a:t>Partition</a:t>
            </a:r>
          </a:p>
        </p:txBody>
      </p:sp>
    </p:spTree>
    <p:extLst>
      <p:ext uri="{BB962C8B-B14F-4D97-AF65-F5344CB8AC3E}">
        <p14:creationId xmlns:p14="http://schemas.microsoft.com/office/powerpoint/2010/main" val="4887110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8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0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3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8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1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4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5" dur="500"/>
                                        <p:tgtEl>
                                          <p:spTgt spid="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8" dur="500"/>
                                        <p:tgtEl>
                                          <p:spTgt spid="2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1" dur="500"/>
                                        <p:tgtEl>
                                          <p:spTgt spid="2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4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7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0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3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6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9"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2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5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8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9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2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5" dur="500"/>
                                        <p:tgtEl>
                                          <p:spTgt spid="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8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1" dur="500"/>
                                        <p:tgtEl>
                                          <p:spTgt spid="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4" dur="500"/>
                                        <p:tgtEl>
                                          <p:spTgt spid="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5" fill="hold">
                      <p:stCondLst>
                        <p:cond delay="indefinite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>
                      <p:stCondLst>
                        <p:cond delay="indefinite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7" dur="500"/>
                                        <p:tgtEl>
                                          <p:spTgt spid="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0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3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4" fill="hold">
                      <p:stCondLst>
                        <p:cond delay="indefinite"/>
                      </p:stCondLst>
                      <p:childTnLst>
                        <p:par>
                          <p:cTn id="215" fill="hold">
                            <p:stCondLst>
                              <p:cond delay="0"/>
                            </p:stCondLst>
                            <p:childTnLst>
                              <p:par>
                                <p:cTn id="2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3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6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9" dur="500"/>
                                        <p:tgtEl>
                                          <p:spTgt spid="2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77" grpId="0" animBg="1"/>
      <p:bldP spid="78" grpId="0" animBg="1"/>
      <p:bldP spid="79" grpId="0" animBg="1"/>
      <p:bldP spid="89" grpId="0" animBg="1"/>
      <p:bldP spid="90" grpId="0" animBg="1"/>
      <p:bldP spid="91" grpId="0" animBg="1"/>
      <p:bldP spid="26" grpId="0" animBg="1"/>
      <p:bldP spid="119" grpId="0" animBg="1"/>
      <p:bldP spid="226" grpId="0" animBg="1"/>
      <p:bldP spid="120" grpId="0" animBg="1"/>
      <p:bldP spid="124" grpId="0" animBg="1"/>
      <p:bldP spid="126" grpId="0" animBg="1"/>
      <p:bldP spid="127" grpId="0" animBg="1"/>
      <p:bldP spid="128" grpId="0" animBg="1"/>
      <p:bldP spid="129" grpId="0" animBg="1"/>
      <p:bldP spid="132" grpId="0" animBg="1"/>
      <p:bldP spid="133" grpId="0" animBg="1"/>
      <p:bldP spid="257" grpId="0"/>
      <p:bldP spid="166" grpId="0" animBg="1"/>
      <p:bldP spid="167" grpId="0" animBg="1"/>
      <p:bldP spid="168" grpId="0"/>
      <p:bldP spid="177" grpId="0" animBg="1"/>
      <p:bldP spid="178" grpId="0" animBg="1"/>
      <p:bldP spid="179" grpId="0" animBg="1"/>
      <p:bldP spid="180" grpId="0" animBg="1"/>
      <p:bldP spid="283" grpId="0"/>
      <p:bldP spid="286" grpId="0"/>
      <p:bldP spid="201" grpId="0"/>
      <p:bldP spid="202" grpId="0"/>
      <p:bldP spid="203" grpId="0"/>
      <p:bldP spid="207" grpId="0" animBg="1"/>
      <p:bldP spid="208" grpId="0" animBg="1"/>
      <p:bldP spid="65" grpId="0" animBg="1"/>
      <p:bldP spid="66" grpId="0" animBg="1"/>
      <p:bldP spid="67" grpId="0" animBg="1"/>
      <p:bldP spid="68" grpId="0" animBg="1"/>
      <p:bldP spid="73" grpId="0" animBg="1"/>
      <p:bldP spid="74" grpId="0" animBg="1"/>
      <p:bldP spid="75" grpId="0" animBg="1"/>
      <p:bldP spid="76" grpId="0" animBg="1"/>
      <p:bldP spid="80" grpId="0" animBg="1"/>
      <p:bldP spid="83" grpId="0" animBg="1"/>
      <p:bldP spid="8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Distributed Analytics Frameworks</a:t>
            </a:r>
          </a:p>
        </p:txBody>
      </p:sp>
      <p:sp>
        <p:nvSpPr>
          <p:cNvPr id="3" name="Rounded Rectangle 2"/>
          <p:cNvSpPr/>
          <p:nvPr/>
        </p:nvSpPr>
        <p:spPr>
          <a:xfrm>
            <a:off x="5072406" y="1851819"/>
            <a:ext cx="2362200" cy="1066800"/>
          </a:xfrm>
          <a:prstGeom prst="roundRect">
            <a:avLst/>
          </a:prstGeom>
          <a:solidFill>
            <a:srgbClr val="2818F4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Hadoop </a:t>
            </a:r>
            <a:r>
              <a:rPr lang="en-US" sz="2800" dirty="0" err="1"/>
              <a:t>MapReduce</a:t>
            </a:r>
            <a:endParaRPr lang="en-US" sz="2800" dirty="0"/>
          </a:p>
        </p:txBody>
      </p:sp>
      <p:sp>
        <p:nvSpPr>
          <p:cNvPr id="4" name="Rounded Rectangle 3"/>
          <p:cNvSpPr/>
          <p:nvPr/>
        </p:nvSpPr>
        <p:spPr>
          <a:xfrm>
            <a:off x="1828800" y="4191000"/>
            <a:ext cx="2057400" cy="1102934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rgbClr val="2818F4"/>
                </a:solidFill>
              </a:rPr>
              <a:t>Introduction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4038600" y="4191000"/>
            <a:ext cx="2057400" cy="1102935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rgbClr val="2818F4"/>
                </a:solidFill>
              </a:rPr>
              <a:t>Programming Model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6248400" y="4154863"/>
            <a:ext cx="2057400" cy="1139072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rgbClr val="2818F4"/>
                </a:solidFill>
              </a:rPr>
              <a:t>Execution Model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8458200" y="4150935"/>
            <a:ext cx="2057400" cy="11430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rgbClr val="2818F4"/>
                </a:solidFill>
              </a:rPr>
              <a:t>Architectural &amp; Scheduling</a:t>
            </a:r>
          </a:p>
          <a:p>
            <a:pPr algn="ctr"/>
            <a:r>
              <a:rPr lang="en-US" sz="2400" b="1" dirty="0">
                <a:solidFill>
                  <a:srgbClr val="2818F4"/>
                </a:solidFill>
              </a:rPr>
              <a:t>Models</a:t>
            </a:r>
          </a:p>
        </p:txBody>
      </p:sp>
      <p:cxnSp>
        <p:nvCxnSpPr>
          <p:cNvPr id="11" name="Straight Arrow Connector 10"/>
          <p:cNvCxnSpPr>
            <a:stCxn id="3" idx="2"/>
            <a:endCxn id="4" idx="0"/>
          </p:cNvCxnSpPr>
          <p:nvPr/>
        </p:nvCxnSpPr>
        <p:spPr>
          <a:xfrm flipH="1">
            <a:off x="2857500" y="2918620"/>
            <a:ext cx="3396006" cy="1272381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3" idx="2"/>
            <a:endCxn id="7" idx="0"/>
          </p:cNvCxnSpPr>
          <p:nvPr/>
        </p:nvCxnSpPr>
        <p:spPr>
          <a:xfrm flipH="1">
            <a:off x="5067300" y="2918619"/>
            <a:ext cx="1186206" cy="1272380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3" idx="2"/>
            <a:endCxn id="8" idx="0"/>
          </p:cNvCxnSpPr>
          <p:nvPr/>
        </p:nvCxnSpPr>
        <p:spPr>
          <a:xfrm>
            <a:off x="6253506" y="2918619"/>
            <a:ext cx="1023594" cy="1236244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3" idx="2"/>
            <a:endCxn id="9" idx="0"/>
          </p:cNvCxnSpPr>
          <p:nvPr/>
        </p:nvCxnSpPr>
        <p:spPr>
          <a:xfrm>
            <a:off x="6253506" y="2918619"/>
            <a:ext cx="3233394" cy="1232316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Down Arrow 17"/>
          <p:cNvSpPr/>
          <p:nvPr/>
        </p:nvSpPr>
        <p:spPr>
          <a:xfrm rot="10800000">
            <a:off x="4686300" y="5410200"/>
            <a:ext cx="762000" cy="762000"/>
          </a:xfrm>
          <a:prstGeom prst="downArrow">
            <a:avLst/>
          </a:prstGeom>
          <a:solidFill>
            <a:schemeClr val="bg1"/>
          </a:solidFill>
          <a:ln>
            <a:solidFill>
              <a:srgbClr val="2818F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209800" y="5334001"/>
            <a:ext cx="1455848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8000" dirty="0">
                <a:solidFill>
                  <a:srgbClr val="2818F4"/>
                </a:solidFill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30853135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Programming Model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204704" cy="4525963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2400" dirty="0"/>
              <a:t>Hadoop MapReduce employs a </a:t>
            </a:r>
            <a:r>
              <a:rPr lang="en-US" sz="2400" dirty="0">
                <a:solidFill>
                  <a:srgbClr val="0070C0"/>
                </a:solidFill>
              </a:rPr>
              <a:t>shared-based programming </a:t>
            </a:r>
            <a:r>
              <a:rPr lang="en-US" sz="2400" dirty="0"/>
              <a:t>model, which entails that:</a:t>
            </a:r>
          </a:p>
          <a:p>
            <a:pPr lvl="1"/>
            <a:r>
              <a:rPr lang="en-US" sz="2000" dirty="0"/>
              <a:t>Tasks can interact (</a:t>
            </a:r>
            <a:r>
              <a:rPr lang="en-US" sz="2000" i="1" dirty="0"/>
              <a:t>if needed</a:t>
            </a:r>
            <a:r>
              <a:rPr lang="en-US" sz="2000" dirty="0"/>
              <a:t>) via </a:t>
            </a:r>
            <a:r>
              <a:rPr lang="en-US" sz="2000" i="1" dirty="0"/>
              <a:t>reading</a:t>
            </a:r>
            <a:r>
              <a:rPr lang="en-US" sz="2000" dirty="0"/>
              <a:t> and </a:t>
            </a:r>
            <a:r>
              <a:rPr lang="en-US" sz="2000" i="1" dirty="0"/>
              <a:t>writing</a:t>
            </a:r>
            <a:r>
              <a:rPr lang="en-US" sz="2000" dirty="0"/>
              <a:t> to a shared space</a:t>
            </a:r>
          </a:p>
          <a:p>
            <a:pPr lvl="2"/>
            <a:r>
              <a:rPr lang="en-US" sz="2000" dirty="0"/>
              <a:t>HDFS provides the shared space for all Map and Reduce tasks </a:t>
            </a:r>
          </a:p>
          <a:p>
            <a:pPr lvl="1"/>
            <a:r>
              <a:rPr lang="en-US" sz="2000" dirty="0"/>
              <a:t>Programmers write only sequential code, without defining functions that send/receive messages between tasks</a:t>
            </a:r>
          </a:p>
          <a:p>
            <a:pPr lvl="1"/>
            <a:endParaRPr lang="en-US" sz="2000" dirty="0"/>
          </a:p>
        </p:txBody>
      </p:sp>
      <p:sp>
        <p:nvSpPr>
          <p:cNvPr id="4" name="Oval 3"/>
          <p:cNvSpPr/>
          <p:nvPr/>
        </p:nvSpPr>
        <p:spPr>
          <a:xfrm>
            <a:off x="2895600" y="4047146"/>
            <a:ext cx="548640" cy="548640"/>
          </a:xfrm>
          <a:prstGeom prst="ellipse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MT1</a:t>
            </a:r>
          </a:p>
        </p:txBody>
      </p:sp>
      <p:sp>
        <p:nvSpPr>
          <p:cNvPr id="5" name="Oval 4"/>
          <p:cNvSpPr/>
          <p:nvPr/>
        </p:nvSpPr>
        <p:spPr>
          <a:xfrm>
            <a:off x="4038600" y="4042160"/>
            <a:ext cx="548640" cy="548640"/>
          </a:xfrm>
          <a:prstGeom prst="ellipse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MT2</a:t>
            </a:r>
          </a:p>
        </p:txBody>
      </p:sp>
      <p:sp>
        <p:nvSpPr>
          <p:cNvPr id="6" name="Oval 5"/>
          <p:cNvSpPr/>
          <p:nvPr/>
        </p:nvSpPr>
        <p:spPr>
          <a:xfrm>
            <a:off x="5257800" y="4047146"/>
            <a:ext cx="548640" cy="548640"/>
          </a:xfrm>
          <a:prstGeom prst="ellipse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MT3</a:t>
            </a:r>
          </a:p>
        </p:txBody>
      </p:sp>
      <p:sp>
        <p:nvSpPr>
          <p:cNvPr id="7" name="Oval 6"/>
          <p:cNvSpPr/>
          <p:nvPr/>
        </p:nvSpPr>
        <p:spPr>
          <a:xfrm>
            <a:off x="6324600" y="4046434"/>
            <a:ext cx="548640" cy="548640"/>
          </a:xfrm>
          <a:prstGeom prst="ellipse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MT4</a:t>
            </a:r>
          </a:p>
        </p:txBody>
      </p:sp>
      <p:sp>
        <p:nvSpPr>
          <p:cNvPr id="8" name="Oval 7"/>
          <p:cNvSpPr/>
          <p:nvPr/>
        </p:nvSpPr>
        <p:spPr>
          <a:xfrm>
            <a:off x="7467600" y="4046434"/>
            <a:ext cx="548640" cy="548640"/>
          </a:xfrm>
          <a:prstGeom prst="ellipse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MT5</a:t>
            </a:r>
          </a:p>
        </p:txBody>
      </p:sp>
      <p:sp>
        <p:nvSpPr>
          <p:cNvPr id="9" name="Oval 8"/>
          <p:cNvSpPr/>
          <p:nvPr/>
        </p:nvSpPr>
        <p:spPr>
          <a:xfrm>
            <a:off x="8686800" y="4046434"/>
            <a:ext cx="548640" cy="548640"/>
          </a:xfrm>
          <a:prstGeom prst="ellipse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MT6</a:t>
            </a:r>
          </a:p>
        </p:txBody>
      </p:sp>
      <p:sp>
        <p:nvSpPr>
          <p:cNvPr id="11" name="Rectangle 10"/>
          <p:cNvSpPr/>
          <p:nvPr/>
        </p:nvSpPr>
        <p:spPr>
          <a:xfrm>
            <a:off x="2895600" y="3505200"/>
            <a:ext cx="6705600" cy="38100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 Shared Address Space (Provided by HDFS)</a:t>
            </a:r>
          </a:p>
        </p:txBody>
      </p:sp>
      <p:sp>
        <p:nvSpPr>
          <p:cNvPr id="12" name="Oval 11"/>
          <p:cNvSpPr/>
          <p:nvPr/>
        </p:nvSpPr>
        <p:spPr>
          <a:xfrm>
            <a:off x="4800600" y="5283438"/>
            <a:ext cx="548640" cy="548640"/>
          </a:xfrm>
          <a:prstGeom prst="ellipse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600" b="1" dirty="0">
                <a:solidFill>
                  <a:schemeClr val="bg1"/>
                </a:solidFill>
              </a:rPr>
              <a:t>RT1</a:t>
            </a:r>
          </a:p>
        </p:txBody>
      </p:sp>
      <p:sp>
        <p:nvSpPr>
          <p:cNvPr id="13" name="Oval 12"/>
          <p:cNvSpPr/>
          <p:nvPr/>
        </p:nvSpPr>
        <p:spPr>
          <a:xfrm>
            <a:off x="5892681" y="5283438"/>
            <a:ext cx="548640" cy="548640"/>
          </a:xfrm>
          <a:prstGeom prst="ellips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RT2</a:t>
            </a:r>
          </a:p>
        </p:txBody>
      </p:sp>
      <p:sp>
        <p:nvSpPr>
          <p:cNvPr id="14" name="Oval 13"/>
          <p:cNvSpPr/>
          <p:nvPr/>
        </p:nvSpPr>
        <p:spPr>
          <a:xfrm>
            <a:off x="7093365" y="5283438"/>
            <a:ext cx="548640" cy="548640"/>
          </a:xfrm>
          <a:prstGeom prst="ellipse">
            <a:avLst/>
          </a:prstGeom>
          <a:solidFill>
            <a:srgbClr val="2818F4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600" b="1" dirty="0">
                <a:solidFill>
                  <a:schemeClr val="bg1"/>
                </a:solidFill>
              </a:rPr>
              <a:t>RT3</a:t>
            </a:r>
          </a:p>
        </p:txBody>
      </p:sp>
      <p:cxnSp>
        <p:nvCxnSpPr>
          <p:cNvPr id="19" name="Elbow Connector 18"/>
          <p:cNvCxnSpPr>
            <a:stCxn id="4" idx="6"/>
          </p:cNvCxnSpPr>
          <p:nvPr/>
        </p:nvCxnSpPr>
        <p:spPr>
          <a:xfrm flipV="1">
            <a:off x="3444240" y="3857002"/>
            <a:ext cx="289560" cy="464464"/>
          </a:xfrm>
          <a:prstGeom prst="bentConnector2">
            <a:avLst/>
          </a:prstGeom>
          <a:ln w="15875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25"/>
          <p:cNvSpPr/>
          <p:nvPr/>
        </p:nvSpPr>
        <p:spPr>
          <a:xfrm>
            <a:off x="2897380" y="4724400"/>
            <a:ext cx="6705600" cy="430424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“Implicit” communication (provided by the MapReduce Engine)- Programmers do not write or call any communication routines</a:t>
            </a:r>
          </a:p>
        </p:txBody>
      </p:sp>
      <p:sp>
        <p:nvSpPr>
          <p:cNvPr id="27" name="Rectangle 26"/>
          <p:cNvSpPr/>
          <p:nvPr/>
        </p:nvSpPr>
        <p:spPr>
          <a:xfrm>
            <a:off x="2886698" y="5960692"/>
            <a:ext cx="6705600" cy="38100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 Shared Address Space (Provided by HDFS)</a:t>
            </a:r>
          </a:p>
        </p:txBody>
      </p:sp>
      <p:cxnSp>
        <p:nvCxnSpPr>
          <p:cNvPr id="29" name="Elbow Connector 28"/>
          <p:cNvCxnSpPr>
            <a:stCxn id="4" idx="6"/>
          </p:cNvCxnSpPr>
          <p:nvPr/>
        </p:nvCxnSpPr>
        <p:spPr>
          <a:xfrm>
            <a:off x="3444240" y="4321466"/>
            <a:ext cx="289560" cy="373736"/>
          </a:xfrm>
          <a:prstGeom prst="bentConnector2">
            <a:avLst/>
          </a:prstGeom>
          <a:ln w="15875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Elbow Connector 33"/>
          <p:cNvCxnSpPr/>
          <p:nvPr/>
        </p:nvCxnSpPr>
        <p:spPr>
          <a:xfrm flipV="1">
            <a:off x="4587240" y="3860562"/>
            <a:ext cx="289560" cy="464464"/>
          </a:xfrm>
          <a:prstGeom prst="bentConnector2">
            <a:avLst/>
          </a:prstGeom>
          <a:ln w="15875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Elbow Connector 34"/>
          <p:cNvCxnSpPr/>
          <p:nvPr/>
        </p:nvCxnSpPr>
        <p:spPr>
          <a:xfrm>
            <a:off x="4587240" y="4325026"/>
            <a:ext cx="289560" cy="373736"/>
          </a:xfrm>
          <a:prstGeom prst="bentConnector2">
            <a:avLst/>
          </a:prstGeom>
          <a:ln w="15875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Elbow Connector 35"/>
          <p:cNvCxnSpPr/>
          <p:nvPr/>
        </p:nvCxnSpPr>
        <p:spPr>
          <a:xfrm flipV="1">
            <a:off x="5806440" y="3864836"/>
            <a:ext cx="289560" cy="464464"/>
          </a:xfrm>
          <a:prstGeom prst="bentConnector2">
            <a:avLst/>
          </a:prstGeom>
          <a:ln w="15875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Elbow Connector 36"/>
          <p:cNvCxnSpPr/>
          <p:nvPr/>
        </p:nvCxnSpPr>
        <p:spPr>
          <a:xfrm>
            <a:off x="5806440" y="4329300"/>
            <a:ext cx="289560" cy="373736"/>
          </a:xfrm>
          <a:prstGeom prst="bentConnector2">
            <a:avLst/>
          </a:prstGeom>
          <a:ln w="15875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Elbow Connector 37"/>
          <p:cNvCxnSpPr/>
          <p:nvPr/>
        </p:nvCxnSpPr>
        <p:spPr>
          <a:xfrm flipV="1">
            <a:off x="6858000" y="3874234"/>
            <a:ext cx="289560" cy="464464"/>
          </a:xfrm>
          <a:prstGeom prst="bentConnector2">
            <a:avLst/>
          </a:prstGeom>
          <a:ln w="15875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Elbow Connector 38"/>
          <p:cNvCxnSpPr/>
          <p:nvPr/>
        </p:nvCxnSpPr>
        <p:spPr>
          <a:xfrm>
            <a:off x="6858000" y="4338698"/>
            <a:ext cx="289560" cy="373736"/>
          </a:xfrm>
          <a:prstGeom prst="bentConnector2">
            <a:avLst/>
          </a:prstGeom>
          <a:ln w="15875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Elbow Connector 39"/>
          <p:cNvCxnSpPr/>
          <p:nvPr/>
        </p:nvCxnSpPr>
        <p:spPr>
          <a:xfrm flipV="1">
            <a:off x="8019801" y="3864335"/>
            <a:ext cx="289560" cy="464464"/>
          </a:xfrm>
          <a:prstGeom prst="bentConnector2">
            <a:avLst/>
          </a:prstGeom>
          <a:ln w="15875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Elbow Connector 40"/>
          <p:cNvCxnSpPr/>
          <p:nvPr/>
        </p:nvCxnSpPr>
        <p:spPr>
          <a:xfrm>
            <a:off x="8019801" y="4328799"/>
            <a:ext cx="289560" cy="373736"/>
          </a:xfrm>
          <a:prstGeom prst="bentConnector2">
            <a:avLst/>
          </a:prstGeom>
          <a:ln w="15875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Elbow Connector 41"/>
          <p:cNvCxnSpPr/>
          <p:nvPr/>
        </p:nvCxnSpPr>
        <p:spPr>
          <a:xfrm flipV="1">
            <a:off x="9235440" y="3864836"/>
            <a:ext cx="289560" cy="464464"/>
          </a:xfrm>
          <a:prstGeom prst="bentConnector2">
            <a:avLst/>
          </a:prstGeom>
          <a:ln w="15875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Elbow Connector 42"/>
          <p:cNvCxnSpPr/>
          <p:nvPr/>
        </p:nvCxnSpPr>
        <p:spPr>
          <a:xfrm>
            <a:off x="9235440" y="4329300"/>
            <a:ext cx="289560" cy="373736"/>
          </a:xfrm>
          <a:prstGeom prst="bentConnector2">
            <a:avLst/>
          </a:prstGeom>
          <a:ln w="15875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Elbow Connector 43"/>
          <p:cNvCxnSpPr/>
          <p:nvPr/>
        </p:nvCxnSpPr>
        <p:spPr>
          <a:xfrm rot="5400000" flipH="1" flipV="1">
            <a:off x="7572785" y="5216212"/>
            <a:ext cx="412335" cy="289560"/>
          </a:xfrm>
          <a:prstGeom prst="bentConnector3">
            <a:avLst>
              <a:gd name="adj1" fmla="val 50000"/>
            </a:avLst>
          </a:prstGeom>
          <a:ln w="15875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Elbow Connector 44"/>
          <p:cNvCxnSpPr/>
          <p:nvPr/>
        </p:nvCxnSpPr>
        <p:spPr>
          <a:xfrm>
            <a:off x="7634171" y="5567159"/>
            <a:ext cx="289560" cy="373736"/>
          </a:xfrm>
          <a:prstGeom prst="bentConnector2">
            <a:avLst/>
          </a:prstGeom>
          <a:ln w="15875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Elbow Connector 45"/>
          <p:cNvCxnSpPr/>
          <p:nvPr/>
        </p:nvCxnSpPr>
        <p:spPr>
          <a:xfrm rot="5400000" flipH="1" flipV="1">
            <a:off x="6389832" y="5226110"/>
            <a:ext cx="392538" cy="289560"/>
          </a:xfrm>
          <a:prstGeom prst="bentConnector3">
            <a:avLst>
              <a:gd name="adj1" fmla="val 50000"/>
            </a:avLst>
          </a:prstGeom>
          <a:ln w="15875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Elbow Connector 46"/>
          <p:cNvCxnSpPr/>
          <p:nvPr/>
        </p:nvCxnSpPr>
        <p:spPr>
          <a:xfrm>
            <a:off x="6441321" y="5567159"/>
            <a:ext cx="289560" cy="373736"/>
          </a:xfrm>
          <a:prstGeom prst="bentConnector2">
            <a:avLst/>
          </a:prstGeom>
          <a:ln w="15875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Elbow Connector 47"/>
          <p:cNvCxnSpPr/>
          <p:nvPr/>
        </p:nvCxnSpPr>
        <p:spPr>
          <a:xfrm rot="5400000" flipH="1" flipV="1">
            <a:off x="5293837" y="5222195"/>
            <a:ext cx="400369" cy="289560"/>
          </a:xfrm>
          <a:prstGeom prst="bentConnector3">
            <a:avLst>
              <a:gd name="adj1" fmla="val 50000"/>
            </a:avLst>
          </a:prstGeom>
          <a:ln w="15875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Elbow Connector 48"/>
          <p:cNvCxnSpPr/>
          <p:nvPr/>
        </p:nvCxnSpPr>
        <p:spPr>
          <a:xfrm>
            <a:off x="5349240" y="5567159"/>
            <a:ext cx="289560" cy="373736"/>
          </a:xfrm>
          <a:prstGeom prst="bentConnector2">
            <a:avLst/>
          </a:prstGeom>
          <a:ln w="15875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476992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" dur="2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" dur="2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6" dur="2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9" dur="2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2" dur="25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5" dur="25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8" dur="25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4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5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8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1" grpId="0" animBg="1"/>
      <p:bldP spid="12" grpId="0" animBg="1"/>
      <p:bldP spid="13" grpId="0" animBg="1"/>
      <p:bldP spid="14" grpId="0" animBg="1"/>
      <p:bldP spid="26" grpId="0" animBg="1"/>
      <p:bldP spid="27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5648" y="274320"/>
            <a:ext cx="8458200" cy="1325880"/>
          </a:xfrm>
        </p:spPr>
        <p:txBody>
          <a:bodyPr rtlCol="0">
            <a:normAutofit/>
          </a:bodyPr>
          <a:lstStyle/>
          <a:p>
            <a:pPr>
              <a:defRPr/>
            </a:pPr>
            <a:r>
              <a:rPr lang="en-US" dirty="0"/>
              <a:t>Example: Word Count</a:t>
            </a:r>
            <a:br>
              <a:rPr lang="en-US" dirty="0"/>
            </a:br>
            <a:endParaRPr lang="en-US" dirty="0"/>
          </a:p>
        </p:txBody>
      </p:sp>
      <p:sp>
        <p:nvSpPr>
          <p:cNvPr id="6" name="Folded Corner 5"/>
          <p:cNvSpPr/>
          <p:nvPr/>
        </p:nvSpPr>
        <p:spPr>
          <a:xfrm>
            <a:off x="1612901" y="3162300"/>
            <a:ext cx="1571625" cy="2279650"/>
          </a:xfrm>
          <a:prstGeom prst="foldedCorner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604963" y="3130551"/>
            <a:ext cx="1727200" cy="23082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i="1" dirty="0">
                <a:solidFill>
                  <a:prstClr val="black"/>
                </a:solidFill>
                <a:latin typeface="Calibri"/>
              </a:rPr>
              <a:t>Mohammad is </a:t>
            </a:r>
          </a:p>
          <a:p>
            <a:pPr>
              <a:defRPr/>
            </a:pPr>
            <a:r>
              <a:rPr lang="en-US" i="1" dirty="0">
                <a:solidFill>
                  <a:prstClr val="black"/>
                </a:solidFill>
                <a:latin typeface="Calibri"/>
              </a:rPr>
              <a:t>delivering a </a:t>
            </a:r>
          </a:p>
          <a:p>
            <a:pPr>
              <a:defRPr/>
            </a:pPr>
            <a:r>
              <a:rPr lang="en-US" i="1" dirty="0">
                <a:solidFill>
                  <a:prstClr val="black"/>
                </a:solidFill>
                <a:latin typeface="Calibri"/>
              </a:rPr>
              <a:t>lecture to the </a:t>
            </a:r>
          </a:p>
          <a:p>
            <a:pPr>
              <a:defRPr/>
            </a:pPr>
            <a:r>
              <a:rPr lang="en-US" i="1" dirty="0">
                <a:solidFill>
                  <a:prstClr val="black"/>
                </a:solidFill>
                <a:latin typeface="Calibri"/>
              </a:rPr>
              <a:t>15-440 class</a:t>
            </a:r>
          </a:p>
          <a:p>
            <a:pPr>
              <a:defRPr/>
            </a:pPr>
            <a:r>
              <a:rPr lang="en-US" i="1" dirty="0">
                <a:solidFill>
                  <a:prstClr val="black"/>
                </a:solidFill>
                <a:latin typeface="Calibri"/>
              </a:rPr>
              <a:t>The course </a:t>
            </a:r>
          </a:p>
          <a:p>
            <a:pPr>
              <a:defRPr/>
            </a:pPr>
            <a:r>
              <a:rPr lang="en-US" i="1" dirty="0">
                <a:solidFill>
                  <a:prstClr val="black"/>
                </a:solidFill>
                <a:latin typeface="Calibri"/>
              </a:rPr>
              <a:t>name of 15-440 </a:t>
            </a:r>
          </a:p>
          <a:p>
            <a:pPr>
              <a:defRPr/>
            </a:pPr>
            <a:r>
              <a:rPr lang="en-US" i="1" dirty="0">
                <a:solidFill>
                  <a:prstClr val="black"/>
                </a:solidFill>
                <a:latin typeface="Calibri"/>
              </a:rPr>
              <a:t>is Distributed Systems</a:t>
            </a:r>
          </a:p>
        </p:txBody>
      </p:sp>
      <p:cxnSp>
        <p:nvCxnSpPr>
          <p:cNvPr id="9" name="Straight Connector 8"/>
          <p:cNvCxnSpPr/>
          <p:nvPr/>
        </p:nvCxnSpPr>
        <p:spPr>
          <a:xfrm>
            <a:off x="1585914" y="4284663"/>
            <a:ext cx="1603375" cy="0"/>
          </a:xfrm>
          <a:prstGeom prst="line">
            <a:avLst/>
          </a:prstGeom>
          <a:ln w="28575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1609725" y="2600326"/>
            <a:ext cx="1479550" cy="4603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 b="1" dirty="0">
                <a:solidFill>
                  <a:prstClr val="black"/>
                </a:solidFill>
                <a:latin typeface="Calibri"/>
              </a:rPr>
              <a:t>A Text File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9400" y="2722563"/>
            <a:ext cx="1670050" cy="2970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2" name="Folded Corner 81"/>
          <p:cNvSpPr/>
          <p:nvPr/>
        </p:nvSpPr>
        <p:spPr>
          <a:xfrm>
            <a:off x="1649413" y="1882775"/>
            <a:ext cx="1485900" cy="1106488"/>
          </a:xfrm>
          <a:prstGeom prst="foldedCorner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83" name="TextBox 82"/>
          <p:cNvSpPr txBox="1"/>
          <p:nvPr/>
        </p:nvSpPr>
        <p:spPr>
          <a:xfrm>
            <a:off x="1609726" y="1831975"/>
            <a:ext cx="1590675" cy="12001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i="1" dirty="0">
                <a:solidFill>
                  <a:prstClr val="black"/>
                </a:solidFill>
                <a:latin typeface="Calibri"/>
              </a:rPr>
              <a:t>Mohammad is </a:t>
            </a:r>
          </a:p>
          <a:p>
            <a:pPr>
              <a:defRPr/>
            </a:pPr>
            <a:r>
              <a:rPr lang="en-US" i="1" dirty="0">
                <a:solidFill>
                  <a:prstClr val="black"/>
                </a:solidFill>
                <a:latin typeface="Calibri"/>
              </a:rPr>
              <a:t>delivering a </a:t>
            </a:r>
          </a:p>
          <a:p>
            <a:pPr>
              <a:defRPr/>
            </a:pPr>
            <a:r>
              <a:rPr lang="en-US" i="1" dirty="0">
                <a:solidFill>
                  <a:prstClr val="black"/>
                </a:solidFill>
                <a:latin typeface="Calibri"/>
              </a:rPr>
              <a:t>lecture to the</a:t>
            </a:r>
          </a:p>
          <a:p>
            <a:pPr>
              <a:defRPr/>
            </a:pPr>
            <a:r>
              <a:rPr lang="en-US" i="1" dirty="0">
                <a:solidFill>
                  <a:prstClr val="black"/>
                </a:solidFill>
                <a:latin typeface="Calibri"/>
              </a:rPr>
              <a:t>15-440 class</a:t>
            </a:r>
          </a:p>
        </p:txBody>
      </p:sp>
      <p:sp>
        <p:nvSpPr>
          <p:cNvPr id="84" name="Folded Corner 83"/>
          <p:cNvSpPr/>
          <p:nvPr/>
        </p:nvSpPr>
        <p:spPr>
          <a:xfrm>
            <a:off x="1643063" y="4694238"/>
            <a:ext cx="1528762" cy="1365250"/>
          </a:xfrm>
          <a:prstGeom prst="foldedCorner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85" name="TextBox 84"/>
          <p:cNvSpPr txBox="1"/>
          <p:nvPr/>
        </p:nvSpPr>
        <p:spPr>
          <a:xfrm>
            <a:off x="1590676" y="4673600"/>
            <a:ext cx="1719263" cy="12001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i="1" dirty="0">
                <a:solidFill>
                  <a:prstClr val="black"/>
                </a:solidFill>
                <a:latin typeface="Calibri"/>
              </a:rPr>
              <a:t>The course </a:t>
            </a:r>
          </a:p>
          <a:p>
            <a:pPr>
              <a:defRPr/>
            </a:pPr>
            <a:r>
              <a:rPr lang="en-US" i="1" dirty="0">
                <a:solidFill>
                  <a:prstClr val="black"/>
                </a:solidFill>
                <a:latin typeface="Calibri"/>
              </a:rPr>
              <a:t>name of 15-440 </a:t>
            </a:r>
          </a:p>
          <a:p>
            <a:pPr>
              <a:defRPr/>
            </a:pPr>
            <a:r>
              <a:rPr lang="en-US" i="1" dirty="0">
                <a:solidFill>
                  <a:prstClr val="black"/>
                </a:solidFill>
                <a:latin typeface="Calibri"/>
              </a:rPr>
              <a:t>is Distributed </a:t>
            </a:r>
            <a:br>
              <a:rPr lang="en-US" i="1" dirty="0">
                <a:solidFill>
                  <a:prstClr val="black"/>
                </a:solidFill>
                <a:latin typeface="Calibri"/>
              </a:rPr>
            </a:br>
            <a:r>
              <a:rPr lang="en-US" i="1" dirty="0">
                <a:solidFill>
                  <a:prstClr val="black"/>
                </a:solidFill>
                <a:latin typeface="Calibri"/>
              </a:rPr>
              <a:t>Systems</a:t>
            </a:r>
          </a:p>
        </p:txBody>
      </p:sp>
      <p:sp>
        <p:nvSpPr>
          <p:cNvPr id="86" name="TextBox 85"/>
          <p:cNvSpPr txBox="1"/>
          <p:nvPr/>
        </p:nvSpPr>
        <p:spPr>
          <a:xfrm>
            <a:off x="1576389" y="1533525"/>
            <a:ext cx="1616075" cy="3683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b="1" dirty="0">
                <a:solidFill>
                  <a:prstClr val="black"/>
                </a:solidFill>
                <a:latin typeface="Calibri"/>
              </a:rPr>
              <a:t>A Chunk of File</a:t>
            </a:r>
          </a:p>
        </p:txBody>
      </p:sp>
      <p:sp>
        <p:nvSpPr>
          <p:cNvPr id="87" name="TextBox 86"/>
          <p:cNvSpPr txBox="1"/>
          <p:nvPr/>
        </p:nvSpPr>
        <p:spPr>
          <a:xfrm>
            <a:off x="1555751" y="4294188"/>
            <a:ext cx="1616075" cy="3683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b="1" dirty="0">
                <a:solidFill>
                  <a:prstClr val="black"/>
                </a:solidFill>
                <a:latin typeface="Calibri"/>
              </a:rPr>
              <a:t>A Chunk of File</a:t>
            </a:r>
          </a:p>
        </p:txBody>
      </p:sp>
      <p:sp>
        <p:nvSpPr>
          <p:cNvPr id="109" name="Striped Right Arrow 108"/>
          <p:cNvSpPr/>
          <p:nvPr/>
        </p:nvSpPr>
        <p:spPr>
          <a:xfrm>
            <a:off x="3194050" y="2246314"/>
            <a:ext cx="114300" cy="369887"/>
          </a:xfrm>
          <a:prstGeom prst="stripedRight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10" name="Striped Right Arrow 109"/>
          <p:cNvSpPr/>
          <p:nvPr/>
        </p:nvSpPr>
        <p:spPr>
          <a:xfrm>
            <a:off x="3194050" y="5151439"/>
            <a:ext cx="114300" cy="369887"/>
          </a:xfrm>
          <a:prstGeom prst="stripedRight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14" name="TextBox 113"/>
          <p:cNvSpPr txBox="1"/>
          <p:nvPr/>
        </p:nvSpPr>
        <p:spPr>
          <a:xfrm>
            <a:off x="3309839" y="1125563"/>
            <a:ext cx="1876425" cy="400050"/>
          </a:xfrm>
          <a:prstGeom prst="rect">
            <a:avLst/>
          </a:prstGeom>
          <a:solidFill>
            <a:srgbClr val="2818F4"/>
          </a:solidFill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000" b="1" dirty="0">
                <a:solidFill>
                  <a:schemeClr val="bg1"/>
                </a:solidFill>
                <a:latin typeface="Calibri"/>
              </a:rPr>
              <a:t>A </a:t>
            </a:r>
            <a:r>
              <a:rPr lang="en-US" sz="2000" b="1" i="1" dirty="0">
                <a:solidFill>
                  <a:schemeClr val="bg1"/>
                </a:solidFill>
                <a:latin typeface="Calibri"/>
              </a:rPr>
              <a:t>Map</a:t>
            </a:r>
            <a:r>
              <a:rPr lang="en-US" sz="2000" b="1" dirty="0">
                <a:solidFill>
                  <a:schemeClr val="bg1"/>
                </a:solidFill>
                <a:latin typeface="Calibri"/>
              </a:rPr>
              <a:t> Function</a:t>
            </a:r>
          </a:p>
        </p:txBody>
      </p:sp>
      <p:sp>
        <p:nvSpPr>
          <p:cNvPr id="115" name="Oval 114"/>
          <p:cNvSpPr/>
          <p:nvPr/>
        </p:nvSpPr>
        <p:spPr>
          <a:xfrm>
            <a:off x="5027614" y="2325689"/>
            <a:ext cx="841375" cy="841375"/>
          </a:xfrm>
          <a:prstGeom prst="ellipse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>
              <a:defRPr/>
            </a:pPr>
            <a:r>
              <a:rPr lang="en-US" sz="1600" dirty="0">
                <a:solidFill>
                  <a:prstClr val="black"/>
                </a:solidFill>
              </a:rPr>
              <a:t>Parse &amp;</a:t>
            </a:r>
          </a:p>
          <a:p>
            <a:pPr algn="ctr">
              <a:defRPr/>
            </a:pPr>
            <a:r>
              <a:rPr lang="en-US" sz="1600" dirty="0">
                <a:solidFill>
                  <a:prstClr val="black"/>
                </a:solidFill>
              </a:rPr>
              <a:t>Count</a:t>
            </a:r>
          </a:p>
        </p:txBody>
      </p:sp>
      <p:graphicFrame>
        <p:nvGraphicFramePr>
          <p:cNvPr id="116" name="Table 1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8595133"/>
              </p:ext>
            </p:extLst>
          </p:nvPr>
        </p:nvGraphicFramePr>
        <p:xfrm>
          <a:off x="3416300" y="1838325"/>
          <a:ext cx="14478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61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16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Key1 </a:t>
                      </a:r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Value1</a:t>
                      </a:r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0</a:t>
                      </a:r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Mohammad is</a:t>
                      </a:r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20</a:t>
                      </a:r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delivering a</a:t>
                      </a:r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38</a:t>
                      </a:r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lecture to the</a:t>
                      </a:r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60</a:t>
                      </a:r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15-440 class</a:t>
                      </a:r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17" name="Striped Right Arrow 116"/>
          <p:cNvSpPr/>
          <p:nvPr/>
        </p:nvSpPr>
        <p:spPr>
          <a:xfrm>
            <a:off x="4883150" y="2552700"/>
            <a:ext cx="114300" cy="369888"/>
          </a:xfrm>
          <a:prstGeom prst="stripedRightArrow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graphicFrame>
        <p:nvGraphicFramePr>
          <p:cNvPr id="118" name="Table 1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5307303"/>
              </p:ext>
            </p:extLst>
          </p:nvPr>
        </p:nvGraphicFramePr>
        <p:xfrm>
          <a:off x="6051550" y="1169988"/>
          <a:ext cx="1371600" cy="2743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627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532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65176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Key2 </a:t>
                      </a:r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Value2</a:t>
                      </a:r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5176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Mohammad</a:t>
                      </a:r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</a:t>
                      </a:r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5176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is</a:t>
                      </a:r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</a:t>
                      </a:r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5176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delivering</a:t>
                      </a:r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</a:t>
                      </a: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5176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a</a:t>
                      </a:r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</a:t>
                      </a:r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5176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lecture</a:t>
                      </a:r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</a:t>
                      </a:r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5176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to</a:t>
                      </a:r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</a:t>
                      </a:r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65176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the</a:t>
                      </a:r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</a:t>
                      </a:r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65176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15-440</a:t>
                      </a:r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</a:t>
                      </a:r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65176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class</a:t>
                      </a:r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</a:t>
                      </a:r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119" name="Striped Right Arrow 118"/>
          <p:cNvSpPr/>
          <p:nvPr/>
        </p:nvSpPr>
        <p:spPr>
          <a:xfrm>
            <a:off x="5907088" y="2549525"/>
            <a:ext cx="114300" cy="369888"/>
          </a:xfrm>
          <a:prstGeom prst="stripedRightArrow">
            <a:avLst/>
          </a:prstGeom>
          <a:noFill/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graphicFrame>
        <p:nvGraphicFramePr>
          <p:cNvPr id="121" name="Table 1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5686336"/>
              </p:ext>
            </p:extLst>
          </p:nvPr>
        </p:nvGraphicFramePr>
        <p:xfrm>
          <a:off x="8983663" y="1617663"/>
          <a:ext cx="1447800" cy="457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5717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Key2 </a:t>
                      </a:r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Value2</a:t>
                      </a:r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717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Mohammad</a:t>
                      </a:r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</a:t>
                      </a:r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717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is</a:t>
                      </a:r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2</a:t>
                      </a:r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717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delivering</a:t>
                      </a:r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</a:t>
                      </a:r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717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a</a:t>
                      </a:r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</a:t>
                      </a:r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717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lecture</a:t>
                      </a:r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</a:t>
                      </a:r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5717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to</a:t>
                      </a:r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</a:t>
                      </a:r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5717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the</a:t>
                      </a:r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2</a:t>
                      </a:r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5717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15-440</a:t>
                      </a:r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2</a:t>
                      </a:r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5717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class</a:t>
                      </a:r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</a:t>
                      </a:r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5717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course</a:t>
                      </a:r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</a:t>
                      </a:r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5717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name</a:t>
                      </a:r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</a:t>
                      </a:r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5717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of</a:t>
                      </a:r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</a:t>
                      </a:r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5717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Distributed</a:t>
                      </a:r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</a:t>
                      </a:r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5717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Systems</a:t>
                      </a:r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</a:t>
                      </a:r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  <p:sp>
        <p:nvSpPr>
          <p:cNvPr id="122" name="Oval 121"/>
          <p:cNvSpPr/>
          <p:nvPr/>
        </p:nvSpPr>
        <p:spPr>
          <a:xfrm>
            <a:off x="7991476" y="3654426"/>
            <a:ext cx="841375" cy="841375"/>
          </a:xfrm>
          <a:prstGeom prst="ellipse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>
              <a:defRPr/>
            </a:pPr>
            <a:r>
              <a:rPr lang="en-US" sz="1600" dirty="0">
                <a:solidFill>
                  <a:prstClr val="black"/>
                </a:solidFill>
              </a:rPr>
              <a:t>Iterate&amp;</a:t>
            </a:r>
          </a:p>
          <a:p>
            <a:pPr algn="ctr">
              <a:defRPr/>
            </a:pPr>
            <a:r>
              <a:rPr lang="en-US" sz="1600" dirty="0">
                <a:solidFill>
                  <a:prstClr val="black"/>
                </a:solidFill>
              </a:rPr>
              <a:t>Sum</a:t>
            </a:r>
          </a:p>
        </p:txBody>
      </p:sp>
      <p:sp>
        <p:nvSpPr>
          <p:cNvPr id="123" name="Striped Right Arrow 122"/>
          <p:cNvSpPr/>
          <p:nvPr/>
        </p:nvSpPr>
        <p:spPr>
          <a:xfrm>
            <a:off x="8869363" y="3890963"/>
            <a:ext cx="114300" cy="368300"/>
          </a:xfrm>
          <a:prstGeom prst="stripedRightArrow">
            <a:avLst/>
          </a:prstGeom>
          <a:noFill/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124" name="Straight Arrow Connector 123"/>
          <p:cNvCxnSpPr>
            <a:cxnSpLocks/>
            <a:stCxn id="118" idx="3"/>
          </p:cNvCxnSpPr>
          <p:nvPr/>
        </p:nvCxnSpPr>
        <p:spPr>
          <a:xfrm>
            <a:off x="7423150" y="2541588"/>
            <a:ext cx="560388" cy="1282700"/>
          </a:xfrm>
          <a:prstGeom prst="straightConnector1">
            <a:avLst/>
          </a:prstGeom>
          <a:ln w="28575">
            <a:solidFill>
              <a:srgbClr val="92D050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6" name="Oval 125"/>
          <p:cNvSpPr/>
          <p:nvPr/>
        </p:nvSpPr>
        <p:spPr>
          <a:xfrm>
            <a:off x="5027614" y="4999039"/>
            <a:ext cx="841375" cy="841375"/>
          </a:xfrm>
          <a:prstGeom prst="ellipse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>
              <a:defRPr/>
            </a:pPr>
            <a:r>
              <a:rPr lang="en-US" sz="1600" dirty="0">
                <a:solidFill>
                  <a:prstClr val="black"/>
                </a:solidFill>
              </a:rPr>
              <a:t>Parse &amp;</a:t>
            </a:r>
          </a:p>
          <a:p>
            <a:pPr algn="ctr">
              <a:defRPr/>
            </a:pPr>
            <a:r>
              <a:rPr lang="en-US" sz="1600" dirty="0">
                <a:solidFill>
                  <a:prstClr val="black"/>
                </a:solidFill>
              </a:rPr>
              <a:t>Count</a:t>
            </a:r>
          </a:p>
        </p:txBody>
      </p:sp>
      <p:graphicFrame>
        <p:nvGraphicFramePr>
          <p:cNvPr id="127" name="Table 1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5123870"/>
              </p:ext>
            </p:extLst>
          </p:nvPr>
        </p:nvGraphicFramePr>
        <p:xfrm>
          <a:off x="3416300" y="4581525"/>
          <a:ext cx="1447800" cy="20002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61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16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541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Key1 </a:t>
                      </a:r>
                    </a:p>
                  </a:txBody>
                  <a:tcPr marL="0" marR="0" marT="45684" marB="4568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Value1</a:t>
                      </a:r>
                    </a:p>
                  </a:txBody>
                  <a:tcPr marL="0" marR="0" marT="45684" marB="4568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541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0</a:t>
                      </a:r>
                    </a:p>
                  </a:txBody>
                  <a:tcPr marL="0" marR="0" marT="45684" marB="4568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i="1" dirty="0"/>
                        <a:t>The course </a:t>
                      </a:r>
                    </a:p>
                  </a:txBody>
                  <a:tcPr marL="0" marR="0" marT="45684" marB="4568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8087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17</a:t>
                      </a:r>
                    </a:p>
                  </a:txBody>
                  <a:tcPr marL="0" marR="0" marT="45684" marB="4568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i="1" dirty="0"/>
                        <a:t>name of 15-440 </a:t>
                      </a:r>
                    </a:p>
                  </a:txBody>
                  <a:tcPr marL="0" marR="0" marT="45684" marB="4568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541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40</a:t>
                      </a:r>
                    </a:p>
                  </a:txBody>
                  <a:tcPr marL="0" marR="0" marT="45684" marB="4568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i="1" dirty="0"/>
                        <a:t>is Distributed </a:t>
                      </a:r>
                    </a:p>
                  </a:txBody>
                  <a:tcPr marL="0" marR="0" marT="45684" marB="4568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541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58</a:t>
                      </a:r>
                    </a:p>
                  </a:txBody>
                  <a:tcPr marL="0" marR="0" marT="45684" marB="4568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i="1" dirty="0"/>
                        <a:t>Systems</a:t>
                      </a:r>
                    </a:p>
                  </a:txBody>
                  <a:tcPr marL="0" marR="0" marT="45684" marB="4568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28" name="Striped Right Arrow 127"/>
          <p:cNvSpPr/>
          <p:nvPr/>
        </p:nvSpPr>
        <p:spPr>
          <a:xfrm>
            <a:off x="4883150" y="5227639"/>
            <a:ext cx="114300" cy="369887"/>
          </a:xfrm>
          <a:prstGeom prst="stripedRightArrow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graphicFrame>
        <p:nvGraphicFramePr>
          <p:cNvPr id="129" name="Table 1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5444963"/>
              </p:ext>
            </p:extLst>
          </p:nvPr>
        </p:nvGraphicFramePr>
        <p:xfrm>
          <a:off x="6051550" y="4160838"/>
          <a:ext cx="1447800" cy="24685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4285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Key2 </a:t>
                      </a:r>
                    </a:p>
                  </a:txBody>
                  <a:tcPr marL="0" marR="0" marT="45703" marB="457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Value2</a:t>
                      </a:r>
                    </a:p>
                  </a:txBody>
                  <a:tcPr marL="0" marR="0" marT="45703" marB="457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285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The</a:t>
                      </a:r>
                    </a:p>
                  </a:txBody>
                  <a:tcPr marL="0" marR="0" marT="45703" marB="457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</a:t>
                      </a:r>
                    </a:p>
                  </a:txBody>
                  <a:tcPr marL="0" marR="0" marT="45703" marB="457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4285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course</a:t>
                      </a:r>
                    </a:p>
                  </a:txBody>
                  <a:tcPr marL="0" marR="0" marT="45703" marB="457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</a:t>
                      </a:r>
                    </a:p>
                  </a:txBody>
                  <a:tcPr marL="0" marR="0" marT="45703" marB="457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4285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name</a:t>
                      </a:r>
                    </a:p>
                  </a:txBody>
                  <a:tcPr marL="0" marR="0" marT="45703" marB="457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</a:t>
                      </a:r>
                    </a:p>
                  </a:txBody>
                  <a:tcPr marL="0" marR="0" marT="45703" marB="457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4285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of</a:t>
                      </a:r>
                    </a:p>
                  </a:txBody>
                  <a:tcPr marL="0" marR="0" marT="45703" marB="457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</a:t>
                      </a:r>
                    </a:p>
                  </a:txBody>
                  <a:tcPr marL="0" marR="0" marT="45703" marB="457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4285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15-440</a:t>
                      </a:r>
                    </a:p>
                  </a:txBody>
                  <a:tcPr marL="0" marR="0" marT="45703" marB="457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</a:t>
                      </a:r>
                    </a:p>
                  </a:txBody>
                  <a:tcPr marL="0" marR="0" marT="45703" marB="457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4285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is</a:t>
                      </a:r>
                    </a:p>
                  </a:txBody>
                  <a:tcPr marL="0" marR="0" marT="45703" marB="457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</a:t>
                      </a:r>
                    </a:p>
                  </a:txBody>
                  <a:tcPr marL="0" marR="0" marT="45703" marB="457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74285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Distributed</a:t>
                      </a:r>
                    </a:p>
                  </a:txBody>
                  <a:tcPr marL="0" marR="0" marT="45703" marB="457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</a:t>
                      </a:r>
                    </a:p>
                  </a:txBody>
                  <a:tcPr marL="0" marR="0" marT="45703" marB="457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74285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Systems</a:t>
                      </a:r>
                    </a:p>
                  </a:txBody>
                  <a:tcPr marL="0" marR="0" marT="45703" marB="457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</a:t>
                      </a:r>
                    </a:p>
                  </a:txBody>
                  <a:tcPr marL="0" marR="0" marT="45703" marB="457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130" name="Striped Right Arrow 129"/>
          <p:cNvSpPr/>
          <p:nvPr/>
        </p:nvSpPr>
        <p:spPr>
          <a:xfrm>
            <a:off x="5907088" y="5224464"/>
            <a:ext cx="114300" cy="369887"/>
          </a:xfrm>
          <a:prstGeom prst="stripedRightArrow">
            <a:avLst/>
          </a:prstGeom>
          <a:noFill/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31" name="TextBox 130"/>
          <p:cNvSpPr txBox="1"/>
          <p:nvPr/>
        </p:nvSpPr>
        <p:spPr>
          <a:xfrm>
            <a:off x="3308967" y="3994125"/>
            <a:ext cx="1874838" cy="400050"/>
          </a:xfrm>
          <a:prstGeom prst="rect">
            <a:avLst/>
          </a:prstGeom>
          <a:solidFill>
            <a:srgbClr val="2818F4"/>
          </a:solidFill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000" b="1" dirty="0">
                <a:solidFill>
                  <a:schemeClr val="bg1"/>
                </a:solidFill>
                <a:latin typeface="Calibri"/>
              </a:rPr>
              <a:t>A </a:t>
            </a:r>
            <a:r>
              <a:rPr lang="en-US" sz="2000" b="1" i="1" dirty="0">
                <a:solidFill>
                  <a:schemeClr val="bg1"/>
                </a:solidFill>
                <a:latin typeface="Calibri"/>
              </a:rPr>
              <a:t>Map</a:t>
            </a:r>
            <a:r>
              <a:rPr lang="en-US" sz="2000" b="1" dirty="0">
                <a:solidFill>
                  <a:schemeClr val="bg1"/>
                </a:solidFill>
                <a:latin typeface="Calibri"/>
              </a:rPr>
              <a:t> Function</a:t>
            </a:r>
          </a:p>
        </p:txBody>
      </p:sp>
      <p:cxnSp>
        <p:nvCxnSpPr>
          <p:cNvPr id="132" name="Straight Arrow Connector 131"/>
          <p:cNvCxnSpPr/>
          <p:nvPr/>
        </p:nvCxnSpPr>
        <p:spPr>
          <a:xfrm flipV="1">
            <a:off x="7493001" y="4181475"/>
            <a:ext cx="481013" cy="1403350"/>
          </a:xfrm>
          <a:prstGeom prst="straightConnector1">
            <a:avLst/>
          </a:prstGeom>
          <a:ln w="28575">
            <a:solidFill>
              <a:srgbClr val="92D050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3" name="TextBox 132"/>
          <p:cNvSpPr txBox="1"/>
          <p:nvPr/>
        </p:nvSpPr>
        <p:spPr>
          <a:xfrm>
            <a:off x="7842249" y="1462549"/>
            <a:ext cx="1120563" cy="646331"/>
          </a:xfrm>
          <a:prstGeom prst="rect">
            <a:avLst/>
          </a:prstGeom>
          <a:solidFill>
            <a:srgbClr val="C00000"/>
          </a:solidFill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b="1" dirty="0">
                <a:solidFill>
                  <a:schemeClr val="bg1"/>
                </a:solidFill>
                <a:latin typeface="Calibri"/>
              </a:rPr>
              <a:t>A </a:t>
            </a:r>
            <a:r>
              <a:rPr lang="en-US" b="1" i="1" dirty="0">
                <a:solidFill>
                  <a:schemeClr val="bg1"/>
                </a:solidFill>
                <a:latin typeface="Calibri"/>
              </a:rPr>
              <a:t>Reduce</a:t>
            </a:r>
            <a:r>
              <a:rPr lang="en-US" b="1" dirty="0">
                <a:solidFill>
                  <a:schemeClr val="bg1"/>
                </a:solidFill>
                <a:latin typeface="Calibri"/>
              </a:rPr>
              <a:t> </a:t>
            </a:r>
          </a:p>
          <a:p>
            <a:pPr>
              <a:defRPr/>
            </a:pPr>
            <a:r>
              <a:rPr lang="en-US" b="1" dirty="0">
                <a:solidFill>
                  <a:schemeClr val="bg1"/>
                </a:solidFill>
                <a:latin typeface="Calibri"/>
              </a:rPr>
              <a:t>Function</a:t>
            </a:r>
          </a:p>
        </p:txBody>
      </p:sp>
      <p:sp>
        <p:nvSpPr>
          <p:cNvPr id="39" name="Rectangle 38"/>
          <p:cNvSpPr/>
          <p:nvPr/>
        </p:nvSpPr>
        <p:spPr>
          <a:xfrm>
            <a:off x="3308350" y="1136651"/>
            <a:ext cx="4503737" cy="2790825"/>
          </a:xfrm>
          <a:prstGeom prst="rect">
            <a:avLst/>
          </a:prstGeom>
          <a:noFill/>
          <a:ln>
            <a:solidFill>
              <a:srgbClr val="2818F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/>
          <p:cNvSpPr/>
          <p:nvPr/>
        </p:nvSpPr>
        <p:spPr>
          <a:xfrm>
            <a:off x="3314702" y="3990976"/>
            <a:ext cx="4503737" cy="2790825"/>
          </a:xfrm>
          <a:prstGeom prst="rect">
            <a:avLst/>
          </a:prstGeom>
          <a:noFill/>
          <a:ln>
            <a:solidFill>
              <a:srgbClr val="2818F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/>
          <p:cNvSpPr/>
          <p:nvPr/>
        </p:nvSpPr>
        <p:spPr>
          <a:xfrm>
            <a:off x="7854951" y="1452565"/>
            <a:ext cx="2689499" cy="4795836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78949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8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5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8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1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4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7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0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  <p:bldP spid="10" grpId="0"/>
      <p:bldP spid="82" grpId="0" animBg="1"/>
      <p:bldP spid="83" grpId="0"/>
      <p:bldP spid="84" grpId="0" animBg="1"/>
      <p:bldP spid="85" grpId="0"/>
      <p:bldP spid="86" grpId="0"/>
      <p:bldP spid="87" grpId="0"/>
      <p:bldP spid="114" grpId="0" animBg="1"/>
      <p:bldP spid="115" grpId="0" animBg="1"/>
      <p:bldP spid="122" grpId="0" animBg="1"/>
      <p:bldP spid="126" grpId="0" animBg="1"/>
      <p:bldP spid="131" grpId="0" animBg="1"/>
      <p:bldP spid="133" grpId="0" animBg="1"/>
      <p:bldP spid="39" grpId="0" animBg="1"/>
      <p:bldP spid="41" grpId="0" animBg="1"/>
      <p:bldP spid="42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Distributed Analytics Frameworks</a:t>
            </a:r>
          </a:p>
        </p:txBody>
      </p:sp>
      <p:sp>
        <p:nvSpPr>
          <p:cNvPr id="3" name="Rounded Rectangle 2"/>
          <p:cNvSpPr/>
          <p:nvPr/>
        </p:nvSpPr>
        <p:spPr>
          <a:xfrm>
            <a:off x="5072406" y="1851819"/>
            <a:ext cx="2362200" cy="1066800"/>
          </a:xfrm>
          <a:prstGeom prst="roundRect">
            <a:avLst/>
          </a:prstGeom>
          <a:solidFill>
            <a:srgbClr val="2818F4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Hadoop </a:t>
            </a:r>
            <a:r>
              <a:rPr lang="en-US" sz="2800" dirty="0" err="1"/>
              <a:t>MapReduce</a:t>
            </a:r>
            <a:endParaRPr lang="en-US" sz="2800" dirty="0"/>
          </a:p>
        </p:txBody>
      </p:sp>
      <p:sp>
        <p:nvSpPr>
          <p:cNvPr id="4" name="Rounded Rectangle 3"/>
          <p:cNvSpPr/>
          <p:nvPr/>
        </p:nvSpPr>
        <p:spPr>
          <a:xfrm>
            <a:off x="1828800" y="4191000"/>
            <a:ext cx="2057400" cy="1102934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rgbClr val="2818F4"/>
                </a:solidFill>
              </a:rPr>
              <a:t>Introduction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4038600" y="4191000"/>
            <a:ext cx="2057400" cy="1102935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rgbClr val="2818F4"/>
                </a:solidFill>
              </a:rPr>
              <a:t>Programming Model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6248400" y="4154863"/>
            <a:ext cx="2057400" cy="1139072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rgbClr val="2818F4"/>
                </a:solidFill>
              </a:rPr>
              <a:t>Execution Model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8458200" y="4150935"/>
            <a:ext cx="2057400" cy="11430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rgbClr val="2818F4"/>
                </a:solidFill>
              </a:rPr>
              <a:t>Architectural &amp; Scheduling</a:t>
            </a:r>
          </a:p>
          <a:p>
            <a:pPr algn="ctr"/>
            <a:r>
              <a:rPr lang="en-US" sz="2400" b="1" dirty="0">
                <a:solidFill>
                  <a:srgbClr val="2818F4"/>
                </a:solidFill>
              </a:rPr>
              <a:t>Models</a:t>
            </a:r>
          </a:p>
        </p:txBody>
      </p:sp>
      <p:cxnSp>
        <p:nvCxnSpPr>
          <p:cNvPr id="11" name="Straight Arrow Connector 10"/>
          <p:cNvCxnSpPr>
            <a:stCxn id="3" idx="2"/>
            <a:endCxn id="4" idx="0"/>
          </p:cNvCxnSpPr>
          <p:nvPr/>
        </p:nvCxnSpPr>
        <p:spPr>
          <a:xfrm flipH="1">
            <a:off x="2857500" y="2918620"/>
            <a:ext cx="3396006" cy="1272381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3" idx="2"/>
            <a:endCxn id="7" idx="0"/>
          </p:cNvCxnSpPr>
          <p:nvPr/>
        </p:nvCxnSpPr>
        <p:spPr>
          <a:xfrm flipH="1">
            <a:off x="5067300" y="2918619"/>
            <a:ext cx="1186206" cy="1272380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3" idx="2"/>
            <a:endCxn id="8" idx="0"/>
          </p:cNvCxnSpPr>
          <p:nvPr/>
        </p:nvCxnSpPr>
        <p:spPr>
          <a:xfrm>
            <a:off x="6253506" y="2918619"/>
            <a:ext cx="1023594" cy="1236244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3" idx="2"/>
            <a:endCxn id="9" idx="0"/>
          </p:cNvCxnSpPr>
          <p:nvPr/>
        </p:nvCxnSpPr>
        <p:spPr>
          <a:xfrm>
            <a:off x="6253506" y="2918619"/>
            <a:ext cx="3233394" cy="1232316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Down Arrow 17"/>
          <p:cNvSpPr/>
          <p:nvPr/>
        </p:nvSpPr>
        <p:spPr>
          <a:xfrm rot="10800000">
            <a:off x="6896100" y="5562599"/>
            <a:ext cx="762000" cy="762000"/>
          </a:xfrm>
          <a:prstGeom prst="downArrow">
            <a:avLst/>
          </a:prstGeom>
          <a:solidFill>
            <a:schemeClr val="bg1"/>
          </a:solidFill>
          <a:ln>
            <a:solidFill>
              <a:srgbClr val="2818F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209800" y="5334001"/>
            <a:ext cx="1455848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8000" dirty="0">
                <a:solidFill>
                  <a:srgbClr val="2818F4"/>
                </a:solidFill>
              </a:rPr>
              <a:t>  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552949" y="5410201"/>
            <a:ext cx="1455848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8000" dirty="0">
                <a:solidFill>
                  <a:srgbClr val="2818F4"/>
                </a:solidFill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17480101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Execution Model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512552" cy="486156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2400" dirty="0"/>
              <a:t>Hadoop MapReduce adopts a </a:t>
            </a:r>
            <a:r>
              <a:rPr lang="en-US" sz="2400" dirty="0">
                <a:solidFill>
                  <a:srgbClr val="0070C0"/>
                </a:solidFill>
              </a:rPr>
              <a:t>synchronous execution model</a:t>
            </a:r>
          </a:p>
          <a:p>
            <a:endParaRPr lang="en-US" sz="2400" dirty="0"/>
          </a:p>
          <a:p>
            <a:pPr>
              <a:buFont typeface="Wingdings" panose="05000000000000000000" pitchFamily="2" charset="2"/>
              <a:buChar char="§"/>
            </a:pPr>
            <a:r>
              <a:rPr lang="en-US" sz="2400" dirty="0"/>
              <a:t>A distributed program (or system) is said to be synchronous </a:t>
            </a:r>
            <a:r>
              <a:rPr lang="en-US" sz="2400" i="1" dirty="0"/>
              <a:t>if and only if </a:t>
            </a:r>
            <a:r>
              <a:rPr lang="en-US" sz="2400" dirty="0"/>
              <a:t>its constituent tasks operate in a </a:t>
            </a:r>
            <a:r>
              <a:rPr lang="en-US" sz="2400" i="1" dirty="0"/>
              <a:t>lock-step mode</a:t>
            </a:r>
          </a:p>
          <a:p>
            <a:pPr lvl="1"/>
            <a:r>
              <a:rPr lang="en-US" sz="2200" dirty="0"/>
              <a:t>No two tasks can run concurrently under two different iterations</a:t>
            </a:r>
          </a:p>
          <a:p>
            <a:pPr lvl="1"/>
            <a:r>
              <a:rPr lang="en-US" sz="2200" dirty="0"/>
              <a:t>In MapReduce:</a:t>
            </a:r>
          </a:p>
          <a:p>
            <a:pPr lvl="2"/>
            <a:r>
              <a:rPr lang="en-US" sz="2200" dirty="0"/>
              <a:t>Each iteration is treated as a MapReduce </a:t>
            </a:r>
            <a:r>
              <a:rPr lang="en-US" sz="2200" i="1" dirty="0">
                <a:solidFill>
                  <a:srgbClr val="0070C0"/>
                </a:solidFill>
              </a:rPr>
              <a:t>job</a:t>
            </a:r>
          </a:p>
          <a:p>
            <a:pPr lvl="3"/>
            <a:r>
              <a:rPr lang="en-US" sz="2200" dirty="0"/>
              <a:t>A job can encompass 1 or many Map tasks and 0 or many Reduce tasks</a:t>
            </a:r>
          </a:p>
          <a:p>
            <a:pPr lvl="2"/>
            <a:r>
              <a:rPr lang="en-US" sz="2200" dirty="0"/>
              <a:t>Programs with multiple iterations (i.e., iterative programs) are executed using multiple </a:t>
            </a:r>
            <a:r>
              <a:rPr lang="en-US" sz="2200" i="1" dirty="0"/>
              <a:t>chained</a:t>
            </a:r>
            <a:r>
              <a:rPr lang="en-US" sz="2200" dirty="0"/>
              <a:t> MapReduce jobs</a:t>
            </a:r>
          </a:p>
          <a:p>
            <a:pPr lvl="2"/>
            <a:r>
              <a:rPr lang="en-US" sz="2200" dirty="0"/>
              <a:t>When all Reduce tasks within job </a:t>
            </a:r>
            <a:r>
              <a:rPr lang="en-US" sz="2200" i="1" dirty="0" err="1"/>
              <a:t>i</a:t>
            </a:r>
            <a:r>
              <a:rPr lang="en-US" sz="2200" dirty="0"/>
              <a:t> are committed, a new job </a:t>
            </a:r>
            <a:r>
              <a:rPr lang="en-US" sz="2200" i="1" dirty="0" err="1"/>
              <a:t>i</a:t>
            </a:r>
            <a:r>
              <a:rPr lang="en-US" sz="2200" dirty="0"/>
              <a:t> + 1 is started (if any)</a:t>
            </a:r>
          </a:p>
          <a:p>
            <a:pPr lvl="3"/>
            <a:r>
              <a:rPr lang="en-US" sz="2200" dirty="0"/>
              <a:t>Hence, two different tasks cannot run in parallel under two different jobs (or iterations)</a:t>
            </a:r>
          </a:p>
          <a:p>
            <a:endParaRPr lang="en-US" sz="2400" dirty="0"/>
          </a:p>
          <a:p>
            <a:pPr marL="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242849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Distributed Analytics Frameworks</a:t>
            </a:r>
          </a:p>
        </p:txBody>
      </p:sp>
      <p:sp>
        <p:nvSpPr>
          <p:cNvPr id="3" name="Rounded Rectangle 2"/>
          <p:cNvSpPr/>
          <p:nvPr/>
        </p:nvSpPr>
        <p:spPr>
          <a:xfrm>
            <a:off x="5072406" y="1851819"/>
            <a:ext cx="2362200" cy="1066800"/>
          </a:xfrm>
          <a:prstGeom prst="roundRect">
            <a:avLst/>
          </a:prstGeom>
          <a:solidFill>
            <a:srgbClr val="2818F4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Hadoop </a:t>
            </a:r>
            <a:r>
              <a:rPr lang="en-US" sz="2800" dirty="0" err="1"/>
              <a:t>MapReduce</a:t>
            </a:r>
            <a:endParaRPr lang="en-US" sz="2800" dirty="0"/>
          </a:p>
        </p:txBody>
      </p:sp>
      <p:sp>
        <p:nvSpPr>
          <p:cNvPr id="4" name="Rounded Rectangle 3"/>
          <p:cNvSpPr/>
          <p:nvPr/>
        </p:nvSpPr>
        <p:spPr>
          <a:xfrm>
            <a:off x="1828800" y="4191000"/>
            <a:ext cx="2057400" cy="1102934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rgbClr val="2818F4"/>
                </a:solidFill>
              </a:rPr>
              <a:t>Introduction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4038600" y="4191000"/>
            <a:ext cx="2057400" cy="1102935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rgbClr val="2818F4"/>
                </a:solidFill>
              </a:rPr>
              <a:t>Programming Model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6248400" y="4154863"/>
            <a:ext cx="2057400" cy="1139072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rgbClr val="2818F4"/>
                </a:solidFill>
              </a:rPr>
              <a:t>Execution Model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8458200" y="4150935"/>
            <a:ext cx="2057400" cy="11430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rgbClr val="2818F4"/>
                </a:solidFill>
              </a:rPr>
              <a:t>Architectural &amp; Scheduling</a:t>
            </a:r>
          </a:p>
          <a:p>
            <a:pPr algn="ctr"/>
            <a:r>
              <a:rPr lang="en-US" sz="2400" b="1" dirty="0">
                <a:solidFill>
                  <a:srgbClr val="2818F4"/>
                </a:solidFill>
              </a:rPr>
              <a:t>Models</a:t>
            </a:r>
          </a:p>
        </p:txBody>
      </p:sp>
      <p:cxnSp>
        <p:nvCxnSpPr>
          <p:cNvPr id="11" name="Straight Arrow Connector 10"/>
          <p:cNvCxnSpPr>
            <a:stCxn id="3" idx="2"/>
            <a:endCxn id="4" idx="0"/>
          </p:cNvCxnSpPr>
          <p:nvPr/>
        </p:nvCxnSpPr>
        <p:spPr>
          <a:xfrm flipH="1">
            <a:off x="2857500" y="2918620"/>
            <a:ext cx="3396006" cy="1272381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3" idx="2"/>
            <a:endCxn id="7" idx="0"/>
          </p:cNvCxnSpPr>
          <p:nvPr/>
        </p:nvCxnSpPr>
        <p:spPr>
          <a:xfrm flipH="1">
            <a:off x="5067300" y="2918619"/>
            <a:ext cx="1186206" cy="1272380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3" idx="2"/>
            <a:endCxn id="8" idx="0"/>
          </p:cNvCxnSpPr>
          <p:nvPr/>
        </p:nvCxnSpPr>
        <p:spPr>
          <a:xfrm>
            <a:off x="6253506" y="2918619"/>
            <a:ext cx="1023594" cy="1236244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3" idx="2"/>
            <a:endCxn id="9" idx="0"/>
          </p:cNvCxnSpPr>
          <p:nvPr/>
        </p:nvCxnSpPr>
        <p:spPr>
          <a:xfrm>
            <a:off x="6253506" y="2918619"/>
            <a:ext cx="3233394" cy="1232316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Down Arrow 17"/>
          <p:cNvSpPr/>
          <p:nvPr/>
        </p:nvSpPr>
        <p:spPr>
          <a:xfrm rot="10800000">
            <a:off x="9067800" y="5562599"/>
            <a:ext cx="762000" cy="762000"/>
          </a:xfrm>
          <a:prstGeom prst="downArrow">
            <a:avLst/>
          </a:prstGeom>
          <a:solidFill>
            <a:schemeClr val="bg1"/>
          </a:solidFill>
          <a:ln>
            <a:solidFill>
              <a:srgbClr val="2818F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209800" y="5334001"/>
            <a:ext cx="1455848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8000" dirty="0">
                <a:solidFill>
                  <a:srgbClr val="2818F4"/>
                </a:solidFill>
              </a:rPr>
              <a:t>  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552949" y="5410201"/>
            <a:ext cx="1455848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8000" dirty="0">
                <a:solidFill>
                  <a:srgbClr val="2818F4"/>
                </a:solidFill>
              </a:rPr>
              <a:t>  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6629400" y="5363853"/>
            <a:ext cx="1455848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8000" dirty="0">
                <a:solidFill>
                  <a:srgbClr val="2818F4"/>
                </a:solidFill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5700747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274320"/>
            <a:ext cx="9448800" cy="1325880"/>
          </a:xfrm>
        </p:spPr>
        <p:txBody>
          <a:bodyPr>
            <a:normAutofit/>
          </a:bodyPr>
          <a:lstStyle/>
          <a:p>
            <a:r>
              <a:rPr lang="en-US" dirty="0"/>
              <a:t>The Architectural and Scheduling Models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204704" cy="5013960"/>
          </a:xfrm>
        </p:spPr>
        <p:txBody>
          <a:bodyPr>
            <a:normAutofit/>
          </a:bodyPr>
          <a:lstStyle/>
          <a:p>
            <a:r>
              <a:rPr lang="en-US" sz="2400" dirty="0"/>
              <a:t>Hadoop MapReduce employs a </a:t>
            </a:r>
            <a:r>
              <a:rPr lang="en-US" sz="2400" dirty="0">
                <a:solidFill>
                  <a:srgbClr val="0070C0"/>
                </a:solidFill>
              </a:rPr>
              <a:t>master-slave architecture</a:t>
            </a:r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A </a:t>
            </a:r>
            <a:r>
              <a:rPr lang="en-US" sz="2400" dirty="0">
                <a:solidFill>
                  <a:srgbClr val="0070C0"/>
                </a:solidFill>
              </a:rPr>
              <a:t>pull-based task scheduling</a:t>
            </a:r>
            <a:r>
              <a:rPr lang="en-US" sz="2400" dirty="0"/>
              <a:t> strategy is used, whereby:</a:t>
            </a:r>
          </a:p>
          <a:p>
            <a:pPr lvl="1"/>
            <a:r>
              <a:rPr lang="en-US" sz="2200" dirty="0"/>
              <a:t>Map tasks are scheduled in proximity of HDFS blocks</a:t>
            </a:r>
          </a:p>
          <a:p>
            <a:pPr lvl="1"/>
            <a:r>
              <a:rPr lang="en-US" sz="2200" dirty="0"/>
              <a:t>Reduce tasks are scheduled </a:t>
            </a:r>
            <a:r>
              <a:rPr lang="en-US" sz="2200" i="1" dirty="0"/>
              <a:t>anywhere</a:t>
            </a:r>
            <a:endParaRPr lang="en-US" sz="2400" dirty="0"/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73" name="Rectangle 72"/>
          <p:cNvSpPr/>
          <p:nvPr/>
        </p:nvSpPr>
        <p:spPr>
          <a:xfrm>
            <a:off x="5416859" y="2209800"/>
            <a:ext cx="1124641" cy="258172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Core Switch</a:t>
            </a:r>
          </a:p>
        </p:txBody>
      </p:sp>
      <p:sp>
        <p:nvSpPr>
          <p:cNvPr id="74" name="Rectangle 73"/>
          <p:cNvSpPr/>
          <p:nvPr/>
        </p:nvSpPr>
        <p:spPr>
          <a:xfrm>
            <a:off x="2310415" y="3387956"/>
            <a:ext cx="990600" cy="536331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t" anchorCtr="0"/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TaskTracker1</a:t>
            </a:r>
          </a:p>
        </p:txBody>
      </p:sp>
      <p:cxnSp>
        <p:nvCxnSpPr>
          <p:cNvPr id="75" name="Straight Connector 74"/>
          <p:cNvCxnSpPr/>
          <p:nvPr/>
        </p:nvCxnSpPr>
        <p:spPr>
          <a:xfrm>
            <a:off x="5977085" y="2455984"/>
            <a:ext cx="0" cy="1524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/>
          <p:nvPr/>
        </p:nvCxnSpPr>
        <p:spPr>
          <a:xfrm>
            <a:off x="4023746" y="2617163"/>
            <a:ext cx="0" cy="143586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/>
          <p:nvPr/>
        </p:nvCxnSpPr>
        <p:spPr>
          <a:xfrm>
            <a:off x="4014954" y="2998163"/>
            <a:ext cx="0" cy="2286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/>
          <p:cNvCxnSpPr/>
          <p:nvPr/>
        </p:nvCxnSpPr>
        <p:spPr>
          <a:xfrm flipH="1">
            <a:off x="2805715" y="3226763"/>
            <a:ext cx="120924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/>
          <p:cNvCxnSpPr/>
          <p:nvPr/>
        </p:nvCxnSpPr>
        <p:spPr>
          <a:xfrm>
            <a:off x="2805715" y="3235555"/>
            <a:ext cx="0" cy="1524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/>
          <p:cNvCxnSpPr/>
          <p:nvPr/>
        </p:nvCxnSpPr>
        <p:spPr>
          <a:xfrm flipH="1">
            <a:off x="4027706" y="3226763"/>
            <a:ext cx="125651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/>
          <p:cNvCxnSpPr/>
          <p:nvPr/>
        </p:nvCxnSpPr>
        <p:spPr>
          <a:xfrm>
            <a:off x="5284216" y="3235555"/>
            <a:ext cx="0" cy="1524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/>
          <p:cNvCxnSpPr/>
          <p:nvPr/>
        </p:nvCxnSpPr>
        <p:spPr>
          <a:xfrm>
            <a:off x="4018913" y="3226763"/>
            <a:ext cx="0" cy="1524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/>
          <p:nvPr/>
        </p:nvCxnSpPr>
        <p:spPr>
          <a:xfrm>
            <a:off x="7837169" y="3012026"/>
            <a:ext cx="0" cy="23887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/>
          <p:cNvCxnSpPr/>
          <p:nvPr/>
        </p:nvCxnSpPr>
        <p:spPr>
          <a:xfrm>
            <a:off x="4021698" y="2617163"/>
            <a:ext cx="3815471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TextBox 84"/>
          <p:cNvSpPr txBox="1"/>
          <p:nvPr/>
        </p:nvSpPr>
        <p:spPr>
          <a:xfrm>
            <a:off x="5108523" y="3936739"/>
            <a:ext cx="1482265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400" b="1" i="1" dirty="0"/>
              <a:t>Request a Map Task</a:t>
            </a:r>
          </a:p>
        </p:txBody>
      </p:sp>
      <p:cxnSp>
        <p:nvCxnSpPr>
          <p:cNvPr id="86" name="Straight Connector 85"/>
          <p:cNvCxnSpPr/>
          <p:nvPr/>
        </p:nvCxnSpPr>
        <p:spPr>
          <a:xfrm>
            <a:off x="2791061" y="3924286"/>
            <a:ext cx="0" cy="202224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Connector 86"/>
          <p:cNvCxnSpPr/>
          <p:nvPr/>
        </p:nvCxnSpPr>
        <p:spPr>
          <a:xfrm>
            <a:off x="2791062" y="4144089"/>
            <a:ext cx="6286181" cy="8094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Arrow Connector 87"/>
          <p:cNvCxnSpPr/>
          <p:nvPr/>
        </p:nvCxnSpPr>
        <p:spPr>
          <a:xfrm flipV="1">
            <a:off x="9076658" y="3901603"/>
            <a:ext cx="0" cy="242487"/>
          </a:xfrm>
          <a:prstGeom prst="straightConnector1">
            <a:avLst/>
          </a:prstGeom>
          <a:ln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/>
          <p:cNvCxnSpPr/>
          <p:nvPr/>
        </p:nvCxnSpPr>
        <p:spPr>
          <a:xfrm>
            <a:off x="9076738" y="3944098"/>
            <a:ext cx="504" cy="443702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Connector 89"/>
          <p:cNvCxnSpPr/>
          <p:nvPr/>
        </p:nvCxnSpPr>
        <p:spPr>
          <a:xfrm>
            <a:off x="2791061" y="4387800"/>
            <a:ext cx="6288528" cy="0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Straight Arrow Connector 90"/>
          <p:cNvCxnSpPr/>
          <p:nvPr/>
        </p:nvCxnSpPr>
        <p:spPr>
          <a:xfrm flipV="1">
            <a:off x="2791061" y="3922538"/>
            <a:ext cx="5862" cy="465262"/>
          </a:xfrm>
          <a:prstGeom prst="straightConnector1">
            <a:avLst/>
          </a:prstGeom>
          <a:ln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TextBox 91"/>
          <p:cNvSpPr txBox="1"/>
          <p:nvPr/>
        </p:nvSpPr>
        <p:spPr>
          <a:xfrm>
            <a:off x="3834416" y="4172356"/>
            <a:ext cx="4392613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400" b="1" i="1" dirty="0"/>
              <a:t>Schedule a Map Task at an Empty Map Slot on TaskTracker1</a:t>
            </a:r>
          </a:p>
        </p:txBody>
      </p:sp>
      <p:sp>
        <p:nvSpPr>
          <p:cNvPr id="93" name="Rectangle 92"/>
          <p:cNvSpPr/>
          <p:nvPr/>
        </p:nvSpPr>
        <p:spPr>
          <a:xfrm>
            <a:off x="3456554" y="2760749"/>
            <a:ext cx="1145859" cy="258172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Rack Switch 1</a:t>
            </a:r>
          </a:p>
        </p:txBody>
      </p:sp>
      <p:sp>
        <p:nvSpPr>
          <p:cNvPr id="94" name="Rectangle 93"/>
          <p:cNvSpPr/>
          <p:nvPr/>
        </p:nvSpPr>
        <p:spPr>
          <a:xfrm>
            <a:off x="7264240" y="2775218"/>
            <a:ext cx="1145859" cy="258172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Rack Switch 2</a:t>
            </a:r>
          </a:p>
        </p:txBody>
      </p:sp>
      <p:cxnSp>
        <p:nvCxnSpPr>
          <p:cNvPr id="95" name="Straight Connector 94"/>
          <p:cNvCxnSpPr/>
          <p:nvPr/>
        </p:nvCxnSpPr>
        <p:spPr>
          <a:xfrm>
            <a:off x="2361733" y="3725092"/>
            <a:ext cx="0" cy="155574"/>
          </a:xfrm>
          <a:prstGeom prst="line">
            <a:avLst/>
          </a:prstGeom>
          <a:ln w="25400" cap="rnd" cmpd="sng">
            <a:solidFill>
              <a:srgbClr val="1138FB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Straight Connector 95"/>
          <p:cNvCxnSpPr/>
          <p:nvPr/>
        </p:nvCxnSpPr>
        <p:spPr>
          <a:xfrm>
            <a:off x="2719285" y="3720684"/>
            <a:ext cx="0" cy="155574"/>
          </a:xfrm>
          <a:prstGeom prst="line">
            <a:avLst/>
          </a:prstGeom>
          <a:ln w="25400" cap="rnd" cmpd="sng">
            <a:solidFill>
              <a:srgbClr val="1138FB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 flipH="1">
            <a:off x="6627929" y="3229693"/>
            <a:ext cx="120924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Straight Connector 97"/>
          <p:cNvCxnSpPr/>
          <p:nvPr/>
        </p:nvCxnSpPr>
        <p:spPr>
          <a:xfrm>
            <a:off x="6627929" y="3238485"/>
            <a:ext cx="0" cy="1524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Straight Connector 98"/>
          <p:cNvCxnSpPr/>
          <p:nvPr/>
        </p:nvCxnSpPr>
        <p:spPr>
          <a:xfrm flipH="1">
            <a:off x="7849920" y="3229693"/>
            <a:ext cx="125651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Connector 99"/>
          <p:cNvCxnSpPr/>
          <p:nvPr/>
        </p:nvCxnSpPr>
        <p:spPr>
          <a:xfrm>
            <a:off x="9106430" y="3238485"/>
            <a:ext cx="0" cy="1524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Straight Connector 100"/>
          <p:cNvCxnSpPr/>
          <p:nvPr/>
        </p:nvCxnSpPr>
        <p:spPr>
          <a:xfrm>
            <a:off x="7841127" y="3229693"/>
            <a:ext cx="0" cy="1524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Straight Connector 101"/>
          <p:cNvCxnSpPr/>
          <p:nvPr/>
        </p:nvCxnSpPr>
        <p:spPr>
          <a:xfrm>
            <a:off x="2361733" y="3886948"/>
            <a:ext cx="352278" cy="0"/>
          </a:xfrm>
          <a:prstGeom prst="line">
            <a:avLst/>
          </a:prstGeom>
          <a:ln w="25400" cap="rnd">
            <a:solidFill>
              <a:srgbClr val="1138F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Straight Connector 102"/>
          <p:cNvCxnSpPr/>
          <p:nvPr/>
        </p:nvCxnSpPr>
        <p:spPr>
          <a:xfrm>
            <a:off x="2866411" y="3718810"/>
            <a:ext cx="0" cy="155574"/>
          </a:xfrm>
          <a:prstGeom prst="line">
            <a:avLst/>
          </a:prstGeom>
          <a:ln w="25400" cap="rnd" cmpd="sng">
            <a:solidFill>
              <a:srgbClr val="1138FB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Connector 103"/>
          <p:cNvCxnSpPr/>
          <p:nvPr/>
        </p:nvCxnSpPr>
        <p:spPr>
          <a:xfrm>
            <a:off x="3223963" y="3714402"/>
            <a:ext cx="0" cy="155574"/>
          </a:xfrm>
          <a:prstGeom prst="line">
            <a:avLst/>
          </a:prstGeom>
          <a:ln w="25400" cap="rnd" cmpd="sng">
            <a:solidFill>
              <a:srgbClr val="1138FB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Straight Connector 104"/>
          <p:cNvCxnSpPr/>
          <p:nvPr/>
        </p:nvCxnSpPr>
        <p:spPr>
          <a:xfrm>
            <a:off x="2866411" y="3880666"/>
            <a:ext cx="352278" cy="0"/>
          </a:xfrm>
          <a:prstGeom prst="line">
            <a:avLst/>
          </a:prstGeom>
          <a:ln w="25400" cap="rnd">
            <a:solidFill>
              <a:srgbClr val="1138F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" name="Rectangle 105"/>
          <p:cNvSpPr/>
          <p:nvPr/>
        </p:nvSpPr>
        <p:spPr>
          <a:xfrm>
            <a:off x="3534182" y="3376232"/>
            <a:ext cx="990600" cy="536331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t" anchorCtr="0"/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TaskTracker2</a:t>
            </a:r>
          </a:p>
        </p:txBody>
      </p:sp>
      <p:cxnSp>
        <p:nvCxnSpPr>
          <p:cNvPr id="107" name="Straight Connector 106"/>
          <p:cNvCxnSpPr/>
          <p:nvPr/>
        </p:nvCxnSpPr>
        <p:spPr>
          <a:xfrm>
            <a:off x="3585500" y="3713368"/>
            <a:ext cx="0" cy="155574"/>
          </a:xfrm>
          <a:prstGeom prst="line">
            <a:avLst/>
          </a:prstGeom>
          <a:ln w="25400" cap="rnd" cmpd="sng">
            <a:solidFill>
              <a:srgbClr val="1138FB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Connector 107"/>
          <p:cNvCxnSpPr/>
          <p:nvPr/>
        </p:nvCxnSpPr>
        <p:spPr>
          <a:xfrm>
            <a:off x="3943052" y="3708960"/>
            <a:ext cx="0" cy="155574"/>
          </a:xfrm>
          <a:prstGeom prst="line">
            <a:avLst/>
          </a:prstGeom>
          <a:ln w="25400" cap="rnd" cmpd="sng">
            <a:solidFill>
              <a:srgbClr val="1138FB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Connector 108"/>
          <p:cNvCxnSpPr/>
          <p:nvPr/>
        </p:nvCxnSpPr>
        <p:spPr>
          <a:xfrm>
            <a:off x="3585500" y="3875224"/>
            <a:ext cx="352278" cy="0"/>
          </a:xfrm>
          <a:prstGeom prst="line">
            <a:avLst/>
          </a:prstGeom>
          <a:ln w="25400" cap="rnd">
            <a:solidFill>
              <a:srgbClr val="1138F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Connector 109"/>
          <p:cNvCxnSpPr/>
          <p:nvPr/>
        </p:nvCxnSpPr>
        <p:spPr>
          <a:xfrm>
            <a:off x="4090178" y="3707086"/>
            <a:ext cx="0" cy="155574"/>
          </a:xfrm>
          <a:prstGeom prst="line">
            <a:avLst/>
          </a:prstGeom>
          <a:ln w="25400" cap="rnd" cmpd="sng">
            <a:solidFill>
              <a:srgbClr val="1138FB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Connector 110"/>
          <p:cNvCxnSpPr/>
          <p:nvPr/>
        </p:nvCxnSpPr>
        <p:spPr>
          <a:xfrm>
            <a:off x="4447730" y="3702678"/>
            <a:ext cx="0" cy="155574"/>
          </a:xfrm>
          <a:prstGeom prst="line">
            <a:avLst/>
          </a:prstGeom>
          <a:ln w="25400" cap="rnd" cmpd="sng">
            <a:solidFill>
              <a:srgbClr val="1138FB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Connector 111"/>
          <p:cNvCxnSpPr/>
          <p:nvPr/>
        </p:nvCxnSpPr>
        <p:spPr>
          <a:xfrm>
            <a:off x="4090178" y="3868942"/>
            <a:ext cx="352278" cy="0"/>
          </a:xfrm>
          <a:prstGeom prst="line">
            <a:avLst/>
          </a:prstGeom>
          <a:ln w="25400" cap="rnd">
            <a:solidFill>
              <a:srgbClr val="1138F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3" name="Rectangle 112"/>
          <p:cNvSpPr/>
          <p:nvPr/>
        </p:nvSpPr>
        <p:spPr>
          <a:xfrm>
            <a:off x="4788916" y="3382094"/>
            <a:ext cx="990600" cy="536331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t" anchorCtr="0"/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TaskTracker3</a:t>
            </a:r>
          </a:p>
        </p:txBody>
      </p:sp>
      <p:cxnSp>
        <p:nvCxnSpPr>
          <p:cNvPr id="114" name="Straight Connector 113"/>
          <p:cNvCxnSpPr/>
          <p:nvPr/>
        </p:nvCxnSpPr>
        <p:spPr>
          <a:xfrm>
            <a:off x="4840234" y="3719230"/>
            <a:ext cx="0" cy="155574"/>
          </a:xfrm>
          <a:prstGeom prst="line">
            <a:avLst/>
          </a:prstGeom>
          <a:ln w="25400" cap="rnd" cmpd="sng">
            <a:solidFill>
              <a:srgbClr val="1138FB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Straight Connector 114"/>
          <p:cNvCxnSpPr/>
          <p:nvPr/>
        </p:nvCxnSpPr>
        <p:spPr>
          <a:xfrm>
            <a:off x="5197786" y="3714822"/>
            <a:ext cx="0" cy="155574"/>
          </a:xfrm>
          <a:prstGeom prst="line">
            <a:avLst/>
          </a:prstGeom>
          <a:ln w="25400" cap="rnd" cmpd="sng">
            <a:solidFill>
              <a:srgbClr val="1138FB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Straight Connector 115"/>
          <p:cNvCxnSpPr/>
          <p:nvPr/>
        </p:nvCxnSpPr>
        <p:spPr>
          <a:xfrm>
            <a:off x="4840234" y="3881086"/>
            <a:ext cx="352278" cy="0"/>
          </a:xfrm>
          <a:prstGeom prst="line">
            <a:avLst/>
          </a:prstGeom>
          <a:ln w="25400" cap="rnd">
            <a:solidFill>
              <a:srgbClr val="1138F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Straight Connector 116"/>
          <p:cNvCxnSpPr/>
          <p:nvPr/>
        </p:nvCxnSpPr>
        <p:spPr>
          <a:xfrm>
            <a:off x="5344912" y="3712948"/>
            <a:ext cx="0" cy="155574"/>
          </a:xfrm>
          <a:prstGeom prst="line">
            <a:avLst/>
          </a:prstGeom>
          <a:ln w="25400" cap="rnd" cmpd="sng">
            <a:solidFill>
              <a:srgbClr val="1138FB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Straight Connector 117"/>
          <p:cNvCxnSpPr/>
          <p:nvPr/>
        </p:nvCxnSpPr>
        <p:spPr>
          <a:xfrm>
            <a:off x="5702464" y="3708540"/>
            <a:ext cx="0" cy="155574"/>
          </a:xfrm>
          <a:prstGeom prst="line">
            <a:avLst/>
          </a:prstGeom>
          <a:ln w="25400" cap="rnd" cmpd="sng">
            <a:solidFill>
              <a:srgbClr val="1138FB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Straight Connector 118"/>
          <p:cNvCxnSpPr/>
          <p:nvPr/>
        </p:nvCxnSpPr>
        <p:spPr>
          <a:xfrm>
            <a:off x="5344912" y="3874804"/>
            <a:ext cx="352278" cy="0"/>
          </a:xfrm>
          <a:prstGeom prst="line">
            <a:avLst/>
          </a:prstGeom>
          <a:ln w="25400" cap="rnd">
            <a:solidFill>
              <a:srgbClr val="1138F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0" name="Rectangle 119"/>
          <p:cNvSpPr/>
          <p:nvPr/>
        </p:nvSpPr>
        <p:spPr>
          <a:xfrm>
            <a:off x="6132629" y="3382094"/>
            <a:ext cx="990600" cy="536331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t" anchorCtr="0"/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TaskTracker4</a:t>
            </a:r>
          </a:p>
        </p:txBody>
      </p:sp>
      <p:cxnSp>
        <p:nvCxnSpPr>
          <p:cNvPr id="121" name="Straight Connector 120"/>
          <p:cNvCxnSpPr/>
          <p:nvPr/>
        </p:nvCxnSpPr>
        <p:spPr>
          <a:xfrm>
            <a:off x="6183947" y="3719230"/>
            <a:ext cx="0" cy="155574"/>
          </a:xfrm>
          <a:prstGeom prst="line">
            <a:avLst/>
          </a:prstGeom>
          <a:ln w="25400" cap="rnd" cmpd="sng">
            <a:solidFill>
              <a:srgbClr val="1138FB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Straight Connector 121"/>
          <p:cNvCxnSpPr/>
          <p:nvPr/>
        </p:nvCxnSpPr>
        <p:spPr>
          <a:xfrm>
            <a:off x="6541499" y="3714822"/>
            <a:ext cx="0" cy="155574"/>
          </a:xfrm>
          <a:prstGeom prst="line">
            <a:avLst/>
          </a:prstGeom>
          <a:ln w="25400" cap="rnd" cmpd="sng">
            <a:solidFill>
              <a:srgbClr val="1138FB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Straight Connector 122"/>
          <p:cNvCxnSpPr/>
          <p:nvPr/>
        </p:nvCxnSpPr>
        <p:spPr>
          <a:xfrm>
            <a:off x="6183947" y="3881086"/>
            <a:ext cx="352278" cy="0"/>
          </a:xfrm>
          <a:prstGeom prst="line">
            <a:avLst/>
          </a:prstGeom>
          <a:ln w="25400" cap="rnd">
            <a:solidFill>
              <a:srgbClr val="1138F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Straight Connector 123"/>
          <p:cNvCxnSpPr/>
          <p:nvPr/>
        </p:nvCxnSpPr>
        <p:spPr>
          <a:xfrm>
            <a:off x="6688625" y="3712948"/>
            <a:ext cx="0" cy="155574"/>
          </a:xfrm>
          <a:prstGeom prst="line">
            <a:avLst/>
          </a:prstGeom>
          <a:ln w="25400" cap="rnd" cmpd="sng">
            <a:solidFill>
              <a:srgbClr val="1138FB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Straight Connector 124"/>
          <p:cNvCxnSpPr/>
          <p:nvPr/>
        </p:nvCxnSpPr>
        <p:spPr>
          <a:xfrm>
            <a:off x="7046177" y="3708540"/>
            <a:ext cx="0" cy="155574"/>
          </a:xfrm>
          <a:prstGeom prst="line">
            <a:avLst/>
          </a:prstGeom>
          <a:ln w="25400" cap="rnd" cmpd="sng">
            <a:solidFill>
              <a:srgbClr val="1138FB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Straight Connector 125"/>
          <p:cNvCxnSpPr/>
          <p:nvPr/>
        </p:nvCxnSpPr>
        <p:spPr>
          <a:xfrm>
            <a:off x="6688625" y="3874804"/>
            <a:ext cx="352278" cy="0"/>
          </a:xfrm>
          <a:prstGeom prst="line">
            <a:avLst/>
          </a:prstGeom>
          <a:ln w="25400" cap="rnd">
            <a:solidFill>
              <a:srgbClr val="1138F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7" name="Rectangle 126"/>
          <p:cNvSpPr/>
          <p:nvPr/>
        </p:nvSpPr>
        <p:spPr>
          <a:xfrm>
            <a:off x="7356396" y="3370370"/>
            <a:ext cx="990600" cy="536331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t" anchorCtr="0"/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TaskTracker5</a:t>
            </a:r>
          </a:p>
        </p:txBody>
      </p:sp>
      <p:cxnSp>
        <p:nvCxnSpPr>
          <p:cNvPr id="128" name="Straight Connector 127"/>
          <p:cNvCxnSpPr/>
          <p:nvPr/>
        </p:nvCxnSpPr>
        <p:spPr>
          <a:xfrm>
            <a:off x="7407714" y="3707506"/>
            <a:ext cx="0" cy="155574"/>
          </a:xfrm>
          <a:prstGeom prst="line">
            <a:avLst/>
          </a:prstGeom>
          <a:ln w="25400" cap="rnd" cmpd="sng">
            <a:solidFill>
              <a:srgbClr val="1138FB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Straight Connector 128"/>
          <p:cNvCxnSpPr/>
          <p:nvPr/>
        </p:nvCxnSpPr>
        <p:spPr>
          <a:xfrm>
            <a:off x="7765266" y="3703098"/>
            <a:ext cx="0" cy="155574"/>
          </a:xfrm>
          <a:prstGeom prst="line">
            <a:avLst/>
          </a:prstGeom>
          <a:ln w="25400" cap="rnd" cmpd="sng">
            <a:solidFill>
              <a:srgbClr val="1138FB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Straight Connector 129"/>
          <p:cNvCxnSpPr/>
          <p:nvPr/>
        </p:nvCxnSpPr>
        <p:spPr>
          <a:xfrm>
            <a:off x="7407714" y="3869362"/>
            <a:ext cx="352278" cy="0"/>
          </a:xfrm>
          <a:prstGeom prst="line">
            <a:avLst/>
          </a:prstGeom>
          <a:ln w="25400" cap="rnd">
            <a:solidFill>
              <a:srgbClr val="1138F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Straight Connector 130"/>
          <p:cNvCxnSpPr/>
          <p:nvPr/>
        </p:nvCxnSpPr>
        <p:spPr>
          <a:xfrm>
            <a:off x="7912392" y="3701224"/>
            <a:ext cx="0" cy="155574"/>
          </a:xfrm>
          <a:prstGeom prst="line">
            <a:avLst/>
          </a:prstGeom>
          <a:ln w="25400" cap="rnd" cmpd="sng">
            <a:solidFill>
              <a:srgbClr val="1138FB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Straight Connector 131"/>
          <p:cNvCxnSpPr/>
          <p:nvPr/>
        </p:nvCxnSpPr>
        <p:spPr>
          <a:xfrm>
            <a:off x="8269944" y="3696816"/>
            <a:ext cx="0" cy="155574"/>
          </a:xfrm>
          <a:prstGeom prst="line">
            <a:avLst/>
          </a:prstGeom>
          <a:ln w="25400" cap="rnd" cmpd="sng">
            <a:solidFill>
              <a:srgbClr val="1138FB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" name="Straight Connector 132"/>
          <p:cNvCxnSpPr/>
          <p:nvPr/>
        </p:nvCxnSpPr>
        <p:spPr>
          <a:xfrm>
            <a:off x="7912392" y="3863080"/>
            <a:ext cx="352278" cy="0"/>
          </a:xfrm>
          <a:prstGeom prst="line">
            <a:avLst/>
          </a:prstGeom>
          <a:ln w="25400" cap="rnd">
            <a:solidFill>
              <a:srgbClr val="1138F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4" name="Rectangle 133"/>
          <p:cNvSpPr/>
          <p:nvPr/>
        </p:nvSpPr>
        <p:spPr>
          <a:xfrm>
            <a:off x="8478175" y="3376232"/>
            <a:ext cx="1223640" cy="536331"/>
          </a:xfrm>
          <a:prstGeom prst="rect">
            <a:avLst/>
          </a:prstGeom>
          <a:noFill/>
          <a:ln>
            <a:solidFill>
              <a:srgbClr val="1138F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t" anchorCtr="0"/>
          <a:lstStyle/>
          <a:p>
            <a:pPr algn="ctr"/>
            <a:r>
              <a:rPr lang="en-US" sz="1400" b="1" dirty="0" err="1">
                <a:solidFill>
                  <a:schemeClr val="tx1"/>
                </a:solidFill>
              </a:rPr>
              <a:t>JobTracker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135" name="Rectangle 134"/>
          <p:cNvSpPr/>
          <p:nvPr/>
        </p:nvSpPr>
        <p:spPr>
          <a:xfrm>
            <a:off x="8622389" y="3659025"/>
            <a:ext cx="304800" cy="179419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MT1</a:t>
            </a:r>
          </a:p>
        </p:txBody>
      </p:sp>
      <p:sp>
        <p:nvSpPr>
          <p:cNvPr id="136" name="Rectangle 135"/>
          <p:cNvSpPr/>
          <p:nvPr/>
        </p:nvSpPr>
        <p:spPr>
          <a:xfrm>
            <a:off x="8927189" y="3659680"/>
            <a:ext cx="304800" cy="179419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MT2</a:t>
            </a:r>
          </a:p>
        </p:txBody>
      </p:sp>
      <p:sp>
        <p:nvSpPr>
          <p:cNvPr id="137" name="Rectangle 136"/>
          <p:cNvSpPr/>
          <p:nvPr/>
        </p:nvSpPr>
        <p:spPr>
          <a:xfrm>
            <a:off x="9231989" y="3659024"/>
            <a:ext cx="304800" cy="179419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MT3</a:t>
            </a:r>
          </a:p>
        </p:txBody>
      </p:sp>
      <p:sp>
        <p:nvSpPr>
          <p:cNvPr id="138" name="Rounded Rectangle 137"/>
          <p:cNvSpPr/>
          <p:nvPr/>
        </p:nvSpPr>
        <p:spPr>
          <a:xfrm>
            <a:off x="8596014" y="3614796"/>
            <a:ext cx="987963" cy="274320"/>
          </a:xfrm>
          <a:prstGeom prst="roundRect">
            <a:avLst/>
          </a:prstGeom>
          <a:noFill/>
          <a:ln w="15875">
            <a:solidFill>
              <a:srgbClr val="1138F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9" name="Straight Connector 138"/>
          <p:cNvCxnSpPr/>
          <p:nvPr/>
        </p:nvCxnSpPr>
        <p:spPr>
          <a:xfrm>
            <a:off x="7837028" y="2631632"/>
            <a:ext cx="0" cy="143586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0" name="Rectangle 139"/>
          <p:cNvSpPr/>
          <p:nvPr/>
        </p:nvSpPr>
        <p:spPr>
          <a:xfrm>
            <a:off x="7431453" y="3664869"/>
            <a:ext cx="304800" cy="179419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MT2</a:t>
            </a:r>
          </a:p>
        </p:txBody>
      </p:sp>
      <p:sp>
        <p:nvSpPr>
          <p:cNvPr id="141" name="Rectangle 140"/>
          <p:cNvSpPr/>
          <p:nvPr/>
        </p:nvSpPr>
        <p:spPr>
          <a:xfrm>
            <a:off x="7938767" y="3650259"/>
            <a:ext cx="304800" cy="179419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MT3</a:t>
            </a:r>
          </a:p>
        </p:txBody>
      </p:sp>
      <p:sp>
        <p:nvSpPr>
          <p:cNvPr id="142" name="Rectangle 141"/>
          <p:cNvSpPr/>
          <p:nvPr/>
        </p:nvSpPr>
        <p:spPr>
          <a:xfrm>
            <a:off x="8863614" y="3638534"/>
            <a:ext cx="704088" cy="2392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1689500" y="2946728"/>
            <a:ext cx="557815" cy="372207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841248" y="2631632"/>
            <a:ext cx="8374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A slave</a:t>
            </a:r>
          </a:p>
        </p:txBody>
      </p:sp>
      <p:cxnSp>
        <p:nvCxnSpPr>
          <p:cNvPr id="143" name="Straight Arrow Connector 142"/>
          <p:cNvCxnSpPr/>
          <p:nvPr/>
        </p:nvCxnSpPr>
        <p:spPr>
          <a:xfrm flipH="1">
            <a:off x="9797283" y="2888324"/>
            <a:ext cx="553192" cy="430611"/>
          </a:xfrm>
          <a:prstGeom prst="straightConnector1">
            <a:avLst/>
          </a:prstGeom>
          <a:ln>
            <a:solidFill>
              <a:srgbClr val="2818F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4" name="TextBox 143"/>
          <p:cNvSpPr txBox="1"/>
          <p:nvPr/>
        </p:nvSpPr>
        <p:spPr>
          <a:xfrm>
            <a:off x="10328893" y="2576083"/>
            <a:ext cx="12391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2818F4"/>
                </a:solidFill>
              </a:rPr>
              <a:t>The master</a:t>
            </a:r>
          </a:p>
        </p:txBody>
      </p:sp>
    </p:spTree>
    <p:extLst>
      <p:ext uri="{BB962C8B-B14F-4D97-AF65-F5344CB8AC3E}">
        <p14:creationId xmlns:p14="http://schemas.microsoft.com/office/powerpoint/2010/main" val="42258736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4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45833E-6 -0.02222 C 0.0013 -0.04676 -1.45833E-6 -0.04121 0.01667 -0.04259 C 0.02005 -0.04468 0.02461 -0.04097 0.02748 -0.04491 C 0.02891 -0.04699 0.02695 -0.05162 0.02669 -0.05486 C 0.02917 -0.09074 0.02826 -0.07894 0.00078 -0.07778 C -0.07903 -0.07894 -0.07708 -0.03565 -0.07708 -0.11644 C -0.07708 -0.12755 -0.07708 -0.12639 -0.07565 -0.13357 C -0.0763 -0.1419 -0.07695 -0.15625 -0.08138 -0.16111 C -0.09752 -0.15648 -0.12552 -0.16227 -0.13958 -0.16227 C -0.16445 -0.16297 -0.18906 -0.16297 -0.2138 -0.16366 C -0.21719 -0.16343 -0.2293 -0.15695 -0.23112 -0.16736 C -0.23073 -0.17871 -0.22956 -0.18727 -0.23203 -0.19699 C -0.23255 -0.18426 -0.23255 -0.17593 -0.23112 -0.16366 C -0.24401 -0.14954 -0.23125 -0.16227 -0.27148 -0.16227 C -0.29752 -0.16227 -0.32331 -0.16181 -0.34909 -0.16111 C -0.35781 -0.16181 -0.38034 -0.16597 -0.3901 -0.16019 C -0.39036 -0.15648 -0.39062 -0.15255 -0.39101 -0.14931 C -0.3914 -0.1463 -0.39219 -0.14074 -0.39219 -0.14028 C -0.39297 -0.11991 -0.39375 -0.11597 -0.39297 -0.09445 C -0.39388 -0.08866 -0.39518 -0.07616 -0.39518 -0.07616 C -0.42643 -0.07755 -0.44844 -0.07894 -0.47956 -0.07778 C -0.48307 -0.07755 -0.48828 -0.08172 -0.49036 -0.07616 C -0.49414 -0.06574 -0.48919 -0.04746 -0.49401 -0.03542 C -0.49323 -0.02801 -0.4918 -0.02477 -0.49609 -0.02222 C -0.49909 -0.02547 -0.50547 -0.02408 -0.50898 -0.02454 C -0.51341 -0.0132 -0.5112 -0.0132 -0.5112 0.00278 " pathEditMode="relative" rAng="0" ptsTypes="AAAAAAAAAAAAAAAAAAAAAAAAAA">
                                      <p:cBhvr>
                                        <p:cTn id="34" dur="30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4193" y="-75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5" grpId="0"/>
      <p:bldP spid="92" grpId="0"/>
      <p:bldP spid="135" grpId="0" animBg="1"/>
      <p:bldP spid="140" grpId="0" animBg="1"/>
      <p:bldP spid="141" grpId="0" animBg="1"/>
      <p:bldP spid="142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274320"/>
            <a:ext cx="9448800" cy="1325880"/>
          </a:xfrm>
        </p:spPr>
        <p:txBody>
          <a:bodyPr>
            <a:normAutofit/>
          </a:bodyPr>
          <a:lstStyle/>
          <a:p>
            <a:r>
              <a:rPr lang="en-US" dirty="0"/>
              <a:t>The Architectural and Scheduling Models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741152" cy="5242560"/>
          </a:xfrm>
        </p:spPr>
        <p:txBody>
          <a:bodyPr>
            <a:normAutofit/>
          </a:bodyPr>
          <a:lstStyle/>
          <a:p>
            <a:r>
              <a:rPr lang="en-US" sz="2400" dirty="0"/>
              <a:t>Hadoop MapReduce employs a </a:t>
            </a:r>
            <a:r>
              <a:rPr lang="en-US" sz="2400" dirty="0">
                <a:solidFill>
                  <a:srgbClr val="0070C0"/>
                </a:solidFill>
              </a:rPr>
              <a:t>master-slave architecture</a:t>
            </a:r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r>
              <a:rPr lang="en-US" sz="2400" dirty="0">
                <a:solidFill>
                  <a:srgbClr val="00B050"/>
                </a:solidFill>
              </a:rPr>
              <a:t>With the above setup, how many Map tasks can run in parallel?</a:t>
            </a:r>
          </a:p>
          <a:p>
            <a:pPr lvl="1"/>
            <a:r>
              <a:rPr lang="en-US" sz="2000" dirty="0"/>
              <a:t>Each </a:t>
            </a:r>
            <a:r>
              <a:rPr lang="en-US" sz="2000" dirty="0" err="1"/>
              <a:t>TaskTracker</a:t>
            </a:r>
            <a:r>
              <a:rPr lang="en-US" sz="2000" dirty="0"/>
              <a:t> has by default two Map slots, thus can run two Map tasks concurrently</a:t>
            </a:r>
          </a:p>
          <a:p>
            <a:pPr lvl="1"/>
            <a:r>
              <a:rPr lang="en-US" sz="2000" dirty="0"/>
              <a:t>With 5 </a:t>
            </a:r>
            <a:r>
              <a:rPr lang="en-US" sz="2000" dirty="0" err="1"/>
              <a:t>TaskTrackers</a:t>
            </a:r>
            <a:r>
              <a:rPr lang="en-US" sz="2000" dirty="0"/>
              <a:t> and 2 Map slots on each </a:t>
            </a:r>
            <a:r>
              <a:rPr lang="en-US" sz="2000" dirty="0" err="1"/>
              <a:t>TaskTracker</a:t>
            </a:r>
            <a:r>
              <a:rPr lang="en-US" sz="2000" dirty="0"/>
              <a:t>, 10 Map tasks can be executed </a:t>
            </a:r>
            <a:br>
              <a:rPr lang="en-US" sz="2000" dirty="0"/>
            </a:br>
            <a:r>
              <a:rPr lang="en-US" sz="2000" dirty="0"/>
              <a:t>in parallel</a:t>
            </a:r>
          </a:p>
          <a:p>
            <a:pPr lvl="2"/>
            <a:r>
              <a:rPr lang="en-US" sz="1800" dirty="0"/>
              <a:t>The maximum number of Map tasks that can run in parallel is denoted as </a:t>
            </a:r>
            <a:r>
              <a:rPr lang="en-US" sz="1800" b="1" i="1" dirty="0">
                <a:solidFill>
                  <a:srgbClr val="0070C0"/>
                </a:solidFill>
              </a:rPr>
              <a:t>Map wave</a:t>
            </a:r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73" name="Rectangle 72"/>
          <p:cNvSpPr/>
          <p:nvPr/>
        </p:nvSpPr>
        <p:spPr>
          <a:xfrm>
            <a:off x="5416859" y="2209800"/>
            <a:ext cx="1124641" cy="258172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Core Switch</a:t>
            </a:r>
          </a:p>
        </p:txBody>
      </p:sp>
      <p:sp>
        <p:nvSpPr>
          <p:cNvPr id="74" name="Rectangle 73"/>
          <p:cNvSpPr/>
          <p:nvPr/>
        </p:nvSpPr>
        <p:spPr>
          <a:xfrm>
            <a:off x="2310415" y="3387956"/>
            <a:ext cx="990600" cy="536331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t" anchorCtr="0"/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TaskTracker1</a:t>
            </a:r>
          </a:p>
        </p:txBody>
      </p:sp>
      <p:cxnSp>
        <p:nvCxnSpPr>
          <p:cNvPr id="75" name="Straight Connector 74"/>
          <p:cNvCxnSpPr/>
          <p:nvPr/>
        </p:nvCxnSpPr>
        <p:spPr>
          <a:xfrm>
            <a:off x="5977085" y="2455984"/>
            <a:ext cx="0" cy="1524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/>
          <p:nvPr/>
        </p:nvCxnSpPr>
        <p:spPr>
          <a:xfrm>
            <a:off x="4023746" y="2617163"/>
            <a:ext cx="0" cy="143586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/>
          <p:nvPr/>
        </p:nvCxnSpPr>
        <p:spPr>
          <a:xfrm>
            <a:off x="4014954" y="2998163"/>
            <a:ext cx="0" cy="2286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/>
          <p:cNvCxnSpPr/>
          <p:nvPr/>
        </p:nvCxnSpPr>
        <p:spPr>
          <a:xfrm flipH="1">
            <a:off x="2805715" y="3226763"/>
            <a:ext cx="120924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/>
          <p:cNvCxnSpPr/>
          <p:nvPr/>
        </p:nvCxnSpPr>
        <p:spPr>
          <a:xfrm>
            <a:off x="2805715" y="3235555"/>
            <a:ext cx="0" cy="1524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/>
          <p:cNvCxnSpPr/>
          <p:nvPr/>
        </p:nvCxnSpPr>
        <p:spPr>
          <a:xfrm flipH="1">
            <a:off x="4027706" y="3226763"/>
            <a:ext cx="125651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/>
          <p:cNvCxnSpPr/>
          <p:nvPr/>
        </p:nvCxnSpPr>
        <p:spPr>
          <a:xfrm>
            <a:off x="5284216" y="3235555"/>
            <a:ext cx="0" cy="1524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/>
          <p:cNvCxnSpPr/>
          <p:nvPr/>
        </p:nvCxnSpPr>
        <p:spPr>
          <a:xfrm>
            <a:off x="4018913" y="3226763"/>
            <a:ext cx="0" cy="1524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/>
          <p:nvPr/>
        </p:nvCxnSpPr>
        <p:spPr>
          <a:xfrm>
            <a:off x="7837169" y="3012026"/>
            <a:ext cx="0" cy="23887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/>
          <p:cNvCxnSpPr/>
          <p:nvPr/>
        </p:nvCxnSpPr>
        <p:spPr>
          <a:xfrm>
            <a:off x="4021698" y="2617163"/>
            <a:ext cx="3815471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TextBox 84"/>
          <p:cNvSpPr txBox="1"/>
          <p:nvPr/>
        </p:nvSpPr>
        <p:spPr>
          <a:xfrm>
            <a:off x="5108523" y="3936739"/>
            <a:ext cx="1482265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400" b="1" i="1" dirty="0"/>
              <a:t>Request a Map Task</a:t>
            </a:r>
          </a:p>
        </p:txBody>
      </p:sp>
      <p:cxnSp>
        <p:nvCxnSpPr>
          <p:cNvPr id="86" name="Straight Connector 85"/>
          <p:cNvCxnSpPr/>
          <p:nvPr/>
        </p:nvCxnSpPr>
        <p:spPr>
          <a:xfrm>
            <a:off x="2791061" y="3924286"/>
            <a:ext cx="0" cy="202224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Connector 86"/>
          <p:cNvCxnSpPr/>
          <p:nvPr/>
        </p:nvCxnSpPr>
        <p:spPr>
          <a:xfrm>
            <a:off x="2791062" y="4144089"/>
            <a:ext cx="6286181" cy="8094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Arrow Connector 87"/>
          <p:cNvCxnSpPr/>
          <p:nvPr/>
        </p:nvCxnSpPr>
        <p:spPr>
          <a:xfrm flipV="1">
            <a:off x="9076658" y="3901603"/>
            <a:ext cx="0" cy="242487"/>
          </a:xfrm>
          <a:prstGeom prst="straightConnector1">
            <a:avLst/>
          </a:prstGeom>
          <a:ln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/>
          <p:cNvCxnSpPr/>
          <p:nvPr/>
        </p:nvCxnSpPr>
        <p:spPr>
          <a:xfrm>
            <a:off x="9076738" y="3944098"/>
            <a:ext cx="504" cy="443702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Connector 89"/>
          <p:cNvCxnSpPr/>
          <p:nvPr/>
        </p:nvCxnSpPr>
        <p:spPr>
          <a:xfrm>
            <a:off x="2791061" y="4387800"/>
            <a:ext cx="6288528" cy="0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Straight Arrow Connector 90"/>
          <p:cNvCxnSpPr/>
          <p:nvPr/>
        </p:nvCxnSpPr>
        <p:spPr>
          <a:xfrm flipV="1">
            <a:off x="2791061" y="3922538"/>
            <a:ext cx="5862" cy="465262"/>
          </a:xfrm>
          <a:prstGeom prst="straightConnector1">
            <a:avLst/>
          </a:prstGeom>
          <a:ln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TextBox 91"/>
          <p:cNvSpPr txBox="1"/>
          <p:nvPr/>
        </p:nvSpPr>
        <p:spPr>
          <a:xfrm>
            <a:off x="3834416" y="4172356"/>
            <a:ext cx="4392613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400" b="1" i="1" dirty="0"/>
              <a:t>Schedule a Map Task at an Empty Map Slot on TaskTracker1</a:t>
            </a:r>
          </a:p>
        </p:txBody>
      </p:sp>
      <p:sp>
        <p:nvSpPr>
          <p:cNvPr id="93" name="Rectangle 92"/>
          <p:cNvSpPr/>
          <p:nvPr/>
        </p:nvSpPr>
        <p:spPr>
          <a:xfrm>
            <a:off x="3456554" y="2760749"/>
            <a:ext cx="1145859" cy="258172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Rack Switch 1</a:t>
            </a:r>
          </a:p>
        </p:txBody>
      </p:sp>
      <p:sp>
        <p:nvSpPr>
          <p:cNvPr id="94" name="Rectangle 93"/>
          <p:cNvSpPr/>
          <p:nvPr/>
        </p:nvSpPr>
        <p:spPr>
          <a:xfrm>
            <a:off x="7264240" y="2775218"/>
            <a:ext cx="1145859" cy="258172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Rack Switch 2</a:t>
            </a:r>
          </a:p>
        </p:txBody>
      </p:sp>
      <p:cxnSp>
        <p:nvCxnSpPr>
          <p:cNvPr id="95" name="Straight Connector 94"/>
          <p:cNvCxnSpPr/>
          <p:nvPr/>
        </p:nvCxnSpPr>
        <p:spPr>
          <a:xfrm>
            <a:off x="2361733" y="3725092"/>
            <a:ext cx="0" cy="155574"/>
          </a:xfrm>
          <a:prstGeom prst="line">
            <a:avLst/>
          </a:prstGeom>
          <a:ln w="25400" cap="rnd" cmpd="sng">
            <a:solidFill>
              <a:srgbClr val="1138FB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Straight Connector 95"/>
          <p:cNvCxnSpPr/>
          <p:nvPr/>
        </p:nvCxnSpPr>
        <p:spPr>
          <a:xfrm>
            <a:off x="2719285" y="3720684"/>
            <a:ext cx="0" cy="155574"/>
          </a:xfrm>
          <a:prstGeom prst="line">
            <a:avLst/>
          </a:prstGeom>
          <a:ln w="25400" cap="rnd" cmpd="sng">
            <a:solidFill>
              <a:srgbClr val="1138FB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 flipH="1">
            <a:off x="6627929" y="3229693"/>
            <a:ext cx="120924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Straight Connector 97"/>
          <p:cNvCxnSpPr/>
          <p:nvPr/>
        </p:nvCxnSpPr>
        <p:spPr>
          <a:xfrm>
            <a:off x="6627929" y="3238485"/>
            <a:ext cx="0" cy="1524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Straight Connector 98"/>
          <p:cNvCxnSpPr/>
          <p:nvPr/>
        </p:nvCxnSpPr>
        <p:spPr>
          <a:xfrm flipH="1">
            <a:off x="7849920" y="3229693"/>
            <a:ext cx="125651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Connector 99"/>
          <p:cNvCxnSpPr/>
          <p:nvPr/>
        </p:nvCxnSpPr>
        <p:spPr>
          <a:xfrm>
            <a:off x="9106430" y="3238485"/>
            <a:ext cx="0" cy="1524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Straight Connector 100"/>
          <p:cNvCxnSpPr/>
          <p:nvPr/>
        </p:nvCxnSpPr>
        <p:spPr>
          <a:xfrm>
            <a:off x="7841127" y="3229693"/>
            <a:ext cx="0" cy="1524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Straight Connector 101"/>
          <p:cNvCxnSpPr/>
          <p:nvPr/>
        </p:nvCxnSpPr>
        <p:spPr>
          <a:xfrm>
            <a:off x="2361733" y="3886948"/>
            <a:ext cx="352278" cy="0"/>
          </a:xfrm>
          <a:prstGeom prst="line">
            <a:avLst/>
          </a:prstGeom>
          <a:ln w="25400" cap="rnd">
            <a:solidFill>
              <a:srgbClr val="1138F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Straight Connector 102"/>
          <p:cNvCxnSpPr/>
          <p:nvPr/>
        </p:nvCxnSpPr>
        <p:spPr>
          <a:xfrm>
            <a:off x="2866411" y="3718810"/>
            <a:ext cx="0" cy="155574"/>
          </a:xfrm>
          <a:prstGeom prst="line">
            <a:avLst/>
          </a:prstGeom>
          <a:ln w="25400" cap="rnd" cmpd="sng">
            <a:solidFill>
              <a:srgbClr val="1138FB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Connector 103"/>
          <p:cNvCxnSpPr/>
          <p:nvPr/>
        </p:nvCxnSpPr>
        <p:spPr>
          <a:xfrm>
            <a:off x="3223963" y="3714402"/>
            <a:ext cx="0" cy="155574"/>
          </a:xfrm>
          <a:prstGeom prst="line">
            <a:avLst/>
          </a:prstGeom>
          <a:ln w="25400" cap="rnd" cmpd="sng">
            <a:solidFill>
              <a:srgbClr val="1138FB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Straight Connector 104"/>
          <p:cNvCxnSpPr/>
          <p:nvPr/>
        </p:nvCxnSpPr>
        <p:spPr>
          <a:xfrm>
            <a:off x="2866411" y="3880666"/>
            <a:ext cx="352278" cy="0"/>
          </a:xfrm>
          <a:prstGeom prst="line">
            <a:avLst/>
          </a:prstGeom>
          <a:ln w="25400" cap="rnd">
            <a:solidFill>
              <a:srgbClr val="1138F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" name="Rectangle 105"/>
          <p:cNvSpPr/>
          <p:nvPr/>
        </p:nvSpPr>
        <p:spPr>
          <a:xfrm>
            <a:off x="3534182" y="3376232"/>
            <a:ext cx="990600" cy="536331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t" anchorCtr="0"/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TaskTracker2</a:t>
            </a:r>
          </a:p>
        </p:txBody>
      </p:sp>
      <p:cxnSp>
        <p:nvCxnSpPr>
          <p:cNvPr id="107" name="Straight Connector 106"/>
          <p:cNvCxnSpPr/>
          <p:nvPr/>
        </p:nvCxnSpPr>
        <p:spPr>
          <a:xfrm>
            <a:off x="3585500" y="3713368"/>
            <a:ext cx="0" cy="155574"/>
          </a:xfrm>
          <a:prstGeom prst="line">
            <a:avLst/>
          </a:prstGeom>
          <a:ln w="25400" cap="rnd" cmpd="sng">
            <a:solidFill>
              <a:srgbClr val="1138FB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Connector 107"/>
          <p:cNvCxnSpPr/>
          <p:nvPr/>
        </p:nvCxnSpPr>
        <p:spPr>
          <a:xfrm>
            <a:off x="3943052" y="3708960"/>
            <a:ext cx="0" cy="155574"/>
          </a:xfrm>
          <a:prstGeom prst="line">
            <a:avLst/>
          </a:prstGeom>
          <a:ln w="25400" cap="rnd" cmpd="sng">
            <a:solidFill>
              <a:srgbClr val="1138FB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Connector 108"/>
          <p:cNvCxnSpPr/>
          <p:nvPr/>
        </p:nvCxnSpPr>
        <p:spPr>
          <a:xfrm>
            <a:off x="3585500" y="3875224"/>
            <a:ext cx="352278" cy="0"/>
          </a:xfrm>
          <a:prstGeom prst="line">
            <a:avLst/>
          </a:prstGeom>
          <a:ln w="25400" cap="rnd">
            <a:solidFill>
              <a:srgbClr val="1138F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Connector 109"/>
          <p:cNvCxnSpPr/>
          <p:nvPr/>
        </p:nvCxnSpPr>
        <p:spPr>
          <a:xfrm>
            <a:off x="4090178" y="3707086"/>
            <a:ext cx="0" cy="155574"/>
          </a:xfrm>
          <a:prstGeom prst="line">
            <a:avLst/>
          </a:prstGeom>
          <a:ln w="25400" cap="rnd" cmpd="sng">
            <a:solidFill>
              <a:srgbClr val="1138FB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Connector 110"/>
          <p:cNvCxnSpPr/>
          <p:nvPr/>
        </p:nvCxnSpPr>
        <p:spPr>
          <a:xfrm>
            <a:off x="4447730" y="3702678"/>
            <a:ext cx="0" cy="155574"/>
          </a:xfrm>
          <a:prstGeom prst="line">
            <a:avLst/>
          </a:prstGeom>
          <a:ln w="25400" cap="rnd" cmpd="sng">
            <a:solidFill>
              <a:srgbClr val="1138FB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Connector 111"/>
          <p:cNvCxnSpPr/>
          <p:nvPr/>
        </p:nvCxnSpPr>
        <p:spPr>
          <a:xfrm>
            <a:off x="4090178" y="3868942"/>
            <a:ext cx="352278" cy="0"/>
          </a:xfrm>
          <a:prstGeom prst="line">
            <a:avLst/>
          </a:prstGeom>
          <a:ln w="25400" cap="rnd">
            <a:solidFill>
              <a:srgbClr val="1138F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3" name="Rectangle 112"/>
          <p:cNvSpPr/>
          <p:nvPr/>
        </p:nvSpPr>
        <p:spPr>
          <a:xfrm>
            <a:off x="4788916" y="3382094"/>
            <a:ext cx="990600" cy="536331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t" anchorCtr="0"/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TaskTracker3</a:t>
            </a:r>
          </a:p>
        </p:txBody>
      </p:sp>
      <p:cxnSp>
        <p:nvCxnSpPr>
          <p:cNvPr id="114" name="Straight Connector 113"/>
          <p:cNvCxnSpPr/>
          <p:nvPr/>
        </p:nvCxnSpPr>
        <p:spPr>
          <a:xfrm>
            <a:off x="4840234" y="3719230"/>
            <a:ext cx="0" cy="155574"/>
          </a:xfrm>
          <a:prstGeom prst="line">
            <a:avLst/>
          </a:prstGeom>
          <a:ln w="25400" cap="rnd" cmpd="sng">
            <a:solidFill>
              <a:srgbClr val="1138FB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Straight Connector 114"/>
          <p:cNvCxnSpPr/>
          <p:nvPr/>
        </p:nvCxnSpPr>
        <p:spPr>
          <a:xfrm>
            <a:off x="5197786" y="3714822"/>
            <a:ext cx="0" cy="155574"/>
          </a:xfrm>
          <a:prstGeom prst="line">
            <a:avLst/>
          </a:prstGeom>
          <a:ln w="25400" cap="rnd" cmpd="sng">
            <a:solidFill>
              <a:srgbClr val="1138FB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Straight Connector 115"/>
          <p:cNvCxnSpPr/>
          <p:nvPr/>
        </p:nvCxnSpPr>
        <p:spPr>
          <a:xfrm>
            <a:off x="4840234" y="3881086"/>
            <a:ext cx="352278" cy="0"/>
          </a:xfrm>
          <a:prstGeom prst="line">
            <a:avLst/>
          </a:prstGeom>
          <a:ln w="25400" cap="rnd">
            <a:solidFill>
              <a:srgbClr val="1138F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Straight Connector 116"/>
          <p:cNvCxnSpPr/>
          <p:nvPr/>
        </p:nvCxnSpPr>
        <p:spPr>
          <a:xfrm>
            <a:off x="5344912" y="3712948"/>
            <a:ext cx="0" cy="155574"/>
          </a:xfrm>
          <a:prstGeom prst="line">
            <a:avLst/>
          </a:prstGeom>
          <a:ln w="25400" cap="rnd" cmpd="sng">
            <a:solidFill>
              <a:srgbClr val="1138FB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Straight Connector 117"/>
          <p:cNvCxnSpPr/>
          <p:nvPr/>
        </p:nvCxnSpPr>
        <p:spPr>
          <a:xfrm>
            <a:off x="5702464" y="3708540"/>
            <a:ext cx="0" cy="155574"/>
          </a:xfrm>
          <a:prstGeom prst="line">
            <a:avLst/>
          </a:prstGeom>
          <a:ln w="25400" cap="rnd" cmpd="sng">
            <a:solidFill>
              <a:srgbClr val="1138FB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Straight Connector 118"/>
          <p:cNvCxnSpPr/>
          <p:nvPr/>
        </p:nvCxnSpPr>
        <p:spPr>
          <a:xfrm>
            <a:off x="5344912" y="3874804"/>
            <a:ext cx="352278" cy="0"/>
          </a:xfrm>
          <a:prstGeom prst="line">
            <a:avLst/>
          </a:prstGeom>
          <a:ln w="25400" cap="rnd">
            <a:solidFill>
              <a:srgbClr val="1138F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0" name="Rectangle 119"/>
          <p:cNvSpPr/>
          <p:nvPr/>
        </p:nvSpPr>
        <p:spPr>
          <a:xfrm>
            <a:off x="6132629" y="3382094"/>
            <a:ext cx="990600" cy="536331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t" anchorCtr="0"/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TaskTracker4</a:t>
            </a:r>
          </a:p>
        </p:txBody>
      </p:sp>
      <p:cxnSp>
        <p:nvCxnSpPr>
          <p:cNvPr id="121" name="Straight Connector 120"/>
          <p:cNvCxnSpPr/>
          <p:nvPr/>
        </p:nvCxnSpPr>
        <p:spPr>
          <a:xfrm>
            <a:off x="6183947" y="3719230"/>
            <a:ext cx="0" cy="155574"/>
          </a:xfrm>
          <a:prstGeom prst="line">
            <a:avLst/>
          </a:prstGeom>
          <a:ln w="25400" cap="rnd" cmpd="sng">
            <a:solidFill>
              <a:srgbClr val="1138FB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Straight Connector 121"/>
          <p:cNvCxnSpPr/>
          <p:nvPr/>
        </p:nvCxnSpPr>
        <p:spPr>
          <a:xfrm>
            <a:off x="6541499" y="3714822"/>
            <a:ext cx="0" cy="155574"/>
          </a:xfrm>
          <a:prstGeom prst="line">
            <a:avLst/>
          </a:prstGeom>
          <a:ln w="25400" cap="rnd" cmpd="sng">
            <a:solidFill>
              <a:srgbClr val="1138FB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Straight Connector 122"/>
          <p:cNvCxnSpPr/>
          <p:nvPr/>
        </p:nvCxnSpPr>
        <p:spPr>
          <a:xfrm>
            <a:off x="6183947" y="3881086"/>
            <a:ext cx="352278" cy="0"/>
          </a:xfrm>
          <a:prstGeom prst="line">
            <a:avLst/>
          </a:prstGeom>
          <a:ln w="25400" cap="rnd">
            <a:solidFill>
              <a:srgbClr val="1138F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Straight Connector 123"/>
          <p:cNvCxnSpPr/>
          <p:nvPr/>
        </p:nvCxnSpPr>
        <p:spPr>
          <a:xfrm>
            <a:off x="6688625" y="3712948"/>
            <a:ext cx="0" cy="155574"/>
          </a:xfrm>
          <a:prstGeom prst="line">
            <a:avLst/>
          </a:prstGeom>
          <a:ln w="25400" cap="rnd" cmpd="sng">
            <a:solidFill>
              <a:srgbClr val="1138FB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Straight Connector 124"/>
          <p:cNvCxnSpPr/>
          <p:nvPr/>
        </p:nvCxnSpPr>
        <p:spPr>
          <a:xfrm>
            <a:off x="7046177" y="3708540"/>
            <a:ext cx="0" cy="155574"/>
          </a:xfrm>
          <a:prstGeom prst="line">
            <a:avLst/>
          </a:prstGeom>
          <a:ln w="25400" cap="rnd" cmpd="sng">
            <a:solidFill>
              <a:srgbClr val="1138FB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Straight Connector 125"/>
          <p:cNvCxnSpPr/>
          <p:nvPr/>
        </p:nvCxnSpPr>
        <p:spPr>
          <a:xfrm>
            <a:off x="6688625" y="3874804"/>
            <a:ext cx="352278" cy="0"/>
          </a:xfrm>
          <a:prstGeom prst="line">
            <a:avLst/>
          </a:prstGeom>
          <a:ln w="25400" cap="rnd">
            <a:solidFill>
              <a:srgbClr val="1138F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7" name="Rectangle 126"/>
          <p:cNvSpPr/>
          <p:nvPr/>
        </p:nvSpPr>
        <p:spPr>
          <a:xfrm>
            <a:off x="7356396" y="3370370"/>
            <a:ext cx="990600" cy="536331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t" anchorCtr="0"/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TaskTracker5</a:t>
            </a:r>
          </a:p>
        </p:txBody>
      </p:sp>
      <p:cxnSp>
        <p:nvCxnSpPr>
          <p:cNvPr id="128" name="Straight Connector 127"/>
          <p:cNvCxnSpPr/>
          <p:nvPr/>
        </p:nvCxnSpPr>
        <p:spPr>
          <a:xfrm>
            <a:off x="7407714" y="3707506"/>
            <a:ext cx="0" cy="155574"/>
          </a:xfrm>
          <a:prstGeom prst="line">
            <a:avLst/>
          </a:prstGeom>
          <a:ln w="25400" cap="rnd" cmpd="sng">
            <a:solidFill>
              <a:srgbClr val="1138FB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Straight Connector 128"/>
          <p:cNvCxnSpPr/>
          <p:nvPr/>
        </p:nvCxnSpPr>
        <p:spPr>
          <a:xfrm>
            <a:off x="7765266" y="3703098"/>
            <a:ext cx="0" cy="155574"/>
          </a:xfrm>
          <a:prstGeom prst="line">
            <a:avLst/>
          </a:prstGeom>
          <a:ln w="25400" cap="rnd" cmpd="sng">
            <a:solidFill>
              <a:srgbClr val="1138FB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Straight Connector 129"/>
          <p:cNvCxnSpPr/>
          <p:nvPr/>
        </p:nvCxnSpPr>
        <p:spPr>
          <a:xfrm>
            <a:off x="7407714" y="3869362"/>
            <a:ext cx="352278" cy="0"/>
          </a:xfrm>
          <a:prstGeom prst="line">
            <a:avLst/>
          </a:prstGeom>
          <a:ln w="25400" cap="rnd">
            <a:solidFill>
              <a:srgbClr val="1138F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Straight Connector 130"/>
          <p:cNvCxnSpPr/>
          <p:nvPr/>
        </p:nvCxnSpPr>
        <p:spPr>
          <a:xfrm>
            <a:off x="7912392" y="3701224"/>
            <a:ext cx="0" cy="155574"/>
          </a:xfrm>
          <a:prstGeom prst="line">
            <a:avLst/>
          </a:prstGeom>
          <a:ln w="25400" cap="rnd" cmpd="sng">
            <a:solidFill>
              <a:srgbClr val="1138FB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Straight Connector 131"/>
          <p:cNvCxnSpPr/>
          <p:nvPr/>
        </p:nvCxnSpPr>
        <p:spPr>
          <a:xfrm>
            <a:off x="8269944" y="3696816"/>
            <a:ext cx="0" cy="155574"/>
          </a:xfrm>
          <a:prstGeom prst="line">
            <a:avLst/>
          </a:prstGeom>
          <a:ln w="25400" cap="rnd" cmpd="sng">
            <a:solidFill>
              <a:srgbClr val="1138FB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" name="Straight Connector 132"/>
          <p:cNvCxnSpPr/>
          <p:nvPr/>
        </p:nvCxnSpPr>
        <p:spPr>
          <a:xfrm>
            <a:off x="7912392" y="3863080"/>
            <a:ext cx="352278" cy="0"/>
          </a:xfrm>
          <a:prstGeom prst="line">
            <a:avLst/>
          </a:prstGeom>
          <a:ln w="25400" cap="rnd">
            <a:solidFill>
              <a:srgbClr val="1138F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4" name="Rectangle 133"/>
          <p:cNvSpPr/>
          <p:nvPr/>
        </p:nvSpPr>
        <p:spPr>
          <a:xfrm>
            <a:off x="8478175" y="3376232"/>
            <a:ext cx="1223640" cy="536331"/>
          </a:xfrm>
          <a:prstGeom prst="rect">
            <a:avLst/>
          </a:prstGeom>
          <a:noFill/>
          <a:ln>
            <a:solidFill>
              <a:srgbClr val="1138F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t" anchorCtr="0"/>
          <a:lstStyle/>
          <a:p>
            <a:pPr algn="ctr"/>
            <a:r>
              <a:rPr lang="en-US" sz="1400" b="1" dirty="0" err="1">
                <a:solidFill>
                  <a:schemeClr val="tx1"/>
                </a:solidFill>
              </a:rPr>
              <a:t>JobTracker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135" name="Rectangle 134"/>
          <p:cNvSpPr/>
          <p:nvPr/>
        </p:nvSpPr>
        <p:spPr>
          <a:xfrm>
            <a:off x="2388429" y="3677458"/>
            <a:ext cx="304800" cy="179419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MT1</a:t>
            </a:r>
          </a:p>
        </p:txBody>
      </p:sp>
      <p:sp>
        <p:nvSpPr>
          <p:cNvPr id="136" name="Rectangle 135"/>
          <p:cNvSpPr/>
          <p:nvPr/>
        </p:nvSpPr>
        <p:spPr>
          <a:xfrm>
            <a:off x="8927189" y="3659680"/>
            <a:ext cx="304800" cy="179419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MT2</a:t>
            </a:r>
          </a:p>
        </p:txBody>
      </p:sp>
      <p:sp>
        <p:nvSpPr>
          <p:cNvPr id="137" name="Rectangle 136"/>
          <p:cNvSpPr/>
          <p:nvPr/>
        </p:nvSpPr>
        <p:spPr>
          <a:xfrm>
            <a:off x="9231989" y="3659024"/>
            <a:ext cx="304800" cy="179419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MT3</a:t>
            </a:r>
          </a:p>
        </p:txBody>
      </p:sp>
      <p:sp>
        <p:nvSpPr>
          <p:cNvPr id="138" name="Rounded Rectangle 137"/>
          <p:cNvSpPr/>
          <p:nvPr/>
        </p:nvSpPr>
        <p:spPr>
          <a:xfrm>
            <a:off x="8596014" y="3614796"/>
            <a:ext cx="987963" cy="274320"/>
          </a:xfrm>
          <a:prstGeom prst="roundRect">
            <a:avLst/>
          </a:prstGeom>
          <a:noFill/>
          <a:ln w="15875">
            <a:solidFill>
              <a:srgbClr val="1138F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9" name="Straight Connector 138"/>
          <p:cNvCxnSpPr/>
          <p:nvPr/>
        </p:nvCxnSpPr>
        <p:spPr>
          <a:xfrm>
            <a:off x="7837028" y="2631632"/>
            <a:ext cx="0" cy="143586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0" name="Rectangle 139"/>
          <p:cNvSpPr/>
          <p:nvPr/>
        </p:nvSpPr>
        <p:spPr>
          <a:xfrm>
            <a:off x="7431453" y="3664869"/>
            <a:ext cx="304800" cy="179419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MT2</a:t>
            </a:r>
          </a:p>
        </p:txBody>
      </p:sp>
      <p:sp>
        <p:nvSpPr>
          <p:cNvPr id="141" name="Rectangle 140"/>
          <p:cNvSpPr/>
          <p:nvPr/>
        </p:nvSpPr>
        <p:spPr>
          <a:xfrm>
            <a:off x="7938767" y="3650259"/>
            <a:ext cx="304800" cy="179419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MT3</a:t>
            </a:r>
          </a:p>
        </p:txBody>
      </p:sp>
      <p:sp>
        <p:nvSpPr>
          <p:cNvPr id="142" name="Rectangle 141"/>
          <p:cNvSpPr/>
          <p:nvPr/>
        </p:nvSpPr>
        <p:spPr>
          <a:xfrm>
            <a:off x="8863614" y="3638534"/>
            <a:ext cx="704088" cy="2392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3" name="Straight Arrow Connector 142"/>
          <p:cNvCxnSpPr/>
          <p:nvPr/>
        </p:nvCxnSpPr>
        <p:spPr>
          <a:xfrm>
            <a:off x="1689500" y="2946728"/>
            <a:ext cx="557815" cy="372207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4" name="TextBox 143"/>
          <p:cNvSpPr txBox="1"/>
          <p:nvPr/>
        </p:nvSpPr>
        <p:spPr>
          <a:xfrm>
            <a:off x="841248" y="2631632"/>
            <a:ext cx="8374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A slave</a:t>
            </a:r>
          </a:p>
        </p:txBody>
      </p:sp>
      <p:cxnSp>
        <p:nvCxnSpPr>
          <p:cNvPr id="145" name="Straight Arrow Connector 144"/>
          <p:cNvCxnSpPr/>
          <p:nvPr/>
        </p:nvCxnSpPr>
        <p:spPr>
          <a:xfrm flipH="1">
            <a:off x="9797283" y="2888324"/>
            <a:ext cx="553192" cy="430611"/>
          </a:xfrm>
          <a:prstGeom prst="straightConnector1">
            <a:avLst/>
          </a:prstGeom>
          <a:ln>
            <a:solidFill>
              <a:srgbClr val="2818F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6" name="TextBox 145"/>
          <p:cNvSpPr txBox="1"/>
          <p:nvPr/>
        </p:nvSpPr>
        <p:spPr>
          <a:xfrm>
            <a:off x="10328893" y="2576083"/>
            <a:ext cx="12391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2818F4"/>
                </a:solidFill>
              </a:rPr>
              <a:t>The master</a:t>
            </a:r>
          </a:p>
        </p:txBody>
      </p:sp>
    </p:spTree>
    <p:extLst>
      <p:ext uri="{BB962C8B-B14F-4D97-AF65-F5344CB8AC3E}">
        <p14:creationId xmlns:p14="http://schemas.microsoft.com/office/powerpoint/2010/main" val="37349650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51743E13-1FFF-4F57-874F-3A44BFC1F75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Today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9FACB2E5-6B13-47FB-BD5A-93E32D4397D6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41248" y="1463040"/>
            <a:ext cx="10204704" cy="4861560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  <a:buFont typeface="Wingdings" pitchFamily="2" charset="2"/>
              <a:buChar char="§"/>
              <a:defRPr/>
            </a:pPr>
            <a:r>
              <a:rPr lang="en-US" sz="2800" dirty="0">
                <a:solidFill>
                  <a:srgbClr val="0070C0"/>
                </a:solidFill>
              </a:rPr>
              <a:t>Last Session:</a:t>
            </a:r>
          </a:p>
          <a:p>
            <a:pPr lvl="1">
              <a:buFont typeface="Wingdings" pitchFamily="2" charset="2"/>
              <a:buChar char="§"/>
              <a:defRPr/>
            </a:pPr>
            <a:r>
              <a:rPr lang="en-US" sz="2600" dirty="0"/>
              <a:t>MPI</a:t>
            </a:r>
          </a:p>
          <a:p>
            <a:pPr marL="1371600" lvl="4" indent="0" eaLnBrk="1" hangingPunct="1">
              <a:buNone/>
              <a:defRPr/>
            </a:pPr>
            <a:endParaRPr lang="en-US" sz="1200" dirty="0">
              <a:solidFill>
                <a:schemeClr val="bg1">
                  <a:lumMod val="50000"/>
                </a:schemeClr>
              </a:solidFill>
            </a:endParaRPr>
          </a:p>
          <a:p>
            <a:pPr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  <a:buFont typeface="Wingdings" pitchFamily="2" charset="2"/>
              <a:buChar char="§"/>
              <a:defRPr/>
            </a:pPr>
            <a:r>
              <a:rPr lang="en-US" sz="2800" dirty="0">
                <a:solidFill>
                  <a:srgbClr val="0070C0"/>
                </a:solidFill>
              </a:rPr>
              <a:t>Today’s Session:</a:t>
            </a:r>
          </a:p>
          <a:p>
            <a:pPr lvl="1" eaLnBrk="1" hangingPunct="1">
              <a:buFont typeface="Wingdings" pitchFamily="2" charset="2"/>
              <a:buChar char="§"/>
              <a:defRPr/>
            </a:pPr>
            <a:r>
              <a:rPr lang="en-US" sz="2600" dirty="0"/>
              <a:t>Hadoop Distributed File System and MapReduce</a:t>
            </a:r>
          </a:p>
          <a:p>
            <a:pPr lvl="1" eaLnBrk="1" hangingPunct="1">
              <a:buFont typeface="Wingdings" pitchFamily="2" charset="2"/>
              <a:buChar char="§"/>
              <a:defRPr/>
            </a:pPr>
            <a:endParaRPr lang="en-US" sz="2600" dirty="0"/>
          </a:p>
          <a:p>
            <a:pPr>
              <a:buFont typeface="Wingdings" pitchFamily="2" charset="2"/>
              <a:buChar char="§"/>
              <a:defRPr/>
            </a:pPr>
            <a:r>
              <a:rPr lang="en-US" sz="2800" dirty="0">
                <a:solidFill>
                  <a:srgbClr val="0070C0"/>
                </a:solidFill>
              </a:rPr>
              <a:t>Announcement:</a:t>
            </a:r>
          </a:p>
          <a:p>
            <a:pPr lvl="1">
              <a:buFont typeface="Wingdings" pitchFamily="2" charset="2"/>
              <a:buChar char="§"/>
              <a:defRPr/>
            </a:pPr>
            <a:r>
              <a:rPr lang="en-US" sz="2600" dirty="0"/>
              <a:t>P3 is due on Oct 27 by midnight</a:t>
            </a:r>
          </a:p>
          <a:p>
            <a:pPr marL="342900" lvl="1" indent="0">
              <a:buNone/>
              <a:defRPr/>
            </a:pPr>
            <a:endParaRPr lang="en-US" sz="2600" dirty="0">
              <a:solidFill>
                <a:srgbClr val="FF0000"/>
              </a:solidFill>
            </a:endParaRPr>
          </a:p>
          <a:p>
            <a:pPr marL="342900" lvl="1" indent="0">
              <a:buNone/>
              <a:defRPr/>
            </a:pPr>
            <a:endParaRPr lang="en-US" sz="2600" dirty="0"/>
          </a:p>
          <a:p>
            <a:pPr marL="914400" lvl="2" indent="0" eaLnBrk="1" hangingPunct="1">
              <a:buNone/>
              <a:defRPr/>
            </a:pPr>
            <a:endParaRPr lang="en-US" sz="1400" dirty="0">
              <a:solidFill>
                <a:schemeClr val="bg1">
                  <a:lumMod val="50000"/>
                </a:schemeClr>
              </a:solidFill>
            </a:endParaRPr>
          </a:p>
          <a:p>
            <a:pPr lvl="1" eaLnBrk="1" hangingPunct="1">
              <a:buFont typeface="Wingdings" panose="05000000000000000000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lvl="1" eaLnBrk="1" hangingPunct="1">
              <a:buFont typeface="Wingdings" panose="05000000000000000000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557235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274320"/>
            <a:ext cx="9448800" cy="1325880"/>
          </a:xfrm>
        </p:spPr>
        <p:txBody>
          <a:bodyPr>
            <a:normAutofit/>
          </a:bodyPr>
          <a:lstStyle/>
          <a:p>
            <a:r>
              <a:rPr lang="en-US" dirty="0"/>
              <a:t>The Architectural and Scheduling Models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969752" cy="5394960"/>
          </a:xfrm>
        </p:spPr>
        <p:txBody>
          <a:bodyPr>
            <a:normAutofit/>
          </a:bodyPr>
          <a:lstStyle/>
          <a:p>
            <a:r>
              <a:rPr lang="en-US" sz="2400" dirty="0"/>
              <a:t>Hadoop MapReduce employs a </a:t>
            </a:r>
            <a:r>
              <a:rPr lang="en-US" sz="2400" dirty="0">
                <a:solidFill>
                  <a:srgbClr val="0070C0"/>
                </a:solidFill>
              </a:rPr>
              <a:t>master-slave architecture</a:t>
            </a:r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r>
              <a:rPr lang="en-US" sz="2400" dirty="0">
                <a:solidFill>
                  <a:srgbClr val="00B050"/>
                </a:solidFill>
              </a:rPr>
              <a:t>For a dataset with a size of 1024MB, how many Map waves are needed?</a:t>
            </a:r>
          </a:p>
          <a:p>
            <a:pPr lvl="1"/>
            <a:r>
              <a:rPr lang="en-US" sz="2000" dirty="0"/>
              <a:t>The size of each HDFS block is by default 64MB and each split encompasses by default 1 HDFS block</a:t>
            </a:r>
          </a:p>
          <a:p>
            <a:pPr lvl="1"/>
            <a:r>
              <a:rPr lang="en-US" sz="2000" dirty="0"/>
              <a:t>Hence, there will be a total of 1024/64 = 16 HDFS blocks or 16 splits</a:t>
            </a:r>
          </a:p>
          <a:p>
            <a:pPr lvl="1"/>
            <a:r>
              <a:rPr lang="en-US" sz="2000" dirty="0"/>
              <a:t>The input to each Map task is a single split, thus there will be a total of 16 Map tasks</a:t>
            </a:r>
          </a:p>
          <a:p>
            <a:pPr lvl="1"/>
            <a:r>
              <a:rPr lang="en-US" sz="2000" dirty="0"/>
              <a:t>Therefore, 16 tasks/10 slots = 2 Map waves (the 2</a:t>
            </a:r>
            <a:r>
              <a:rPr lang="en-US" sz="2000" baseline="30000" dirty="0"/>
              <a:t>nd</a:t>
            </a:r>
            <a:r>
              <a:rPr lang="en-US" sz="2000" dirty="0"/>
              <a:t> wave will have only 6 tasks)  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73" name="Rectangle 72"/>
          <p:cNvSpPr/>
          <p:nvPr/>
        </p:nvSpPr>
        <p:spPr>
          <a:xfrm>
            <a:off x="5416859" y="2209800"/>
            <a:ext cx="1124641" cy="258172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Core Switch</a:t>
            </a:r>
          </a:p>
        </p:txBody>
      </p:sp>
      <p:sp>
        <p:nvSpPr>
          <p:cNvPr id="74" name="Rectangle 73"/>
          <p:cNvSpPr/>
          <p:nvPr/>
        </p:nvSpPr>
        <p:spPr>
          <a:xfrm>
            <a:off x="2310415" y="3387956"/>
            <a:ext cx="990600" cy="536331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t" anchorCtr="0"/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TaskTracker1</a:t>
            </a:r>
          </a:p>
        </p:txBody>
      </p:sp>
      <p:cxnSp>
        <p:nvCxnSpPr>
          <p:cNvPr id="75" name="Straight Connector 74"/>
          <p:cNvCxnSpPr/>
          <p:nvPr/>
        </p:nvCxnSpPr>
        <p:spPr>
          <a:xfrm>
            <a:off x="5977085" y="2455984"/>
            <a:ext cx="0" cy="1524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/>
          <p:nvPr/>
        </p:nvCxnSpPr>
        <p:spPr>
          <a:xfrm>
            <a:off x="4023746" y="2617163"/>
            <a:ext cx="0" cy="143586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/>
          <p:nvPr/>
        </p:nvCxnSpPr>
        <p:spPr>
          <a:xfrm>
            <a:off x="4014954" y="2998163"/>
            <a:ext cx="0" cy="2286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/>
          <p:cNvCxnSpPr/>
          <p:nvPr/>
        </p:nvCxnSpPr>
        <p:spPr>
          <a:xfrm flipH="1">
            <a:off x="2805715" y="3226763"/>
            <a:ext cx="120924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/>
          <p:cNvCxnSpPr/>
          <p:nvPr/>
        </p:nvCxnSpPr>
        <p:spPr>
          <a:xfrm>
            <a:off x="2805715" y="3235555"/>
            <a:ext cx="0" cy="1524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/>
          <p:cNvCxnSpPr/>
          <p:nvPr/>
        </p:nvCxnSpPr>
        <p:spPr>
          <a:xfrm flipH="1">
            <a:off x="4027706" y="3226763"/>
            <a:ext cx="125651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/>
          <p:cNvCxnSpPr/>
          <p:nvPr/>
        </p:nvCxnSpPr>
        <p:spPr>
          <a:xfrm>
            <a:off x="5284216" y="3235555"/>
            <a:ext cx="0" cy="1524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/>
          <p:cNvCxnSpPr/>
          <p:nvPr/>
        </p:nvCxnSpPr>
        <p:spPr>
          <a:xfrm>
            <a:off x="4018913" y="3226763"/>
            <a:ext cx="0" cy="1524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/>
          <p:nvPr/>
        </p:nvCxnSpPr>
        <p:spPr>
          <a:xfrm>
            <a:off x="7837169" y="3012026"/>
            <a:ext cx="0" cy="23887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/>
          <p:cNvCxnSpPr/>
          <p:nvPr/>
        </p:nvCxnSpPr>
        <p:spPr>
          <a:xfrm>
            <a:off x="4021698" y="2617163"/>
            <a:ext cx="3815471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TextBox 84"/>
          <p:cNvSpPr txBox="1"/>
          <p:nvPr/>
        </p:nvSpPr>
        <p:spPr>
          <a:xfrm>
            <a:off x="5108523" y="3936739"/>
            <a:ext cx="1482265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400" b="1" i="1" dirty="0"/>
              <a:t>Request a Map Task</a:t>
            </a:r>
          </a:p>
        </p:txBody>
      </p:sp>
      <p:cxnSp>
        <p:nvCxnSpPr>
          <p:cNvPr id="86" name="Straight Connector 85"/>
          <p:cNvCxnSpPr/>
          <p:nvPr/>
        </p:nvCxnSpPr>
        <p:spPr>
          <a:xfrm>
            <a:off x="2791061" y="3924286"/>
            <a:ext cx="0" cy="202224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Connector 86"/>
          <p:cNvCxnSpPr/>
          <p:nvPr/>
        </p:nvCxnSpPr>
        <p:spPr>
          <a:xfrm>
            <a:off x="2791062" y="4144089"/>
            <a:ext cx="6286181" cy="8094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Arrow Connector 87"/>
          <p:cNvCxnSpPr/>
          <p:nvPr/>
        </p:nvCxnSpPr>
        <p:spPr>
          <a:xfrm flipV="1">
            <a:off x="9076658" y="3901603"/>
            <a:ext cx="0" cy="242487"/>
          </a:xfrm>
          <a:prstGeom prst="straightConnector1">
            <a:avLst/>
          </a:prstGeom>
          <a:ln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/>
          <p:cNvCxnSpPr/>
          <p:nvPr/>
        </p:nvCxnSpPr>
        <p:spPr>
          <a:xfrm>
            <a:off x="9076738" y="3944098"/>
            <a:ext cx="504" cy="443702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Connector 89"/>
          <p:cNvCxnSpPr/>
          <p:nvPr/>
        </p:nvCxnSpPr>
        <p:spPr>
          <a:xfrm>
            <a:off x="2791061" y="4387800"/>
            <a:ext cx="6288528" cy="0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Straight Arrow Connector 90"/>
          <p:cNvCxnSpPr/>
          <p:nvPr/>
        </p:nvCxnSpPr>
        <p:spPr>
          <a:xfrm flipV="1">
            <a:off x="2791061" y="3922538"/>
            <a:ext cx="5862" cy="465262"/>
          </a:xfrm>
          <a:prstGeom prst="straightConnector1">
            <a:avLst/>
          </a:prstGeom>
          <a:ln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TextBox 91"/>
          <p:cNvSpPr txBox="1"/>
          <p:nvPr/>
        </p:nvSpPr>
        <p:spPr>
          <a:xfrm>
            <a:off x="3834416" y="4172356"/>
            <a:ext cx="4392613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400" b="1" i="1" dirty="0"/>
              <a:t>Schedule a Map Task at an Empty Map Slot on TaskTracker1</a:t>
            </a:r>
          </a:p>
        </p:txBody>
      </p:sp>
      <p:sp>
        <p:nvSpPr>
          <p:cNvPr id="93" name="Rectangle 92"/>
          <p:cNvSpPr/>
          <p:nvPr/>
        </p:nvSpPr>
        <p:spPr>
          <a:xfrm>
            <a:off x="3456554" y="2760749"/>
            <a:ext cx="1145859" cy="258172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Rack Switch 1</a:t>
            </a:r>
          </a:p>
        </p:txBody>
      </p:sp>
      <p:sp>
        <p:nvSpPr>
          <p:cNvPr id="94" name="Rectangle 93"/>
          <p:cNvSpPr/>
          <p:nvPr/>
        </p:nvSpPr>
        <p:spPr>
          <a:xfrm>
            <a:off x="7264240" y="2775218"/>
            <a:ext cx="1145859" cy="258172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Rack Switch 2</a:t>
            </a:r>
          </a:p>
        </p:txBody>
      </p:sp>
      <p:cxnSp>
        <p:nvCxnSpPr>
          <p:cNvPr id="95" name="Straight Connector 94"/>
          <p:cNvCxnSpPr/>
          <p:nvPr/>
        </p:nvCxnSpPr>
        <p:spPr>
          <a:xfrm>
            <a:off x="2361733" y="3725092"/>
            <a:ext cx="0" cy="155574"/>
          </a:xfrm>
          <a:prstGeom prst="line">
            <a:avLst/>
          </a:prstGeom>
          <a:ln w="25400" cap="rnd" cmpd="sng">
            <a:solidFill>
              <a:srgbClr val="1138FB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Straight Connector 95"/>
          <p:cNvCxnSpPr/>
          <p:nvPr/>
        </p:nvCxnSpPr>
        <p:spPr>
          <a:xfrm>
            <a:off x="2719285" y="3720684"/>
            <a:ext cx="0" cy="155574"/>
          </a:xfrm>
          <a:prstGeom prst="line">
            <a:avLst/>
          </a:prstGeom>
          <a:ln w="25400" cap="rnd" cmpd="sng">
            <a:solidFill>
              <a:srgbClr val="1138FB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 flipH="1">
            <a:off x="6627929" y="3229693"/>
            <a:ext cx="120924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Straight Connector 97"/>
          <p:cNvCxnSpPr/>
          <p:nvPr/>
        </p:nvCxnSpPr>
        <p:spPr>
          <a:xfrm>
            <a:off x="6627929" y="3238485"/>
            <a:ext cx="0" cy="1524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Straight Connector 98"/>
          <p:cNvCxnSpPr/>
          <p:nvPr/>
        </p:nvCxnSpPr>
        <p:spPr>
          <a:xfrm flipH="1">
            <a:off x="7849920" y="3229693"/>
            <a:ext cx="125651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Connector 99"/>
          <p:cNvCxnSpPr/>
          <p:nvPr/>
        </p:nvCxnSpPr>
        <p:spPr>
          <a:xfrm>
            <a:off x="9106430" y="3238485"/>
            <a:ext cx="0" cy="1524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Straight Connector 100"/>
          <p:cNvCxnSpPr/>
          <p:nvPr/>
        </p:nvCxnSpPr>
        <p:spPr>
          <a:xfrm>
            <a:off x="7841127" y="3229693"/>
            <a:ext cx="0" cy="1524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Straight Connector 101"/>
          <p:cNvCxnSpPr/>
          <p:nvPr/>
        </p:nvCxnSpPr>
        <p:spPr>
          <a:xfrm>
            <a:off x="2361733" y="3886948"/>
            <a:ext cx="352278" cy="0"/>
          </a:xfrm>
          <a:prstGeom prst="line">
            <a:avLst/>
          </a:prstGeom>
          <a:ln w="25400" cap="rnd">
            <a:solidFill>
              <a:srgbClr val="1138F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Straight Connector 102"/>
          <p:cNvCxnSpPr/>
          <p:nvPr/>
        </p:nvCxnSpPr>
        <p:spPr>
          <a:xfrm>
            <a:off x="2866411" y="3718810"/>
            <a:ext cx="0" cy="155574"/>
          </a:xfrm>
          <a:prstGeom prst="line">
            <a:avLst/>
          </a:prstGeom>
          <a:ln w="25400" cap="rnd" cmpd="sng">
            <a:solidFill>
              <a:srgbClr val="1138FB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Connector 103"/>
          <p:cNvCxnSpPr/>
          <p:nvPr/>
        </p:nvCxnSpPr>
        <p:spPr>
          <a:xfrm>
            <a:off x="3223963" y="3714402"/>
            <a:ext cx="0" cy="155574"/>
          </a:xfrm>
          <a:prstGeom prst="line">
            <a:avLst/>
          </a:prstGeom>
          <a:ln w="25400" cap="rnd" cmpd="sng">
            <a:solidFill>
              <a:srgbClr val="1138FB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Straight Connector 104"/>
          <p:cNvCxnSpPr/>
          <p:nvPr/>
        </p:nvCxnSpPr>
        <p:spPr>
          <a:xfrm>
            <a:off x="2866411" y="3880666"/>
            <a:ext cx="352278" cy="0"/>
          </a:xfrm>
          <a:prstGeom prst="line">
            <a:avLst/>
          </a:prstGeom>
          <a:ln w="25400" cap="rnd">
            <a:solidFill>
              <a:srgbClr val="1138F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" name="Rectangle 105"/>
          <p:cNvSpPr/>
          <p:nvPr/>
        </p:nvSpPr>
        <p:spPr>
          <a:xfrm>
            <a:off x="3534182" y="3376232"/>
            <a:ext cx="990600" cy="536331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t" anchorCtr="0"/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TaskTracker2</a:t>
            </a:r>
          </a:p>
        </p:txBody>
      </p:sp>
      <p:cxnSp>
        <p:nvCxnSpPr>
          <p:cNvPr id="107" name="Straight Connector 106"/>
          <p:cNvCxnSpPr/>
          <p:nvPr/>
        </p:nvCxnSpPr>
        <p:spPr>
          <a:xfrm>
            <a:off x="3585500" y="3713368"/>
            <a:ext cx="0" cy="155574"/>
          </a:xfrm>
          <a:prstGeom prst="line">
            <a:avLst/>
          </a:prstGeom>
          <a:ln w="25400" cap="rnd" cmpd="sng">
            <a:solidFill>
              <a:srgbClr val="1138FB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Connector 107"/>
          <p:cNvCxnSpPr/>
          <p:nvPr/>
        </p:nvCxnSpPr>
        <p:spPr>
          <a:xfrm>
            <a:off x="3943052" y="3708960"/>
            <a:ext cx="0" cy="155574"/>
          </a:xfrm>
          <a:prstGeom prst="line">
            <a:avLst/>
          </a:prstGeom>
          <a:ln w="25400" cap="rnd" cmpd="sng">
            <a:solidFill>
              <a:srgbClr val="1138FB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Connector 108"/>
          <p:cNvCxnSpPr/>
          <p:nvPr/>
        </p:nvCxnSpPr>
        <p:spPr>
          <a:xfrm>
            <a:off x="3585500" y="3875224"/>
            <a:ext cx="352278" cy="0"/>
          </a:xfrm>
          <a:prstGeom prst="line">
            <a:avLst/>
          </a:prstGeom>
          <a:ln w="25400" cap="rnd">
            <a:solidFill>
              <a:srgbClr val="1138F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Connector 109"/>
          <p:cNvCxnSpPr/>
          <p:nvPr/>
        </p:nvCxnSpPr>
        <p:spPr>
          <a:xfrm>
            <a:off x="4090178" y="3707086"/>
            <a:ext cx="0" cy="155574"/>
          </a:xfrm>
          <a:prstGeom prst="line">
            <a:avLst/>
          </a:prstGeom>
          <a:ln w="25400" cap="rnd" cmpd="sng">
            <a:solidFill>
              <a:srgbClr val="1138FB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Connector 110"/>
          <p:cNvCxnSpPr/>
          <p:nvPr/>
        </p:nvCxnSpPr>
        <p:spPr>
          <a:xfrm>
            <a:off x="4447730" y="3702678"/>
            <a:ext cx="0" cy="155574"/>
          </a:xfrm>
          <a:prstGeom prst="line">
            <a:avLst/>
          </a:prstGeom>
          <a:ln w="25400" cap="rnd" cmpd="sng">
            <a:solidFill>
              <a:srgbClr val="1138FB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Connector 111"/>
          <p:cNvCxnSpPr/>
          <p:nvPr/>
        </p:nvCxnSpPr>
        <p:spPr>
          <a:xfrm>
            <a:off x="4090178" y="3868942"/>
            <a:ext cx="352278" cy="0"/>
          </a:xfrm>
          <a:prstGeom prst="line">
            <a:avLst/>
          </a:prstGeom>
          <a:ln w="25400" cap="rnd">
            <a:solidFill>
              <a:srgbClr val="1138F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3" name="Rectangle 112"/>
          <p:cNvSpPr/>
          <p:nvPr/>
        </p:nvSpPr>
        <p:spPr>
          <a:xfrm>
            <a:off x="4788916" y="3382094"/>
            <a:ext cx="990600" cy="536331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t" anchorCtr="0"/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TaskTracker3</a:t>
            </a:r>
          </a:p>
        </p:txBody>
      </p:sp>
      <p:cxnSp>
        <p:nvCxnSpPr>
          <p:cNvPr id="114" name="Straight Connector 113"/>
          <p:cNvCxnSpPr/>
          <p:nvPr/>
        </p:nvCxnSpPr>
        <p:spPr>
          <a:xfrm>
            <a:off x="4840234" y="3719230"/>
            <a:ext cx="0" cy="155574"/>
          </a:xfrm>
          <a:prstGeom prst="line">
            <a:avLst/>
          </a:prstGeom>
          <a:ln w="25400" cap="rnd" cmpd="sng">
            <a:solidFill>
              <a:srgbClr val="1138FB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Straight Connector 114"/>
          <p:cNvCxnSpPr/>
          <p:nvPr/>
        </p:nvCxnSpPr>
        <p:spPr>
          <a:xfrm>
            <a:off x="5197786" y="3714822"/>
            <a:ext cx="0" cy="155574"/>
          </a:xfrm>
          <a:prstGeom prst="line">
            <a:avLst/>
          </a:prstGeom>
          <a:ln w="25400" cap="rnd" cmpd="sng">
            <a:solidFill>
              <a:srgbClr val="1138FB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Straight Connector 115"/>
          <p:cNvCxnSpPr/>
          <p:nvPr/>
        </p:nvCxnSpPr>
        <p:spPr>
          <a:xfrm>
            <a:off x="4840234" y="3881086"/>
            <a:ext cx="352278" cy="0"/>
          </a:xfrm>
          <a:prstGeom prst="line">
            <a:avLst/>
          </a:prstGeom>
          <a:ln w="25400" cap="rnd">
            <a:solidFill>
              <a:srgbClr val="1138F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Straight Connector 116"/>
          <p:cNvCxnSpPr/>
          <p:nvPr/>
        </p:nvCxnSpPr>
        <p:spPr>
          <a:xfrm>
            <a:off x="5344912" y="3712948"/>
            <a:ext cx="0" cy="155574"/>
          </a:xfrm>
          <a:prstGeom prst="line">
            <a:avLst/>
          </a:prstGeom>
          <a:ln w="25400" cap="rnd" cmpd="sng">
            <a:solidFill>
              <a:srgbClr val="1138FB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Straight Connector 117"/>
          <p:cNvCxnSpPr/>
          <p:nvPr/>
        </p:nvCxnSpPr>
        <p:spPr>
          <a:xfrm>
            <a:off x="5702464" y="3708540"/>
            <a:ext cx="0" cy="155574"/>
          </a:xfrm>
          <a:prstGeom prst="line">
            <a:avLst/>
          </a:prstGeom>
          <a:ln w="25400" cap="rnd" cmpd="sng">
            <a:solidFill>
              <a:srgbClr val="1138FB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Straight Connector 118"/>
          <p:cNvCxnSpPr/>
          <p:nvPr/>
        </p:nvCxnSpPr>
        <p:spPr>
          <a:xfrm>
            <a:off x="5344912" y="3874804"/>
            <a:ext cx="352278" cy="0"/>
          </a:xfrm>
          <a:prstGeom prst="line">
            <a:avLst/>
          </a:prstGeom>
          <a:ln w="25400" cap="rnd">
            <a:solidFill>
              <a:srgbClr val="1138F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0" name="Rectangle 119"/>
          <p:cNvSpPr/>
          <p:nvPr/>
        </p:nvSpPr>
        <p:spPr>
          <a:xfrm>
            <a:off x="6132629" y="3382094"/>
            <a:ext cx="990600" cy="536331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t" anchorCtr="0"/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TaskTracker4</a:t>
            </a:r>
          </a:p>
        </p:txBody>
      </p:sp>
      <p:cxnSp>
        <p:nvCxnSpPr>
          <p:cNvPr id="121" name="Straight Connector 120"/>
          <p:cNvCxnSpPr/>
          <p:nvPr/>
        </p:nvCxnSpPr>
        <p:spPr>
          <a:xfrm>
            <a:off x="6183947" y="3719230"/>
            <a:ext cx="0" cy="155574"/>
          </a:xfrm>
          <a:prstGeom prst="line">
            <a:avLst/>
          </a:prstGeom>
          <a:ln w="25400" cap="rnd" cmpd="sng">
            <a:solidFill>
              <a:srgbClr val="1138FB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Straight Connector 121"/>
          <p:cNvCxnSpPr/>
          <p:nvPr/>
        </p:nvCxnSpPr>
        <p:spPr>
          <a:xfrm>
            <a:off x="6541499" y="3714822"/>
            <a:ext cx="0" cy="155574"/>
          </a:xfrm>
          <a:prstGeom prst="line">
            <a:avLst/>
          </a:prstGeom>
          <a:ln w="25400" cap="rnd" cmpd="sng">
            <a:solidFill>
              <a:srgbClr val="1138FB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Straight Connector 122"/>
          <p:cNvCxnSpPr/>
          <p:nvPr/>
        </p:nvCxnSpPr>
        <p:spPr>
          <a:xfrm>
            <a:off x="6183947" y="3881086"/>
            <a:ext cx="352278" cy="0"/>
          </a:xfrm>
          <a:prstGeom prst="line">
            <a:avLst/>
          </a:prstGeom>
          <a:ln w="25400" cap="rnd">
            <a:solidFill>
              <a:srgbClr val="1138F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Straight Connector 123"/>
          <p:cNvCxnSpPr/>
          <p:nvPr/>
        </p:nvCxnSpPr>
        <p:spPr>
          <a:xfrm>
            <a:off x="6688625" y="3712948"/>
            <a:ext cx="0" cy="155574"/>
          </a:xfrm>
          <a:prstGeom prst="line">
            <a:avLst/>
          </a:prstGeom>
          <a:ln w="25400" cap="rnd" cmpd="sng">
            <a:solidFill>
              <a:srgbClr val="1138FB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Straight Connector 124"/>
          <p:cNvCxnSpPr/>
          <p:nvPr/>
        </p:nvCxnSpPr>
        <p:spPr>
          <a:xfrm>
            <a:off x="7046177" y="3708540"/>
            <a:ext cx="0" cy="155574"/>
          </a:xfrm>
          <a:prstGeom prst="line">
            <a:avLst/>
          </a:prstGeom>
          <a:ln w="25400" cap="rnd" cmpd="sng">
            <a:solidFill>
              <a:srgbClr val="1138FB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Straight Connector 125"/>
          <p:cNvCxnSpPr/>
          <p:nvPr/>
        </p:nvCxnSpPr>
        <p:spPr>
          <a:xfrm>
            <a:off x="6688625" y="3874804"/>
            <a:ext cx="352278" cy="0"/>
          </a:xfrm>
          <a:prstGeom prst="line">
            <a:avLst/>
          </a:prstGeom>
          <a:ln w="25400" cap="rnd">
            <a:solidFill>
              <a:srgbClr val="1138F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7" name="Rectangle 126"/>
          <p:cNvSpPr/>
          <p:nvPr/>
        </p:nvSpPr>
        <p:spPr>
          <a:xfrm>
            <a:off x="7356396" y="3370370"/>
            <a:ext cx="990600" cy="536331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t" anchorCtr="0"/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TaskTracker5</a:t>
            </a:r>
          </a:p>
        </p:txBody>
      </p:sp>
      <p:cxnSp>
        <p:nvCxnSpPr>
          <p:cNvPr id="128" name="Straight Connector 127"/>
          <p:cNvCxnSpPr/>
          <p:nvPr/>
        </p:nvCxnSpPr>
        <p:spPr>
          <a:xfrm>
            <a:off x="7407714" y="3707506"/>
            <a:ext cx="0" cy="155574"/>
          </a:xfrm>
          <a:prstGeom prst="line">
            <a:avLst/>
          </a:prstGeom>
          <a:ln w="25400" cap="rnd" cmpd="sng">
            <a:solidFill>
              <a:srgbClr val="1138FB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Straight Connector 128"/>
          <p:cNvCxnSpPr/>
          <p:nvPr/>
        </p:nvCxnSpPr>
        <p:spPr>
          <a:xfrm>
            <a:off x="7765266" y="3703098"/>
            <a:ext cx="0" cy="155574"/>
          </a:xfrm>
          <a:prstGeom prst="line">
            <a:avLst/>
          </a:prstGeom>
          <a:ln w="25400" cap="rnd" cmpd="sng">
            <a:solidFill>
              <a:srgbClr val="1138FB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Straight Connector 129"/>
          <p:cNvCxnSpPr/>
          <p:nvPr/>
        </p:nvCxnSpPr>
        <p:spPr>
          <a:xfrm>
            <a:off x="7407714" y="3869362"/>
            <a:ext cx="352278" cy="0"/>
          </a:xfrm>
          <a:prstGeom prst="line">
            <a:avLst/>
          </a:prstGeom>
          <a:ln w="25400" cap="rnd">
            <a:solidFill>
              <a:srgbClr val="1138F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Straight Connector 130"/>
          <p:cNvCxnSpPr/>
          <p:nvPr/>
        </p:nvCxnSpPr>
        <p:spPr>
          <a:xfrm>
            <a:off x="7912392" y="3701224"/>
            <a:ext cx="0" cy="155574"/>
          </a:xfrm>
          <a:prstGeom prst="line">
            <a:avLst/>
          </a:prstGeom>
          <a:ln w="25400" cap="rnd" cmpd="sng">
            <a:solidFill>
              <a:srgbClr val="1138FB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Straight Connector 131"/>
          <p:cNvCxnSpPr/>
          <p:nvPr/>
        </p:nvCxnSpPr>
        <p:spPr>
          <a:xfrm>
            <a:off x="8269944" y="3696816"/>
            <a:ext cx="0" cy="155574"/>
          </a:xfrm>
          <a:prstGeom prst="line">
            <a:avLst/>
          </a:prstGeom>
          <a:ln w="25400" cap="rnd" cmpd="sng">
            <a:solidFill>
              <a:srgbClr val="1138FB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" name="Straight Connector 132"/>
          <p:cNvCxnSpPr/>
          <p:nvPr/>
        </p:nvCxnSpPr>
        <p:spPr>
          <a:xfrm>
            <a:off x="7912392" y="3863080"/>
            <a:ext cx="352278" cy="0"/>
          </a:xfrm>
          <a:prstGeom prst="line">
            <a:avLst/>
          </a:prstGeom>
          <a:ln w="25400" cap="rnd">
            <a:solidFill>
              <a:srgbClr val="1138F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4" name="Rectangle 133"/>
          <p:cNvSpPr/>
          <p:nvPr/>
        </p:nvSpPr>
        <p:spPr>
          <a:xfrm>
            <a:off x="8478175" y="3376232"/>
            <a:ext cx="1223640" cy="536331"/>
          </a:xfrm>
          <a:prstGeom prst="rect">
            <a:avLst/>
          </a:prstGeom>
          <a:noFill/>
          <a:ln>
            <a:solidFill>
              <a:srgbClr val="1138F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t" anchorCtr="0"/>
          <a:lstStyle/>
          <a:p>
            <a:pPr algn="ctr"/>
            <a:r>
              <a:rPr lang="en-US" sz="1400" b="1" dirty="0" err="1">
                <a:solidFill>
                  <a:schemeClr val="tx1"/>
                </a:solidFill>
              </a:rPr>
              <a:t>JobTracker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135" name="Rectangle 134"/>
          <p:cNvSpPr/>
          <p:nvPr/>
        </p:nvSpPr>
        <p:spPr>
          <a:xfrm>
            <a:off x="2388429" y="3677458"/>
            <a:ext cx="304800" cy="179419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MT1</a:t>
            </a:r>
          </a:p>
        </p:txBody>
      </p:sp>
      <p:sp>
        <p:nvSpPr>
          <p:cNvPr id="136" name="Rectangle 135"/>
          <p:cNvSpPr/>
          <p:nvPr/>
        </p:nvSpPr>
        <p:spPr>
          <a:xfrm>
            <a:off x="8927189" y="3659680"/>
            <a:ext cx="304800" cy="179419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MT2</a:t>
            </a:r>
          </a:p>
        </p:txBody>
      </p:sp>
      <p:sp>
        <p:nvSpPr>
          <p:cNvPr id="137" name="Rectangle 136"/>
          <p:cNvSpPr/>
          <p:nvPr/>
        </p:nvSpPr>
        <p:spPr>
          <a:xfrm>
            <a:off x="9231989" y="3659024"/>
            <a:ext cx="304800" cy="179419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MT3</a:t>
            </a:r>
          </a:p>
        </p:txBody>
      </p:sp>
      <p:sp>
        <p:nvSpPr>
          <p:cNvPr id="138" name="Rounded Rectangle 137"/>
          <p:cNvSpPr/>
          <p:nvPr/>
        </p:nvSpPr>
        <p:spPr>
          <a:xfrm>
            <a:off x="8596014" y="3614796"/>
            <a:ext cx="987963" cy="274320"/>
          </a:xfrm>
          <a:prstGeom prst="roundRect">
            <a:avLst/>
          </a:prstGeom>
          <a:noFill/>
          <a:ln w="15875">
            <a:solidFill>
              <a:srgbClr val="1138F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9" name="Straight Connector 138"/>
          <p:cNvCxnSpPr/>
          <p:nvPr/>
        </p:nvCxnSpPr>
        <p:spPr>
          <a:xfrm>
            <a:off x="7837028" y="2631632"/>
            <a:ext cx="0" cy="143586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0" name="Rectangle 139"/>
          <p:cNvSpPr/>
          <p:nvPr/>
        </p:nvSpPr>
        <p:spPr>
          <a:xfrm>
            <a:off x="7431453" y="3664869"/>
            <a:ext cx="304800" cy="179419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MT2</a:t>
            </a:r>
          </a:p>
        </p:txBody>
      </p:sp>
      <p:sp>
        <p:nvSpPr>
          <p:cNvPr id="141" name="Rectangle 140"/>
          <p:cNvSpPr/>
          <p:nvPr/>
        </p:nvSpPr>
        <p:spPr>
          <a:xfrm>
            <a:off x="7938767" y="3650259"/>
            <a:ext cx="304800" cy="179419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MT3</a:t>
            </a:r>
          </a:p>
        </p:txBody>
      </p:sp>
      <p:sp>
        <p:nvSpPr>
          <p:cNvPr id="142" name="Rectangle 141"/>
          <p:cNvSpPr/>
          <p:nvPr/>
        </p:nvSpPr>
        <p:spPr>
          <a:xfrm>
            <a:off x="8863614" y="3638534"/>
            <a:ext cx="704088" cy="2392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3" name="Straight Arrow Connector 142"/>
          <p:cNvCxnSpPr/>
          <p:nvPr/>
        </p:nvCxnSpPr>
        <p:spPr>
          <a:xfrm>
            <a:off x="1689500" y="2946728"/>
            <a:ext cx="557815" cy="372207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4" name="TextBox 143"/>
          <p:cNvSpPr txBox="1"/>
          <p:nvPr/>
        </p:nvSpPr>
        <p:spPr>
          <a:xfrm>
            <a:off x="841248" y="2631632"/>
            <a:ext cx="8374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A slave</a:t>
            </a:r>
          </a:p>
        </p:txBody>
      </p:sp>
      <p:cxnSp>
        <p:nvCxnSpPr>
          <p:cNvPr id="145" name="Straight Arrow Connector 144"/>
          <p:cNvCxnSpPr/>
          <p:nvPr/>
        </p:nvCxnSpPr>
        <p:spPr>
          <a:xfrm flipH="1">
            <a:off x="9797283" y="2888324"/>
            <a:ext cx="553192" cy="430611"/>
          </a:xfrm>
          <a:prstGeom prst="straightConnector1">
            <a:avLst/>
          </a:prstGeom>
          <a:ln>
            <a:solidFill>
              <a:srgbClr val="2818F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6" name="TextBox 145"/>
          <p:cNvSpPr txBox="1"/>
          <p:nvPr/>
        </p:nvSpPr>
        <p:spPr>
          <a:xfrm>
            <a:off x="10328893" y="2576083"/>
            <a:ext cx="12391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2818F4"/>
                </a:solidFill>
              </a:rPr>
              <a:t>The master</a:t>
            </a:r>
          </a:p>
        </p:txBody>
      </p:sp>
    </p:spTree>
    <p:extLst>
      <p:ext uri="{BB962C8B-B14F-4D97-AF65-F5344CB8AC3E}">
        <p14:creationId xmlns:p14="http://schemas.microsoft.com/office/powerpoint/2010/main" val="7382203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Hadoop MapReduce: Summary</a:t>
            </a: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9657075"/>
              </p:ext>
            </p:extLst>
          </p:nvPr>
        </p:nvGraphicFramePr>
        <p:xfrm>
          <a:off x="1066800" y="1981200"/>
          <a:ext cx="9982200" cy="3932153"/>
        </p:xfrm>
        <a:graphic>
          <a:graphicData uri="http://schemas.openxmlformats.org/drawingml/2006/table">
            <a:tbl>
              <a:tblPr firstRow="1" bandRow="1">
                <a:tableStyleId>{AF606853-7671-496A-8E4F-DF71F8EC918B}</a:tableStyleId>
              </a:tblPr>
              <a:tblGrid>
                <a:gridCol w="3200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781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64282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Aspect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Hadoop MapReduce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2101">
                <a:tc>
                  <a:txBody>
                    <a:bodyPr/>
                    <a:lstStyle/>
                    <a:p>
                      <a:pPr algn="ctr"/>
                      <a:r>
                        <a:rPr lang="en-US" sz="2200" dirty="0">
                          <a:solidFill>
                            <a:schemeClr val="tx1"/>
                          </a:solidFill>
                        </a:rPr>
                        <a:t>Programming Model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Shared-Based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82101">
                <a:tc>
                  <a:txBody>
                    <a:bodyPr/>
                    <a:lstStyle/>
                    <a:p>
                      <a:pPr algn="ctr"/>
                      <a:r>
                        <a:rPr lang="en-US" sz="2200" dirty="0">
                          <a:solidFill>
                            <a:schemeClr val="tx1"/>
                          </a:solidFill>
                        </a:rPr>
                        <a:t>Execution Model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Synchronous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82101">
                <a:tc>
                  <a:txBody>
                    <a:bodyPr/>
                    <a:lstStyle/>
                    <a:p>
                      <a:pPr algn="ctr"/>
                      <a:r>
                        <a:rPr lang="en-US" sz="2200" dirty="0">
                          <a:solidFill>
                            <a:schemeClr val="tx1"/>
                          </a:solidFill>
                        </a:rPr>
                        <a:t>Architectural Model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Master-Slave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82101">
                <a:tc>
                  <a:txBody>
                    <a:bodyPr/>
                    <a:lstStyle/>
                    <a:p>
                      <a:pPr algn="ctr"/>
                      <a:r>
                        <a:rPr lang="en-US" sz="2200" dirty="0">
                          <a:solidFill>
                            <a:schemeClr val="tx1"/>
                          </a:solidFill>
                        </a:rPr>
                        <a:t>Scheduling Model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Pull-Based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039467">
                <a:tc>
                  <a:txBody>
                    <a:bodyPr/>
                    <a:lstStyle/>
                    <a:p>
                      <a:pPr algn="ctr"/>
                      <a:r>
                        <a:rPr lang="en-US" sz="2200" dirty="0">
                          <a:solidFill>
                            <a:schemeClr val="tx1"/>
                          </a:solidFill>
                        </a:rPr>
                        <a:t>Suitable</a:t>
                      </a:r>
                      <a:r>
                        <a:rPr lang="en-US" sz="220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2200" dirty="0">
                          <a:solidFill>
                            <a:schemeClr val="tx1"/>
                          </a:solidFill>
                        </a:rPr>
                        <a:t>Applications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dirty="0"/>
                        <a:t>Loosely-Connected/Embarrassingly</a:t>
                      </a:r>
                      <a:r>
                        <a:rPr lang="en-US" sz="2200" baseline="0" dirty="0"/>
                        <a:t>-Parallel Applications</a:t>
                      </a:r>
                      <a:endParaRPr lang="en-US" sz="2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4092" y="2556625"/>
            <a:ext cx="10814508" cy="3067051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2000" y="3125000"/>
            <a:ext cx="10814508" cy="3067051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4092" y="3715350"/>
            <a:ext cx="10814508" cy="2377323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4092" y="4296075"/>
            <a:ext cx="10814508" cy="1908326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7892" y="4876800"/>
            <a:ext cx="10814508" cy="11968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00133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Hadoop MapReduce: Summary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00DDD81-26CC-4B9A-AB31-92910087C53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5139283"/>
              </p:ext>
            </p:extLst>
          </p:nvPr>
        </p:nvGraphicFramePr>
        <p:xfrm>
          <a:off x="1066800" y="1981200"/>
          <a:ext cx="9982200" cy="3932153"/>
        </p:xfrm>
        <a:graphic>
          <a:graphicData uri="http://schemas.openxmlformats.org/drawingml/2006/table">
            <a:tbl>
              <a:tblPr firstRow="1" bandRow="1">
                <a:tableStyleId>{AF606853-7671-496A-8E4F-DF71F8EC918B}</a:tableStyleId>
              </a:tblPr>
              <a:tblGrid>
                <a:gridCol w="3200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781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64282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Aspect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Hadoop MapReduce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2101">
                <a:tc>
                  <a:txBody>
                    <a:bodyPr/>
                    <a:lstStyle/>
                    <a:p>
                      <a:pPr algn="ctr"/>
                      <a:r>
                        <a:rPr lang="en-US" sz="2200" dirty="0">
                          <a:solidFill>
                            <a:schemeClr val="tx1"/>
                          </a:solidFill>
                        </a:rPr>
                        <a:t>Programming Model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Shared-Based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82101">
                <a:tc>
                  <a:txBody>
                    <a:bodyPr/>
                    <a:lstStyle/>
                    <a:p>
                      <a:pPr algn="ctr"/>
                      <a:r>
                        <a:rPr lang="en-US" sz="2200" dirty="0">
                          <a:solidFill>
                            <a:schemeClr val="tx1"/>
                          </a:solidFill>
                        </a:rPr>
                        <a:t>Execution Model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Synchronous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82101">
                <a:tc>
                  <a:txBody>
                    <a:bodyPr/>
                    <a:lstStyle/>
                    <a:p>
                      <a:pPr algn="ctr"/>
                      <a:r>
                        <a:rPr lang="en-US" sz="2200" dirty="0">
                          <a:solidFill>
                            <a:schemeClr val="tx1"/>
                          </a:solidFill>
                        </a:rPr>
                        <a:t>Architectural Model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Master-Slave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82101">
                <a:tc>
                  <a:txBody>
                    <a:bodyPr/>
                    <a:lstStyle/>
                    <a:p>
                      <a:pPr algn="ctr"/>
                      <a:r>
                        <a:rPr lang="en-US" sz="2200" dirty="0">
                          <a:solidFill>
                            <a:schemeClr val="tx1"/>
                          </a:solidFill>
                        </a:rPr>
                        <a:t>Scheduling Model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Pull-Based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039467">
                <a:tc>
                  <a:txBody>
                    <a:bodyPr/>
                    <a:lstStyle/>
                    <a:p>
                      <a:pPr algn="ctr"/>
                      <a:r>
                        <a:rPr lang="en-US" sz="2200" dirty="0">
                          <a:solidFill>
                            <a:schemeClr val="tx1"/>
                          </a:solidFill>
                        </a:rPr>
                        <a:t>Suitable</a:t>
                      </a:r>
                      <a:r>
                        <a:rPr lang="en-US" sz="220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2200" dirty="0">
                          <a:solidFill>
                            <a:schemeClr val="tx1"/>
                          </a:solidFill>
                        </a:rPr>
                        <a:t>Applications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dirty="0"/>
                        <a:t>Loosely-Connected/Embarrassingly</a:t>
                      </a:r>
                      <a:r>
                        <a:rPr lang="en-US" sz="2200" baseline="0" dirty="0"/>
                        <a:t>-Parallel Applications</a:t>
                      </a:r>
                      <a:endParaRPr lang="en-US" sz="2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583233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1755648" y="274320"/>
            <a:ext cx="8458200" cy="1325880"/>
          </a:xfrm>
        </p:spPr>
        <p:txBody>
          <a:bodyPr>
            <a:normAutofit/>
          </a:bodyPr>
          <a:lstStyle/>
          <a:p>
            <a:pPr eaLnBrk="1" hangingPunct="1"/>
            <a:r>
              <a:rPr lang="en-US" dirty="0"/>
              <a:t>Next Lecture…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>
          <a:xfrm>
            <a:off x="841248" y="1463040"/>
            <a:ext cx="10204704" cy="4526280"/>
          </a:xfrm>
        </p:spPr>
        <p:txBody>
          <a:bodyPr>
            <a:normAutofit/>
          </a:bodyPr>
          <a:lstStyle/>
          <a:p>
            <a:pPr marL="342900" lvl="1" indent="-342900" algn="just">
              <a:buFont typeface="Wingdings" pitchFamily="2" charset="2"/>
              <a:buChar char="§"/>
              <a:defRPr/>
            </a:pPr>
            <a:r>
              <a:rPr lang="en-US" dirty="0">
                <a:solidFill>
                  <a:srgbClr val="0070C0"/>
                </a:solidFill>
              </a:rPr>
              <a:t>Pregel</a:t>
            </a:r>
            <a:endParaRPr lang="en-US" sz="2800" dirty="0">
              <a:solidFill>
                <a:srgbClr val="0070C0"/>
              </a:solidFill>
            </a:endParaRPr>
          </a:p>
          <a:p>
            <a:pPr marL="742950" lvl="2" indent="-342900" algn="just">
              <a:buFont typeface="Wingdings" pitchFamily="2" charset="2"/>
              <a:buChar char="§"/>
              <a:defRPr/>
            </a:pPr>
            <a:endParaRPr lang="en-US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71499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We Live in a World of Data…</a:t>
            </a: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3943" y="2125268"/>
            <a:ext cx="162016" cy="171257"/>
          </a:xfrm>
          <a:prstGeom prst="rect">
            <a:avLst/>
          </a:prstGeom>
        </p:spPr>
      </p:pic>
      <p:grpSp>
        <p:nvGrpSpPr>
          <p:cNvPr id="4" name="Group 3"/>
          <p:cNvGrpSpPr/>
          <p:nvPr/>
        </p:nvGrpSpPr>
        <p:grpSpPr>
          <a:xfrm>
            <a:off x="1257300" y="1602828"/>
            <a:ext cx="9677400" cy="4006082"/>
            <a:chOff x="1219200" y="1785117"/>
            <a:chExt cx="6781800" cy="3472683"/>
          </a:xfrm>
        </p:grpSpPr>
        <p:pic>
          <p:nvPicPr>
            <p:cNvPr id="10" name="Picture 9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219200" y="1905000"/>
              <a:ext cx="6781800" cy="3352800"/>
            </a:xfrm>
            <a:prstGeom prst="rect">
              <a:avLst/>
            </a:prstGeom>
          </p:spPr>
        </p:pic>
        <p:pic>
          <p:nvPicPr>
            <p:cNvPr id="3" name="Picture 2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2839921" y="1785117"/>
              <a:ext cx="219075" cy="25717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0028338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itle 1"/>
          <p:cNvSpPr>
            <a:spLocks noGrp="1"/>
          </p:cNvSpPr>
          <p:nvPr>
            <p:ph type="title"/>
          </p:nvPr>
        </p:nvSpPr>
        <p:spPr>
          <a:xfrm>
            <a:off x="1755648" y="274320"/>
            <a:ext cx="8458200" cy="1325880"/>
          </a:xfrm>
        </p:spPr>
        <p:txBody>
          <a:bodyPr/>
          <a:lstStyle/>
          <a:p>
            <a:r>
              <a:rPr lang="en-US" altLang="en-US" dirty="0"/>
              <a:t>What Do We Do With Big Data?</a:t>
            </a:r>
          </a:p>
        </p:txBody>
      </p:sp>
      <p:sp>
        <p:nvSpPr>
          <p:cNvPr id="3" name="Freeform 2"/>
          <p:cNvSpPr/>
          <p:nvPr/>
        </p:nvSpPr>
        <p:spPr>
          <a:xfrm>
            <a:off x="3927919" y="1684401"/>
            <a:ext cx="1925574" cy="970027"/>
          </a:xfrm>
          <a:custGeom>
            <a:avLst/>
            <a:gdLst>
              <a:gd name="connsiteX0" fmla="*/ 0 w 1925574"/>
              <a:gd name="connsiteY0" fmla="*/ 0 h 970026"/>
              <a:gd name="connsiteX1" fmla="*/ 1440561 w 1925574"/>
              <a:gd name="connsiteY1" fmla="*/ 0 h 970026"/>
              <a:gd name="connsiteX2" fmla="*/ 1925574 w 1925574"/>
              <a:gd name="connsiteY2" fmla="*/ 485013 h 970026"/>
              <a:gd name="connsiteX3" fmla="*/ 1440561 w 1925574"/>
              <a:gd name="connsiteY3" fmla="*/ 970026 h 970026"/>
              <a:gd name="connsiteX4" fmla="*/ 0 w 1925574"/>
              <a:gd name="connsiteY4" fmla="*/ 970026 h 970026"/>
              <a:gd name="connsiteX5" fmla="*/ 0 w 1925574"/>
              <a:gd name="connsiteY5" fmla="*/ 0 h 9700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925574" h="970026">
                <a:moveTo>
                  <a:pt x="1925574" y="970025"/>
                </a:moveTo>
                <a:lnTo>
                  <a:pt x="485013" y="970025"/>
                </a:lnTo>
                <a:lnTo>
                  <a:pt x="0" y="485013"/>
                </a:lnTo>
                <a:lnTo>
                  <a:pt x="485013" y="1"/>
                </a:lnTo>
                <a:lnTo>
                  <a:pt x="1925574" y="1"/>
                </a:lnTo>
                <a:lnTo>
                  <a:pt x="1925574" y="970025"/>
                </a:lnTo>
                <a:close/>
              </a:path>
            </a:pathLst>
          </a:custGeom>
          <a:solidFill>
            <a:srgbClr val="0070C0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670261" tIns="102870" rIns="192024" bIns="102871" numCol="1" spcCol="1270" anchor="ctr" anchorCtr="0">
            <a:noAutofit/>
          </a:bodyPr>
          <a:lstStyle/>
          <a:p>
            <a:pPr algn="ctr" defTabSz="1200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700" dirty="0"/>
              <a:t>Store</a:t>
            </a:r>
          </a:p>
        </p:txBody>
      </p:sp>
      <p:sp>
        <p:nvSpPr>
          <p:cNvPr id="6" name="Oval 5"/>
          <p:cNvSpPr/>
          <p:nvPr/>
        </p:nvSpPr>
        <p:spPr>
          <a:xfrm>
            <a:off x="3442906" y="1684400"/>
            <a:ext cx="970026" cy="970026"/>
          </a:xfrm>
          <a:prstGeom prst="ellipse">
            <a:avLst/>
          </a:prstGeom>
          <a:blipFill dpi="0" rotWithShape="1">
            <a:blip r:embed="rId2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7" name="Freeform 6"/>
          <p:cNvSpPr/>
          <p:nvPr/>
        </p:nvSpPr>
        <p:spPr>
          <a:xfrm>
            <a:off x="3927919" y="2943986"/>
            <a:ext cx="1925574" cy="970027"/>
          </a:xfrm>
          <a:custGeom>
            <a:avLst/>
            <a:gdLst>
              <a:gd name="connsiteX0" fmla="*/ 0 w 1925574"/>
              <a:gd name="connsiteY0" fmla="*/ 0 h 970026"/>
              <a:gd name="connsiteX1" fmla="*/ 1440561 w 1925574"/>
              <a:gd name="connsiteY1" fmla="*/ 0 h 970026"/>
              <a:gd name="connsiteX2" fmla="*/ 1925574 w 1925574"/>
              <a:gd name="connsiteY2" fmla="*/ 485013 h 970026"/>
              <a:gd name="connsiteX3" fmla="*/ 1440561 w 1925574"/>
              <a:gd name="connsiteY3" fmla="*/ 970026 h 970026"/>
              <a:gd name="connsiteX4" fmla="*/ 0 w 1925574"/>
              <a:gd name="connsiteY4" fmla="*/ 970026 h 970026"/>
              <a:gd name="connsiteX5" fmla="*/ 0 w 1925574"/>
              <a:gd name="connsiteY5" fmla="*/ 0 h 9700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925574" h="970026">
                <a:moveTo>
                  <a:pt x="1925574" y="970025"/>
                </a:moveTo>
                <a:lnTo>
                  <a:pt x="485013" y="970025"/>
                </a:lnTo>
                <a:lnTo>
                  <a:pt x="0" y="485013"/>
                </a:lnTo>
                <a:lnTo>
                  <a:pt x="485013" y="1"/>
                </a:lnTo>
                <a:lnTo>
                  <a:pt x="1925574" y="1"/>
                </a:lnTo>
                <a:lnTo>
                  <a:pt x="1925574" y="970025"/>
                </a:lnTo>
                <a:close/>
              </a:path>
            </a:pathLst>
          </a:custGeom>
          <a:solidFill>
            <a:srgbClr val="0070C0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670261" tIns="102871" rIns="192024" bIns="102870" numCol="1" spcCol="1270" anchor="ctr" anchorCtr="0">
            <a:noAutofit/>
          </a:bodyPr>
          <a:lstStyle/>
          <a:p>
            <a:pPr algn="ctr" defTabSz="1200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700"/>
              <a:t>Access</a:t>
            </a:r>
          </a:p>
        </p:txBody>
      </p:sp>
      <p:sp>
        <p:nvSpPr>
          <p:cNvPr id="8" name="Oval 7"/>
          <p:cNvSpPr/>
          <p:nvPr/>
        </p:nvSpPr>
        <p:spPr>
          <a:xfrm>
            <a:off x="3442906" y="2943986"/>
            <a:ext cx="970026" cy="970026"/>
          </a:xfrm>
          <a:prstGeom prst="ellipse">
            <a:avLst/>
          </a:prstGeom>
          <a:blipFill rotWithShape="1">
            <a:blip r:embed="rId3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9" name="Freeform 8"/>
          <p:cNvSpPr/>
          <p:nvPr/>
        </p:nvSpPr>
        <p:spPr>
          <a:xfrm>
            <a:off x="3927919" y="4203573"/>
            <a:ext cx="1925574" cy="970027"/>
          </a:xfrm>
          <a:custGeom>
            <a:avLst/>
            <a:gdLst>
              <a:gd name="connsiteX0" fmla="*/ 0 w 1925574"/>
              <a:gd name="connsiteY0" fmla="*/ 0 h 970026"/>
              <a:gd name="connsiteX1" fmla="*/ 1440561 w 1925574"/>
              <a:gd name="connsiteY1" fmla="*/ 0 h 970026"/>
              <a:gd name="connsiteX2" fmla="*/ 1925574 w 1925574"/>
              <a:gd name="connsiteY2" fmla="*/ 485013 h 970026"/>
              <a:gd name="connsiteX3" fmla="*/ 1440561 w 1925574"/>
              <a:gd name="connsiteY3" fmla="*/ 970026 h 970026"/>
              <a:gd name="connsiteX4" fmla="*/ 0 w 1925574"/>
              <a:gd name="connsiteY4" fmla="*/ 970026 h 970026"/>
              <a:gd name="connsiteX5" fmla="*/ 0 w 1925574"/>
              <a:gd name="connsiteY5" fmla="*/ 0 h 9700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925574" h="970026">
                <a:moveTo>
                  <a:pt x="1925574" y="970025"/>
                </a:moveTo>
                <a:lnTo>
                  <a:pt x="485013" y="970025"/>
                </a:lnTo>
                <a:lnTo>
                  <a:pt x="0" y="485013"/>
                </a:lnTo>
                <a:lnTo>
                  <a:pt x="485013" y="1"/>
                </a:lnTo>
                <a:lnTo>
                  <a:pt x="1925574" y="1"/>
                </a:lnTo>
                <a:lnTo>
                  <a:pt x="1925574" y="970025"/>
                </a:lnTo>
                <a:close/>
              </a:path>
            </a:pathLst>
          </a:custGeom>
          <a:solidFill>
            <a:srgbClr val="0070C0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670261" tIns="102871" rIns="192024" bIns="102870" numCol="1" spcCol="1270" anchor="ctr" anchorCtr="0">
            <a:noAutofit/>
          </a:bodyPr>
          <a:lstStyle/>
          <a:p>
            <a:pPr algn="ctr" defTabSz="1200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700" dirty="0"/>
              <a:t>Encrypt</a:t>
            </a:r>
          </a:p>
        </p:txBody>
      </p:sp>
      <p:sp>
        <p:nvSpPr>
          <p:cNvPr id="10" name="Oval 9"/>
          <p:cNvSpPr/>
          <p:nvPr/>
        </p:nvSpPr>
        <p:spPr>
          <a:xfrm>
            <a:off x="3442906" y="4203573"/>
            <a:ext cx="970026" cy="970026"/>
          </a:xfrm>
          <a:prstGeom prst="ellipse">
            <a:avLst/>
          </a:prstGeom>
          <a:blipFill rotWithShape="1">
            <a:blip r:embed="rId4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4" name="TextBox 3"/>
          <p:cNvSpPr txBox="1"/>
          <p:nvPr/>
        </p:nvSpPr>
        <p:spPr>
          <a:xfrm>
            <a:off x="3048000" y="5486400"/>
            <a:ext cx="6553200" cy="579438"/>
          </a:xfrm>
          <a:prstGeom prst="round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US" sz="2800" dirty="0"/>
              <a:t>We want to do all these seamlessly...</a:t>
            </a:r>
          </a:p>
        </p:txBody>
      </p:sp>
      <p:sp>
        <p:nvSpPr>
          <p:cNvPr id="12" name="Freeform 11"/>
          <p:cNvSpPr/>
          <p:nvPr/>
        </p:nvSpPr>
        <p:spPr>
          <a:xfrm>
            <a:off x="7057435" y="1684401"/>
            <a:ext cx="1925574" cy="970027"/>
          </a:xfrm>
          <a:custGeom>
            <a:avLst/>
            <a:gdLst>
              <a:gd name="connsiteX0" fmla="*/ 0 w 1925574"/>
              <a:gd name="connsiteY0" fmla="*/ 0 h 970026"/>
              <a:gd name="connsiteX1" fmla="*/ 1440561 w 1925574"/>
              <a:gd name="connsiteY1" fmla="*/ 0 h 970026"/>
              <a:gd name="connsiteX2" fmla="*/ 1925574 w 1925574"/>
              <a:gd name="connsiteY2" fmla="*/ 485013 h 970026"/>
              <a:gd name="connsiteX3" fmla="*/ 1440561 w 1925574"/>
              <a:gd name="connsiteY3" fmla="*/ 970026 h 970026"/>
              <a:gd name="connsiteX4" fmla="*/ 0 w 1925574"/>
              <a:gd name="connsiteY4" fmla="*/ 970026 h 970026"/>
              <a:gd name="connsiteX5" fmla="*/ 0 w 1925574"/>
              <a:gd name="connsiteY5" fmla="*/ 0 h 9700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925574" h="970026">
                <a:moveTo>
                  <a:pt x="1925574" y="970025"/>
                </a:moveTo>
                <a:lnTo>
                  <a:pt x="485013" y="970025"/>
                </a:lnTo>
                <a:lnTo>
                  <a:pt x="0" y="485013"/>
                </a:lnTo>
                <a:lnTo>
                  <a:pt x="485013" y="1"/>
                </a:lnTo>
                <a:lnTo>
                  <a:pt x="1925574" y="1"/>
                </a:lnTo>
                <a:lnTo>
                  <a:pt x="1925574" y="970025"/>
                </a:lnTo>
                <a:close/>
              </a:path>
            </a:pathLst>
          </a:custGeom>
          <a:solidFill>
            <a:srgbClr val="0070C0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670261" tIns="91440" rIns="170688" bIns="91441" numCol="1" spcCol="1270" anchor="ctr" anchorCtr="0">
            <a:noAutofit/>
          </a:bodyPr>
          <a:lstStyle/>
          <a:p>
            <a:pPr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400" dirty="0"/>
              <a:t>Share</a:t>
            </a:r>
          </a:p>
        </p:txBody>
      </p:sp>
      <p:sp>
        <p:nvSpPr>
          <p:cNvPr id="13" name="Oval 12"/>
          <p:cNvSpPr/>
          <p:nvPr/>
        </p:nvSpPr>
        <p:spPr>
          <a:xfrm>
            <a:off x="6572422" y="1684400"/>
            <a:ext cx="970026" cy="970026"/>
          </a:xfrm>
          <a:prstGeom prst="ellipse">
            <a:avLst/>
          </a:prstGeom>
          <a:blipFill dpi="0" rotWithShape="1">
            <a:blip r:embed="rId5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 l="3665"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4" name="Freeform 13"/>
          <p:cNvSpPr/>
          <p:nvPr/>
        </p:nvSpPr>
        <p:spPr>
          <a:xfrm>
            <a:off x="7057435" y="2943986"/>
            <a:ext cx="1925574" cy="970027"/>
          </a:xfrm>
          <a:custGeom>
            <a:avLst/>
            <a:gdLst>
              <a:gd name="connsiteX0" fmla="*/ 0 w 1925574"/>
              <a:gd name="connsiteY0" fmla="*/ 0 h 970026"/>
              <a:gd name="connsiteX1" fmla="*/ 1440561 w 1925574"/>
              <a:gd name="connsiteY1" fmla="*/ 0 h 970026"/>
              <a:gd name="connsiteX2" fmla="*/ 1925574 w 1925574"/>
              <a:gd name="connsiteY2" fmla="*/ 485013 h 970026"/>
              <a:gd name="connsiteX3" fmla="*/ 1440561 w 1925574"/>
              <a:gd name="connsiteY3" fmla="*/ 970026 h 970026"/>
              <a:gd name="connsiteX4" fmla="*/ 0 w 1925574"/>
              <a:gd name="connsiteY4" fmla="*/ 970026 h 970026"/>
              <a:gd name="connsiteX5" fmla="*/ 0 w 1925574"/>
              <a:gd name="connsiteY5" fmla="*/ 0 h 9700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925574" h="970026">
                <a:moveTo>
                  <a:pt x="1925574" y="970025"/>
                </a:moveTo>
                <a:lnTo>
                  <a:pt x="485013" y="970025"/>
                </a:lnTo>
                <a:lnTo>
                  <a:pt x="0" y="485013"/>
                </a:lnTo>
                <a:lnTo>
                  <a:pt x="485013" y="1"/>
                </a:lnTo>
                <a:lnTo>
                  <a:pt x="1925574" y="1"/>
                </a:lnTo>
                <a:lnTo>
                  <a:pt x="1925574" y="970025"/>
                </a:lnTo>
                <a:close/>
              </a:path>
            </a:pathLst>
          </a:custGeom>
          <a:solidFill>
            <a:srgbClr val="0070C0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670261" tIns="91441" rIns="170688" bIns="91440" numCol="1" spcCol="1270" anchor="ctr" anchorCtr="0">
            <a:noAutofit/>
          </a:bodyPr>
          <a:lstStyle/>
          <a:p>
            <a:pPr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400" dirty="0"/>
              <a:t>Process</a:t>
            </a:r>
          </a:p>
        </p:txBody>
      </p:sp>
      <p:sp>
        <p:nvSpPr>
          <p:cNvPr id="15" name="Oval 14"/>
          <p:cNvSpPr/>
          <p:nvPr/>
        </p:nvSpPr>
        <p:spPr>
          <a:xfrm>
            <a:off x="6572422" y="2943986"/>
            <a:ext cx="970026" cy="970026"/>
          </a:xfrm>
          <a:prstGeom prst="ellipse">
            <a:avLst/>
          </a:prstGeom>
          <a:blipFill rotWithShape="1">
            <a:blip r:embed="rId6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6" name="Freeform 15"/>
          <p:cNvSpPr/>
          <p:nvPr/>
        </p:nvSpPr>
        <p:spPr>
          <a:xfrm>
            <a:off x="7057435" y="4203573"/>
            <a:ext cx="1925574" cy="970027"/>
          </a:xfrm>
          <a:custGeom>
            <a:avLst/>
            <a:gdLst>
              <a:gd name="connsiteX0" fmla="*/ 0 w 1925574"/>
              <a:gd name="connsiteY0" fmla="*/ 0 h 970026"/>
              <a:gd name="connsiteX1" fmla="*/ 1440561 w 1925574"/>
              <a:gd name="connsiteY1" fmla="*/ 0 h 970026"/>
              <a:gd name="connsiteX2" fmla="*/ 1925574 w 1925574"/>
              <a:gd name="connsiteY2" fmla="*/ 485013 h 970026"/>
              <a:gd name="connsiteX3" fmla="*/ 1440561 w 1925574"/>
              <a:gd name="connsiteY3" fmla="*/ 970026 h 970026"/>
              <a:gd name="connsiteX4" fmla="*/ 0 w 1925574"/>
              <a:gd name="connsiteY4" fmla="*/ 970026 h 970026"/>
              <a:gd name="connsiteX5" fmla="*/ 0 w 1925574"/>
              <a:gd name="connsiteY5" fmla="*/ 0 h 9700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925574" h="970026">
                <a:moveTo>
                  <a:pt x="1925574" y="970025"/>
                </a:moveTo>
                <a:lnTo>
                  <a:pt x="485013" y="970025"/>
                </a:lnTo>
                <a:lnTo>
                  <a:pt x="0" y="485013"/>
                </a:lnTo>
                <a:lnTo>
                  <a:pt x="485013" y="1"/>
                </a:lnTo>
                <a:lnTo>
                  <a:pt x="1925574" y="1"/>
                </a:lnTo>
                <a:lnTo>
                  <a:pt x="1925574" y="970025"/>
                </a:lnTo>
                <a:close/>
              </a:path>
            </a:pathLst>
          </a:custGeom>
          <a:solidFill>
            <a:srgbClr val="0070C0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670261" tIns="91441" rIns="170688" bIns="91440" numCol="1" spcCol="1270" anchor="ctr" anchorCtr="0">
            <a:noAutofit/>
          </a:bodyPr>
          <a:lstStyle/>
          <a:p>
            <a:pPr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400" dirty="0"/>
              <a:t>…. and more!	</a:t>
            </a:r>
          </a:p>
        </p:txBody>
      </p:sp>
      <p:sp>
        <p:nvSpPr>
          <p:cNvPr id="17" name="Oval 16"/>
          <p:cNvSpPr/>
          <p:nvPr/>
        </p:nvSpPr>
        <p:spPr>
          <a:xfrm>
            <a:off x="6572422" y="4203573"/>
            <a:ext cx="970026" cy="970026"/>
          </a:xfrm>
          <a:prstGeom prst="ellipse">
            <a:avLst/>
          </a:prstGeom>
          <a:blipFill dpi="0" rotWithShape="1">
            <a:blip r:embed="rId7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 l="2179"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</p:spTree>
    <p:extLst>
      <p:ext uri="{BB962C8B-B14F-4D97-AF65-F5344CB8AC3E}">
        <p14:creationId xmlns:p14="http://schemas.microsoft.com/office/powerpoint/2010/main" val="704412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7" grpId="0" animBg="1"/>
      <p:bldP spid="9" grpId="0" animBg="1"/>
      <p:bldP spid="4" grpId="0" animBg="1"/>
      <p:bldP spid="12" grpId="0" animBg="1"/>
      <p:bldP spid="14" grpId="0" animBg="1"/>
      <p:bldP spid="1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Where to Store Big Data?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Wingdings" pitchFamily="2" charset="2"/>
              <a:buChar char="§"/>
            </a:pPr>
            <a:r>
              <a:rPr lang="en-US" sz="2200" dirty="0"/>
              <a:t>The underlying storage system is a key component for enabling Big Data querying/mining/analytics</a:t>
            </a:r>
          </a:p>
          <a:p>
            <a:pPr lvl="1" algn="just">
              <a:buFont typeface="Wingdings" pitchFamily="2" charset="2"/>
              <a:buChar char="§"/>
            </a:pPr>
            <a:endParaRPr lang="en-US" sz="1050" dirty="0"/>
          </a:p>
          <a:p>
            <a:pPr algn="just">
              <a:buFont typeface="Wingdings" pitchFamily="2" charset="2"/>
              <a:buChar char="§"/>
            </a:pPr>
            <a:r>
              <a:rPr lang="en-US" sz="2200" dirty="0"/>
              <a:t>Typically, the storage system would “partition” and “distribute” Big Data, using </a:t>
            </a:r>
            <a:r>
              <a:rPr lang="en-US" sz="2200" i="1" dirty="0"/>
              <a:t>striping</a:t>
            </a:r>
            <a:r>
              <a:rPr lang="en-US" sz="2200" dirty="0"/>
              <a:t> (or </a:t>
            </a:r>
            <a:r>
              <a:rPr lang="en-US" sz="2200" i="1" dirty="0"/>
              <a:t>partitioning</a:t>
            </a:r>
            <a:r>
              <a:rPr lang="en-US" sz="2200" dirty="0"/>
              <a:t>) and </a:t>
            </a:r>
            <a:r>
              <a:rPr lang="en-US" sz="2200" i="1" dirty="0"/>
              <a:t>placement</a:t>
            </a:r>
            <a:r>
              <a:rPr lang="en-US" sz="2200" dirty="0"/>
              <a:t> techniques</a:t>
            </a:r>
          </a:p>
          <a:p>
            <a:pPr lvl="1" algn="just">
              <a:buFont typeface="Wingdings" pitchFamily="2" charset="2"/>
              <a:buChar char="§"/>
            </a:pPr>
            <a:r>
              <a:rPr lang="en-US" sz="2000" dirty="0"/>
              <a:t>This allows for concurrent accesses to data</a:t>
            </a:r>
          </a:p>
          <a:p>
            <a:pPr lvl="1" algn="just">
              <a:buFont typeface="Wingdings" pitchFamily="2" charset="2"/>
              <a:buChar char="§"/>
            </a:pPr>
            <a:r>
              <a:rPr lang="en-US" sz="2000" dirty="0"/>
              <a:t>as well as improves fault-tolerance</a:t>
            </a:r>
          </a:p>
          <a:p>
            <a:pPr lvl="1" algn="just">
              <a:buFont typeface="Wingdings" pitchFamily="2" charset="2"/>
              <a:buChar char="§"/>
            </a:pPr>
            <a:endParaRPr lang="en-US" sz="1600" dirty="0"/>
          </a:p>
          <a:p>
            <a:pPr algn="just">
              <a:buFont typeface="Wingdings" pitchFamily="2" charset="2"/>
              <a:buChar char="§"/>
            </a:pPr>
            <a:endParaRPr lang="en-US" sz="2000" dirty="0">
              <a:solidFill>
                <a:srgbClr val="00B0F0"/>
              </a:solidFill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0" name="Rectangle 49"/>
          <p:cNvSpPr/>
          <p:nvPr/>
        </p:nvSpPr>
        <p:spPr>
          <a:xfrm>
            <a:off x="2514600" y="4264567"/>
            <a:ext cx="457200" cy="30480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0</a:t>
            </a:r>
          </a:p>
        </p:txBody>
      </p:sp>
      <p:sp>
        <p:nvSpPr>
          <p:cNvPr id="51" name="Rectangle 50"/>
          <p:cNvSpPr/>
          <p:nvPr/>
        </p:nvSpPr>
        <p:spPr>
          <a:xfrm>
            <a:off x="2971800" y="4264567"/>
            <a:ext cx="457200" cy="3048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1</a:t>
            </a:r>
          </a:p>
        </p:txBody>
      </p:sp>
      <p:sp>
        <p:nvSpPr>
          <p:cNvPr id="52" name="Rectangle 51"/>
          <p:cNvSpPr/>
          <p:nvPr/>
        </p:nvSpPr>
        <p:spPr>
          <a:xfrm>
            <a:off x="3429000" y="4264567"/>
            <a:ext cx="457200" cy="3048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2</a:t>
            </a:r>
          </a:p>
        </p:txBody>
      </p:sp>
      <p:sp>
        <p:nvSpPr>
          <p:cNvPr id="53" name="Rectangle 52"/>
          <p:cNvSpPr/>
          <p:nvPr/>
        </p:nvSpPr>
        <p:spPr>
          <a:xfrm>
            <a:off x="3886200" y="4264567"/>
            <a:ext cx="457200" cy="304800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3</a:t>
            </a:r>
          </a:p>
        </p:txBody>
      </p:sp>
      <p:sp>
        <p:nvSpPr>
          <p:cNvPr id="54" name="Rectangle 53"/>
          <p:cNvSpPr/>
          <p:nvPr/>
        </p:nvSpPr>
        <p:spPr>
          <a:xfrm>
            <a:off x="4343400" y="4264567"/>
            <a:ext cx="457200" cy="30480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4</a:t>
            </a:r>
          </a:p>
        </p:txBody>
      </p:sp>
      <p:sp>
        <p:nvSpPr>
          <p:cNvPr id="55" name="Rectangle 54"/>
          <p:cNvSpPr/>
          <p:nvPr/>
        </p:nvSpPr>
        <p:spPr>
          <a:xfrm>
            <a:off x="4800600" y="4264567"/>
            <a:ext cx="457200" cy="3048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5</a:t>
            </a:r>
          </a:p>
        </p:txBody>
      </p:sp>
      <p:sp>
        <p:nvSpPr>
          <p:cNvPr id="56" name="Rectangle 55"/>
          <p:cNvSpPr/>
          <p:nvPr/>
        </p:nvSpPr>
        <p:spPr>
          <a:xfrm>
            <a:off x="5257800" y="4264567"/>
            <a:ext cx="457200" cy="3048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6</a:t>
            </a:r>
          </a:p>
        </p:txBody>
      </p:sp>
      <p:sp>
        <p:nvSpPr>
          <p:cNvPr id="57" name="Rectangle 56"/>
          <p:cNvSpPr/>
          <p:nvPr/>
        </p:nvSpPr>
        <p:spPr>
          <a:xfrm>
            <a:off x="5715000" y="4264567"/>
            <a:ext cx="457200" cy="304800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7</a:t>
            </a:r>
          </a:p>
        </p:txBody>
      </p:sp>
      <p:sp>
        <p:nvSpPr>
          <p:cNvPr id="58" name="Rectangle 57"/>
          <p:cNvSpPr/>
          <p:nvPr/>
        </p:nvSpPr>
        <p:spPr>
          <a:xfrm>
            <a:off x="6172200" y="4264567"/>
            <a:ext cx="457200" cy="30480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8</a:t>
            </a:r>
          </a:p>
        </p:txBody>
      </p:sp>
      <p:sp>
        <p:nvSpPr>
          <p:cNvPr id="59" name="Rectangle 58"/>
          <p:cNvSpPr/>
          <p:nvPr/>
        </p:nvSpPr>
        <p:spPr>
          <a:xfrm>
            <a:off x="6629400" y="4264567"/>
            <a:ext cx="457200" cy="3048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9</a:t>
            </a:r>
          </a:p>
        </p:txBody>
      </p:sp>
      <p:sp>
        <p:nvSpPr>
          <p:cNvPr id="60" name="Rectangle 59"/>
          <p:cNvSpPr/>
          <p:nvPr/>
        </p:nvSpPr>
        <p:spPr>
          <a:xfrm>
            <a:off x="7086600" y="4264567"/>
            <a:ext cx="457200" cy="3048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10</a:t>
            </a:r>
          </a:p>
        </p:txBody>
      </p:sp>
      <p:sp>
        <p:nvSpPr>
          <p:cNvPr id="61" name="Rectangle 60"/>
          <p:cNvSpPr/>
          <p:nvPr/>
        </p:nvSpPr>
        <p:spPr>
          <a:xfrm>
            <a:off x="7543800" y="4264567"/>
            <a:ext cx="457200" cy="304800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11</a:t>
            </a:r>
          </a:p>
        </p:txBody>
      </p:sp>
      <p:sp>
        <p:nvSpPr>
          <p:cNvPr id="62" name="Rectangle 61"/>
          <p:cNvSpPr/>
          <p:nvPr/>
        </p:nvSpPr>
        <p:spPr>
          <a:xfrm>
            <a:off x="8001000" y="4264567"/>
            <a:ext cx="457200" cy="30480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12</a:t>
            </a:r>
          </a:p>
        </p:txBody>
      </p:sp>
      <p:sp>
        <p:nvSpPr>
          <p:cNvPr id="63" name="Rectangle 62"/>
          <p:cNvSpPr/>
          <p:nvPr/>
        </p:nvSpPr>
        <p:spPr>
          <a:xfrm>
            <a:off x="8458200" y="4264567"/>
            <a:ext cx="457200" cy="3048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13</a:t>
            </a:r>
          </a:p>
        </p:txBody>
      </p:sp>
      <p:sp>
        <p:nvSpPr>
          <p:cNvPr id="64" name="Rectangle 63"/>
          <p:cNvSpPr/>
          <p:nvPr/>
        </p:nvSpPr>
        <p:spPr>
          <a:xfrm>
            <a:off x="8915400" y="4264567"/>
            <a:ext cx="457200" cy="3048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14</a:t>
            </a:r>
          </a:p>
        </p:txBody>
      </p:sp>
      <p:sp>
        <p:nvSpPr>
          <p:cNvPr id="65" name="Rectangle 64"/>
          <p:cNvSpPr/>
          <p:nvPr/>
        </p:nvSpPr>
        <p:spPr>
          <a:xfrm>
            <a:off x="9372600" y="4264567"/>
            <a:ext cx="457200" cy="304800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15</a:t>
            </a:r>
          </a:p>
        </p:txBody>
      </p:sp>
      <p:cxnSp>
        <p:nvCxnSpPr>
          <p:cNvPr id="66" name="Straight Arrow Connector 65"/>
          <p:cNvCxnSpPr/>
          <p:nvPr/>
        </p:nvCxnSpPr>
        <p:spPr>
          <a:xfrm>
            <a:off x="1676400" y="4118516"/>
            <a:ext cx="1219200" cy="0"/>
          </a:xfrm>
          <a:prstGeom prst="straightConnector1">
            <a:avLst/>
          </a:prstGeom>
          <a:ln w="19050">
            <a:solidFill>
              <a:schemeClr val="tx1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TextBox 66"/>
          <p:cNvSpPr txBox="1">
            <a:spLocks noChangeArrowheads="1"/>
          </p:cNvSpPr>
          <p:nvPr/>
        </p:nvSpPr>
        <p:spPr bwMode="auto">
          <a:xfrm>
            <a:off x="1676400" y="3714445"/>
            <a:ext cx="145424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b="1" dirty="0">
                <a:latin typeface="Aharoni" pitchFamily="2" charset="-79"/>
                <a:cs typeface="Aharoni" pitchFamily="2" charset="-79"/>
              </a:rPr>
              <a:t>Logical File</a:t>
            </a:r>
          </a:p>
        </p:txBody>
      </p:sp>
      <p:cxnSp>
        <p:nvCxnSpPr>
          <p:cNvPr id="68" name="Straight Connector 67"/>
          <p:cNvCxnSpPr/>
          <p:nvPr/>
        </p:nvCxnSpPr>
        <p:spPr>
          <a:xfrm>
            <a:off x="8001000" y="4078554"/>
            <a:ext cx="1828800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TextBox 70"/>
          <p:cNvSpPr txBox="1">
            <a:spLocks noChangeArrowheads="1"/>
          </p:cNvSpPr>
          <p:nvPr/>
        </p:nvSpPr>
        <p:spPr bwMode="auto">
          <a:xfrm>
            <a:off x="8186737" y="3657600"/>
            <a:ext cx="133241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dirty="0">
                <a:latin typeface="Aharoni" pitchFamily="2" charset="-79"/>
                <a:cs typeface="Aharoni" pitchFamily="2" charset="-79"/>
              </a:rPr>
              <a:t>Stripe Size</a:t>
            </a:r>
          </a:p>
        </p:txBody>
      </p:sp>
      <p:cxnSp>
        <p:nvCxnSpPr>
          <p:cNvPr id="72" name="Straight Connector 71"/>
          <p:cNvCxnSpPr/>
          <p:nvPr/>
        </p:nvCxnSpPr>
        <p:spPr>
          <a:xfrm>
            <a:off x="6203274" y="4078593"/>
            <a:ext cx="371475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/>
          <p:cNvCxnSpPr/>
          <p:nvPr/>
        </p:nvCxnSpPr>
        <p:spPr>
          <a:xfrm>
            <a:off x="6203273" y="3959293"/>
            <a:ext cx="0" cy="239712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TextBox 74"/>
          <p:cNvSpPr txBox="1">
            <a:spLocks noChangeArrowheads="1"/>
          </p:cNvSpPr>
          <p:nvPr/>
        </p:nvSpPr>
        <p:spPr bwMode="auto">
          <a:xfrm>
            <a:off x="5588169" y="3657600"/>
            <a:ext cx="144142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dirty="0">
                <a:latin typeface="Aharoni" pitchFamily="2" charset="-79"/>
                <a:cs typeface="Aharoni" pitchFamily="2" charset="-79"/>
              </a:rPr>
              <a:t>Striping Unit</a:t>
            </a:r>
          </a:p>
        </p:txBody>
      </p:sp>
      <p:sp>
        <p:nvSpPr>
          <p:cNvPr id="76" name="Rectangle 75"/>
          <p:cNvSpPr/>
          <p:nvPr/>
        </p:nvSpPr>
        <p:spPr>
          <a:xfrm>
            <a:off x="1905000" y="5044029"/>
            <a:ext cx="2095500" cy="11430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b"/>
          <a:lstStyle/>
          <a:p>
            <a:pPr algn="ctr">
              <a:defRPr/>
            </a:pPr>
            <a:r>
              <a:rPr lang="en-US" dirty="0"/>
              <a:t>Server 1</a:t>
            </a:r>
          </a:p>
        </p:txBody>
      </p:sp>
      <p:sp>
        <p:nvSpPr>
          <p:cNvPr id="77" name="Rectangle 76"/>
          <p:cNvSpPr/>
          <p:nvPr/>
        </p:nvSpPr>
        <p:spPr>
          <a:xfrm>
            <a:off x="4038600" y="5044029"/>
            <a:ext cx="2095500" cy="11430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b"/>
          <a:lstStyle/>
          <a:p>
            <a:pPr algn="ctr">
              <a:defRPr/>
            </a:pPr>
            <a:r>
              <a:rPr lang="en-US" dirty="0"/>
              <a:t>Server 2</a:t>
            </a:r>
          </a:p>
        </p:txBody>
      </p:sp>
      <p:sp>
        <p:nvSpPr>
          <p:cNvPr id="78" name="Rectangle 77"/>
          <p:cNvSpPr/>
          <p:nvPr/>
        </p:nvSpPr>
        <p:spPr>
          <a:xfrm>
            <a:off x="6172200" y="5044029"/>
            <a:ext cx="2095500" cy="11430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b"/>
          <a:lstStyle/>
          <a:p>
            <a:pPr algn="ctr">
              <a:defRPr/>
            </a:pPr>
            <a:r>
              <a:rPr lang="en-US" dirty="0"/>
              <a:t>Server 3</a:t>
            </a:r>
          </a:p>
        </p:txBody>
      </p:sp>
      <p:sp>
        <p:nvSpPr>
          <p:cNvPr id="79" name="Rectangle 78"/>
          <p:cNvSpPr/>
          <p:nvPr/>
        </p:nvSpPr>
        <p:spPr>
          <a:xfrm>
            <a:off x="8305800" y="5044029"/>
            <a:ext cx="2095500" cy="11430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b"/>
          <a:lstStyle/>
          <a:p>
            <a:pPr algn="ctr">
              <a:defRPr/>
            </a:pPr>
            <a:r>
              <a:rPr lang="en-US" dirty="0"/>
              <a:t>Server 4</a:t>
            </a:r>
          </a:p>
        </p:txBody>
      </p:sp>
      <p:sp>
        <p:nvSpPr>
          <p:cNvPr id="80" name="Rectangle 79"/>
          <p:cNvSpPr/>
          <p:nvPr/>
        </p:nvSpPr>
        <p:spPr>
          <a:xfrm>
            <a:off x="2043113" y="5348829"/>
            <a:ext cx="457200" cy="30480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0</a:t>
            </a:r>
          </a:p>
        </p:txBody>
      </p:sp>
      <p:sp>
        <p:nvSpPr>
          <p:cNvPr id="81" name="Rectangle 80"/>
          <p:cNvSpPr/>
          <p:nvPr/>
        </p:nvSpPr>
        <p:spPr>
          <a:xfrm>
            <a:off x="4152900" y="5348829"/>
            <a:ext cx="457200" cy="3048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1</a:t>
            </a:r>
          </a:p>
        </p:txBody>
      </p:sp>
      <p:sp>
        <p:nvSpPr>
          <p:cNvPr id="82" name="Rectangle 81"/>
          <p:cNvSpPr/>
          <p:nvPr/>
        </p:nvSpPr>
        <p:spPr>
          <a:xfrm>
            <a:off x="6286500" y="5348829"/>
            <a:ext cx="457200" cy="3048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2</a:t>
            </a:r>
          </a:p>
        </p:txBody>
      </p:sp>
      <p:sp>
        <p:nvSpPr>
          <p:cNvPr id="83" name="Rectangle 82"/>
          <p:cNvSpPr/>
          <p:nvPr/>
        </p:nvSpPr>
        <p:spPr>
          <a:xfrm>
            <a:off x="8432800" y="5348829"/>
            <a:ext cx="457200" cy="304800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3</a:t>
            </a:r>
          </a:p>
        </p:txBody>
      </p:sp>
      <p:sp>
        <p:nvSpPr>
          <p:cNvPr id="84" name="Rectangle 83"/>
          <p:cNvSpPr/>
          <p:nvPr/>
        </p:nvSpPr>
        <p:spPr>
          <a:xfrm>
            <a:off x="2476500" y="5348829"/>
            <a:ext cx="457200" cy="30480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4</a:t>
            </a:r>
          </a:p>
        </p:txBody>
      </p:sp>
      <p:sp>
        <p:nvSpPr>
          <p:cNvPr id="85" name="Rectangle 84"/>
          <p:cNvSpPr/>
          <p:nvPr/>
        </p:nvSpPr>
        <p:spPr>
          <a:xfrm>
            <a:off x="4610100" y="5348829"/>
            <a:ext cx="457200" cy="3048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5</a:t>
            </a:r>
          </a:p>
        </p:txBody>
      </p:sp>
      <p:sp>
        <p:nvSpPr>
          <p:cNvPr id="86" name="Rectangle 85"/>
          <p:cNvSpPr/>
          <p:nvPr/>
        </p:nvSpPr>
        <p:spPr>
          <a:xfrm>
            <a:off x="6743700" y="5348829"/>
            <a:ext cx="457200" cy="3048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6</a:t>
            </a:r>
          </a:p>
        </p:txBody>
      </p:sp>
      <p:sp>
        <p:nvSpPr>
          <p:cNvPr id="87" name="Rectangle 86"/>
          <p:cNvSpPr/>
          <p:nvPr/>
        </p:nvSpPr>
        <p:spPr>
          <a:xfrm>
            <a:off x="7200900" y="5348829"/>
            <a:ext cx="457200" cy="3048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10</a:t>
            </a:r>
          </a:p>
        </p:txBody>
      </p:sp>
      <p:sp>
        <p:nvSpPr>
          <p:cNvPr id="88" name="Rectangle 87"/>
          <p:cNvSpPr/>
          <p:nvPr/>
        </p:nvSpPr>
        <p:spPr>
          <a:xfrm>
            <a:off x="7658100" y="5348829"/>
            <a:ext cx="457200" cy="3048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14</a:t>
            </a:r>
          </a:p>
        </p:txBody>
      </p:sp>
      <p:sp>
        <p:nvSpPr>
          <p:cNvPr id="89" name="Rectangle 88"/>
          <p:cNvSpPr/>
          <p:nvPr/>
        </p:nvSpPr>
        <p:spPr>
          <a:xfrm>
            <a:off x="8877300" y="5348829"/>
            <a:ext cx="457200" cy="304800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7</a:t>
            </a:r>
          </a:p>
        </p:txBody>
      </p:sp>
      <p:sp>
        <p:nvSpPr>
          <p:cNvPr id="90" name="Rectangle 89"/>
          <p:cNvSpPr/>
          <p:nvPr/>
        </p:nvSpPr>
        <p:spPr>
          <a:xfrm>
            <a:off x="9334500" y="5348829"/>
            <a:ext cx="457200" cy="304800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11</a:t>
            </a:r>
          </a:p>
        </p:txBody>
      </p:sp>
      <p:sp>
        <p:nvSpPr>
          <p:cNvPr id="91" name="Rectangle 90"/>
          <p:cNvSpPr/>
          <p:nvPr/>
        </p:nvSpPr>
        <p:spPr>
          <a:xfrm>
            <a:off x="9791700" y="5348829"/>
            <a:ext cx="457200" cy="304800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15</a:t>
            </a:r>
          </a:p>
        </p:txBody>
      </p:sp>
      <p:sp>
        <p:nvSpPr>
          <p:cNvPr id="92" name="Rectangle 91"/>
          <p:cNvSpPr/>
          <p:nvPr/>
        </p:nvSpPr>
        <p:spPr>
          <a:xfrm>
            <a:off x="5067300" y="5348829"/>
            <a:ext cx="457200" cy="3048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9</a:t>
            </a:r>
          </a:p>
        </p:txBody>
      </p:sp>
      <p:sp>
        <p:nvSpPr>
          <p:cNvPr id="93" name="Rectangle 92"/>
          <p:cNvSpPr/>
          <p:nvPr/>
        </p:nvSpPr>
        <p:spPr>
          <a:xfrm>
            <a:off x="5524500" y="5348829"/>
            <a:ext cx="457200" cy="3048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13</a:t>
            </a:r>
          </a:p>
        </p:txBody>
      </p:sp>
      <p:sp>
        <p:nvSpPr>
          <p:cNvPr id="94" name="Rectangle 93"/>
          <p:cNvSpPr/>
          <p:nvPr/>
        </p:nvSpPr>
        <p:spPr>
          <a:xfrm>
            <a:off x="2933700" y="5348829"/>
            <a:ext cx="457200" cy="30480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8</a:t>
            </a:r>
          </a:p>
        </p:txBody>
      </p:sp>
      <p:sp>
        <p:nvSpPr>
          <p:cNvPr id="95" name="Rectangle 94"/>
          <p:cNvSpPr/>
          <p:nvPr/>
        </p:nvSpPr>
        <p:spPr>
          <a:xfrm>
            <a:off x="3390900" y="5348829"/>
            <a:ext cx="457200" cy="30480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12</a:t>
            </a:r>
          </a:p>
        </p:txBody>
      </p:sp>
      <p:cxnSp>
        <p:nvCxnSpPr>
          <p:cNvPr id="96" name="Straight Connector 95"/>
          <p:cNvCxnSpPr/>
          <p:nvPr/>
        </p:nvCxnSpPr>
        <p:spPr>
          <a:xfrm>
            <a:off x="6577869" y="3966117"/>
            <a:ext cx="0" cy="239712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8004299" y="3966200"/>
            <a:ext cx="0" cy="239712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Straight Connector 97"/>
          <p:cNvCxnSpPr/>
          <p:nvPr/>
        </p:nvCxnSpPr>
        <p:spPr>
          <a:xfrm>
            <a:off x="9829800" y="3967244"/>
            <a:ext cx="0" cy="239712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599761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" grpId="0" animBg="1"/>
      <p:bldP spid="51" grpId="0" animBg="1"/>
      <p:bldP spid="52" grpId="0" animBg="1"/>
      <p:bldP spid="53" grpId="0" animBg="1"/>
      <p:bldP spid="54" grpId="0" animBg="1"/>
      <p:bldP spid="55" grpId="0" animBg="1"/>
      <p:bldP spid="56" grpId="0" animBg="1"/>
      <p:bldP spid="57" grpId="0" animBg="1"/>
      <p:bldP spid="58" grpId="0" animBg="1"/>
      <p:bldP spid="59" grpId="0" animBg="1"/>
      <p:bldP spid="60" grpId="0" animBg="1"/>
      <p:bldP spid="61" grpId="0" animBg="1"/>
      <p:bldP spid="62" grpId="0" animBg="1"/>
      <p:bldP spid="63" grpId="0" animBg="1"/>
      <p:bldP spid="64" grpId="0" animBg="1"/>
      <p:bldP spid="65" grpId="0" animBg="1"/>
      <p:bldP spid="67" grpId="0"/>
      <p:bldP spid="71" grpId="0"/>
      <p:bldP spid="75" grpId="0"/>
      <p:bldP spid="76" grpId="0" animBg="1"/>
      <p:bldP spid="77" grpId="0" animBg="1"/>
      <p:bldP spid="78" grpId="0" animBg="1"/>
      <p:bldP spid="79" grpId="0" animBg="1"/>
      <p:bldP spid="80" grpId="0" animBg="1"/>
      <p:bldP spid="81" grpId="0" animBg="1"/>
      <p:bldP spid="82" grpId="0" animBg="1"/>
      <p:bldP spid="83" grpId="0" animBg="1"/>
      <p:bldP spid="84" grpId="0" animBg="1"/>
      <p:bldP spid="85" grpId="0" animBg="1"/>
      <p:bldP spid="86" grpId="0" animBg="1"/>
      <p:bldP spid="87" grpId="0" animBg="1"/>
      <p:bldP spid="88" grpId="0" animBg="1"/>
      <p:bldP spid="89" grpId="0" animBg="1"/>
      <p:bldP spid="90" grpId="0" animBg="1"/>
      <p:bldP spid="91" grpId="0" animBg="1"/>
      <p:bldP spid="92" grpId="0" animBg="1"/>
      <p:bldP spid="93" grpId="0" animBg="1"/>
      <p:bldP spid="94" grpId="0" animBg="1"/>
      <p:bldP spid="9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5648" y="274638"/>
            <a:ext cx="8458200" cy="1325880"/>
          </a:xfrm>
        </p:spPr>
        <p:txBody>
          <a:bodyPr>
            <a:normAutofit/>
          </a:bodyPr>
          <a:lstStyle/>
          <a:p>
            <a:r>
              <a:rPr lang="en-US" dirty="0"/>
              <a:t>Example: The Google File System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§"/>
              <a:defRPr/>
            </a:pPr>
            <a:r>
              <a:rPr lang="en-US" sz="2400" dirty="0"/>
              <a:t>GFS </a:t>
            </a:r>
            <a:r>
              <a:rPr lang="en-US" sz="2400" dirty="0" err="1"/>
              <a:t>paritions</a:t>
            </a:r>
            <a:r>
              <a:rPr lang="en-US" sz="2400" dirty="0"/>
              <a:t> </a:t>
            </a:r>
            <a:r>
              <a:rPr lang="en-US" sz="2400" i="1" dirty="0"/>
              <a:t>large</a:t>
            </a:r>
            <a:r>
              <a:rPr lang="en-US" sz="2400" dirty="0"/>
              <a:t> files into </a:t>
            </a:r>
            <a:r>
              <a:rPr lang="en-US" sz="2400" i="1" dirty="0"/>
              <a:t>fixed-size</a:t>
            </a:r>
            <a:r>
              <a:rPr lang="en-US" sz="2400" dirty="0"/>
              <a:t> blocks and distributes them </a:t>
            </a:r>
            <a:r>
              <a:rPr lang="en-US" sz="2400" i="1" dirty="0"/>
              <a:t>randomly</a:t>
            </a:r>
            <a:r>
              <a:rPr lang="en-US" sz="2400" dirty="0"/>
              <a:t> across cluster machines</a:t>
            </a:r>
          </a:p>
        </p:txBody>
      </p:sp>
      <p:sp>
        <p:nvSpPr>
          <p:cNvPr id="28" name="Rectangle 27"/>
          <p:cNvSpPr/>
          <p:nvPr/>
        </p:nvSpPr>
        <p:spPr bwMode="auto">
          <a:xfrm>
            <a:off x="3810000" y="2897520"/>
            <a:ext cx="1219200" cy="3516312"/>
          </a:xfrm>
          <a:prstGeom prst="rect">
            <a:avLst/>
          </a:prstGeom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algn="ctr">
              <a:defRPr/>
            </a:pPr>
            <a:r>
              <a:rPr lang="en-US" sz="900" b="1" dirty="0">
                <a:solidFill>
                  <a:schemeClr val="tx1"/>
                </a:solidFill>
              </a:rPr>
              <a:t>Server 0</a:t>
            </a:r>
          </a:p>
          <a:p>
            <a:pPr algn="ctr">
              <a:defRPr/>
            </a:pPr>
            <a:r>
              <a:rPr lang="en-US" sz="900" b="1" dirty="0">
                <a:solidFill>
                  <a:schemeClr val="tx1"/>
                </a:solidFill>
              </a:rPr>
              <a:t>(Writer)</a:t>
            </a:r>
          </a:p>
        </p:txBody>
      </p:sp>
      <p:sp>
        <p:nvSpPr>
          <p:cNvPr id="29" name="Rectangle 28"/>
          <p:cNvSpPr/>
          <p:nvPr/>
        </p:nvSpPr>
        <p:spPr bwMode="auto">
          <a:xfrm>
            <a:off x="4114800" y="3278520"/>
            <a:ext cx="381000" cy="3810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100" dirty="0" err="1"/>
              <a:t>Blk</a:t>
            </a:r>
            <a:r>
              <a:rPr lang="en-US" sz="1100" dirty="0"/>
              <a:t> 0</a:t>
            </a:r>
          </a:p>
        </p:txBody>
      </p:sp>
      <p:sp>
        <p:nvSpPr>
          <p:cNvPr id="30" name="Rectangle 29"/>
          <p:cNvSpPr/>
          <p:nvPr/>
        </p:nvSpPr>
        <p:spPr bwMode="auto">
          <a:xfrm>
            <a:off x="4114800" y="3659520"/>
            <a:ext cx="381000" cy="381000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100" dirty="0" err="1">
                <a:solidFill>
                  <a:prstClr val="black"/>
                </a:solidFill>
              </a:rPr>
              <a:t>Blk</a:t>
            </a:r>
            <a:r>
              <a:rPr lang="en-US" sz="1100" dirty="0">
                <a:solidFill>
                  <a:prstClr val="black"/>
                </a:solidFill>
              </a:rPr>
              <a:t> 1</a:t>
            </a:r>
          </a:p>
        </p:txBody>
      </p:sp>
      <p:sp>
        <p:nvSpPr>
          <p:cNvPr id="31" name="Rectangle 30"/>
          <p:cNvSpPr/>
          <p:nvPr/>
        </p:nvSpPr>
        <p:spPr bwMode="auto">
          <a:xfrm>
            <a:off x="4114800" y="4040520"/>
            <a:ext cx="381000" cy="381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100" dirty="0" err="1">
                <a:solidFill>
                  <a:prstClr val="black"/>
                </a:solidFill>
              </a:rPr>
              <a:t>Blk</a:t>
            </a:r>
            <a:r>
              <a:rPr lang="en-US" sz="1100" dirty="0">
                <a:solidFill>
                  <a:prstClr val="black"/>
                </a:solidFill>
              </a:rPr>
              <a:t> 2</a:t>
            </a:r>
          </a:p>
        </p:txBody>
      </p:sp>
      <p:sp>
        <p:nvSpPr>
          <p:cNvPr id="32" name="Rectangle 31"/>
          <p:cNvSpPr/>
          <p:nvPr/>
        </p:nvSpPr>
        <p:spPr bwMode="auto">
          <a:xfrm>
            <a:off x="4114800" y="4421520"/>
            <a:ext cx="381000" cy="381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100" dirty="0" err="1">
                <a:solidFill>
                  <a:prstClr val="black"/>
                </a:solidFill>
              </a:rPr>
              <a:t>Blk</a:t>
            </a:r>
            <a:r>
              <a:rPr lang="en-US" sz="1100" dirty="0">
                <a:solidFill>
                  <a:prstClr val="black"/>
                </a:solidFill>
              </a:rPr>
              <a:t> 3</a:t>
            </a:r>
          </a:p>
        </p:txBody>
      </p:sp>
      <p:sp>
        <p:nvSpPr>
          <p:cNvPr id="33" name="Rectangle 32"/>
          <p:cNvSpPr/>
          <p:nvPr/>
        </p:nvSpPr>
        <p:spPr bwMode="auto">
          <a:xfrm>
            <a:off x="4114800" y="4802520"/>
            <a:ext cx="381000" cy="381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100" dirty="0" err="1">
                <a:solidFill>
                  <a:schemeClr val="bg1"/>
                </a:solidFill>
              </a:rPr>
              <a:t>Blk</a:t>
            </a:r>
            <a:r>
              <a:rPr lang="en-US" sz="1100" dirty="0">
                <a:solidFill>
                  <a:schemeClr val="bg1"/>
                </a:solidFill>
              </a:rPr>
              <a:t> 4</a:t>
            </a:r>
          </a:p>
        </p:txBody>
      </p:sp>
      <p:sp>
        <p:nvSpPr>
          <p:cNvPr id="34" name="Rectangle 33"/>
          <p:cNvSpPr/>
          <p:nvPr/>
        </p:nvSpPr>
        <p:spPr bwMode="auto">
          <a:xfrm>
            <a:off x="4114800" y="5183520"/>
            <a:ext cx="381000" cy="3810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100" dirty="0" err="1">
                <a:solidFill>
                  <a:schemeClr val="bg1"/>
                </a:solidFill>
              </a:rPr>
              <a:t>Blk</a:t>
            </a:r>
            <a:r>
              <a:rPr lang="en-US" sz="1100" dirty="0">
                <a:solidFill>
                  <a:schemeClr val="bg1"/>
                </a:solidFill>
              </a:rPr>
              <a:t> 5</a:t>
            </a:r>
          </a:p>
        </p:txBody>
      </p:sp>
      <p:sp>
        <p:nvSpPr>
          <p:cNvPr id="35" name="Rectangle 34"/>
          <p:cNvSpPr/>
          <p:nvPr/>
        </p:nvSpPr>
        <p:spPr bwMode="auto">
          <a:xfrm>
            <a:off x="4114800" y="5564520"/>
            <a:ext cx="381000" cy="3810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100" dirty="0" err="1">
                <a:solidFill>
                  <a:prstClr val="black"/>
                </a:solidFill>
              </a:rPr>
              <a:t>Blk</a:t>
            </a:r>
            <a:r>
              <a:rPr lang="en-US" sz="1100" dirty="0">
                <a:solidFill>
                  <a:prstClr val="black"/>
                </a:solidFill>
              </a:rPr>
              <a:t> 6</a:t>
            </a:r>
          </a:p>
        </p:txBody>
      </p:sp>
      <p:sp>
        <p:nvSpPr>
          <p:cNvPr id="36" name="Rectangle 35"/>
          <p:cNvSpPr/>
          <p:nvPr/>
        </p:nvSpPr>
        <p:spPr bwMode="auto">
          <a:xfrm>
            <a:off x="5105400" y="2894345"/>
            <a:ext cx="1219200" cy="3516312"/>
          </a:xfrm>
          <a:prstGeom prst="rect">
            <a:avLst/>
          </a:prstGeom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algn="ctr">
              <a:defRPr/>
            </a:pPr>
            <a:r>
              <a:rPr lang="en-US" sz="900" b="1" dirty="0">
                <a:solidFill>
                  <a:schemeClr val="tx1"/>
                </a:solidFill>
              </a:rPr>
              <a:t>Server 1</a:t>
            </a:r>
          </a:p>
        </p:txBody>
      </p:sp>
      <p:sp>
        <p:nvSpPr>
          <p:cNvPr id="37" name="Rectangle 36"/>
          <p:cNvSpPr/>
          <p:nvPr/>
        </p:nvSpPr>
        <p:spPr bwMode="auto">
          <a:xfrm>
            <a:off x="5562600" y="3278520"/>
            <a:ext cx="381000" cy="3810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100" dirty="0" err="1"/>
              <a:t>Blk</a:t>
            </a:r>
            <a:r>
              <a:rPr lang="en-US" sz="1100" dirty="0"/>
              <a:t> 0</a:t>
            </a:r>
          </a:p>
        </p:txBody>
      </p:sp>
      <p:sp>
        <p:nvSpPr>
          <p:cNvPr id="38" name="Rectangle 37"/>
          <p:cNvSpPr/>
          <p:nvPr/>
        </p:nvSpPr>
        <p:spPr bwMode="auto">
          <a:xfrm>
            <a:off x="5562600" y="3659520"/>
            <a:ext cx="381000" cy="381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100" dirty="0" err="1">
                <a:solidFill>
                  <a:prstClr val="black"/>
                </a:solidFill>
              </a:rPr>
              <a:t>Blk</a:t>
            </a:r>
            <a:r>
              <a:rPr lang="en-US" sz="1100" dirty="0">
                <a:solidFill>
                  <a:prstClr val="black"/>
                </a:solidFill>
              </a:rPr>
              <a:t> 2</a:t>
            </a:r>
          </a:p>
        </p:txBody>
      </p:sp>
      <p:sp>
        <p:nvSpPr>
          <p:cNvPr id="39" name="Rectangle 38"/>
          <p:cNvSpPr/>
          <p:nvPr/>
        </p:nvSpPr>
        <p:spPr bwMode="auto">
          <a:xfrm>
            <a:off x="5562600" y="4040520"/>
            <a:ext cx="381000" cy="381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100" dirty="0" err="1">
                <a:solidFill>
                  <a:prstClr val="black"/>
                </a:solidFill>
              </a:rPr>
              <a:t>Blk</a:t>
            </a:r>
            <a:r>
              <a:rPr lang="en-US" sz="1100" dirty="0">
                <a:solidFill>
                  <a:prstClr val="black"/>
                </a:solidFill>
              </a:rPr>
              <a:t> 3</a:t>
            </a:r>
          </a:p>
        </p:txBody>
      </p:sp>
      <p:sp>
        <p:nvSpPr>
          <p:cNvPr id="40" name="Rectangle 39"/>
          <p:cNvSpPr/>
          <p:nvPr/>
        </p:nvSpPr>
        <p:spPr bwMode="auto">
          <a:xfrm>
            <a:off x="5562600" y="4421520"/>
            <a:ext cx="381000" cy="381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100" dirty="0" err="1">
                <a:solidFill>
                  <a:prstClr val="black"/>
                </a:solidFill>
              </a:rPr>
              <a:t>Blk</a:t>
            </a:r>
            <a:r>
              <a:rPr lang="en-US" sz="1100" dirty="0">
                <a:solidFill>
                  <a:prstClr val="black"/>
                </a:solidFill>
              </a:rPr>
              <a:t> 3</a:t>
            </a:r>
          </a:p>
        </p:txBody>
      </p:sp>
      <p:sp>
        <p:nvSpPr>
          <p:cNvPr id="42" name="TextBox 58"/>
          <p:cNvSpPr txBox="1">
            <a:spLocks noChangeArrowheads="1"/>
          </p:cNvSpPr>
          <p:nvPr/>
        </p:nvSpPr>
        <p:spPr bwMode="auto">
          <a:xfrm>
            <a:off x="3048000" y="3321382"/>
            <a:ext cx="685800" cy="261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en-US" sz="1100"/>
              <a:t>0M</a:t>
            </a:r>
          </a:p>
        </p:txBody>
      </p:sp>
      <p:sp>
        <p:nvSpPr>
          <p:cNvPr id="43" name="TextBox 59"/>
          <p:cNvSpPr txBox="1">
            <a:spLocks noChangeArrowheads="1"/>
          </p:cNvSpPr>
          <p:nvPr/>
        </p:nvSpPr>
        <p:spPr bwMode="auto">
          <a:xfrm>
            <a:off x="3048000" y="3702382"/>
            <a:ext cx="685800" cy="261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en-US" sz="1100"/>
              <a:t>64M</a:t>
            </a:r>
          </a:p>
        </p:txBody>
      </p:sp>
      <p:sp>
        <p:nvSpPr>
          <p:cNvPr id="44" name="TextBox 60"/>
          <p:cNvSpPr txBox="1">
            <a:spLocks noChangeArrowheads="1"/>
          </p:cNvSpPr>
          <p:nvPr/>
        </p:nvSpPr>
        <p:spPr bwMode="auto">
          <a:xfrm>
            <a:off x="3048000" y="4083382"/>
            <a:ext cx="685800" cy="261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en-US" sz="1100"/>
              <a:t>128M</a:t>
            </a:r>
          </a:p>
        </p:txBody>
      </p:sp>
      <p:sp>
        <p:nvSpPr>
          <p:cNvPr id="45" name="TextBox 61"/>
          <p:cNvSpPr txBox="1">
            <a:spLocks noChangeArrowheads="1"/>
          </p:cNvSpPr>
          <p:nvPr/>
        </p:nvSpPr>
        <p:spPr bwMode="auto">
          <a:xfrm>
            <a:off x="3048000" y="4481845"/>
            <a:ext cx="685800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en-US" sz="1100"/>
              <a:t>192M</a:t>
            </a:r>
          </a:p>
        </p:txBody>
      </p:sp>
      <p:sp>
        <p:nvSpPr>
          <p:cNvPr id="46" name="TextBox 62"/>
          <p:cNvSpPr txBox="1">
            <a:spLocks noChangeArrowheads="1"/>
          </p:cNvSpPr>
          <p:nvPr/>
        </p:nvSpPr>
        <p:spPr bwMode="auto">
          <a:xfrm>
            <a:off x="3048000" y="4845382"/>
            <a:ext cx="685800" cy="261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en-US" sz="1100"/>
              <a:t>256M</a:t>
            </a:r>
          </a:p>
        </p:txBody>
      </p:sp>
      <p:sp>
        <p:nvSpPr>
          <p:cNvPr id="47" name="TextBox 63"/>
          <p:cNvSpPr txBox="1">
            <a:spLocks noChangeArrowheads="1"/>
          </p:cNvSpPr>
          <p:nvPr/>
        </p:nvSpPr>
        <p:spPr bwMode="auto">
          <a:xfrm>
            <a:off x="3048000" y="5259721"/>
            <a:ext cx="685800" cy="261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en-US" sz="1100"/>
              <a:t>320M</a:t>
            </a:r>
          </a:p>
        </p:txBody>
      </p:sp>
      <p:sp>
        <p:nvSpPr>
          <p:cNvPr id="48" name="TextBox 64"/>
          <p:cNvSpPr txBox="1">
            <a:spLocks noChangeArrowheads="1"/>
          </p:cNvSpPr>
          <p:nvPr/>
        </p:nvSpPr>
        <p:spPr bwMode="auto">
          <a:xfrm>
            <a:off x="3048000" y="5624845"/>
            <a:ext cx="685800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en-US" sz="1100"/>
              <a:t>384M</a:t>
            </a:r>
          </a:p>
        </p:txBody>
      </p:sp>
      <p:sp>
        <p:nvSpPr>
          <p:cNvPr id="49" name="Rectangle 48"/>
          <p:cNvSpPr/>
          <p:nvPr/>
        </p:nvSpPr>
        <p:spPr bwMode="auto">
          <a:xfrm>
            <a:off x="6400800" y="2886408"/>
            <a:ext cx="1219200" cy="3516313"/>
          </a:xfrm>
          <a:prstGeom prst="rect">
            <a:avLst/>
          </a:prstGeom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algn="ctr">
              <a:defRPr/>
            </a:pPr>
            <a:r>
              <a:rPr lang="en-US" sz="900" b="1" dirty="0">
                <a:solidFill>
                  <a:schemeClr val="tx1"/>
                </a:solidFill>
              </a:rPr>
              <a:t>Server 2</a:t>
            </a:r>
          </a:p>
        </p:txBody>
      </p:sp>
      <p:sp>
        <p:nvSpPr>
          <p:cNvPr id="50" name="Rectangle 49"/>
          <p:cNvSpPr/>
          <p:nvPr/>
        </p:nvSpPr>
        <p:spPr bwMode="auto">
          <a:xfrm>
            <a:off x="7696200" y="2886408"/>
            <a:ext cx="1219200" cy="3516313"/>
          </a:xfrm>
          <a:prstGeom prst="rect">
            <a:avLst/>
          </a:prstGeom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algn="ctr">
              <a:defRPr/>
            </a:pPr>
            <a:r>
              <a:rPr lang="en-US" sz="900" b="1" dirty="0">
                <a:solidFill>
                  <a:schemeClr val="tx1"/>
                </a:solidFill>
              </a:rPr>
              <a:t>Server 3</a:t>
            </a:r>
          </a:p>
        </p:txBody>
      </p:sp>
      <p:sp>
        <p:nvSpPr>
          <p:cNvPr id="51" name="Rectangle 50"/>
          <p:cNvSpPr/>
          <p:nvPr/>
        </p:nvSpPr>
        <p:spPr bwMode="auto">
          <a:xfrm>
            <a:off x="6858000" y="3278520"/>
            <a:ext cx="381000" cy="381000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100" dirty="0" err="1"/>
              <a:t>Blk</a:t>
            </a:r>
            <a:r>
              <a:rPr lang="en-US" sz="1100" dirty="0"/>
              <a:t> 1</a:t>
            </a:r>
          </a:p>
        </p:txBody>
      </p:sp>
      <p:sp>
        <p:nvSpPr>
          <p:cNvPr id="52" name="Rectangle 51"/>
          <p:cNvSpPr/>
          <p:nvPr/>
        </p:nvSpPr>
        <p:spPr bwMode="auto">
          <a:xfrm>
            <a:off x="6858000" y="3659520"/>
            <a:ext cx="381000" cy="381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100" dirty="0" err="1">
                <a:solidFill>
                  <a:prstClr val="black"/>
                </a:solidFill>
              </a:rPr>
              <a:t>Blk</a:t>
            </a:r>
            <a:r>
              <a:rPr lang="en-US" sz="1100" dirty="0">
                <a:solidFill>
                  <a:prstClr val="black"/>
                </a:solidFill>
              </a:rPr>
              <a:t> 2</a:t>
            </a:r>
          </a:p>
        </p:txBody>
      </p:sp>
      <p:sp>
        <p:nvSpPr>
          <p:cNvPr id="53" name="Rectangle 52"/>
          <p:cNvSpPr/>
          <p:nvPr/>
        </p:nvSpPr>
        <p:spPr bwMode="auto">
          <a:xfrm>
            <a:off x="6858000" y="4040520"/>
            <a:ext cx="381000" cy="381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100" dirty="0" err="1">
                <a:solidFill>
                  <a:schemeClr val="bg1"/>
                </a:solidFill>
              </a:rPr>
              <a:t>Blk</a:t>
            </a:r>
            <a:r>
              <a:rPr lang="en-US" sz="1100" dirty="0">
                <a:solidFill>
                  <a:schemeClr val="bg1"/>
                </a:solidFill>
              </a:rPr>
              <a:t> 4</a:t>
            </a:r>
          </a:p>
        </p:txBody>
      </p:sp>
      <p:sp>
        <p:nvSpPr>
          <p:cNvPr id="54" name="Rectangle 53"/>
          <p:cNvSpPr/>
          <p:nvPr/>
        </p:nvSpPr>
        <p:spPr bwMode="auto">
          <a:xfrm>
            <a:off x="6858000" y="4802520"/>
            <a:ext cx="381000" cy="3810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100" dirty="0" err="1">
                <a:solidFill>
                  <a:prstClr val="black"/>
                </a:solidFill>
              </a:rPr>
              <a:t>Blk</a:t>
            </a:r>
            <a:r>
              <a:rPr lang="en-US" sz="1100" dirty="0">
                <a:solidFill>
                  <a:prstClr val="black"/>
                </a:solidFill>
              </a:rPr>
              <a:t> 6</a:t>
            </a:r>
          </a:p>
        </p:txBody>
      </p:sp>
      <p:sp>
        <p:nvSpPr>
          <p:cNvPr id="55" name="Rectangle 54"/>
          <p:cNvSpPr/>
          <p:nvPr/>
        </p:nvSpPr>
        <p:spPr bwMode="auto">
          <a:xfrm>
            <a:off x="8153400" y="3278520"/>
            <a:ext cx="381000" cy="3810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100" dirty="0" err="1"/>
              <a:t>Blk</a:t>
            </a:r>
            <a:r>
              <a:rPr lang="en-US" sz="1100" dirty="0"/>
              <a:t> 0</a:t>
            </a:r>
          </a:p>
        </p:txBody>
      </p:sp>
      <p:sp>
        <p:nvSpPr>
          <p:cNvPr id="56" name="Rectangle 55"/>
          <p:cNvSpPr/>
          <p:nvPr/>
        </p:nvSpPr>
        <p:spPr bwMode="auto">
          <a:xfrm>
            <a:off x="8153400" y="3659520"/>
            <a:ext cx="381000" cy="381000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100" dirty="0" err="1">
                <a:solidFill>
                  <a:prstClr val="black"/>
                </a:solidFill>
              </a:rPr>
              <a:t>Blk</a:t>
            </a:r>
            <a:r>
              <a:rPr lang="en-US" sz="1100" dirty="0">
                <a:solidFill>
                  <a:prstClr val="black"/>
                </a:solidFill>
              </a:rPr>
              <a:t> 1</a:t>
            </a:r>
          </a:p>
        </p:txBody>
      </p:sp>
      <p:sp>
        <p:nvSpPr>
          <p:cNvPr id="57" name="Rectangle 56"/>
          <p:cNvSpPr/>
          <p:nvPr/>
        </p:nvSpPr>
        <p:spPr bwMode="auto">
          <a:xfrm>
            <a:off x="8153400" y="4040520"/>
            <a:ext cx="381000" cy="381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100" dirty="0" err="1">
                <a:solidFill>
                  <a:schemeClr val="bg1"/>
                </a:solidFill>
              </a:rPr>
              <a:t>Blk</a:t>
            </a:r>
            <a:r>
              <a:rPr lang="en-US" sz="1100" dirty="0">
                <a:solidFill>
                  <a:schemeClr val="bg1"/>
                </a:solidFill>
              </a:rPr>
              <a:t> 4</a:t>
            </a:r>
          </a:p>
        </p:txBody>
      </p:sp>
      <p:sp>
        <p:nvSpPr>
          <p:cNvPr id="58" name="Rectangle 57"/>
          <p:cNvSpPr/>
          <p:nvPr/>
        </p:nvSpPr>
        <p:spPr bwMode="auto">
          <a:xfrm>
            <a:off x="8153400" y="4413582"/>
            <a:ext cx="381000" cy="3810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100" dirty="0" err="1">
                <a:solidFill>
                  <a:schemeClr val="bg1"/>
                </a:solidFill>
              </a:rPr>
              <a:t>Blk</a:t>
            </a:r>
            <a:r>
              <a:rPr lang="en-US" sz="1100" dirty="0">
                <a:solidFill>
                  <a:schemeClr val="bg1"/>
                </a:solidFill>
              </a:rPr>
              <a:t> 5</a:t>
            </a:r>
          </a:p>
        </p:txBody>
      </p:sp>
      <p:sp>
        <p:nvSpPr>
          <p:cNvPr id="59" name="Rectangle 58"/>
          <p:cNvSpPr/>
          <p:nvPr/>
        </p:nvSpPr>
        <p:spPr bwMode="auto">
          <a:xfrm>
            <a:off x="8153400" y="4788583"/>
            <a:ext cx="381000" cy="3810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100" dirty="0" err="1">
                <a:solidFill>
                  <a:prstClr val="black"/>
                </a:solidFill>
              </a:rPr>
              <a:t>Blk</a:t>
            </a:r>
            <a:r>
              <a:rPr lang="en-US" sz="1100" dirty="0">
                <a:solidFill>
                  <a:prstClr val="black"/>
                </a:solidFill>
              </a:rPr>
              <a:t> 6</a:t>
            </a:r>
          </a:p>
        </p:txBody>
      </p:sp>
      <p:sp>
        <p:nvSpPr>
          <p:cNvPr id="84" name="Rectangle 83"/>
          <p:cNvSpPr/>
          <p:nvPr/>
        </p:nvSpPr>
        <p:spPr>
          <a:xfrm>
            <a:off x="4871815" y="2218898"/>
            <a:ext cx="2667000" cy="372454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Large File</a:t>
            </a:r>
          </a:p>
        </p:txBody>
      </p:sp>
      <p:sp>
        <p:nvSpPr>
          <p:cNvPr id="60" name="Rectangle 59"/>
          <p:cNvSpPr/>
          <p:nvPr/>
        </p:nvSpPr>
        <p:spPr>
          <a:xfrm>
            <a:off x="4871815" y="2223039"/>
            <a:ext cx="2667000" cy="372454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61" name="Straight Connector 60"/>
          <p:cNvCxnSpPr/>
          <p:nvPr/>
        </p:nvCxnSpPr>
        <p:spPr>
          <a:xfrm>
            <a:off x="5244269" y="2218898"/>
            <a:ext cx="0" cy="37245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>
          <a:xfrm>
            <a:off x="5625269" y="2223040"/>
            <a:ext cx="0" cy="36831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/>
          <p:nvPr/>
        </p:nvCxnSpPr>
        <p:spPr>
          <a:xfrm>
            <a:off x="6006269" y="2214494"/>
            <a:ext cx="0" cy="37685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/>
          <p:nvPr/>
        </p:nvCxnSpPr>
        <p:spPr>
          <a:xfrm>
            <a:off x="6386557" y="2209801"/>
            <a:ext cx="0" cy="37685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/>
          <p:nvPr/>
        </p:nvCxnSpPr>
        <p:spPr>
          <a:xfrm>
            <a:off x="6768269" y="2214493"/>
            <a:ext cx="0" cy="37685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/>
          <p:nvPr/>
        </p:nvCxnSpPr>
        <p:spPr>
          <a:xfrm>
            <a:off x="7152117" y="2209800"/>
            <a:ext cx="0" cy="37685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Rectangle 76"/>
          <p:cNvSpPr/>
          <p:nvPr/>
        </p:nvSpPr>
        <p:spPr bwMode="auto">
          <a:xfrm>
            <a:off x="4871815" y="2219353"/>
            <a:ext cx="381000" cy="3810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100" dirty="0" err="1"/>
              <a:t>Blk</a:t>
            </a:r>
            <a:r>
              <a:rPr lang="en-US" sz="1100" dirty="0"/>
              <a:t> 0</a:t>
            </a:r>
          </a:p>
        </p:txBody>
      </p:sp>
      <p:sp>
        <p:nvSpPr>
          <p:cNvPr id="78" name="Rectangle 77"/>
          <p:cNvSpPr/>
          <p:nvPr/>
        </p:nvSpPr>
        <p:spPr bwMode="auto">
          <a:xfrm>
            <a:off x="5252815" y="2219353"/>
            <a:ext cx="381000" cy="381000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100" dirty="0" err="1">
                <a:solidFill>
                  <a:prstClr val="black"/>
                </a:solidFill>
              </a:rPr>
              <a:t>Blk</a:t>
            </a:r>
            <a:r>
              <a:rPr lang="en-US" sz="1100" dirty="0">
                <a:solidFill>
                  <a:prstClr val="black"/>
                </a:solidFill>
              </a:rPr>
              <a:t> 1</a:t>
            </a:r>
          </a:p>
        </p:txBody>
      </p:sp>
      <p:sp>
        <p:nvSpPr>
          <p:cNvPr id="79" name="Rectangle 78"/>
          <p:cNvSpPr/>
          <p:nvPr/>
        </p:nvSpPr>
        <p:spPr bwMode="auto">
          <a:xfrm>
            <a:off x="5633815" y="2214948"/>
            <a:ext cx="381000" cy="381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100" dirty="0" err="1">
                <a:solidFill>
                  <a:prstClr val="black"/>
                </a:solidFill>
              </a:rPr>
              <a:t>Blk</a:t>
            </a:r>
            <a:r>
              <a:rPr lang="en-US" sz="1100" dirty="0">
                <a:solidFill>
                  <a:prstClr val="black"/>
                </a:solidFill>
              </a:rPr>
              <a:t> 2</a:t>
            </a:r>
          </a:p>
        </p:txBody>
      </p:sp>
      <p:sp>
        <p:nvSpPr>
          <p:cNvPr id="80" name="Rectangle 79"/>
          <p:cNvSpPr/>
          <p:nvPr/>
        </p:nvSpPr>
        <p:spPr bwMode="auto">
          <a:xfrm>
            <a:off x="6014815" y="2215024"/>
            <a:ext cx="381000" cy="381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100" dirty="0" err="1">
                <a:solidFill>
                  <a:prstClr val="black"/>
                </a:solidFill>
              </a:rPr>
              <a:t>Blk</a:t>
            </a:r>
            <a:r>
              <a:rPr lang="en-US" sz="1100" dirty="0">
                <a:solidFill>
                  <a:prstClr val="black"/>
                </a:solidFill>
              </a:rPr>
              <a:t> 3</a:t>
            </a:r>
          </a:p>
        </p:txBody>
      </p:sp>
      <p:sp>
        <p:nvSpPr>
          <p:cNvPr id="81" name="Rectangle 80"/>
          <p:cNvSpPr/>
          <p:nvPr/>
        </p:nvSpPr>
        <p:spPr bwMode="auto">
          <a:xfrm>
            <a:off x="6395815" y="2219353"/>
            <a:ext cx="381000" cy="381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100" dirty="0" err="1">
                <a:solidFill>
                  <a:schemeClr val="bg1"/>
                </a:solidFill>
              </a:rPr>
              <a:t>Blk</a:t>
            </a:r>
            <a:r>
              <a:rPr lang="en-US" sz="1100" dirty="0">
                <a:solidFill>
                  <a:schemeClr val="bg1"/>
                </a:solidFill>
              </a:rPr>
              <a:t> 4</a:t>
            </a:r>
          </a:p>
        </p:txBody>
      </p:sp>
      <p:sp>
        <p:nvSpPr>
          <p:cNvPr id="82" name="Rectangle 81"/>
          <p:cNvSpPr/>
          <p:nvPr/>
        </p:nvSpPr>
        <p:spPr bwMode="auto">
          <a:xfrm>
            <a:off x="6776815" y="2223494"/>
            <a:ext cx="381000" cy="3810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100" dirty="0" err="1">
                <a:solidFill>
                  <a:schemeClr val="bg1"/>
                </a:solidFill>
              </a:rPr>
              <a:t>Blk</a:t>
            </a:r>
            <a:r>
              <a:rPr lang="en-US" sz="1100" dirty="0">
                <a:solidFill>
                  <a:schemeClr val="bg1"/>
                </a:solidFill>
              </a:rPr>
              <a:t> 5</a:t>
            </a:r>
          </a:p>
        </p:txBody>
      </p:sp>
      <p:sp>
        <p:nvSpPr>
          <p:cNvPr id="83" name="Rectangle 82"/>
          <p:cNvSpPr/>
          <p:nvPr/>
        </p:nvSpPr>
        <p:spPr bwMode="auto">
          <a:xfrm>
            <a:off x="7157815" y="2219353"/>
            <a:ext cx="381000" cy="3810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100" dirty="0" err="1">
                <a:solidFill>
                  <a:prstClr val="black"/>
                </a:solidFill>
              </a:rPr>
              <a:t>Blk</a:t>
            </a:r>
            <a:r>
              <a:rPr lang="en-US" sz="1100" dirty="0">
                <a:solidFill>
                  <a:prstClr val="black"/>
                </a:solidFill>
              </a:rPr>
              <a:t> 6</a:t>
            </a:r>
          </a:p>
        </p:txBody>
      </p:sp>
      <p:sp>
        <p:nvSpPr>
          <p:cNvPr id="41" name="Rectangle 40"/>
          <p:cNvSpPr/>
          <p:nvPr/>
        </p:nvSpPr>
        <p:spPr bwMode="auto">
          <a:xfrm>
            <a:off x="6858000" y="4421520"/>
            <a:ext cx="381000" cy="3810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100" dirty="0" err="1">
                <a:solidFill>
                  <a:schemeClr val="bg1"/>
                </a:solidFill>
              </a:rPr>
              <a:t>Blk</a:t>
            </a:r>
            <a:r>
              <a:rPr lang="en-US" sz="1100" dirty="0">
                <a:solidFill>
                  <a:schemeClr val="bg1"/>
                </a:solidFill>
              </a:rPr>
              <a:t> 5</a:t>
            </a:r>
          </a:p>
        </p:txBody>
      </p:sp>
    </p:spTree>
    <p:extLst>
      <p:ext uri="{BB962C8B-B14F-4D97-AF65-F5344CB8AC3E}">
        <p14:creationId xmlns:p14="http://schemas.microsoft.com/office/powerpoint/2010/main" val="34168897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2" grpId="0"/>
      <p:bldP spid="43" grpId="0"/>
      <p:bldP spid="44" grpId="0"/>
      <p:bldP spid="45" grpId="0"/>
      <p:bldP spid="46" grpId="0"/>
      <p:bldP spid="47" grpId="0"/>
      <p:bldP spid="48" grpId="0"/>
      <p:bldP spid="49" grpId="0" animBg="1"/>
      <p:bldP spid="50" grpId="0" animBg="1"/>
      <p:bldP spid="51" grpId="0" animBg="1"/>
      <p:bldP spid="52" grpId="0" animBg="1"/>
      <p:bldP spid="53" grpId="0" animBg="1"/>
      <p:bldP spid="54" grpId="0" animBg="1"/>
      <p:bldP spid="55" grpId="0" animBg="1"/>
      <p:bldP spid="56" grpId="0" animBg="1"/>
      <p:bldP spid="57" grpId="0" animBg="1"/>
      <p:bldP spid="58" grpId="0" animBg="1"/>
      <p:bldP spid="59" grpId="0" animBg="1"/>
      <p:bldP spid="84" grpId="0" animBg="1"/>
      <p:bldP spid="60" grpId="0" animBg="1"/>
      <p:bldP spid="77" grpId="0" animBg="1"/>
      <p:bldP spid="78" grpId="0" animBg="1"/>
      <p:bldP spid="79" grpId="0" animBg="1"/>
      <p:bldP spid="80" grpId="0" animBg="1"/>
      <p:bldP spid="81" grpId="0" animBg="1"/>
      <p:bldP spid="82" grpId="0" animBg="1"/>
      <p:bldP spid="83" grpId="0" animBg="1"/>
      <p:bldP spid="4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The Google File System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204704" cy="4525963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  <a:defRPr/>
            </a:pPr>
            <a:r>
              <a:rPr lang="en-US" sz="2400" dirty="0"/>
              <a:t>GFS adopts a master-slave architecture</a:t>
            </a:r>
          </a:p>
        </p:txBody>
      </p:sp>
      <p:sp>
        <p:nvSpPr>
          <p:cNvPr id="4" name="Rectangle 3"/>
          <p:cNvSpPr/>
          <p:nvPr/>
        </p:nvSpPr>
        <p:spPr>
          <a:xfrm>
            <a:off x="2133600" y="2441574"/>
            <a:ext cx="1752600" cy="91440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GFS client</a:t>
            </a:r>
          </a:p>
        </p:txBody>
      </p:sp>
      <p:sp>
        <p:nvSpPr>
          <p:cNvPr id="5" name="Rectangle 4"/>
          <p:cNvSpPr/>
          <p:nvPr/>
        </p:nvSpPr>
        <p:spPr>
          <a:xfrm>
            <a:off x="6172200" y="2441574"/>
            <a:ext cx="1752600" cy="9144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Master</a:t>
            </a:r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3886200" y="2593974"/>
            <a:ext cx="2286000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flipH="1">
            <a:off x="3886200" y="3203574"/>
            <a:ext cx="2286000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4876800" y="4651374"/>
            <a:ext cx="1371600" cy="6858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>
              <a:defRPr/>
            </a:pPr>
            <a:r>
              <a:rPr lang="en-US" sz="1600" dirty="0"/>
              <a:t>Chunk Server</a:t>
            </a:r>
          </a:p>
        </p:txBody>
      </p:sp>
      <p:sp>
        <p:nvSpPr>
          <p:cNvPr id="9" name="Rectangle 8"/>
          <p:cNvSpPr/>
          <p:nvPr/>
        </p:nvSpPr>
        <p:spPr>
          <a:xfrm>
            <a:off x="4876800" y="5337174"/>
            <a:ext cx="1371600" cy="6858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>
              <a:defRPr/>
            </a:pPr>
            <a:r>
              <a:rPr lang="en-US" sz="1600" dirty="0">
                <a:solidFill>
                  <a:schemeClr val="tx1"/>
                </a:solidFill>
              </a:rPr>
              <a:t>Linux File System</a:t>
            </a:r>
          </a:p>
        </p:txBody>
      </p:sp>
      <p:sp>
        <p:nvSpPr>
          <p:cNvPr id="10" name="Rectangle 9"/>
          <p:cNvSpPr/>
          <p:nvPr/>
        </p:nvSpPr>
        <p:spPr>
          <a:xfrm>
            <a:off x="6629400" y="4651374"/>
            <a:ext cx="1371600" cy="6858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>
              <a:defRPr/>
            </a:pPr>
            <a:r>
              <a:rPr lang="en-US" sz="1600" dirty="0"/>
              <a:t>Chunk Server</a:t>
            </a:r>
          </a:p>
        </p:txBody>
      </p:sp>
      <p:sp>
        <p:nvSpPr>
          <p:cNvPr id="11" name="Rectangle 10"/>
          <p:cNvSpPr/>
          <p:nvPr/>
        </p:nvSpPr>
        <p:spPr>
          <a:xfrm>
            <a:off x="6629400" y="5337174"/>
            <a:ext cx="1371600" cy="6858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>
              <a:defRPr/>
            </a:pPr>
            <a:r>
              <a:rPr lang="en-US" sz="1600" dirty="0">
                <a:solidFill>
                  <a:schemeClr val="tx1"/>
                </a:solidFill>
              </a:rPr>
              <a:t>Linux File System</a:t>
            </a:r>
          </a:p>
        </p:txBody>
      </p:sp>
      <p:sp>
        <p:nvSpPr>
          <p:cNvPr id="12" name="Rectangle 11"/>
          <p:cNvSpPr/>
          <p:nvPr/>
        </p:nvSpPr>
        <p:spPr>
          <a:xfrm>
            <a:off x="8382000" y="4651374"/>
            <a:ext cx="1371600" cy="6858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>
              <a:defRPr/>
            </a:pPr>
            <a:r>
              <a:rPr lang="en-US" sz="1600" dirty="0"/>
              <a:t>Chunk Server</a:t>
            </a:r>
          </a:p>
        </p:txBody>
      </p:sp>
      <p:sp>
        <p:nvSpPr>
          <p:cNvPr id="13" name="Rectangle 12"/>
          <p:cNvSpPr/>
          <p:nvPr/>
        </p:nvSpPr>
        <p:spPr>
          <a:xfrm>
            <a:off x="8382000" y="5337174"/>
            <a:ext cx="1371600" cy="6858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>
              <a:defRPr/>
            </a:pPr>
            <a:r>
              <a:rPr lang="en-US" sz="1600" dirty="0">
                <a:solidFill>
                  <a:schemeClr val="tx1"/>
                </a:solidFill>
              </a:rPr>
              <a:t>Linux File System</a:t>
            </a:r>
          </a:p>
        </p:txBody>
      </p:sp>
      <p:cxnSp>
        <p:nvCxnSpPr>
          <p:cNvPr id="14" name="Straight Arrow Connector 13"/>
          <p:cNvCxnSpPr>
            <a:endCxn id="8" idx="0"/>
          </p:cNvCxnSpPr>
          <p:nvPr/>
        </p:nvCxnSpPr>
        <p:spPr>
          <a:xfrm flipH="1">
            <a:off x="5562600" y="3355974"/>
            <a:ext cx="609600" cy="129540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5" idx="2"/>
          </p:cNvCxnSpPr>
          <p:nvPr/>
        </p:nvCxnSpPr>
        <p:spPr>
          <a:xfrm>
            <a:off x="7048500" y="3355974"/>
            <a:ext cx="0" cy="129540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V="1">
            <a:off x="6019800" y="3355974"/>
            <a:ext cx="609600" cy="129540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10" idx="0"/>
          </p:cNvCxnSpPr>
          <p:nvPr/>
        </p:nvCxnSpPr>
        <p:spPr>
          <a:xfrm flipV="1">
            <a:off x="7315200" y="3355974"/>
            <a:ext cx="0" cy="129540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stCxn id="4" idx="2"/>
          </p:cNvCxnSpPr>
          <p:nvPr/>
        </p:nvCxnSpPr>
        <p:spPr>
          <a:xfrm>
            <a:off x="3009900" y="3355974"/>
            <a:ext cx="0" cy="16383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endCxn id="8" idx="1"/>
          </p:cNvCxnSpPr>
          <p:nvPr/>
        </p:nvCxnSpPr>
        <p:spPr>
          <a:xfrm>
            <a:off x="3009900" y="4994274"/>
            <a:ext cx="1866900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flipH="1">
            <a:off x="2514600" y="5260974"/>
            <a:ext cx="23622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flipV="1">
            <a:off x="2514600" y="3355974"/>
            <a:ext cx="0" cy="19050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>
            <a:spLocks noChangeArrowheads="1"/>
          </p:cNvSpPr>
          <p:nvPr/>
        </p:nvSpPr>
        <p:spPr bwMode="auto">
          <a:xfrm>
            <a:off x="4495801" y="2286000"/>
            <a:ext cx="970137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400" dirty="0"/>
              <a:t>File name</a:t>
            </a:r>
          </a:p>
        </p:txBody>
      </p:sp>
      <p:sp>
        <p:nvSpPr>
          <p:cNvPr id="23" name="TextBox 22"/>
          <p:cNvSpPr txBox="1">
            <a:spLocks noChangeArrowheads="1"/>
          </p:cNvSpPr>
          <p:nvPr/>
        </p:nvSpPr>
        <p:spPr bwMode="auto">
          <a:xfrm>
            <a:off x="4284664" y="3279775"/>
            <a:ext cx="14890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400"/>
              <a:t>Contact address</a:t>
            </a:r>
          </a:p>
        </p:txBody>
      </p:sp>
      <p:cxnSp>
        <p:nvCxnSpPr>
          <p:cNvPr id="24" name="Straight Arrow Connector 23"/>
          <p:cNvCxnSpPr>
            <a:stCxn id="12" idx="0"/>
          </p:cNvCxnSpPr>
          <p:nvPr/>
        </p:nvCxnSpPr>
        <p:spPr>
          <a:xfrm flipH="1" flipV="1">
            <a:off x="7924800" y="3355974"/>
            <a:ext cx="1143000" cy="129540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>
            <a:off x="7445375" y="3322637"/>
            <a:ext cx="1111250" cy="129540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>
            <a:spLocks noChangeArrowheads="1"/>
          </p:cNvSpPr>
          <p:nvPr/>
        </p:nvSpPr>
        <p:spPr bwMode="auto">
          <a:xfrm>
            <a:off x="3197226" y="4648200"/>
            <a:ext cx="145732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400"/>
              <a:t>Chunk Id, range</a:t>
            </a:r>
          </a:p>
        </p:txBody>
      </p:sp>
      <p:sp>
        <p:nvSpPr>
          <p:cNvPr id="27" name="TextBox 26"/>
          <p:cNvSpPr txBox="1">
            <a:spLocks noChangeArrowheads="1"/>
          </p:cNvSpPr>
          <p:nvPr/>
        </p:nvSpPr>
        <p:spPr bwMode="auto">
          <a:xfrm>
            <a:off x="3124200" y="5337175"/>
            <a:ext cx="1100138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400"/>
              <a:t>Chunk data</a:t>
            </a:r>
          </a:p>
        </p:txBody>
      </p:sp>
    </p:spTree>
    <p:extLst>
      <p:ext uri="{BB962C8B-B14F-4D97-AF65-F5344CB8AC3E}">
        <p14:creationId xmlns:p14="http://schemas.microsoft.com/office/powerpoint/2010/main" val="15608913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500"/>
                            </p:stCondLst>
                            <p:childTnLst>
                              <p:par>
                                <p:cTn id="6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500"/>
                            </p:stCondLst>
                            <p:childTnLst>
                              <p:par>
                                <p:cTn id="7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22" grpId="0"/>
      <p:bldP spid="23" grpId="0"/>
      <p:bldP spid="26" grpId="0"/>
      <p:bldP spid="2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How to Process Big Data?</a:t>
            </a:r>
          </a:p>
        </p:txBody>
      </p:sp>
      <p:sp>
        <p:nvSpPr>
          <p:cNvPr id="23554" name="Rectangle 3"/>
          <p:cNvSpPr>
            <a:spLocks noGrp="1" noChangeArrowheads="1"/>
          </p:cNvSpPr>
          <p:nvPr>
            <p:ph idx="1"/>
          </p:nvPr>
        </p:nvSpPr>
        <p:spPr>
          <a:xfrm>
            <a:off x="841248" y="1463040"/>
            <a:ext cx="10332720" cy="4785360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altLang="en-US" sz="2600" dirty="0">
                <a:solidFill>
                  <a:srgbClr val="0070C0"/>
                </a:solidFill>
              </a:rPr>
              <a:t>One alternative</a:t>
            </a:r>
            <a:r>
              <a:rPr lang="en-US" altLang="en-US" sz="2600" dirty="0"/>
              <a:t>: Create a custom distributed system (or program) for each new algorithm</a:t>
            </a:r>
          </a:p>
          <a:p>
            <a:pPr lvl="2" algn="just">
              <a:buFont typeface="Wingdings" panose="05000000000000000000" pitchFamily="2" charset="2"/>
              <a:buChar char="§"/>
            </a:pPr>
            <a:r>
              <a:rPr lang="en-US" altLang="en-US" dirty="0"/>
              <a:t>Cumbersome!</a:t>
            </a:r>
          </a:p>
          <a:p>
            <a:pPr marL="457200" lvl="1" indent="0" algn="just">
              <a:buNone/>
            </a:pPr>
            <a:endParaRPr lang="en-US" altLang="en-US" sz="2200" dirty="0"/>
          </a:p>
          <a:p>
            <a:pPr>
              <a:buFont typeface="Wingdings" panose="05000000000000000000" pitchFamily="2" charset="2"/>
              <a:buChar char="§"/>
            </a:pPr>
            <a:r>
              <a:rPr lang="en-US" altLang="en-US" sz="2600" dirty="0">
                <a:solidFill>
                  <a:srgbClr val="0070C0"/>
                </a:solidFill>
              </a:rPr>
              <a:t>Another alternative</a:t>
            </a:r>
            <a:r>
              <a:rPr lang="en-US" altLang="en-US" sz="2600" dirty="0"/>
              <a:t>: utilize modern distributed analytics frameworks, which:</a:t>
            </a:r>
          </a:p>
          <a:p>
            <a:pPr marL="914400" lvl="1" indent="-457200">
              <a:buFont typeface="Wingdings" panose="05000000000000000000" pitchFamily="2" charset="2"/>
              <a:buChar char="§"/>
            </a:pPr>
            <a:r>
              <a:rPr lang="en-US" sz="2400" dirty="0"/>
              <a:t>Relieve programmers from concerns with many of the difficult aspects of developing distributed programs</a:t>
            </a:r>
          </a:p>
          <a:p>
            <a:pPr marL="914400" lvl="1" indent="-457200">
              <a:buFont typeface="Wingdings" panose="05000000000000000000" pitchFamily="2" charset="2"/>
              <a:buChar char="§"/>
            </a:pPr>
            <a:r>
              <a:rPr lang="en-US" sz="2400" dirty="0"/>
              <a:t>Allow programmers to focus on ONLY the sequential parts of their programs</a:t>
            </a:r>
          </a:p>
          <a:p>
            <a:pPr marL="914400" lvl="1" indent="-457200">
              <a:buFont typeface="Wingdings" panose="05000000000000000000" pitchFamily="2" charset="2"/>
              <a:buChar char="§"/>
            </a:pPr>
            <a:r>
              <a:rPr lang="en-US" sz="2400" dirty="0"/>
              <a:t>Examples:</a:t>
            </a:r>
          </a:p>
          <a:p>
            <a:pPr lvl="3">
              <a:buFont typeface="Wingdings" panose="05000000000000000000" pitchFamily="2" charset="2"/>
              <a:buChar char="§"/>
            </a:pPr>
            <a:r>
              <a:rPr lang="en-US" sz="2000" dirty="0"/>
              <a:t>Hadoop </a:t>
            </a:r>
            <a:r>
              <a:rPr lang="en-US" sz="2000" dirty="0" err="1"/>
              <a:t>MapReduce</a:t>
            </a:r>
            <a:endParaRPr lang="en-US" sz="2000" dirty="0"/>
          </a:p>
          <a:p>
            <a:pPr lvl="3">
              <a:buFont typeface="Wingdings" panose="05000000000000000000" pitchFamily="2" charset="2"/>
              <a:buChar char="§"/>
            </a:pPr>
            <a:r>
              <a:rPr lang="en-US" sz="2000" dirty="0"/>
              <a:t>Google’s </a:t>
            </a:r>
            <a:r>
              <a:rPr lang="en-US" sz="2000" dirty="0" err="1"/>
              <a:t>Pregel</a:t>
            </a:r>
            <a:endParaRPr lang="en-US" sz="2000" dirty="0"/>
          </a:p>
          <a:p>
            <a:pPr lvl="3">
              <a:buFont typeface="Wingdings" panose="05000000000000000000" pitchFamily="2" charset="2"/>
              <a:buChar char="§"/>
            </a:pPr>
            <a:r>
              <a:rPr lang="en-US" sz="2000" dirty="0"/>
              <a:t>CMU’s Distributed </a:t>
            </a:r>
            <a:r>
              <a:rPr lang="en-US" sz="2000" dirty="0" err="1"/>
              <a:t>GraphLab</a:t>
            </a:r>
            <a:endParaRPr lang="en-US" sz="2000" dirty="0"/>
          </a:p>
          <a:p>
            <a:pPr lvl="2">
              <a:buFont typeface="Wingdings" panose="05000000000000000000" pitchFamily="2" charset="2"/>
              <a:buChar char="§"/>
            </a:pPr>
            <a:endParaRPr lang="en-US" sz="1800" dirty="0"/>
          </a:p>
          <a:p>
            <a:pPr marL="1771650" lvl="3" indent="-457200">
              <a:buFont typeface="Wingdings" panose="05000000000000000000" pitchFamily="2" charset="2"/>
              <a:buChar char="§"/>
            </a:pPr>
            <a:endParaRPr lang="en-US" sz="1600" dirty="0"/>
          </a:p>
          <a:p>
            <a:pPr marL="1771650" lvl="3" indent="-457200">
              <a:buFont typeface="Wingdings" panose="05000000000000000000" pitchFamily="2" charset="2"/>
              <a:buChar char="§"/>
            </a:pPr>
            <a:endParaRPr lang="en-US" sz="1600" dirty="0"/>
          </a:p>
          <a:p>
            <a:pPr lvl="2" algn="just">
              <a:buFont typeface="Wingdings" panose="05000000000000000000" pitchFamily="2" charset="2"/>
              <a:buChar char="§"/>
            </a:pPr>
            <a:endParaRPr lang="en-US" altLang="en-US" sz="1800" dirty="0"/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2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lvl="1" algn="just" eaLnBrk="1" hangingPunct="1">
              <a:buFont typeface="Wingdings" panose="05000000000000000000" pitchFamily="2" charset="2"/>
              <a:buChar char="§"/>
            </a:pPr>
            <a:endParaRPr lang="en-US" altLang="en-US" sz="14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1800" dirty="0">
              <a:solidFill>
                <a:srgbClr val="7F7F7F"/>
              </a:solidFill>
            </a:endParaRPr>
          </a:p>
          <a:p>
            <a:pPr lvl="1" algn="just" eaLnBrk="1" hangingPunct="1">
              <a:buFont typeface="Wingdings" panose="05000000000000000000" pitchFamily="2" charset="2"/>
              <a:buChar char="§"/>
            </a:pP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861813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Distributed Analytics Frameworks</a:t>
            </a:r>
          </a:p>
        </p:txBody>
      </p:sp>
      <p:sp>
        <p:nvSpPr>
          <p:cNvPr id="3" name="Rounded Rectangle 2"/>
          <p:cNvSpPr/>
          <p:nvPr/>
        </p:nvSpPr>
        <p:spPr>
          <a:xfrm>
            <a:off x="5072406" y="1851819"/>
            <a:ext cx="2362200" cy="1066800"/>
          </a:xfrm>
          <a:prstGeom prst="roundRect">
            <a:avLst/>
          </a:prstGeom>
          <a:solidFill>
            <a:srgbClr val="2818F4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Hadoop </a:t>
            </a:r>
            <a:r>
              <a:rPr lang="en-US" sz="2800" dirty="0" err="1"/>
              <a:t>MapReduce</a:t>
            </a:r>
            <a:endParaRPr lang="en-US" sz="2800" dirty="0"/>
          </a:p>
        </p:txBody>
      </p:sp>
      <p:sp>
        <p:nvSpPr>
          <p:cNvPr id="4" name="Rounded Rectangle 3"/>
          <p:cNvSpPr/>
          <p:nvPr/>
        </p:nvSpPr>
        <p:spPr>
          <a:xfrm>
            <a:off x="1828800" y="4191000"/>
            <a:ext cx="2057400" cy="1102934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rgbClr val="2818F4"/>
                </a:solidFill>
              </a:rPr>
              <a:t>Introduction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4038600" y="4191000"/>
            <a:ext cx="2057400" cy="1102935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rgbClr val="2818F4"/>
                </a:solidFill>
              </a:rPr>
              <a:t>Programming Model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6248400" y="4154863"/>
            <a:ext cx="2057400" cy="1139072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rgbClr val="2818F4"/>
                </a:solidFill>
              </a:rPr>
              <a:t>Execution Model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8458200" y="4150935"/>
            <a:ext cx="2057400" cy="11430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rgbClr val="2818F4"/>
                </a:solidFill>
              </a:rPr>
              <a:t>Architectural &amp; Scheduling</a:t>
            </a:r>
          </a:p>
          <a:p>
            <a:pPr algn="ctr"/>
            <a:r>
              <a:rPr lang="en-US" sz="2400" b="1" dirty="0">
                <a:solidFill>
                  <a:srgbClr val="2818F4"/>
                </a:solidFill>
              </a:rPr>
              <a:t>Models</a:t>
            </a:r>
          </a:p>
        </p:txBody>
      </p:sp>
      <p:cxnSp>
        <p:nvCxnSpPr>
          <p:cNvPr id="11" name="Straight Arrow Connector 10"/>
          <p:cNvCxnSpPr>
            <a:stCxn id="3" idx="2"/>
            <a:endCxn id="4" idx="0"/>
          </p:cNvCxnSpPr>
          <p:nvPr/>
        </p:nvCxnSpPr>
        <p:spPr>
          <a:xfrm flipH="1">
            <a:off x="2857500" y="2918620"/>
            <a:ext cx="3396006" cy="1272381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3" idx="2"/>
            <a:endCxn id="7" idx="0"/>
          </p:cNvCxnSpPr>
          <p:nvPr/>
        </p:nvCxnSpPr>
        <p:spPr>
          <a:xfrm flipH="1">
            <a:off x="5067300" y="2918619"/>
            <a:ext cx="1186206" cy="1272380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3" idx="2"/>
            <a:endCxn id="8" idx="0"/>
          </p:cNvCxnSpPr>
          <p:nvPr/>
        </p:nvCxnSpPr>
        <p:spPr>
          <a:xfrm>
            <a:off x="6253506" y="2918619"/>
            <a:ext cx="1023594" cy="1236244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3" idx="2"/>
            <a:endCxn id="9" idx="0"/>
          </p:cNvCxnSpPr>
          <p:nvPr/>
        </p:nvCxnSpPr>
        <p:spPr>
          <a:xfrm>
            <a:off x="6253506" y="2918619"/>
            <a:ext cx="3233394" cy="1232316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Down Arrow 17"/>
          <p:cNvSpPr/>
          <p:nvPr/>
        </p:nvSpPr>
        <p:spPr>
          <a:xfrm rot="10800000">
            <a:off x="2476500" y="5451091"/>
            <a:ext cx="762000" cy="762000"/>
          </a:xfrm>
          <a:prstGeom prst="downArrow">
            <a:avLst/>
          </a:prstGeom>
          <a:solidFill>
            <a:schemeClr val="bg1"/>
          </a:solidFill>
          <a:ln>
            <a:solidFill>
              <a:srgbClr val="2818F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73409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</p:bld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7034</TotalTime>
  <Words>1375</Words>
  <Application>Microsoft Macintosh PowerPoint</Application>
  <PresentationFormat>Widescreen</PresentationFormat>
  <Paragraphs>523</Paragraphs>
  <Slides>23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9" baseType="lpstr">
      <vt:lpstr>Aharoni</vt:lpstr>
      <vt:lpstr>Arial</vt:lpstr>
      <vt:lpstr>Calibri</vt:lpstr>
      <vt:lpstr>Calibri Light</vt:lpstr>
      <vt:lpstr>Wingdings</vt:lpstr>
      <vt:lpstr>1_Office Theme</vt:lpstr>
      <vt:lpstr>PowerPoint Presentation</vt:lpstr>
      <vt:lpstr>Today</vt:lpstr>
      <vt:lpstr>We Live in a World of Data…</vt:lpstr>
      <vt:lpstr>What Do We Do With Big Data?</vt:lpstr>
      <vt:lpstr>Where to Store Big Data?</vt:lpstr>
      <vt:lpstr>Example: The Google File System</vt:lpstr>
      <vt:lpstr>Example: The Google File System</vt:lpstr>
      <vt:lpstr>How to Process Big Data?</vt:lpstr>
      <vt:lpstr>Distributed Analytics Frameworks</vt:lpstr>
      <vt:lpstr>Hadoop</vt:lpstr>
      <vt:lpstr>Hadoop MapReduce: A Bird’s Eye View</vt:lpstr>
      <vt:lpstr>Distributed Analytics Frameworks</vt:lpstr>
      <vt:lpstr>The Programming Model</vt:lpstr>
      <vt:lpstr>Example: Word Count </vt:lpstr>
      <vt:lpstr>Distributed Analytics Frameworks</vt:lpstr>
      <vt:lpstr>The Execution Model</vt:lpstr>
      <vt:lpstr>Distributed Analytics Frameworks</vt:lpstr>
      <vt:lpstr>The Architectural and Scheduling Models</vt:lpstr>
      <vt:lpstr>The Architectural and Scheduling Models</vt:lpstr>
      <vt:lpstr>The Architectural and Scheduling Models</vt:lpstr>
      <vt:lpstr>Hadoop MapReduce: Summary</vt:lpstr>
      <vt:lpstr>Hadoop MapReduce: Summary</vt:lpstr>
      <vt:lpstr>Next Lecture…</vt:lpstr>
    </vt:vector>
  </TitlesOfParts>
  <Company>Carnegie Mellon University in Qatar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Mohammad Hammoud</dc:creator>
  <cp:lastModifiedBy>Mohammad Hammoud</cp:lastModifiedBy>
  <cp:revision>269</cp:revision>
  <dcterms:created xsi:type="dcterms:W3CDTF">2013-11-09T14:45:07Z</dcterms:created>
  <dcterms:modified xsi:type="dcterms:W3CDTF">2022-10-11T04:50:01Z</dcterms:modified>
</cp:coreProperties>
</file>