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622" r:id="rId2"/>
    <p:sldId id="708" r:id="rId3"/>
    <p:sldId id="674" r:id="rId4"/>
    <p:sldId id="675" r:id="rId5"/>
    <p:sldId id="676" r:id="rId6"/>
    <p:sldId id="677" r:id="rId7"/>
    <p:sldId id="679" r:id="rId8"/>
    <p:sldId id="680" r:id="rId9"/>
    <p:sldId id="681" r:id="rId10"/>
    <p:sldId id="683" r:id="rId11"/>
    <p:sldId id="684" r:id="rId12"/>
    <p:sldId id="685" r:id="rId13"/>
    <p:sldId id="686" r:id="rId14"/>
    <p:sldId id="687" r:id="rId15"/>
    <p:sldId id="689" r:id="rId16"/>
    <p:sldId id="690" r:id="rId17"/>
    <p:sldId id="691" r:id="rId18"/>
    <p:sldId id="692" r:id="rId19"/>
    <p:sldId id="693" r:id="rId20"/>
    <p:sldId id="672" r:id="rId21"/>
    <p:sldId id="673" r:id="rId22"/>
    <p:sldId id="709" r:id="rId23"/>
    <p:sldId id="710" r:id="rId24"/>
    <p:sldId id="711" r:id="rId25"/>
    <p:sldId id="694" r:id="rId26"/>
    <p:sldId id="682" r:id="rId27"/>
    <p:sldId id="712" r:id="rId28"/>
    <p:sldId id="714" r:id="rId29"/>
    <p:sldId id="715" r:id="rId30"/>
    <p:sldId id="716" r:id="rId31"/>
    <p:sldId id="688" r:id="rId32"/>
    <p:sldId id="717" r:id="rId33"/>
    <p:sldId id="695" r:id="rId34"/>
    <p:sldId id="696" r:id="rId35"/>
    <p:sldId id="697" r:id="rId36"/>
    <p:sldId id="698" r:id="rId37"/>
    <p:sldId id="699" r:id="rId38"/>
    <p:sldId id="700" r:id="rId39"/>
    <p:sldId id="702" r:id="rId40"/>
    <p:sldId id="706" r:id="rId41"/>
    <p:sldId id="707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1230"/>
    <a:srgbClr val="0000FF"/>
    <a:srgbClr val="A50021"/>
    <a:srgbClr val="80808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5" autoAdjust="0"/>
    <p:restoredTop sz="86395" autoAdjust="0"/>
  </p:normalViewPr>
  <p:slideViewPr>
    <p:cSldViewPr>
      <p:cViewPr varScale="1">
        <p:scale>
          <a:sx n="110" d="100"/>
          <a:sy n="110" d="100"/>
        </p:scale>
        <p:origin x="1304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702876-C665-4124-8545-AB61BB9C318D}" type="datetimeFigureOut">
              <a:rPr lang="en-US"/>
              <a:pPr>
                <a:defRPr/>
              </a:pPr>
              <a:t>10/4/22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16B56D-EE85-47FC-9630-AD3C2389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950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ookiehpc.github.io/mpi/docs/mpi_test/index.html" TargetMode="External"/><Relationship Id="rId3" Type="http://schemas.openxmlformats.org/officeDocument/2006/relationships/hyperlink" Target="https://rookiehpc.github.io/mpi/docs/mpi_request/index.html" TargetMode="External"/><Relationship Id="rId7" Type="http://schemas.openxmlformats.org/officeDocument/2006/relationships/hyperlink" Target="https://rookiehpc.github.io/mpi/docs/mpi_waitsome/index.html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rookiehpc.github.io/mpi/docs/mpi_waitany/index.html" TargetMode="External"/><Relationship Id="rId11" Type="http://schemas.openxmlformats.org/officeDocument/2006/relationships/hyperlink" Target="https://rookiehpc.github.io/mpi/docs/mpi_testsome/index.html" TargetMode="External"/><Relationship Id="rId5" Type="http://schemas.openxmlformats.org/officeDocument/2006/relationships/hyperlink" Target="https://rookiehpc.github.io/mpi/docs/mpi_waitall/index.html" TargetMode="External"/><Relationship Id="rId10" Type="http://schemas.openxmlformats.org/officeDocument/2006/relationships/hyperlink" Target="https://rookiehpc.github.io/mpi/docs/mpi_testany/index.html" TargetMode="External"/><Relationship Id="rId4" Type="http://schemas.openxmlformats.org/officeDocument/2006/relationships/hyperlink" Target="https://rookiehpc.github.io/mpi/docs/mpi_wait/index.html" TargetMode="External"/><Relationship Id="rId9" Type="http://schemas.openxmlformats.org/officeDocument/2006/relationships/hyperlink" Target="https://rookiehpc.github.io/mpi/docs/mpi_testall/index.html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34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252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435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F4562C-05F4-4BD9-AEE2-DD6B90FD454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04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QA" dirty="0"/>
              <a:t>MPI_Send: </a:t>
            </a:r>
            <a:r>
              <a:rPr lang="en-US" dirty="0"/>
              <a:t>https://</a:t>
            </a:r>
            <a:r>
              <a:rPr lang="en-US" dirty="0" err="1"/>
              <a:t>rookiehpc.github.io</a:t>
            </a:r>
            <a:r>
              <a:rPr lang="en-US" dirty="0"/>
              <a:t>/</a:t>
            </a:r>
            <a:r>
              <a:rPr lang="en-US" dirty="0" err="1"/>
              <a:t>mpi</a:t>
            </a:r>
            <a:r>
              <a:rPr lang="en-US" dirty="0"/>
              <a:t>/docs/</a:t>
            </a:r>
            <a:r>
              <a:rPr lang="en-US" dirty="0" err="1"/>
              <a:t>mpi_send</a:t>
            </a:r>
            <a:r>
              <a:rPr lang="en-US" dirty="0"/>
              <a:t>/</a:t>
            </a:r>
            <a:r>
              <a:rPr lang="en-US" dirty="0" err="1"/>
              <a:t>index.html</a:t>
            </a:r>
            <a:endParaRPr lang="en-US" dirty="0"/>
          </a:p>
          <a:p>
            <a:r>
              <a:rPr lang="en-US" dirty="0" err="1"/>
              <a:t>MPI_Isend</a:t>
            </a:r>
            <a:r>
              <a:rPr lang="en-US" dirty="0"/>
              <a:t>: https://</a:t>
            </a:r>
            <a:r>
              <a:rPr lang="en-US" dirty="0" err="1"/>
              <a:t>rookiehpc.github.io</a:t>
            </a:r>
            <a:r>
              <a:rPr lang="en-US" dirty="0"/>
              <a:t>/</a:t>
            </a:r>
            <a:r>
              <a:rPr lang="en-US" dirty="0" err="1"/>
              <a:t>mpi</a:t>
            </a:r>
            <a:r>
              <a:rPr lang="en-US" dirty="0"/>
              <a:t>/docs/</a:t>
            </a:r>
            <a:r>
              <a:rPr lang="en-US" dirty="0" err="1"/>
              <a:t>mpi_isend</a:t>
            </a:r>
            <a:r>
              <a:rPr lang="en-US" dirty="0"/>
              <a:t>/</a:t>
            </a:r>
            <a:r>
              <a:rPr lang="en-US" dirty="0" err="1"/>
              <a:t>index.html</a:t>
            </a:r>
            <a:endParaRPr lang="en-US" dirty="0"/>
          </a:p>
          <a:p>
            <a:endParaRPr lang="en-US" dirty="0"/>
          </a:p>
          <a:p>
            <a:r>
              <a:rPr lang="en-US" b="0" i="0" u="none" strike="noStrike" dirty="0">
                <a:effectLst/>
                <a:latin typeface="Open Sans" panose="020B0606030504020204" pitchFamily="34" charset="0"/>
                <a:hlinkClick r:id="rId3"/>
              </a:rPr>
              <a:t>MPI_Request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 represents a handle on a non-blocking operation. This is used by wait (</a:t>
            </a:r>
            <a:r>
              <a:rPr lang="en-US" b="0" i="0" u="none" strike="noStrike" dirty="0">
                <a:effectLst/>
                <a:latin typeface="Open Sans" panose="020B0606030504020204" pitchFamily="34" charset="0"/>
                <a:hlinkClick r:id="rId4"/>
              </a:rPr>
              <a:t>MPI_Wait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US" b="0" i="0" u="none" strike="noStrike" dirty="0">
                <a:effectLst/>
                <a:latin typeface="Open Sans" panose="020B0606030504020204" pitchFamily="34" charset="0"/>
                <a:hlinkClick r:id="rId5"/>
              </a:rPr>
              <a:t>MPI_Waitall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US" b="0" i="0" u="none" strike="noStrike" dirty="0">
                <a:effectLst/>
                <a:latin typeface="Open Sans" panose="020B0606030504020204" pitchFamily="34" charset="0"/>
                <a:hlinkClick r:id="rId6"/>
              </a:rPr>
              <a:t>MPI_Waitany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US" b="0" i="0" u="none" strike="noStrike" dirty="0">
                <a:effectLst/>
                <a:latin typeface="Open Sans" panose="020B0606030504020204" pitchFamily="34" charset="0"/>
                <a:hlinkClick r:id="rId7"/>
              </a:rPr>
              <a:t>MPI_Waitsome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) and test (</a:t>
            </a:r>
            <a:r>
              <a:rPr lang="en-US" b="0" i="0" u="none" strike="noStrike" dirty="0">
                <a:effectLst/>
                <a:latin typeface="Open Sans" panose="020B0606030504020204" pitchFamily="34" charset="0"/>
                <a:hlinkClick r:id="rId8"/>
              </a:rPr>
              <a:t>MPI_Test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US" b="0" i="0" u="none" strike="noStrike" dirty="0">
                <a:effectLst/>
                <a:latin typeface="Open Sans" panose="020B0606030504020204" pitchFamily="34" charset="0"/>
                <a:hlinkClick r:id="rId9"/>
              </a:rPr>
              <a:t>MPI_Testall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US" b="0" i="0" u="none" strike="noStrike" dirty="0">
                <a:effectLst/>
                <a:latin typeface="Open Sans" panose="020B0606030504020204" pitchFamily="34" charset="0"/>
                <a:hlinkClick r:id="rId10"/>
              </a:rPr>
              <a:t>MPI_Testany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US" b="0" i="0" u="none" strike="noStrike" dirty="0">
                <a:effectLst/>
                <a:latin typeface="Open Sans" panose="020B0606030504020204" pitchFamily="34" charset="0"/>
                <a:hlinkClick r:id="rId11"/>
              </a:rPr>
              <a:t>MPI_Testsome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) to know when the non-blocking operation handled completes.</a:t>
            </a:r>
          </a:p>
          <a:p>
            <a:endParaRPr lang="en-US" b="0" i="0" dirty="0">
              <a:solidFill>
                <a:srgbClr val="323232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MPI_Recv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: https://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rookiehpc.github.io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/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mpi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/docs/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mpi_recv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/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index.html</a:t>
            </a:r>
            <a:endParaRPr lang="en-US" b="0" i="0" dirty="0">
              <a:solidFill>
                <a:srgbClr val="323232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MPI_Irecv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: https://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rookiehpc.github.io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/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mpi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/docs/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mpi_irecv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/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index.html</a:t>
            </a:r>
            <a:endParaRPr lang="en-US" b="0" i="0" dirty="0">
              <a:solidFill>
                <a:srgbClr val="323232"/>
              </a:solidFill>
              <a:effectLst/>
              <a:latin typeface="Open Sans" panose="020B0606030504020204" pitchFamily="34" charset="0"/>
            </a:endParaRPr>
          </a:p>
          <a:p>
            <a:endParaRPr lang="en-US" b="0" i="0" dirty="0">
              <a:solidFill>
                <a:srgbClr val="323232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MPI_Status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: https://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rookiehpc.github.io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/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mpi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/docs/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mpi_status</a:t>
            </a:r>
            <a:r>
              <a:rPr lang="en-US" b="0" i="0" dirty="0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/</a:t>
            </a:r>
            <a:r>
              <a:rPr lang="en-US" b="0" i="0" dirty="0" err="1">
                <a:solidFill>
                  <a:srgbClr val="323232"/>
                </a:solidFill>
                <a:effectLst/>
                <a:latin typeface="Open Sans" panose="020B0606030504020204" pitchFamily="34" charset="0"/>
              </a:rPr>
              <a:t>index.html</a:t>
            </a:r>
            <a:endParaRPr lang="en-US" b="0" i="0" dirty="0">
              <a:solidFill>
                <a:srgbClr val="323232"/>
              </a:solidFill>
              <a:effectLst/>
              <a:latin typeface="Open Sans" panose="020B0606030504020204" pitchFamily="34" charset="0"/>
            </a:endParaRPr>
          </a:p>
          <a:p>
            <a:endParaRPr lang="en-US" b="0" i="0" dirty="0">
              <a:solidFill>
                <a:srgbClr val="323232"/>
              </a:solidFill>
              <a:effectLst/>
              <a:latin typeface="Open Sans" panose="020B0606030504020204" pitchFamily="34" charset="0"/>
            </a:endParaRPr>
          </a:p>
          <a:p>
            <a:endParaRPr lang="en-US" b="0" i="0" dirty="0">
              <a:solidFill>
                <a:srgbClr val="323232"/>
              </a:solidFill>
              <a:effectLst/>
              <a:latin typeface="Open Sans" panose="020B0606030504020204" pitchFamily="34" charset="0"/>
            </a:endParaRPr>
          </a:p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613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CDAE42EA-1056-5E40-BFC3-AF31DB272C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460C0D3F-4BAD-D64D-9334-00C23AFA57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22274FE2-56E2-F944-AE09-2A3A3D6D5A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E5350A-CF08-2545-B188-2C2C677E07F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Sendcnt</a:t>
            </a:r>
            <a:r>
              <a:rPr lang="en-US" dirty="0"/>
              <a:t> is </a:t>
            </a:r>
            <a:r>
              <a:rPr lang="en-US" dirty="0">
                <a:effectLst/>
              </a:rPr>
              <a:t>the number of elements to send to each process, not the total number of elements in the send buffer.</a:t>
            </a:r>
          </a:p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330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count_recv</a:t>
            </a:r>
            <a:r>
              <a:rPr lang="en-US" dirty="0"/>
              <a:t> is </a:t>
            </a:r>
            <a:r>
              <a:rPr lang="en-US" dirty="0">
                <a:effectLst/>
              </a:rPr>
              <a:t>the number of elements in the message to receive from each process, not the total number of elements to receive from all processes altogether.</a:t>
            </a:r>
          </a:p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107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count is </a:t>
            </a:r>
            <a:r>
              <a:rPr lang="en-US" dirty="0">
                <a:effectLst/>
              </a:rPr>
              <a:t>the number of elements in the send buffer, which is identical to that in the receive buffer as well.</a:t>
            </a:r>
          </a:p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89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62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29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5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47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1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71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5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9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B2BC6703-38A3-48EB-8A62-6F5C0852C834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E1394ADF-70BD-49B5-BF65-AB9A52835A9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MPI- Part 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15, October 04,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3782607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800"/>
              <a:t>Shared Memory vs. Message Passing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Comparison between the shared memory and message passing programming models along several aspects: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4E8662-F097-4D3E-83B3-C4073A2B8BE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5457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51753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22641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548174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60716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43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Definition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7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Definition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0CCD36-89D0-4180-8D03-CBB832D1613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16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MPI?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a standard message passing model for developing message passing programs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objective of MPI is to establish a </a:t>
            </a:r>
            <a:r>
              <a:rPr lang="en-US" sz="2400" i="1" dirty="0">
                <a:solidFill>
                  <a:srgbClr val="0070C0"/>
                </a:solidFill>
              </a:rPr>
              <a:t>portable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efficient</a:t>
            </a:r>
            <a:r>
              <a:rPr lang="en-US" sz="2400" dirty="0">
                <a:solidFill>
                  <a:schemeClr val="tx1"/>
                </a:solidFill>
              </a:rPr>
              <a:t>, and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flexible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libraries for message passing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By itself, MPI is NOT a library - but rather a specification of what an MPI library should be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not an IEEE or ISO standard, but has in fact, become the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industry standard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for writing message passing programs on HPC platforms</a:t>
            </a:r>
            <a:endParaRPr lang="en-US" sz="36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A6424D-96F9-4E72-85B8-A1C1CF3650B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2474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5226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9456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87968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MPI is the only message passing library which can be considered a standard. It is supported on virtually all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Availability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 variety of implementations are available, both vendor and public domain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57894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Reasons for using MPI</a:t>
            </a:r>
          </a:p>
        </p:txBody>
      </p:sp>
      <p:sp>
        <p:nvSpPr>
          <p:cNvPr id="4403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3648" y="6355080"/>
            <a:ext cx="2743200" cy="365125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5BCEEA-F2FA-477F-8E4B-49B6A7E474CF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1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Communicators and Groups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uses objects called </a:t>
            </a:r>
            <a:r>
              <a:rPr lang="en-US" sz="2400" i="1" dirty="0">
                <a:solidFill>
                  <a:schemeClr val="tx1"/>
                </a:solidFill>
              </a:rPr>
              <a:t>communicators/groups </a:t>
            </a:r>
            <a:r>
              <a:rPr lang="en-US" sz="2400" dirty="0">
                <a:solidFill>
                  <a:schemeClr val="tx1"/>
                </a:solidFill>
              </a:rPr>
              <a:t>to define which collection of processes may communicate with each other to solve a certain problem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Most MPI routines require you to specify a communicator as an argument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communicator </a:t>
            </a:r>
            <a:r>
              <a:rPr lang="en-US" sz="2400" b="1" dirty="0">
                <a:solidFill>
                  <a:schemeClr val="tx1"/>
                </a:solidFill>
              </a:rPr>
              <a:t>MPI_COMM_WORLD</a:t>
            </a:r>
            <a:r>
              <a:rPr lang="en-US" sz="2400" dirty="0">
                <a:solidFill>
                  <a:schemeClr val="tx1"/>
                </a:solidFill>
              </a:rPr>
              <a:t> is often used in calling communication subroutines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MPI_COMM_WORLD is the predefined communicator that includes </a:t>
            </a:r>
            <a:r>
              <a:rPr lang="en-US" sz="2400" i="1" u="sng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 of your MPI processes</a:t>
            </a:r>
            <a:endParaRPr lang="en-US" dirty="0"/>
          </a:p>
        </p:txBody>
      </p:sp>
      <p:sp>
        <p:nvSpPr>
          <p:cNvPr id="460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210E08-4573-4DC6-B74C-ABE9CD235F1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4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Ranks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Within a communicator, every process has its own unique ID referred to as </a:t>
            </a:r>
            <a:r>
              <a:rPr lang="en-US" sz="2400" i="1" dirty="0">
                <a:solidFill>
                  <a:schemeClr val="tx1"/>
                </a:solidFill>
              </a:rPr>
              <a:t>rank</a:t>
            </a:r>
            <a:r>
              <a:rPr lang="en-US" sz="2400" dirty="0">
                <a:solidFill>
                  <a:schemeClr val="tx1"/>
                </a:solidFill>
              </a:rPr>
              <a:t>, assigned by the system when the processes are initialized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rank is sometimes called a </a:t>
            </a:r>
            <a:r>
              <a:rPr lang="en-US" sz="2400" i="1" dirty="0">
                <a:solidFill>
                  <a:schemeClr val="tx1"/>
                </a:solidFill>
              </a:rPr>
              <a:t>task ID</a:t>
            </a:r>
            <a:r>
              <a:rPr lang="en-US" sz="2400" dirty="0">
                <a:solidFill>
                  <a:schemeClr val="tx1"/>
                </a:solidFill>
              </a:rPr>
              <a:t>-- ranks are contiguous and begin at </a:t>
            </a:r>
            <a:r>
              <a:rPr lang="en-US" sz="2400" i="1" dirty="0">
                <a:solidFill>
                  <a:schemeClr val="tx1"/>
                </a:solidFill>
              </a:rPr>
              <a:t>zero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used by the programmer to specify the source and destination of messages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often used conditionally by programs to control execution (e.g., </a:t>
            </a:r>
            <a:r>
              <a:rPr lang="en-US" sz="2400" i="1" dirty="0">
                <a:solidFill>
                  <a:schemeClr val="tx1"/>
                </a:solidFill>
              </a:rPr>
              <a:t>if rank=0 do this / if rank=1 do that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FE269B-EC31-4EC4-A227-88B67C0FAA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5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problem can consist of several sub-problems where each can be solved independently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You can create a new communicator for each sub-problem as a subset of an existing communicator</a:t>
            </a:r>
          </a:p>
          <a:p>
            <a:pPr marL="0" indent="0" algn="just" eaLnBrk="1" hangingPunct="1"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allows you to achieve that by using </a:t>
            </a:r>
            <a:r>
              <a:rPr lang="en-US" sz="2400" b="1" dirty="0">
                <a:solidFill>
                  <a:srgbClr val="0070C0"/>
                </a:solidFill>
              </a:rPr>
              <a:t>MPI_COMM_SPLIT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81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8F96DC-D36F-4755-8117-7A6031F198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9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of 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Consider a problem with a fluid dynamics part and a structural analysis part, where each part can be computed in parallel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505200" y="2895600"/>
            <a:ext cx="2362200" cy="2362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9624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=0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86225" y="2995614"/>
            <a:ext cx="1270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B050"/>
                </a:solidFill>
              </a:rPr>
              <a:t>Comm_Fluid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8768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9624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8768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629400" y="2895600"/>
            <a:ext cx="2362200" cy="23622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0866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=4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210426" y="2995614"/>
            <a:ext cx="1362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00FF"/>
                </a:solidFill>
              </a:rPr>
              <a:t>Comm_Struct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0010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0866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80010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=7</a:t>
            </a:r>
          </a:p>
        </p:txBody>
      </p:sp>
      <p:cxnSp>
        <p:nvCxnSpPr>
          <p:cNvPr id="20" name="Straight Arrow Connector 19"/>
          <p:cNvCxnSpPr>
            <a:endCxn id="17" idx="0"/>
          </p:cNvCxnSpPr>
          <p:nvPr/>
        </p:nvCxnSpPr>
        <p:spPr>
          <a:xfrm>
            <a:off x="83058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324600" y="3303588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1" idx="3"/>
          </p:cNvCxnSpPr>
          <p:nvPr/>
        </p:nvCxnSpPr>
        <p:spPr>
          <a:xfrm flipH="1">
            <a:off x="5486400" y="37719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2672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3303588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1" name="Straight Arrow Connector 4100"/>
          <p:cNvCxnSpPr>
            <a:endCxn id="15" idx="1"/>
          </p:cNvCxnSpPr>
          <p:nvPr/>
        </p:nvCxnSpPr>
        <p:spPr>
          <a:xfrm>
            <a:off x="6324600" y="37719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Arrow Connector 4104"/>
          <p:cNvCxnSpPr/>
          <p:nvPr/>
        </p:nvCxnSpPr>
        <p:spPr>
          <a:xfrm flipV="1">
            <a:off x="42672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4106"/>
          <p:cNvCxnSpPr/>
          <p:nvPr/>
        </p:nvCxnSpPr>
        <p:spPr>
          <a:xfrm>
            <a:off x="4267200" y="5105400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1" name="Straight Connector 4110"/>
          <p:cNvCxnSpPr/>
          <p:nvPr/>
        </p:nvCxnSpPr>
        <p:spPr>
          <a:xfrm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>
            <a:endCxn id="18" idx="1"/>
          </p:cNvCxnSpPr>
          <p:nvPr/>
        </p:nvCxnSpPr>
        <p:spPr>
          <a:xfrm>
            <a:off x="6324600" y="46482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83058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5" name="Straight Connector 4114"/>
          <p:cNvCxnSpPr/>
          <p:nvPr/>
        </p:nvCxnSpPr>
        <p:spPr>
          <a:xfrm flipH="1">
            <a:off x="6324600" y="5105400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7" name="Straight Connector 4116"/>
          <p:cNvCxnSpPr/>
          <p:nvPr/>
        </p:nvCxnSpPr>
        <p:spPr>
          <a:xfrm flipH="1"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9" name="Straight Arrow Connector 4118"/>
          <p:cNvCxnSpPr>
            <a:endCxn id="13" idx="3"/>
          </p:cNvCxnSpPr>
          <p:nvPr/>
        </p:nvCxnSpPr>
        <p:spPr>
          <a:xfrm flipH="1">
            <a:off x="5486400" y="46482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6" name="Rounded Rectangle 4125"/>
          <p:cNvSpPr/>
          <p:nvPr/>
        </p:nvSpPr>
        <p:spPr>
          <a:xfrm>
            <a:off x="3124200" y="2438400"/>
            <a:ext cx="6248400" cy="33528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181601" y="2514601"/>
            <a:ext cx="1947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C00000"/>
                </a:solidFill>
              </a:rPr>
              <a:t>MPI_COMM_WORLD</a:t>
            </a:r>
          </a:p>
        </p:txBody>
      </p:sp>
      <p:sp>
        <p:nvSpPr>
          <p:cNvPr id="49186" name="TextBox 4126"/>
          <p:cNvSpPr txBox="1">
            <a:spLocks noChangeArrowheads="1"/>
          </p:cNvSpPr>
          <p:nvPr/>
        </p:nvSpPr>
        <p:spPr bwMode="auto">
          <a:xfrm>
            <a:off x="3657600" y="5891214"/>
            <a:ext cx="5334000" cy="73818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C00000"/>
                </a:solidFill>
              </a:rPr>
              <a:t>Ranks within MPI_COMM_WORLD are printed in red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B050"/>
                </a:solidFill>
              </a:rPr>
              <a:t>Ranks within Comm_Fluid are printed in green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00FF"/>
                </a:solidFill>
              </a:rPr>
              <a:t>Ranks within Comm_Struct are printed in blue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1838" y="40655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541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922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541838" y="43322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7666038" y="40767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7666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8047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666038" y="43434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2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4126" grpId="0" animBg="1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Definitions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21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861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1371600" lvl="4" indent="0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Programming Models: MPI- Part I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P2 is due today by midnight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We will practice on MPI in Thursday’s recitation  </a:t>
            </a:r>
          </a:p>
          <a:p>
            <a:pPr marL="342900" lvl="1" indent="0">
              <a:buNone/>
              <a:defRPr/>
            </a:pPr>
            <a:endParaRPr lang="en-US" sz="2600" dirty="0"/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1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2C391F5-54DB-0543-8332-33F41628F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3" y="274320"/>
            <a:ext cx="11506193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Steps Involved in Point-to-Point Communication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48F1C25-1AA7-2D4C-9A82-7C785066D2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2710" y="1979272"/>
            <a:ext cx="2812357" cy="4525963"/>
          </a:xfrm>
        </p:spPr>
        <p:txBody>
          <a:bodyPr>
            <a:noAutofit/>
          </a:bodyPr>
          <a:lstStyle/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en-US" altLang="en-US" sz="1800" dirty="0">
                <a:solidFill>
                  <a:srgbClr val="00B050"/>
                </a:solidFill>
              </a:rPr>
              <a:t>The data is stored in the user buffer by the user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endParaRPr lang="en-US" altLang="en-US" sz="1800" dirty="0">
              <a:solidFill>
                <a:srgbClr val="00B050"/>
              </a:solidFill>
            </a:endParaRP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en-US" altLang="en-US" sz="1800" dirty="0">
                <a:solidFill>
                  <a:srgbClr val="00B050"/>
                </a:solidFill>
              </a:rPr>
              <a:t>The user calls one of the MPI send routines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endParaRPr lang="en-US" altLang="en-US" sz="1800" dirty="0">
              <a:solidFill>
                <a:srgbClr val="00B050"/>
              </a:solidFill>
            </a:endParaRP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en-US" altLang="en-US" sz="1800" dirty="0">
                <a:solidFill>
                  <a:srgbClr val="00B050"/>
                </a:solidFill>
              </a:rPr>
              <a:t>The system copies the data from the user buffer to the system buffer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endParaRPr lang="en-US" altLang="en-US" sz="1800" dirty="0">
              <a:solidFill>
                <a:srgbClr val="00B050"/>
              </a:solidFill>
            </a:endParaRP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en-US" altLang="en-US" sz="1800" dirty="0">
                <a:solidFill>
                  <a:srgbClr val="00B050"/>
                </a:solidFill>
              </a:rPr>
              <a:t>The system sends the data from the system buffer to the destination process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20864CE-69CC-D745-ADBC-9D6D7F0D5EC0}"/>
              </a:ext>
            </a:extLst>
          </p:cNvPr>
          <p:cNvSpPr/>
          <p:nvPr/>
        </p:nvSpPr>
        <p:spPr>
          <a:xfrm>
            <a:off x="4267200" y="1981200"/>
            <a:ext cx="3352800" cy="1600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93F76BA-21A5-1349-B5F5-16EC4C8C2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8861" y="1896269"/>
            <a:ext cx="335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Tx/>
              <a:buAutoNum type="arabicPeriod"/>
            </a:pPr>
            <a:r>
              <a:rPr lang="en-US" altLang="en-US" sz="1800" dirty="0">
                <a:solidFill>
                  <a:srgbClr val="0000FF"/>
                </a:solidFill>
              </a:rPr>
              <a:t>The user calls one of the MPI receive routines</a:t>
            </a:r>
          </a:p>
          <a:p>
            <a:pPr algn="just" eaLnBrk="1" hangingPunct="1">
              <a:buFontTx/>
              <a:buAutoNum type="arabicPeriod"/>
            </a:pPr>
            <a:endParaRPr lang="en-US" altLang="en-US" sz="1800" dirty="0">
              <a:solidFill>
                <a:srgbClr val="0000FF"/>
              </a:solidFill>
            </a:endParaRPr>
          </a:p>
          <a:p>
            <a:pPr algn="just" eaLnBrk="1" hangingPunct="1">
              <a:buFontTx/>
              <a:buAutoNum type="arabicPeriod"/>
            </a:pPr>
            <a:r>
              <a:rPr lang="en-US" altLang="en-US" sz="1800" dirty="0">
                <a:solidFill>
                  <a:srgbClr val="0000FF"/>
                </a:solidFill>
              </a:rPr>
              <a:t>The system receives the data from the source process and copies it to the system buffer</a:t>
            </a:r>
          </a:p>
          <a:p>
            <a:pPr algn="just" eaLnBrk="1" hangingPunct="1">
              <a:buFontTx/>
              <a:buAutoNum type="arabicPeriod"/>
            </a:pPr>
            <a:endParaRPr lang="en-US" altLang="en-US" sz="1800" dirty="0">
              <a:solidFill>
                <a:srgbClr val="0000FF"/>
              </a:solidFill>
            </a:endParaRPr>
          </a:p>
          <a:p>
            <a:pPr algn="just" eaLnBrk="1" hangingPunct="1">
              <a:buFontTx/>
              <a:buAutoNum type="arabicPeriod"/>
            </a:pPr>
            <a:r>
              <a:rPr lang="en-US" altLang="en-US" sz="1800" dirty="0">
                <a:solidFill>
                  <a:srgbClr val="0000FF"/>
                </a:solidFill>
              </a:rPr>
              <a:t>The system copies data from the system buffer to the user buffer</a:t>
            </a:r>
          </a:p>
          <a:p>
            <a:pPr algn="just" eaLnBrk="1" hangingPunct="1">
              <a:buFontTx/>
              <a:buAutoNum type="arabicPeriod"/>
            </a:pPr>
            <a:endParaRPr lang="en-US" altLang="en-US" sz="1800" dirty="0">
              <a:solidFill>
                <a:srgbClr val="0000FF"/>
              </a:solidFill>
            </a:endParaRPr>
          </a:p>
          <a:p>
            <a:pPr algn="just" eaLnBrk="1" hangingPunct="1">
              <a:buFontTx/>
              <a:buAutoNum type="arabicPeriod"/>
            </a:pPr>
            <a:r>
              <a:rPr lang="en-US" altLang="en-US" sz="1800" dirty="0">
                <a:solidFill>
                  <a:srgbClr val="0000FF"/>
                </a:solidFill>
              </a:rPr>
              <a:t>The user uses data in the user buffer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444D5A-AFC7-1F46-B43A-FE5D88BB4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098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9703" name="TextBox 3">
            <a:extLst>
              <a:ext uri="{FF2B5EF4-FFF2-40B4-BE49-F238E27FC236}">
                <a16:creationId xmlns:a16="http://schemas.microsoft.com/office/drawing/2014/main" id="{181FC966-8C8E-164D-B0DC-3597ADBA5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202247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E17EFD-9417-CD42-8AE6-4E8A8D23A04A}"/>
              </a:ext>
            </a:extLst>
          </p:cNvPr>
          <p:cNvCxnSpPr>
            <a:stCxn id="2" idx="0"/>
            <a:endCxn id="2" idx="2"/>
          </p:cNvCxnSpPr>
          <p:nvPr/>
        </p:nvCxnSpPr>
        <p:spPr>
          <a:xfrm>
            <a:off x="5943600" y="1981200"/>
            <a:ext cx="0" cy="16002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E64953C-3342-7147-86B4-6EC226CFC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4384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9706" name="TextBox 11">
            <a:extLst>
              <a:ext uri="{FF2B5EF4-FFF2-40B4-BE49-F238E27FC236}">
                <a16:creationId xmlns:a16="http://schemas.microsoft.com/office/drawing/2014/main" id="{697B4EFE-0EBF-4040-A9C4-E7CC6C83B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325" y="2251076"/>
            <a:ext cx="4079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60A060A-0C60-B346-B1BA-E1E3B94B58EA}"/>
              </a:ext>
            </a:extLst>
          </p:cNvPr>
          <p:cNvCxnSpPr>
            <a:stCxn id="3" idx="3"/>
            <a:endCxn id="11" idx="1"/>
          </p:cNvCxnSpPr>
          <p:nvPr/>
        </p:nvCxnSpPr>
        <p:spPr>
          <a:xfrm>
            <a:off x="5257800" y="2324100"/>
            <a:ext cx="12192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BB954A3-ADFD-884E-A620-BA7DE6E27EEF}"/>
              </a:ext>
            </a:extLst>
          </p:cNvPr>
          <p:cNvCxnSpPr>
            <a:stCxn id="29711" idx="3"/>
          </p:cNvCxnSpPr>
          <p:nvPr/>
        </p:nvCxnSpPr>
        <p:spPr>
          <a:xfrm flipV="1">
            <a:off x="5519738" y="2781300"/>
            <a:ext cx="5762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3B6CCBB-1A7C-1D46-B3E1-C223FA88147C}"/>
              </a:ext>
            </a:extLst>
          </p:cNvPr>
          <p:cNvCxnSpPr/>
          <p:nvPr/>
        </p:nvCxnSpPr>
        <p:spPr>
          <a:xfrm>
            <a:off x="6096000" y="2781300"/>
            <a:ext cx="0" cy="495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DC8371-34AA-4449-AE03-49FB353C49C0}"/>
              </a:ext>
            </a:extLst>
          </p:cNvPr>
          <p:cNvCxnSpPr/>
          <p:nvPr/>
        </p:nvCxnSpPr>
        <p:spPr>
          <a:xfrm flipH="1">
            <a:off x="5748338" y="3276600"/>
            <a:ext cx="3476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1" name="TextBox 22">
            <a:extLst>
              <a:ext uri="{FF2B5EF4-FFF2-40B4-BE49-F238E27FC236}">
                <a16:creationId xmlns:a16="http://schemas.microsoft.com/office/drawing/2014/main" id="{F695B8E9-9075-9B4B-A203-C53C472B5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697163"/>
            <a:ext cx="11763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Call a send routine</a:t>
            </a:r>
          </a:p>
        </p:txBody>
      </p:sp>
      <p:sp>
        <p:nvSpPr>
          <p:cNvPr id="29712" name="TextBox 27">
            <a:extLst>
              <a:ext uri="{FF2B5EF4-FFF2-40B4-BE49-F238E27FC236}">
                <a16:creationId xmlns:a16="http://schemas.microsoft.com/office/drawing/2014/main" id="{F4BABF03-820F-F04B-9B5D-9D13F7FE9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1" y="3182939"/>
            <a:ext cx="1323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Now sendbuf can be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reused</a:t>
            </a:r>
          </a:p>
        </p:txBody>
      </p:sp>
      <p:sp>
        <p:nvSpPr>
          <p:cNvPr id="29713" name="TextBox 28">
            <a:extLst>
              <a:ext uri="{FF2B5EF4-FFF2-40B4-BE49-F238E27FC236}">
                <a16:creationId xmlns:a16="http://schemas.microsoft.com/office/drawing/2014/main" id="{B3CC9C38-535B-A549-8C99-A28C7BCF6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697164"/>
            <a:ext cx="1150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Copying data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 to sysbuf</a:t>
            </a:r>
          </a:p>
        </p:txBody>
      </p:sp>
      <p:sp>
        <p:nvSpPr>
          <p:cNvPr id="29714" name="TextBox 29">
            <a:extLst>
              <a:ext uri="{FF2B5EF4-FFF2-40B4-BE49-F238E27FC236}">
                <a16:creationId xmlns:a16="http://schemas.microsoft.com/office/drawing/2014/main" id="{10F79EBD-C434-1542-A3B5-44687AD49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167064"/>
            <a:ext cx="12842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 data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 to destination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FF0C711-D56E-FC4E-B611-AD7AA1B196E9}"/>
              </a:ext>
            </a:extLst>
          </p:cNvPr>
          <p:cNvCxnSpPr/>
          <p:nvPr/>
        </p:nvCxnSpPr>
        <p:spPr>
          <a:xfrm>
            <a:off x="7315200" y="32766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9" name="Straight Connector 4098">
            <a:extLst>
              <a:ext uri="{FF2B5EF4-FFF2-40B4-BE49-F238E27FC236}">
                <a16:creationId xmlns:a16="http://schemas.microsoft.com/office/drawing/2014/main" id="{BA094E42-3E88-8946-BF44-B74E497F88A0}"/>
              </a:ext>
            </a:extLst>
          </p:cNvPr>
          <p:cNvCxnSpPr/>
          <p:nvPr/>
        </p:nvCxnSpPr>
        <p:spPr>
          <a:xfrm>
            <a:off x="7848600" y="3276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B051FB0F-3FB7-0548-A613-A172D078E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8100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A3732CF-8E65-814E-83F0-CD984DADE2F3}"/>
              </a:ext>
            </a:extLst>
          </p:cNvPr>
          <p:cNvSpPr/>
          <p:nvPr/>
        </p:nvSpPr>
        <p:spPr>
          <a:xfrm>
            <a:off x="4267200" y="4648200"/>
            <a:ext cx="3352800" cy="1600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58A563-8371-BB43-8780-9CD485EDA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60198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9720" name="TextBox 41">
            <a:extLst>
              <a:ext uri="{FF2B5EF4-FFF2-40B4-BE49-F238E27FC236}">
                <a16:creationId xmlns:a16="http://schemas.microsoft.com/office/drawing/2014/main" id="{7EF198DA-CB97-9141-B622-CAE967D04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776" y="5816601"/>
            <a:ext cx="461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B7B0905-F53A-EE46-A0F1-3D904FA3BAA7}"/>
              </a:ext>
            </a:extLst>
          </p:cNvPr>
          <p:cNvCxnSpPr>
            <a:stCxn id="40" idx="0"/>
            <a:endCxn id="40" idx="2"/>
          </p:cNvCxnSpPr>
          <p:nvPr/>
        </p:nvCxnSpPr>
        <p:spPr>
          <a:xfrm>
            <a:off x="5943600" y="4648200"/>
            <a:ext cx="0" cy="16002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CFDCE72C-967C-F044-8C04-82E80108D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4864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9723" name="TextBox 44">
            <a:extLst>
              <a:ext uri="{FF2B5EF4-FFF2-40B4-BE49-F238E27FC236}">
                <a16:creationId xmlns:a16="http://schemas.microsoft.com/office/drawing/2014/main" id="{2E779B3E-8799-AE4C-8D74-B88E86E6F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325" y="5299076"/>
            <a:ext cx="4079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D576FA9-972E-0245-9CF8-11E923D87EC3}"/>
              </a:ext>
            </a:extLst>
          </p:cNvPr>
          <p:cNvCxnSpPr>
            <a:stCxn id="29727" idx="3"/>
          </p:cNvCxnSpPr>
          <p:nvPr/>
        </p:nvCxnSpPr>
        <p:spPr>
          <a:xfrm>
            <a:off x="5557838" y="4867276"/>
            <a:ext cx="538162" cy="9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E92D9A2-A0E7-2245-B817-E1DE5E36975E}"/>
              </a:ext>
            </a:extLst>
          </p:cNvPr>
          <p:cNvCxnSpPr/>
          <p:nvPr/>
        </p:nvCxnSpPr>
        <p:spPr>
          <a:xfrm>
            <a:off x="6096000" y="5448300"/>
            <a:ext cx="0" cy="25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68F0E98-C814-8B4A-94FA-E60E0152CDBF}"/>
              </a:ext>
            </a:extLst>
          </p:cNvPr>
          <p:cNvCxnSpPr/>
          <p:nvPr/>
        </p:nvCxnSpPr>
        <p:spPr>
          <a:xfrm flipH="1">
            <a:off x="5748338" y="5715000"/>
            <a:ext cx="3476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7" name="TextBox 49">
            <a:extLst>
              <a:ext uri="{FF2B5EF4-FFF2-40B4-BE49-F238E27FC236}">
                <a16:creationId xmlns:a16="http://schemas.microsoft.com/office/drawing/2014/main" id="{6236AF65-18E1-9741-AA62-B4F4265D3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783138"/>
            <a:ext cx="12144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Call a recev routine</a:t>
            </a:r>
          </a:p>
        </p:txBody>
      </p:sp>
      <p:sp>
        <p:nvSpPr>
          <p:cNvPr id="29728" name="TextBox 50">
            <a:extLst>
              <a:ext uri="{FF2B5EF4-FFF2-40B4-BE49-F238E27FC236}">
                <a16:creationId xmlns:a16="http://schemas.microsoft.com/office/drawing/2014/main" id="{19BA5591-D92A-DB42-AAEE-8A1165BB7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529264"/>
            <a:ext cx="13858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Now recvbuf contains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valid data</a:t>
            </a:r>
          </a:p>
        </p:txBody>
      </p:sp>
      <p:sp>
        <p:nvSpPr>
          <p:cNvPr id="29729" name="TextBox 51">
            <a:extLst>
              <a:ext uri="{FF2B5EF4-FFF2-40B4-BE49-F238E27FC236}">
                <a16:creationId xmlns:a16="http://schemas.microsoft.com/office/drawing/2014/main" id="{565C2F96-8923-1247-ACC6-EE325179D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2864" y="5791200"/>
            <a:ext cx="1150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Copying data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 to recvbuf</a:t>
            </a:r>
          </a:p>
        </p:txBody>
      </p:sp>
      <p:sp>
        <p:nvSpPr>
          <p:cNvPr id="29730" name="TextBox 52">
            <a:extLst>
              <a:ext uri="{FF2B5EF4-FFF2-40B4-BE49-F238E27FC236}">
                <a16:creationId xmlns:a16="http://schemas.microsoft.com/office/drawing/2014/main" id="{93D707F1-49AF-4F40-86CA-46FF2C7AD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72440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Receive data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source to sysbuf</a:t>
            </a:r>
          </a:p>
        </p:txBody>
      </p:sp>
      <p:sp>
        <p:nvSpPr>
          <p:cNvPr id="29731" name="TextBox 53">
            <a:extLst>
              <a:ext uri="{FF2B5EF4-FFF2-40B4-BE49-F238E27FC236}">
                <a16:creationId xmlns:a16="http://schemas.microsoft.com/office/drawing/2014/main" id="{9D09323B-3D06-D547-91E6-7189214B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600201"/>
            <a:ext cx="6667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>
                <a:solidFill>
                  <a:schemeClr val="tx1"/>
                </a:solidFill>
              </a:rPr>
              <a:t>Process 0</a:t>
            </a:r>
          </a:p>
        </p:txBody>
      </p:sp>
      <p:sp>
        <p:nvSpPr>
          <p:cNvPr id="29732" name="TextBox 54">
            <a:extLst>
              <a:ext uri="{FF2B5EF4-FFF2-40B4-BE49-F238E27FC236}">
                <a16:creationId xmlns:a16="http://schemas.microsoft.com/office/drawing/2014/main" id="{BC4BA23F-3852-3141-8140-E65D40A5E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1811338"/>
            <a:ext cx="72231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User Mode</a:t>
            </a:r>
          </a:p>
        </p:txBody>
      </p:sp>
      <p:sp>
        <p:nvSpPr>
          <p:cNvPr id="29733" name="TextBox 55">
            <a:extLst>
              <a:ext uri="{FF2B5EF4-FFF2-40B4-BE49-F238E27FC236}">
                <a16:creationId xmlns:a16="http://schemas.microsoft.com/office/drawing/2014/main" id="{D34451E2-36F5-0B49-8A33-F80F58382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1811338"/>
            <a:ext cx="8461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Kernel Mode</a:t>
            </a:r>
          </a:p>
        </p:txBody>
      </p:sp>
      <p:sp>
        <p:nvSpPr>
          <p:cNvPr id="29734" name="TextBox 56">
            <a:extLst>
              <a:ext uri="{FF2B5EF4-FFF2-40B4-BE49-F238E27FC236}">
                <a16:creationId xmlns:a16="http://schemas.microsoft.com/office/drawing/2014/main" id="{80E76A4D-8551-0B40-BD5B-5E2CC5185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267201"/>
            <a:ext cx="6667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>
                <a:solidFill>
                  <a:schemeClr val="tx1"/>
                </a:solidFill>
              </a:rPr>
              <a:t>Process 1</a:t>
            </a:r>
          </a:p>
        </p:txBody>
      </p:sp>
      <p:sp>
        <p:nvSpPr>
          <p:cNvPr id="29735" name="TextBox 57">
            <a:extLst>
              <a:ext uri="{FF2B5EF4-FFF2-40B4-BE49-F238E27FC236}">
                <a16:creationId xmlns:a16="http://schemas.microsoft.com/office/drawing/2014/main" id="{6CA3E0BA-8A3C-1345-92CC-54E8EDBBF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4478338"/>
            <a:ext cx="72231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User Mode</a:t>
            </a:r>
          </a:p>
        </p:txBody>
      </p:sp>
      <p:sp>
        <p:nvSpPr>
          <p:cNvPr id="29736" name="TextBox 58">
            <a:extLst>
              <a:ext uri="{FF2B5EF4-FFF2-40B4-BE49-F238E27FC236}">
                <a16:creationId xmlns:a16="http://schemas.microsoft.com/office/drawing/2014/main" id="{21A931E7-EFE1-2B43-AC65-4ACCB4DDB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4478338"/>
            <a:ext cx="8461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Kernel Mode</a:t>
            </a:r>
          </a:p>
        </p:txBody>
      </p:sp>
      <p:cxnSp>
        <p:nvCxnSpPr>
          <p:cNvPr id="4103" name="Straight Arrow Connector 4102">
            <a:extLst>
              <a:ext uri="{FF2B5EF4-FFF2-40B4-BE49-F238E27FC236}">
                <a16:creationId xmlns:a16="http://schemas.microsoft.com/office/drawing/2014/main" id="{9CB880CE-79A9-3E47-AED6-A66DD2CC8036}"/>
              </a:ext>
            </a:extLst>
          </p:cNvPr>
          <p:cNvCxnSpPr/>
          <p:nvPr/>
        </p:nvCxnSpPr>
        <p:spPr>
          <a:xfrm>
            <a:off x="6096000" y="4876801"/>
            <a:ext cx="0" cy="5302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Arrow Connector 4106">
            <a:extLst>
              <a:ext uri="{FF2B5EF4-FFF2-40B4-BE49-F238E27FC236}">
                <a16:creationId xmlns:a16="http://schemas.microsoft.com/office/drawing/2014/main" id="{4717A06A-7DFE-3443-8C78-48A95989CE4D}"/>
              </a:ext>
            </a:extLst>
          </p:cNvPr>
          <p:cNvCxnSpPr>
            <a:stCxn id="44" idx="1"/>
            <a:endCxn id="41" idx="3"/>
          </p:cNvCxnSpPr>
          <p:nvPr/>
        </p:nvCxnSpPr>
        <p:spPr>
          <a:xfrm flipH="1">
            <a:off x="5867400" y="5600700"/>
            <a:ext cx="6096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9" name="Straight Connector 4108">
            <a:extLst>
              <a:ext uri="{FF2B5EF4-FFF2-40B4-BE49-F238E27FC236}">
                <a16:creationId xmlns:a16="http://schemas.microsoft.com/office/drawing/2014/main" id="{9355FFD3-F67F-5440-AB95-EEB8B0809660}"/>
              </a:ext>
            </a:extLst>
          </p:cNvPr>
          <p:cNvCxnSpPr>
            <a:stCxn id="38" idx="2"/>
          </p:cNvCxnSpPr>
          <p:nvPr/>
        </p:nvCxnSpPr>
        <p:spPr>
          <a:xfrm>
            <a:off x="7848600" y="4038601"/>
            <a:ext cx="0" cy="8556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1" name="Straight Arrow Connector 4110">
            <a:extLst>
              <a:ext uri="{FF2B5EF4-FFF2-40B4-BE49-F238E27FC236}">
                <a16:creationId xmlns:a16="http://schemas.microsoft.com/office/drawing/2014/main" id="{5DD85B78-FFC0-6341-9211-C7139792381C}"/>
              </a:ext>
            </a:extLst>
          </p:cNvPr>
          <p:cNvCxnSpPr>
            <a:endCxn id="29730" idx="3"/>
          </p:cNvCxnSpPr>
          <p:nvPr/>
        </p:nvCxnSpPr>
        <p:spPr>
          <a:xfrm flipH="1">
            <a:off x="7391400" y="4894263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4" name="Oval 4113">
            <a:extLst>
              <a:ext uri="{FF2B5EF4-FFF2-40B4-BE49-F238E27FC236}">
                <a16:creationId xmlns:a16="http://schemas.microsoft.com/office/drawing/2014/main" id="{09965299-8E45-E644-B760-8AAECF70EFDE}"/>
              </a:ext>
            </a:extLst>
          </p:cNvPr>
          <p:cNvSpPr/>
          <p:nvPr/>
        </p:nvSpPr>
        <p:spPr>
          <a:xfrm>
            <a:off x="4343401" y="2192339"/>
            <a:ext cx="201613" cy="20002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83AA099-532B-6D42-872A-15B6843E422F}"/>
              </a:ext>
            </a:extLst>
          </p:cNvPr>
          <p:cNvSpPr/>
          <p:nvPr/>
        </p:nvSpPr>
        <p:spPr>
          <a:xfrm>
            <a:off x="4953001" y="2514601"/>
            <a:ext cx="201613" cy="20161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A8BBF1E0-605C-C543-9315-A5C5E6652E3A}"/>
              </a:ext>
            </a:extLst>
          </p:cNvPr>
          <p:cNvSpPr/>
          <p:nvPr/>
        </p:nvSpPr>
        <p:spPr>
          <a:xfrm>
            <a:off x="6148389" y="2770188"/>
            <a:ext cx="200025" cy="20161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0FC4EAD-5C20-C743-89CC-13078D9C6A1D}"/>
              </a:ext>
            </a:extLst>
          </p:cNvPr>
          <p:cNvSpPr/>
          <p:nvPr/>
        </p:nvSpPr>
        <p:spPr>
          <a:xfrm>
            <a:off x="7924801" y="3455988"/>
            <a:ext cx="201613" cy="20161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</a:t>
            </a:r>
          </a:p>
        </p:txBody>
      </p:sp>
      <p:sp>
        <p:nvSpPr>
          <p:cNvPr id="29745" name="TextBox 75">
            <a:extLst>
              <a:ext uri="{FF2B5EF4-FFF2-40B4-BE49-F238E27FC236}">
                <a16:creationId xmlns:a16="http://schemas.microsoft.com/office/drawing/2014/main" id="{E43473D9-5119-7B42-AB47-E7C086019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844926"/>
            <a:ext cx="304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72C11D0A-D703-B248-9CBE-6709DAD15EE6}"/>
              </a:ext>
            </a:extLst>
          </p:cNvPr>
          <p:cNvSpPr/>
          <p:nvPr/>
        </p:nvSpPr>
        <p:spPr>
          <a:xfrm>
            <a:off x="4370388" y="4979988"/>
            <a:ext cx="201612" cy="20161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3C4033B1-F1C8-AB41-A604-609CBBB55CE9}"/>
              </a:ext>
            </a:extLst>
          </p:cNvPr>
          <p:cNvSpPr/>
          <p:nvPr/>
        </p:nvSpPr>
        <p:spPr>
          <a:xfrm>
            <a:off x="7342188" y="4979988"/>
            <a:ext cx="201612" cy="20161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C67AF39D-FBC3-A846-AA23-AF0183E95E91}"/>
              </a:ext>
            </a:extLst>
          </p:cNvPr>
          <p:cNvSpPr/>
          <p:nvPr/>
        </p:nvSpPr>
        <p:spPr>
          <a:xfrm>
            <a:off x="6172201" y="5894388"/>
            <a:ext cx="201613" cy="20161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AA44EEE-4667-2D47-AB98-D883DBEA98D6}"/>
              </a:ext>
            </a:extLst>
          </p:cNvPr>
          <p:cNvSpPr/>
          <p:nvPr/>
        </p:nvSpPr>
        <p:spPr>
          <a:xfrm>
            <a:off x="5105401" y="5284788"/>
            <a:ext cx="201613" cy="20161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</a:t>
            </a:r>
          </a:p>
        </p:txBody>
      </p:sp>
      <p:sp>
        <p:nvSpPr>
          <p:cNvPr id="4115" name="Oval 4114">
            <a:extLst>
              <a:ext uri="{FF2B5EF4-FFF2-40B4-BE49-F238E27FC236}">
                <a16:creationId xmlns:a16="http://schemas.microsoft.com/office/drawing/2014/main" id="{6DF29485-B8BC-9B42-882D-80C8D882AA66}"/>
              </a:ext>
            </a:extLst>
          </p:cNvPr>
          <p:cNvSpPr/>
          <p:nvPr/>
        </p:nvSpPr>
        <p:spPr>
          <a:xfrm>
            <a:off x="4191000" y="1541464"/>
            <a:ext cx="814388" cy="287337"/>
          </a:xfrm>
          <a:prstGeom prst="ellipse">
            <a:avLst/>
          </a:prstGeom>
          <a:noFill/>
          <a:ln w="127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D8AC246-C815-F94B-AE44-6D8736B43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176" y="1600201"/>
            <a:ext cx="4794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 dirty="0">
                <a:solidFill>
                  <a:srgbClr val="00B050"/>
                </a:solidFill>
              </a:rPr>
              <a:t>Sender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BA802BAE-6A17-9147-9293-DC43A50FAD10}"/>
              </a:ext>
            </a:extLst>
          </p:cNvPr>
          <p:cNvSpPr/>
          <p:nvPr/>
        </p:nvSpPr>
        <p:spPr>
          <a:xfrm>
            <a:off x="4191000" y="4208464"/>
            <a:ext cx="814388" cy="287337"/>
          </a:xfrm>
          <a:prstGeom prst="ellipse">
            <a:avLst/>
          </a:prstGeom>
          <a:noFill/>
          <a:ln w="1270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90E477B-1477-FF47-9162-8F4D71CAB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176" y="4267201"/>
            <a:ext cx="588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 dirty="0">
                <a:solidFill>
                  <a:srgbClr val="0000FF"/>
                </a:solidFill>
              </a:rPr>
              <a:t>Receiver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 animBg="1"/>
      <p:bldP spid="73" grpId="0" animBg="1"/>
      <p:bldP spid="74" grpId="0" animBg="1"/>
      <p:bldP spid="75" grpId="0" animBg="1"/>
      <p:bldP spid="77" grpId="0" animBg="1"/>
      <p:bldP spid="78" grpId="0" animBg="1"/>
      <p:bldP spid="79" grpId="0" animBg="1"/>
      <p:bldP spid="80" grpId="0" animBg="1"/>
      <p:bldP spid="4115" grpId="0" animBg="1"/>
      <p:bldP spid="82" grpId="0"/>
      <p:bldP spid="83" grpId="0" animBg="1"/>
      <p:bldP spid="8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7A8C54C-EA7B-E445-8D7F-BF181D55EF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4320"/>
            <a:ext cx="10972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Blocking and Non-Blocking Send and Receive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C44D2E6-6C02-F34E-8B67-24219179A4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A distinction is typically made between </a:t>
            </a:r>
            <a:r>
              <a:rPr lang="en-US" sz="2400" i="1" dirty="0">
                <a:solidFill>
                  <a:srgbClr val="C41230"/>
                </a:solidFill>
              </a:rPr>
              <a:t>blocking</a:t>
            </a:r>
            <a:r>
              <a:rPr lang="en-US" sz="2400" dirty="0"/>
              <a:t> and </a:t>
            </a:r>
            <a:r>
              <a:rPr lang="en-US" sz="2400" i="1" dirty="0">
                <a:solidFill>
                  <a:srgbClr val="92D050"/>
                </a:solidFill>
              </a:rPr>
              <a:t>non-blocking</a:t>
            </a:r>
            <a:r>
              <a:rPr lang="en-US" sz="2400" dirty="0"/>
              <a:t> point-to-point communication routines 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C41230"/>
                </a:solidFill>
              </a:rPr>
              <a:t>blocking</a:t>
            </a:r>
            <a:r>
              <a:rPr lang="en-US" sz="2400" dirty="0"/>
              <a:t> send routine will only </a:t>
            </a:r>
            <a:r>
              <a:rPr lang="en-US" sz="2400" i="1" dirty="0"/>
              <a:t>return</a:t>
            </a:r>
            <a:r>
              <a:rPr lang="en-US" sz="2400" dirty="0"/>
              <a:t> after it is </a:t>
            </a:r>
            <a:r>
              <a:rPr lang="en-US" sz="2400" i="1" dirty="0">
                <a:solidFill>
                  <a:srgbClr val="00B0F0"/>
                </a:solidFill>
              </a:rPr>
              <a:t>safe</a:t>
            </a:r>
            <a:r>
              <a:rPr lang="en-US" sz="2400" dirty="0"/>
              <a:t> to modify the application buffer for reuse </a:t>
            </a:r>
            <a:endParaRPr lang="en-US" sz="2000" dirty="0"/>
          </a:p>
          <a:p>
            <a:pPr marL="457200" lvl="1" indent="0">
              <a:buNone/>
              <a:defRPr/>
            </a:pPr>
            <a:endParaRPr lang="en-US" sz="2400" dirty="0"/>
          </a:p>
          <a:p>
            <a:pPr marL="0" indent="0" algn="just">
              <a:buNone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0724" name="Slide Number Placeholder 1">
            <a:extLst>
              <a:ext uri="{FF2B5EF4-FFF2-40B4-BE49-F238E27FC236}">
                <a16:creationId xmlns:a16="http://schemas.microsoft.com/office/drawing/2014/main" id="{EA147D97-15CE-D24C-A5BB-E91DD5AEA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898A65-D806-2A44-85BB-C08C20E3DBA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7A8C54C-EA7B-E445-8D7F-BF181D55EF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4320"/>
            <a:ext cx="10972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Blocking and Non-Blocking Send and Receive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C44D2E6-6C02-F34E-8B67-24219179A4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A distinction is typically made between </a:t>
            </a:r>
            <a:r>
              <a:rPr lang="en-US" sz="2400" i="1" dirty="0">
                <a:solidFill>
                  <a:srgbClr val="C41230"/>
                </a:solidFill>
              </a:rPr>
              <a:t>blocking</a:t>
            </a:r>
            <a:r>
              <a:rPr lang="en-US" sz="2400" dirty="0"/>
              <a:t> and </a:t>
            </a:r>
            <a:r>
              <a:rPr lang="en-US" sz="2400" i="1" dirty="0">
                <a:solidFill>
                  <a:srgbClr val="92D050"/>
                </a:solidFill>
              </a:rPr>
              <a:t>non-blocking</a:t>
            </a:r>
            <a:r>
              <a:rPr lang="en-US" sz="2400" dirty="0"/>
              <a:t> point-to-point communication routines 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C41230"/>
                </a:solidFill>
              </a:rPr>
              <a:t>blocking</a:t>
            </a:r>
            <a:r>
              <a:rPr lang="en-US" sz="2400" dirty="0"/>
              <a:t> send routine will only </a:t>
            </a:r>
            <a:r>
              <a:rPr lang="en-US" sz="2400" i="1" dirty="0"/>
              <a:t>return</a:t>
            </a:r>
            <a:r>
              <a:rPr lang="en-US" sz="2400" dirty="0"/>
              <a:t> after it is </a:t>
            </a:r>
            <a:r>
              <a:rPr lang="en-US" sz="2400" i="1" dirty="0">
                <a:solidFill>
                  <a:srgbClr val="00B0F0"/>
                </a:solidFill>
              </a:rPr>
              <a:t>safe</a:t>
            </a:r>
            <a:r>
              <a:rPr lang="en-US" sz="2400" dirty="0"/>
              <a:t> to modify the application buffer for reuse </a:t>
            </a:r>
            <a:endParaRPr lang="en-US" sz="20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/>
              <a:t>This means that any modification to the </a:t>
            </a:r>
            <a:r>
              <a:rPr lang="en-US" sz="2400" dirty="0" err="1"/>
              <a:t>sendbuf</a:t>
            </a:r>
            <a:br>
              <a:rPr lang="en-US" sz="2400" dirty="0"/>
            </a:br>
            <a:r>
              <a:rPr lang="en-US" sz="2400" dirty="0"/>
              <a:t>will not affect the data intended for the receiver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/>
              <a:t>But it does not mean that the data was </a:t>
            </a:r>
            <a:br>
              <a:rPr lang="en-US" sz="2400" dirty="0"/>
            </a:br>
            <a:r>
              <a:rPr lang="en-US" sz="2400" dirty="0"/>
              <a:t>received by the receiver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400" dirty="0"/>
              <a:t>The data may still be residing at the system buffer </a:t>
            </a:r>
            <a:br>
              <a:rPr lang="en-US" sz="2400" dirty="0"/>
            </a:br>
            <a:r>
              <a:rPr lang="en-US" sz="2400" dirty="0"/>
              <a:t>on the sender side</a:t>
            </a:r>
          </a:p>
          <a:p>
            <a:pPr marL="457200" lvl="1" indent="0">
              <a:buNone/>
              <a:defRPr/>
            </a:pPr>
            <a:endParaRPr lang="en-US" sz="2400" dirty="0"/>
          </a:p>
          <a:p>
            <a:pPr marL="0" indent="0" algn="just">
              <a:buNone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0724" name="Slide Number Placeholder 1">
            <a:extLst>
              <a:ext uri="{FF2B5EF4-FFF2-40B4-BE49-F238E27FC236}">
                <a16:creationId xmlns:a16="http://schemas.microsoft.com/office/drawing/2014/main" id="{EA147D97-15CE-D24C-A5BB-E91DD5AEA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898A65-D806-2A44-85BB-C08C20E3DBA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DCC10B-D4AA-8D4C-A9A5-E28A1A799E57}"/>
              </a:ext>
            </a:extLst>
          </p:cNvPr>
          <p:cNvSpPr/>
          <p:nvPr/>
        </p:nvSpPr>
        <p:spPr>
          <a:xfrm>
            <a:off x="8634743" y="44859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B384E0-EB8A-754C-8A8F-ABBE4B9B3739}"/>
              </a:ext>
            </a:extLst>
          </p:cNvPr>
          <p:cNvSpPr/>
          <p:nvPr/>
        </p:nvSpPr>
        <p:spPr>
          <a:xfrm>
            <a:off x="8907793" y="44859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CC87E6-29A3-8546-975B-E7E78A7C0E7C}"/>
              </a:ext>
            </a:extLst>
          </p:cNvPr>
          <p:cNvSpPr/>
          <p:nvPr/>
        </p:nvSpPr>
        <p:spPr>
          <a:xfrm>
            <a:off x="9212593" y="44859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505C1-E8ED-434B-9F73-CD79B7E9FB82}"/>
              </a:ext>
            </a:extLst>
          </p:cNvPr>
          <p:cNvSpPr/>
          <p:nvPr/>
        </p:nvSpPr>
        <p:spPr>
          <a:xfrm>
            <a:off x="8634743" y="53337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C57FF2-6400-684B-A72F-3C33693D5117}"/>
              </a:ext>
            </a:extLst>
          </p:cNvPr>
          <p:cNvSpPr/>
          <p:nvPr/>
        </p:nvSpPr>
        <p:spPr>
          <a:xfrm>
            <a:off x="8907793" y="53337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C82CB3-F5B2-BC4C-9756-508A33D5BEA9}"/>
              </a:ext>
            </a:extLst>
          </p:cNvPr>
          <p:cNvSpPr/>
          <p:nvPr/>
        </p:nvSpPr>
        <p:spPr>
          <a:xfrm>
            <a:off x="9212593" y="53337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2718E0-646D-4346-8B2D-DDE429110EB6}"/>
              </a:ext>
            </a:extLst>
          </p:cNvPr>
          <p:cNvSpPr/>
          <p:nvPr/>
        </p:nvSpPr>
        <p:spPr>
          <a:xfrm>
            <a:off x="10573080" y="44955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2B337B-4365-974A-AE62-E7E283F390AE}"/>
              </a:ext>
            </a:extLst>
          </p:cNvPr>
          <p:cNvSpPr/>
          <p:nvPr/>
        </p:nvSpPr>
        <p:spPr>
          <a:xfrm>
            <a:off x="10846130" y="44955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C97409-2893-FF4C-8151-2146DE311F21}"/>
              </a:ext>
            </a:extLst>
          </p:cNvPr>
          <p:cNvSpPr/>
          <p:nvPr/>
        </p:nvSpPr>
        <p:spPr>
          <a:xfrm>
            <a:off x="11150930" y="44955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94E96F-FF29-7B4C-B034-A27C8CECEF2F}"/>
              </a:ext>
            </a:extLst>
          </p:cNvPr>
          <p:cNvSpPr/>
          <p:nvPr/>
        </p:nvSpPr>
        <p:spPr>
          <a:xfrm>
            <a:off x="10573080" y="5341649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0FD775-CF7D-8544-B521-39F17C257D1A}"/>
              </a:ext>
            </a:extLst>
          </p:cNvPr>
          <p:cNvSpPr/>
          <p:nvPr/>
        </p:nvSpPr>
        <p:spPr>
          <a:xfrm>
            <a:off x="10846130" y="5341649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DC4DEE-6DAC-3145-A0B9-AA61FD4D5732}"/>
              </a:ext>
            </a:extLst>
          </p:cNvPr>
          <p:cNvSpPr/>
          <p:nvPr/>
        </p:nvSpPr>
        <p:spPr>
          <a:xfrm>
            <a:off x="11150930" y="5341649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55A813A-9514-FD4E-AF6E-B2F89CF6491F}"/>
              </a:ext>
            </a:extLst>
          </p:cNvPr>
          <p:cNvSpPr/>
          <p:nvPr/>
        </p:nvSpPr>
        <p:spPr>
          <a:xfrm>
            <a:off x="8539493" y="4301836"/>
            <a:ext cx="1066800" cy="1524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DBF2F9D-8E19-BD47-8C5F-0AF53A7DE63B}"/>
              </a:ext>
            </a:extLst>
          </p:cNvPr>
          <p:cNvSpPr/>
          <p:nvPr/>
        </p:nvSpPr>
        <p:spPr>
          <a:xfrm>
            <a:off x="10465130" y="4301836"/>
            <a:ext cx="1066800" cy="1524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TextBox 24">
            <a:extLst>
              <a:ext uri="{FF2B5EF4-FFF2-40B4-BE49-F238E27FC236}">
                <a16:creationId xmlns:a16="http://schemas.microsoft.com/office/drawing/2014/main" id="{F4FCF5A9-FC8E-1249-B41E-88F4DE82C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6030" y="4085936"/>
            <a:ext cx="587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20" name="TextBox 25">
            <a:extLst>
              <a:ext uri="{FF2B5EF4-FFF2-40B4-BE49-F238E27FC236}">
                <a16:creationId xmlns:a16="http://schemas.microsoft.com/office/drawing/2014/main" id="{13C5C26B-F075-8E42-92B6-9AD59933B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5318" y="4085936"/>
            <a:ext cx="587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21" name="TextBox 26">
            <a:extLst>
              <a:ext uri="{FF2B5EF4-FFF2-40B4-BE49-F238E27FC236}">
                <a16:creationId xmlns:a16="http://schemas.microsoft.com/office/drawing/2014/main" id="{681F6442-AA73-0545-8CE7-B1316F7A7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1593" y="4800311"/>
            <a:ext cx="5016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2" name="TextBox 27">
            <a:extLst>
              <a:ext uri="{FF2B5EF4-FFF2-40B4-BE49-F238E27FC236}">
                <a16:creationId xmlns:a16="http://schemas.microsoft.com/office/drawing/2014/main" id="{594359A0-A686-3643-891E-DA990A007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1593" y="5621049"/>
            <a:ext cx="4619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3" name="TextBox 28">
            <a:extLst>
              <a:ext uri="{FF2B5EF4-FFF2-40B4-BE49-F238E27FC236}">
                <a16:creationId xmlns:a16="http://schemas.microsoft.com/office/drawing/2014/main" id="{CE3F5914-D5E3-D14D-B08D-51E8B271E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168" y="4800311"/>
            <a:ext cx="4619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A4928D2E-37C6-024E-9D8E-F63755E6E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9930" y="5638511"/>
            <a:ext cx="5016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B5D909-FF27-6442-94EB-C895B7D32E15}"/>
              </a:ext>
            </a:extLst>
          </p:cNvPr>
          <p:cNvSpPr/>
          <p:nvPr/>
        </p:nvSpPr>
        <p:spPr>
          <a:xfrm>
            <a:off x="8703005" y="4565361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C8600C6-1CC4-004A-8D7C-F52BAC8A460A}"/>
              </a:ext>
            </a:extLst>
          </p:cNvPr>
          <p:cNvSpPr/>
          <p:nvPr/>
        </p:nvSpPr>
        <p:spPr>
          <a:xfrm>
            <a:off x="8983993" y="4562186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646869-2B06-AD44-81E9-45171E86E53E}"/>
              </a:ext>
            </a:extLst>
          </p:cNvPr>
          <p:cNvSpPr/>
          <p:nvPr/>
        </p:nvSpPr>
        <p:spPr>
          <a:xfrm>
            <a:off x="9288793" y="4562186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TextBox 45">
            <a:extLst>
              <a:ext uri="{FF2B5EF4-FFF2-40B4-BE49-F238E27FC236}">
                <a16:creationId xmlns:a16="http://schemas.microsoft.com/office/drawing/2014/main" id="{AA0BF1E1-FC00-0A4D-9A69-536EA7382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8380" y="4987636"/>
            <a:ext cx="5048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669C762-D26E-2D46-BE28-DE45390B48C1}"/>
              </a:ext>
            </a:extLst>
          </p:cNvPr>
          <p:cNvCxnSpPr/>
          <p:nvPr/>
        </p:nvCxnSpPr>
        <p:spPr>
          <a:xfrm>
            <a:off x="10292093" y="5079711"/>
            <a:ext cx="19208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2BF730D-C829-8E4A-BFCA-4D56E2FB15C6}"/>
              </a:ext>
            </a:extLst>
          </p:cNvPr>
          <p:cNvCxnSpPr/>
          <p:nvPr/>
        </p:nvCxnSpPr>
        <p:spPr>
          <a:xfrm flipH="1">
            <a:off x="9606293" y="5079711"/>
            <a:ext cx="19208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99D23976-C32A-F841-913E-D8FFD4A36D3E}"/>
              </a:ext>
            </a:extLst>
          </p:cNvPr>
          <p:cNvSpPr/>
          <p:nvPr/>
        </p:nvSpPr>
        <p:spPr>
          <a:xfrm>
            <a:off x="8006093" y="3469193"/>
            <a:ext cx="2108200" cy="541338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Now </a:t>
            </a:r>
            <a:r>
              <a:rPr lang="en-US" b="1" i="1" dirty="0">
                <a:solidFill>
                  <a:schemeClr val="bg1"/>
                </a:solidFill>
              </a:rPr>
              <a:t>safe</a:t>
            </a:r>
            <a:r>
              <a:rPr lang="en-US" b="1" dirty="0">
                <a:solidFill>
                  <a:schemeClr val="bg1"/>
                </a:solidFill>
              </a:rPr>
              <a:t> to modify the </a:t>
            </a:r>
            <a:r>
              <a:rPr lang="en-US" b="1" dirty="0" err="1">
                <a:solidFill>
                  <a:schemeClr val="bg1"/>
                </a:solidFill>
              </a:rPr>
              <a:t>sendbuf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52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33333E-6 L -0.0026 0.1187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1.04167E-6 0.11921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1.04167E-6 0.11921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89FFF548-2143-BD4B-BE4D-57E2EB293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/>
              <a:t>A </a:t>
            </a:r>
            <a:r>
              <a:rPr lang="en-US" altLang="en-US" sz="2400" dirty="0">
                <a:solidFill>
                  <a:srgbClr val="C41230"/>
                </a:solidFill>
              </a:rPr>
              <a:t>blocking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C41230"/>
                </a:solidFill>
              </a:rPr>
              <a:t>send</a:t>
            </a:r>
            <a:r>
              <a:rPr lang="en-US" altLang="en-US" sz="2400" dirty="0"/>
              <a:t> can be: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400" dirty="0"/>
              <a:t>Synchronous: A handshake will occur between the sender and the receiver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400" dirty="0"/>
              <a:t>Asynchronous: No handshake will occur between the sender and the receiver, but the system buffer at the sender will still hold the data for eventual delivery to the receiver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A </a:t>
            </a:r>
            <a:r>
              <a:rPr lang="en-US" altLang="en-US" sz="2400" dirty="0">
                <a:solidFill>
                  <a:srgbClr val="C41230"/>
                </a:solidFill>
              </a:rPr>
              <a:t>blocking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C41230"/>
                </a:solidFill>
              </a:rPr>
              <a:t>receive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/>
              <a:t>only </a:t>
            </a:r>
            <a:r>
              <a:rPr lang="en-US" altLang="en-US" sz="2400" i="1" dirty="0"/>
              <a:t>returns</a:t>
            </a:r>
            <a:r>
              <a:rPr lang="en-US" altLang="en-US" sz="2400" dirty="0"/>
              <a:t> after the data is received by the receiver (i.e., stored at the receiver’s application </a:t>
            </a:r>
            <a:r>
              <a:rPr lang="en-US" altLang="en-US" sz="2400" dirty="0" err="1"/>
              <a:t>recvbuf</a:t>
            </a:r>
            <a:r>
              <a:rPr lang="en-US" altLang="en-US" sz="2400" dirty="0"/>
              <a:t>) and is ready for use by the program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2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dirty="0"/>
          </a:p>
        </p:txBody>
      </p:sp>
      <p:sp>
        <p:nvSpPr>
          <p:cNvPr id="31748" name="Slide Number Placeholder 1">
            <a:extLst>
              <a:ext uri="{FF2B5EF4-FFF2-40B4-BE49-F238E27FC236}">
                <a16:creationId xmlns:a16="http://schemas.microsoft.com/office/drawing/2014/main" id="{39244DFD-ED4C-A448-AF76-D6D76FD3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478FD2-5C1F-6043-A11C-E634648B26FB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FBAE7D9-6754-D54B-887B-D72617DBF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4320"/>
            <a:ext cx="10972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Blocking and Non-Blocking Send and Receive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89FFF548-2143-BD4B-BE4D-57E2EB293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63040"/>
            <a:ext cx="11201400" cy="48933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>
                <a:solidFill>
                  <a:srgbClr val="92D050"/>
                </a:solidFill>
              </a:rPr>
              <a:t>Non-blocking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92D050"/>
                </a:solidFill>
              </a:rPr>
              <a:t>send</a:t>
            </a:r>
            <a:r>
              <a:rPr lang="en-US" altLang="en-US" sz="2400" dirty="0"/>
              <a:t> and </a:t>
            </a:r>
            <a:r>
              <a:rPr lang="en-US" altLang="en-US" sz="2400" dirty="0">
                <a:solidFill>
                  <a:srgbClr val="92D050"/>
                </a:solidFill>
              </a:rPr>
              <a:t>non-blocking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92D050"/>
                </a:solidFill>
              </a:rPr>
              <a:t>receive</a:t>
            </a:r>
            <a:r>
              <a:rPr lang="en-US" altLang="en-US" sz="2400" dirty="0"/>
              <a:t> routines behave similarly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sz="2400" dirty="0"/>
              <a:t>They return almost immediately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sz="2400" dirty="0"/>
              <a:t>They do not wait for any communication events to complete such as: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400" dirty="0"/>
              <a:t>Message copying from application buffer to system buffer 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400" dirty="0"/>
              <a:t>Or the actual arrival of a message</a:t>
            </a:r>
          </a:p>
          <a:p>
            <a:pPr lvl="2"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However, if you use the application buffer before the copy completes: 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sz="2400" dirty="0"/>
              <a:t>Incorrect data may be copied to the system buffer (</a:t>
            </a:r>
            <a:r>
              <a:rPr lang="en-US" altLang="en-US" sz="2400" i="1" dirty="0"/>
              <a:t>in case of non-blocking send</a:t>
            </a:r>
            <a:r>
              <a:rPr lang="en-US" alt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sz="2400" dirty="0"/>
              <a:t>Or application buffer will not contain what you want (</a:t>
            </a:r>
            <a:r>
              <a:rPr lang="en-US" altLang="en-US" sz="2400" i="1" dirty="0"/>
              <a:t>in case of non-blocking receive</a:t>
            </a:r>
            <a:r>
              <a:rPr lang="en-US" alt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You can ensure the completion of copy by using MPI_WAIT() after the send or receive operations</a:t>
            </a:r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2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dirty="0"/>
          </a:p>
        </p:txBody>
      </p:sp>
      <p:sp>
        <p:nvSpPr>
          <p:cNvPr id="31748" name="Slide Number Placeholder 1">
            <a:extLst>
              <a:ext uri="{FF2B5EF4-FFF2-40B4-BE49-F238E27FC236}">
                <a16:creationId xmlns:a16="http://schemas.microsoft.com/office/drawing/2014/main" id="{39244DFD-ED4C-A448-AF76-D6D76FD3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478FD2-5C1F-6043-A11C-E634648B26FB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FBAE7D9-6754-D54B-887B-D72617DBF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4320"/>
            <a:ext cx="10972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Blocking and Non-Blocking Send and Receive</a:t>
            </a:r>
          </a:p>
        </p:txBody>
      </p:sp>
    </p:spTree>
    <p:extLst>
      <p:ext uri="{BB962C8B-B14F-4D97-AF65-F5344CB8AC3E}">
        <p14:creationId xmlns:p14="http://schemas.microsoft.com/office/powerpoint/2010/main" val="359006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/>
              <a:t> MPI Point-To-Point Communication Routines</a:t>
            </a:r>
          </a:p>
        </p:txBody>
      </p:sp>
      <p:sp>
        <p:nvSpPr>
          <p:cNvPr id="286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8D87C2-27CD-4B6C-A3BD-B15A0F49C391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326160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>
                          <a:solidFill>
                            <a:schemeClr val="bg1"/>
                          </a:solidFill>
                        </a:rPr>
                      </a:b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87057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86105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48846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238798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57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FCBEA76-BDC3-D543-B692-E0A7ED22E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pPr eaLnBrk="1" hangingPunct="1"/>
            <a:r>
              <a:rPr lang="en-US" altLang="en-US" dirty="0"/>
              <a:t>Bidirectional Communication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F2D954C-5886-084C-8FD3-B44020B0FE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When two processes exchange data with each other, there are essentially 3 cases to consider: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b="1" dirty="0"/>
              <a:t>Case 1</a:t>
            </a:r>
            <a:r>
              <a:rPr lang="en-US" sz="2400" dirty="0"/>
              <a:t>: Both processes call the send </a:t>
            </a:r>
            <a:br>
              <a:rPr lang="en-US" sz="2400" dirty="0"/>
            </a:br>
            <a:r>
              <a:rPr lang="en-US" sz="2400" dirty="0"/>
              <a:t>routine first, and then the receive routine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b="1" dirty="0"/>
              <a:t>Case 2</a:t>
            </a:r>
            <a:r>
              <a:rPr lang="en-US" sz="2400" dirty="0"/>
              <a:t>: Both processes call the receive </a:t>
            </a:r>
            <a:br>
              <a:rPr lang="en-US" sz="2400" dirty="0"/>
            </a:br>
            <a:r>
              <a:rPr lang="en-US" sz="2400" dirty="0"/>
              <a:t>routine first, and then the send routine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b="1" dirty="0"/>
              <a:t>Case 3</a:t>
            </a:r>
            <a:r>
              <a:rPr lang="en-US" sz="2400" dirty="0"/>
              <a:t>: One process calls the send and the receive routines in this order, and the other calls them in the opposite order</a:t>
            </a:r>
          </a:p>
          <a:p>
            <a:pPr marL="800100" lvl="1" indent="-342900">
              <a:buFont typeface="+mj-lt"/>
              <a:buAutoNum type="arabicPeriod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9940" name="Slide Number Placeholder 1">
            <a:extLst>
              <a:ext uri="{FF2B5EF4-FFF2-40B4-BE49-F238E27FC236}">
                <a16:creationId xmlns:a16="http://schemas.microsoft.com/office/drawing/2014/main" id="{1DDFCB44-FD23-DE42-BBCF-AC518CD90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EE5DDA-3D44-3E4B-8621-791D9EC2AACB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E72F93-CE9C-2C43-9923-4D3D77B88E09}"/>
              </a:ext>
            </a:extLst>
          </p:cNvPr>
          <p:cNvSpPr/>
          <p:nvPr/>
        </p:nvSpPr>
        <p:spPr>
          <a:xfrm>
            <a:off x="8337550" y="269875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47F8BC-0368-2444-BB77-4C57DD979C2D}"/>
              </a:ext>
            </a:extLst>
          </p:cNvPr>
          <p:cNvSpPr/>
          <p:nvPr/>
        </p:nvSpPr>
        <p:spPr>
          <a:xfrm>
            <a:off x="8405813" y="2779714"/>
            <a:ext cx="152400" cy="1555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C0B996-4277-3148-BA1A-0CF0379B8619}"/>
              </a:ext>
            </a:extLst>
          </p:cNvPr>
          <p:cNvSpPr/>
          <p:nvPr/>
        </p:nvSpPr>
        <p:spPr>
          <a:xfrm>
            <a:off x="8610600" y="269875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83A14F-46E8-0540-86E5-1FB9FBAE251A}"/>
              </a:ext>
            </a:extLst>
          </p:cNvPr>
          <p:cNvSpPr/>
          <p:nvPr/>
        </p:nvSpPr>
        <p:spPr>
          <a:xfrm>
            <a:off x="8686800" y="2774951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CCA0E9-6BF1-0741-81C0-198ED0CD4DF5}"/>
              </a:ext>
            </a:extLst>
          </p:cNvPr>
          <p:cNvSpPr/>
          <p:nvPr/>
        </p:nvSpPr>
        <p:spPr>
          <a:xfrm>
            <a:off x="8915400" y="269875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970F71-A44C-F14C-B4CF-FE25A83A7549}"/>
              </a:ext>
            </a:extLst>
          </p:cNvPr>
          <p:cNvSpPr/>
          <p:nvPr/>
        </p:nvSpPr>
        <p:spPr>
          <a:xfrm>
            <a:off x="8991600" y="2774951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0D6BDD-501D-0D49-8F88-95AE7E6FE609}"/>
              </a:ext>
            </a:extLst>
          </p:cNvPr>
          <p:cNvSpPr/>
          <p:nvPr/>
        </p:nvSpPr>
        <p:spPr>
          <a:xfrm>
            <a:off x="8337550" y="35464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1E70DA2-6AC8-1342-A45F-A21A5CF15095}"/>
              </a:ext>
            </a:extLst>
          </p:cNvPr>
          <p:cNvSpPr/>
          <p:nvPr/>
        </p:nvSpPr>
        <p:spPr>
          <a:xfrm>
            <a:off x="8610600" y="35464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49EDB3-8194-8349-8934-C43EB84C15FC}"/>
              </a:ext>
            </a:extLst>
          </p:cNvPr>
          <p:cNvSpPr/>
          <p:nvPr/>
        </p:nvSpPr>
        <p:spPr>
          <a:xfrm>
            <a:off x="8915400" y="35464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35BB8D2-5F3A-6C4B-BCCE-6C3893E0C2F8}"/>
              </a:ext>
            </a:extLst>
          </p:cNvPr>
          <p:cNvSpPr/>
          <p:nvPr/>
        </p:nvSpPr>
        <p:spPr>
          <a:xfrm>
            <a:off x="9937750" y="27082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052C81-FF72-614F-9C6D-BDCC21F2F3F1}"/>
              </a:ext>
            </a:extLst>
          </p:cNvPr>
          <p:cNvSpPr/>
          <p:nvPr/>
        </p:nvSpPr>
        <p:spPr>
          <a:xfrm>
            <a:off x="10006013" y="2787651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FAD6134-E2A7-2044-9BA1-407775D9B85C}"/>
              </a:ext>
            </a:extLst>
          </p:cNvPr>
          <p:cNvSpPr/>
          <p:nvPr/>
        </p:nvSpPr>
        <p:spPr>
          <a:xfrm>
            <a:off x="10210800" y="27082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701ADA3-50D7-1B4C-B9B7-629770507D16}"/>
              </a:ext>
            </a:extLst>
          </p:cNvPr>
          <p:cNvSpPr/>
          <p:nvPr/>
        </p:nvSpPr>
        <p:spPr>
          <a:xfrm>
            <a:off x="10287000" y="2784476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72B2B37-512F-6E49-B7EC-3A0BFE4F1F92}"/>
              </a:ext>
            </a:extLst>
          </p:cNvPr>
          <p:cNvSpPr/>
          <p:nvPr/>
        </p:nvSpPr>
        <p:spPr>
          <a:xfrm>
            <a:off x="10515600" y="27082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64BDED5-91BE-8E46-91F8-ACB593605A22}"/>
              </a:ext>
            </a:extLst>
          </p:cNvPr>
          <p:cNvSpPr/>
          <p:nvPr/>
        </p:nvSpPr>
        <p:spPr>
          <a:xfrm>
            <a:off x="10591800" y="2784476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39DF0AA-7AA7-2147-8C03-8222274FF193}"/>
              </a:ext>
            </a:extLst>
          </p:cNvPr>
          <p:cNvSpPr/>
          <p:nvPr/>
        </p:nvSpPr>
        <p:spPr>
          <a:xfrm>
            <a:off x="9937750" y="3556000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3BCB843-2336-854D-A3E4-6757E113D535}"/>
              </a:ext>
            </a:extLst>
          </p:cNvPr>
          <p:cNvSpPr/>
          <p:nvPr/>
        </p:nvSpPr>
        <p:spPr>
          <a:xfrm>
            <a:off x="10210800" y="3556000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7A8573C-28E0-C941-854F-4E43F0DF4C3D}"/>
              </a:ext>
            </a:extLst>
          </p:cNvPr>
          <p:cNvSpPr/>
          <p:nvPr/>
        </p:nvSpPr>
        <p:spPr>
          <a:xfrm>
            <a:off x="10515600" y="3556000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27BC7981-F6DA-D249-A4C5-48237F0CABB8}"/>
              </a:ext>
            </a:extLst>
          </p:cNvPr>
          <p:cNvSpPr/>
          <p:nvPr/>
        </p:nvSpPr>
        <p:spPr>
          <a:xfrm>
            <a:off x="8242300" y="2514600"/>
            <a:ext cx="1066800" cy="1524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2A550EAC-7BA8-CC4E-BFEE-82D70368A9EE}"/>
              </a:ext>
            </a:extLst>
          </p:cNvPr>
          <p:cNvSpPr/>
          <p:nvPr/>
        </p:nvSpPr>
        <p:spPr>
          <a:xfrm>
            <a:off x="9829800" y="2514600"/>
            <a:ext cx="1066800" cy="1524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961" name="TextBox 2">
            <a:extLst>
              <a:ext uri="{FF2B5EF4-FFF2-40B4-BE49-F238E27FC236}">
                <a16:creationId xmlns:a16="http://schemas.microsoft.com/office/drawing/2014/main" id="{CC040CE3-D370-0447-8305-E5DB6C57B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8839" y="2300288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39962" name="TextBox 34">
            <a:extLst>
              <a:ext uri="{FF2B5EF4-FFF2-40B4-BE49-F238E27FC236}">
                <a16:creationId xmlns:a16="http://schemas.microsoft.com/office/drawing/2014/main" id="{0B023F84-EFF2-6741-96E9-D48DBB031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9989" y="2300288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39963" name="TextBox 35">
            <a:extLst>
              <a:ext uri="{FF2B5EF4-FFF2-40B4-BE49-F238E27FC236}">
                <a16:creationId xmlns:a16="http://schemas.microsoft.com/office/drawing/2014/main" id="{AE3F2799-C44B-C04C-A424-D729DE175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01307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39964" name="TextBox 36">
            <a:extLst>
              <a:ext uri="{FF2B5EF4-FFF2-40B4-BE49-F238E27FC236}">
                <a16:creationId xmlns:a16="http://schemas.microsoft.com/office/drawing/2014/main" id="{FB19B011-B3B4-DF40-9E3A-8BF79D6AE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1" y="3833813"/>
            <a:ext cx="4619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39965" name="TextBox 37">
            <a:extLst>
              <a:ext uri="{FF2B5EF4-FFF2-40B4-BE49-F238E27FC236}">
                <a16:creationId xmlns:a16="http://schemas.microsoft.com/office/drawing/2014/main" id="{590673B4-2009-7746-BE11-E2AA414F9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9838" y="3013076"/>
            <a:ext cx="461962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39966" name="TextBox 38">
            <a:extLst>
              <a:ext uri="{FF2B5EF4-FFF2-40B4-BE49-F238E27FC236}">
                <a16:creationId xmlns:a16="http://schemas.microsoft.com/office/drawing/2014/main" id="{B6EC82A1-D302-7648-A8FA-828A11627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4600" y="385127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9C3567E3-C2A3-ED49-A0AB-4CEE60AF25AC}"/>
              </a:ext>
            </a:extLst>
          </p:cNvPr>
          <p:cNvSpPr/>
          <p:nvPr/>
        </p:nvSpPr>
        <p:spPr>
          <a:xfrm>
            <a:off x="9982200" y="3622676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C2E02863-E53E-8648-A1DD-3A0E5EA3A943}"/>
              </a:ext>
            </a:extLst>
          </p:cNvPr>
          <p:cNvSpPr/>
          <p:nvPr/>
        </p:nvSpPr>
        <p:spPr>
          <a:xfrm>
            <a:off x="10287000" y="3622676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B65CB812-542F-3F4A-B3DF-1827430E3AFD}"/>
              </a:ext>
            </a:extLst>
          </p:cNvPr>
          <p:cNvSpPr/>
          <p:nvPr/>
        </p:nvSpPr>
        <p:spPr>
          <a:xfrm>
            <a:off x="10591800" y="3622676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B848B6F-4B6F-C447-9375-1AD8630C4061}"/>
              </a:ext>
            </a:extLst>
          </p:cNvPr>
          <p:cNvCxnSpPr/>
          <p:nvPr/>
        </p:nvCxnSpPr>
        <p:spPr>
          <a:xfrm flipV="1">
            <a:off x="9309100" y="2865439"/>
            <a:ext cx="52070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BC8A2E1C-9C05-A746-BF5A-2D07D4471839}"/>
              </a:ext>
            </a:extLst>
          </p:cNvPr>
          <p:cNvSpPr/>
          <p:nvPr/>
        </p:nvSpPr>
        <p:spPr>
          <a:xfrm>
            <a:off x="8382000" y="3622676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8B5F78A9-4DE4-534C-BA9B-D720DFDB7601}"/>
              </a:ext>
            </a:extLst>
          </p:cNvPr>
          <p:cNvSpPr/>
          <p:nvPr/>
        </p:nvSpPr>
        <p:spPr>
          <a:xfrm>
            <a:off x="8686800" y="3622676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00DAB501-66CC-E74E-9701-E0BA1A79BA19}"/>
              </a:ext>
            </a:extLst>
          </p:cNvPr>
          <p:cNvSpPr/>
          <p:nvPr/>
        </p:nvSpPr>
        <p:spPr>
          <a:xfrm>
            <a:off x="8991600" y="3622676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4F776B-895F-9B4A-A4E9-780DBC6C58C7}"/>
              </a:ext>
            </a:extLst>
          </p:cNvPr>
          <p:cNvCxnSpPr/>
          <p:nvPr/>
        </p:nvCxnSpPr>
        <p:spPr>
          <a:xfrm flipH="1">
            <a:off x="9309100" y="3722688"/>
            <a:ext cx="5207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4B7854B-844D-7540-8CA6-900A746649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pPr eaLnBrk="1" hangingPunct="1"/>
            <a:r>
              <a:rPr lang="en-US" altLang="en-US" sz="4000" dirty="0"/>
              <a:t>Bidirectional Communication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8FA4A2C-7EEE-F946-B720-5EC847C734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altLang="en-US" sz="2400" dirty="0"/>
              <a:t>To this end, deadlocks can arise: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400" dirty="0"/>
              <a:t>Either due to an incorrect order of send and receive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400" dirty="0"/>
              <a:t>Or due to a limited size of the system buffer</a:t>
            </a:r>
            <a:endParaRPr lang="en-US" altLang="en-US" sz="2800" dirty="0"/>
          </a:p>
          <a:p>
            <a:pPr marL="800100" lvl="1" indent="-342900">
              <a:buFontTx/>
              <a:buAutoNum type="arabicPeriod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Consider the following two snippets of pseudo-code:</a:t>
            </a:r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dirty="0"/>
          </a:p>
        </p:txBody>
      </p:sp>
      <p:sp>
        <p:nvSpPr>
          <p:cNvPr id="40964" name="Slide Number Placeholder 1">
            <a:extLst>
              <a:ext uri="{FF2B5EF4-FFF2-40B4-BE49-F238E27FC236}">
                <a16:creationId xmlns:a16="http://schemas.microsoft.com/office/drawing/2014/main" id="{D6172ABD-5E09-C849-AE80-4468BCCF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E04778-BF88-B248-AF7A-FB66D979428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39" name="Text Box 3">
            <a:extLst>
              <a:ext uri="{FF2B5EF4-FFF2-40B4-BE49-F238E27FC236}">
                <a16:creationId xmlns:a16="http://schemas.microsoft.com/office/drawing/2014/main" id="{D64C1430-1F5B-6D4B-ABCF-2A5FDC7F3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984306"/>
            <a:ext cx="3352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46" name="Text Box 3">
            <a:extLst>
              <a:ext uri="{FF2B5EF4-FFF2-40B4-BE49-F238E27FC236}">
                <a16:creationId xmlns:a16="http://schemas.microsoft.com/office/drawing/2014/main" id="{62D345B7-1F80-F844-9E33-6B4A5C80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958907"/>
            <a:ext cx="3962400" cy="2030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C906850-5601-C249-820C-C6F01B26CB16}"/>
              </a:ext>
            </a:extLst>
          </p:cNvPr>
          <p:cNvSpPr/>
          <p:nvPr/>
        </p:nvSpPr>
        <p:spPr>
          <a:xfrm>
            <a:off x="621554" y="4212906"/>
            <a:ext cx="1283446" cy="1285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b="1" dirty="0">
                <a:solidFill>
                  <a:schemeClr val="tx1"/>
                </a:solidFill>
              </a:rPr>
              <a:t>Case 1: SS-RR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6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F6E87A2-CD88-5243-A89C-D75C9AFDE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E66CDDE-D236-194F-8C3A-D9E2CD634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What happens if the system buffer is larger than the send buffer?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What happens if the system buffer is smaller than the send buffer?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Tx/>
              <a:buAutoNum type="arabicPeriod"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  <a:defRPr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8753BCD3-FED8-CF40-8F64-9A9018B15617}"/>
              </a:ext>
            </a:extLst>
          </p:cNvPr>
          <p:cNvSpPr/>
          <p:nvPr/>
        </p:nvSpPr>
        <p:spPr>
          <a:xfrm>
            <a:off x="27305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485472CA-7F3C-384A-851D-FD848A62C0F1}"/>
              </a:ext>
            </a:extLst>
          </p:cNvPr>
          <p:cNvSpPr/>
          <p:nvPr/>
        </p:nvSpPr>
        <p:spPr>
          <a:xfrm>
            <a:off x="30353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5F31DA8F-F267-A148-BCBC-A33D06DD1895}"/>
              </a:ext>
            </a:extLst>
          </p:cNvPr>
          <p:cNvSpPr/>
          <p:nvPr/>
        </p:nvSpPr>
        <p:spPr>
          <a:xfrm>
            <a:off x="445135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A65B4438-9857-1546-AD17-4CF4F61FEAD3}"/>
              </a:ext>
            </a:extLst>
          </p:cNvPr>
          <p:cNvSpPr/>
          <p:nvPr/>
        </p:nvSpPr>
        <p:spPr>
          <a:xfrm>
            <a:off x="47244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B22E8A18-A1AD-474C-B673-91A7E81174FF}"/>
              </a:ext>
            </a:extLst>
          </p:cNvPr>
          <p:cNvSpPr/>
          <p:nvPr/>
        </p:nvSpPr>
        <p:spPr>
          <a:xfrm>
            <a:off x="445135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69984479-61D4-6643-9526-AA0391FAC0B0}"/>
              </a:ext>
            </a:extLst>
          </p:cNvPr>
          <p:cNvSpPr/>
          <p:nvPr/>
        </p:nvSpPr>
        <p:spPr>
          <a:xfrm>
            <a:off x="47244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0875A5EC-7BE8-C44E-A5F6-B2CCB9C16C46}"/>
              </a:ext>
            </a:extLst>
          </p:cNvPr>
          <p:cNvSpPr/>
          <p:nvPr/>
        </p:nvSpPr>
        <p:spPr>
          <a:xfrm>
            <a:off x="50292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6" name="Rounded Rectangle 255">
            <a:extLst>
              <a:ext uri="{FF2B5EF4-FFF2-40B4-BE49-F238E27FC236}">
                <a16:creationId xmlns:a16="http://schemas.microsoft.com/office/drawing/2014/main" id="{DA643EAD-85AA-314E-9ACC-BAF3F2301B35}"/>
              </a:ext>
            </a:extLst>
          </p:cNvPr>
          <p:cNvSpPr/>
          <p:nvPr/>
        </p:nvSpPr>
        <p:spPr>
          <a:xfrm>
            <a:off x="2057400" y="3514486"/>
            <a:ext cx="1371600" cy="2667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7" name="Rounded Rectangle 256">
            <a:extLst>
              <a:ext uri="{FF2B5EF4-FFF2-40B4-BE49-F238E27FC236}">
                <a16:creationId xmlns:a16="http://schemas.microsoft.com/office/drawing/2014/main" id="{999591AE-464A-3048-836C-6C5AE04D4FB4}"/>
              </a:ext>
            </a:extLst>
          </p:cNvPr>
          <p:cNvSpPr/>
          <p:nvPr/>
        </p:nvSpPr>
        <p:spPr>
          <a:xfrm>
            <a:off x="4343400" y="3514486"/>
            <a:ext cx="1371600" cy="2667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8" name="TextBox 2">
            <a:extLst>
              <a:ext uri="{FF2B5EF4-FFF2-40B4-BE49-F238E27FC236}">
                <a16:creationId xmlns:a16="http://schemas.microsoft.com/office/drawing/2014/main" id="{DB2EE9FC-BB4F-8D42-9670-791D655EB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73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259" name="TextBox 34">
            <a:extLst>
              <a:ext uri="{FF2B5EF4-FFF2-40B4-BE49-F238E27FC236}">
                <a16:creationId xmlns:a16="http://schemas.microsoft.com/office/drawing/2014/main" id="{0FF716E0-2977-B145-957C-87C23145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58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260" name="TextBox 35">
            <a:extLst>
              <a:ext uri="{FF2B5EF4-FFF2-40B4-BE49-F238E27FC236}">
                <a16:creationId xmlns:a16="http://schemas.microsoft.com/office/drawing/2014/main" id="{08DA28A4-9CE9-EF40-8254-1EB2396AC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950" y="3573224"/>
            <a:ext cx="50165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61" name="TextBox 36">
            <a:extLst>
              <a:ext uri="{FF2B5EF4-FFF2-40B4-BE49-F238E27FC236}">
                <a16:creationId xmlns:a16="http://schemas.microsoft.com/office/drawing/2014/main" id="{F7BDC209-9DB3-DD47-9D28-11166B569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4868624"/>
            <a:ext cx="4064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262" name="TextBox 37">
            <a:extLst>
              <a:ext uri="{FF2B5EF4-FFF2-40B4-BE49-F238E27FC236}">
                <a16:creationId xmlns:a16="http://schemas.microsoft.com/office/drawing/2014/main" id="{5F0B89C9-9456-2F41-8D8E-EC5354D8B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359068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63" name="TextBox 38">
            <a:extLst>
              <a:ext uri="{FF2B5EF4-FFF2-40B4-BE49-F238E27FC236}">
                <a16:creationId xmlns:a16="http://schemas.microsoft.com/office/drawing/2014/main" id="{D7503BB6-733E-7442-AB84-D388F7AD4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851161"/>
            <a:ext cx="40640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1891CE0A-94D2-194B-BF1E-FC1F186F41DC}"/>
              </a:ext>
            </a:extLst>
          </p:cNvPr>
          <p:cNvSpPr/>
          <p:nvPr/>
        </p:nvSpPr>
        <p:spPr>
          <a:xfrm>
            <a:off x="2457450" y="4532074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01359BA1-CC6F-1E49-98B7-ABE8873171DE}"/>
              </a:ext>
            </a:extLst>
          </p:cNvPr>
          <p:cNvSpPr/>
          <p:nvPr/>
        </p:nvSpPr>
        <p:spPr>
          <a:xfrm>
            <a:off x="2730500" y="4532074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697BFAB6-6918-C345-8827-9FE31BB5C12F}"/>
              </a:ext>
            </a:extLst>
          </p:cNvPr>
          <p:cNvSpPr/>
          <p:nvPr/>
        </p:nvSpPr>
        <p:spPr>
          <a:xfrm>
            <a:off x="3035300" y="4532074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D1A858F1-598B-C547-B0BA-680EA982EC3D}"/>
              </a:ext>
            </a:extLst>
          </p:cNvPr>
          <p:cNvSpPr/>
          <p:nvPr/>
        </p:nvSpPr>
        <p:spPr>
          <a:xfrm>
            <a:off x="245586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F2BFE72C-E5D7-5D4E-ABE6-8555758EDDA4}"/>
              </a:ext>
            </a:extLst>
          </p:cNvPr>
          <p:cNvSpPr/>
          <p:nvPr/>
        </p:nvSpPr>
        <p:spPr>
          <a:xfrm>
            <a:off x="27289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D9D261AF-4C7B-F940-8978-F5273A991F4B}"/>
              </a:ext>
            </a:extLst>
          </p:cNvPr>
          <p:cNvSpPr/>
          <p:nvPr/>
        </p:nvSpPr>
        <p:spPr>
          <a:xfrm>
            <a:off x="30337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0" name="TextBox 36">
            <a:extLst>
              <a:ext uri="{FF2B5EF4-FFF2-40B4-BE49-F238E27FC236}">
                <a16:creationId xmlns:a16="http://schemas.microsoft.com/office/drawing/2014/main" id="{EDC2C546-C9F8-9D46-B446-879DF34DB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363" y="5859224"/>
            <a:ext cx="4619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3E877C0F-38FF-CE48-9EBB-ED7339EAA78F}"/>
              </a:ext>
            </a:extLst>
          </p:cNvPr>
          <p:cNvSpPr/>
          <p:nvPr/>
        </p:nvSpPr>
        <p:spPr>
          <a:xfrm>
            <a:off x="446405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2FA725DC-9313-C745-90C3-A0EA42B09C5F}"/>
              </a:ext>
            </a:extLst>
          </p:cNvPr>
          <p:cNvSpPr/>
          <p:nvPr/>
        </p:nvSpPr>
        <p:spPr>
          <a:xfrm>
            <a:off x="47371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A59D1550-510A-924E-A5C4-7064714E7392}"/>
              </a:ext>
            </a:extLst>
          </p:cNvPr>
          <p:cNvSpPr/>
          <p:nvPr/>
        </p:nvSpPr>
        <p:spPr>
          <a:xfrm>
            <a:off x="50419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4" name="TextBox 36">
            <a:extLst>
              <a:ext uri="{FF2B5EF4-FFF2-40B4-BE49-F238E27FC236}">
                <a16:creationId xmlns:a16="http://schemas.microsoft.com/office/drawing/2014/main" id="{62B73506-8B59-D74C-A904-31A9E396A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550" y="5859224"/>
            <a:ext cx="4619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75" name="TextBox 66">
            <a:extLst>
              <a:ext uri="{FF2B5EF4-FFF2-40B4-BE49-F238E27FC236}">
                <a16:creationId xmlns:a16="http://schemas.microsoft.com/office/drawing/2014/main" id="{0AEAD531-FCC4-314E-AFCC-20F00837D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1088" y="4581286"/>
            <a:ext cx="5048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276" name="Straight Arrow Connector 275">
            <a:extLst>
              <a:ext uri="{FF2B5EF4-FFF2-40B4-BE49-F238E27FC236}">
                <a16:creationId xmlns:a16="http://schemas.microsoft.com/office/drawing/2014/main" id="{C307775A-7154-4444-8D80-A420A3F28E5C}"/>
              </a:ext>
            </a:extLst>
          </p:cNvPr>
          <p:cNvCxnSpPr/>
          <p:nvPr/>
        </p:nvCxnSpPr>
        <p:spPr>
          <a:xfrm>
            <a:off x="41148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A8A5063F-DEC4-E947-BD57-87699A8C58DE}"/>
              </a:ext>
            </a:extLst>
          </p:cNvPr>
          <p:cNvCxnSpPr/>
          <p:nvPr/>
        </p:nvCxnSpPr>
        <p:spPr>
          <a:xfrm flipH="1">
            <a:off x="34290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ectangle 278">
            <a:extLst>
              <a:ext uri="{FF2B5EF4-FFF2-40B4-BE49-F238E27FC236}">
                <a16:creationId xmlns:a16="http://schemas.microsoft.com/office/drawing/2014/main" id="{20470FFA-10C2-7948-B6DF-9BD6AFA57F28}"/>
              </a:ext>
            </a:extLst>
          </p:cNvPr>
          <p:cNvSpPr/>
          <p:nvPr/>
        </p:nvSpPr>
        <p:spPr>
          <a:xfrm>
            <a:off x="2152650" y="4533661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CE45DB4C-72CA-764A-A77F-A243C8880EF4}"/>
              </a:ext>
            </a:extLst>
          </p:cNvPr>
          <p:cNvSpPr/>
          <p:nvPr/>
        </p:nvSpPr>
        <p:spPr>
          <a:xfrm>
            <a:off x="53340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1" name="Isosceles Triangle 81">
            <a:extLst>
              <a:ext uri="{FF2B5EF4-FFF2-40B4-BE49-F238E27FC236}">
                <a16:creationId xmlns:a16="http://schemas.microsoft.com/office/drawing/2014/main" id="{27DF1439-CFF4-2247-A7B3-C387A5081CB6}"/>
              </a:ext>
            </a:extLst>
          </p:cNvPr>
          <p:cNvSpPr/>
          <p:nvPr/>
        </p:nvSpPr>
        <p:spPr>
          <a:xfrm>
            <a:off x="4495800" y="3847861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2" name="Isosceles Triangle 82">
            <a:extLst>
              <a:ext uri="{FF2B5EF4-FFF2-40B4-BE49-F238E27FC236}">
                <a16:creationId xmlns:a16="http://schemas.microsoft.com/office/drawing/2014/main" id="{AFC3DAD7-C681-CC47-B377-F46B82DD46C5}"/>
              </a:ext>
            </a:extLst>
          </p:cNvPr>
          <p:cNvSpPr/>
          <p:nvPr/>
        </p:nvSpPr>
        <p:spPr>
          <a:xfrm>
            <a:off x="4800600" y="3847861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4" name="Isosceles Triangle 86">
            <a:extLst>
              <a:ext uri="{FF2B5EF4-FFF2-40B4-BE49-F238E27FC236}">
                <a16:creationId xmlns:a16="http://schemas.microsoft.com/office/drawing/2014/main" id="{A1F71325-E945-D446-8F70-71226A7A7B96}"/>
              </a:ext>
            </a:extLst>
          </p:cNvPr>
          <p:cNvSpPr/>
          <p:nvPr/>
        </p:nvSpPr>
        <p:spPr>
          <a:xfrm>
            <a:off x="4510088" y="5549661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5" name="Isosceles Triangle 87">
            <a:extLst>
              <a:ext uri="{FF2B5EF4-FFF2-40B4-BE49-F238E27FC236}">
                <a16:creationId xmlns:a16="http://schemas.microsoft.com/office/drawing/2014/main" id="{B4EACF12-145A-DE48-940D-0D3A2D4E4B86}"/>
              </a:ext>
            </a:extLst>
          </p:cNvPr>
          <p:cNvSpPr/>
          <p:nvPr/>
        </p:nvSpPr>
        <p:spPr>
          <a:xfrm>
            <a:off x="4814888" y="5549661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998B38F6-61F3-1542-B98E-E138449C1032}"/>
              </a:ext>
            </a:extLst>
          </p:cNvPr>
          <p:cNvSpPr/>
          <p:nvPr/>
        </p:nvSpPr>
        <p:spPr>
          <a:xfrm>
            <a:off x="2803525" y="5562361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28C521A1-5BF6-2644-9AC4-7EB8EAB988D1}"/>
              </a:ext>
            </a:extLst>
          </p:cNvPr>
          <p:cNvSpPr/>
          <p:nvPr/>
        </p:nvSpPr>
        <p:spPr>
          <a:xfrm>
            <a:off x="3108325" y="5562361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B0C45B0C-B012-1644-86EE-F52E7A6918BA}"/>
              </a:ext>
            </a:extLst>
          </p:cNvPr>
          <p:cNvSpPr/>
          <p:nvPr/>
        </p:nvSpPr>
        <p:spPr>
          <a:xfrm>
            <a:off x="73787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4EF650C1-65CB-C541-B270-D3E7BE161B5C}"/>
              </a:ext>
            </a:extLst>
          </p:cNvPr>
          <p:cNvSpPr/>
          <p:nvPr/>
        </p:nvSpPr>
        <p:spPr>
          <a:xfrm>
            <a:off x="76835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BB623470-DA76-FC4F-87CB-0D025B607FD9}"/>
              </a:ext>
            </a:extLst>
          </p:cNvPr>
          <p:cNvSpPr/>
          <p:nvPr/>
        </p:nvSpPr>
        <p:spPr>
          <a:xfrm>
            <a:off x="909955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22DC3447-4D80-FA44-8547-4B034E844BE8}"/>
              </a:ext>
            </a:extLst>
          </p:cNvPr>
          <p:cNvSpPr/>
          <p:nvPr/>
        </p:nvSpPr>
        <p:spPr>
          <a:xfrm>
            <a:off x="93726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8D14F96D-4FD4-4642-B75A-5EF8AC2C49B9}"/>
              </a:ext>
            </a:extLst>
          </p:cNvPr>
          <p:cNvSpPr/>
          <p:nvPr/>
        </p:nvSpPr>
        <p:spPr>
          <a:xfrm>
            <a:off x="96774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3" name="Rounded Rectangle 292">
            <a:extLst>
              <a:ext uri="{FF2B5EF4-FFF2-40B4-BE49-F238E27FC236}">
                <a16:creationId xmlns:a16="http://schemas.microsoft.com/office/drawing/2014/main" id="{0313E7F6-7DB6-D643-955B-8C1D51B0310E}"/>
              </a:ext>
            </a:extLst>
          </p:cNvPr>
          <p:cNvSpPr/>
          <p:nvPr/>
        </p:nvSpPr>
        <p:spPr>
          <a:xfrm>
            <a:off x="6705600" y="3514486"/>
            <a:ext cx="1371600" cy="2667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4" name="Rounded Rectangle 293">
            <a:extLst>
              <a:ext uri="{FF2B5EF4-FFF2-40B4-BE49-F238E27FC236}">
                <a16:creationId xmlns:a16="http://schemas.microsoft.com/office/drawing/2014/main" id="{6CC8C572-6E67-3A4E-8B20-9ACE524797FF}"/>
              </a:ext>
            </a:extLst>
          </p:cNvPr>
          <p:cNvSpPr/>
          <p:nvPr/>
        </p:nvSpPr>
        <p:spPr>
          <a:xfrm>
            <a:off x="8991600" y="3514486"/>
            <a:ext cx="1371600" cy="2667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5" name="TextBox 2">
            <a:extLst>
              <a:ext uri="{FF2B5EF4-FFF2-40B4-BE49-F238E27FC236}">
                <a16:creationId xmlns:a16="http://schemas.microsoft.com/office/drawing/2014/main" id="{59044560-9715-F646-B557-6B50CC66E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693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296" name="TextBox 34">
            <a:extLst>
              <a:ext uri="{FF2B5EF4-FFF2-40B4-BE49-F238E27FC236}">
                <a16:creationId xmlns:a16="http://schemas.microsoft.com/office/drawing/2014/main" id="{A2F300D8-24D2-5D4C-952D-289CEB1FB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178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297" name="TextBox 35">
            <a:extLst>
              <a:ext uri="{FF2B5EF4-FFF2-40B4-BE49-F238E27FC236}">
                <a16:creationId xmlns:a16="http://schemas.microsoft.com/office/drawing/2014/main" id="{65937894-5D7E-CE47-9822-9B71FF19B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3150" y="3573224"/>
            <a:ext cx="50165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98" name="TextBox 36">
            <a:extLst>
              <a:ext uri="{FF2B5EF4-FFF2-40B4-BE49-F238E27FC236}">
                <a16:creationId xmlns:a16="http://schemas.microsoft.com/office/drawing/2014/main" id="{D2BF208F-1543-9A47-9159-2FB57E988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7675" y="4868624"/>
            <a:ext cx="40798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299" name="TextBox 37">
            <a:extLst>
              <a:ext uri="{FF2B5EF4-FFF2-40B4-BE49-F238E27FC236}">
                <a16:creationId xmlns:a16="http://schemas.microsoft.com/office/drawing/2014/main" id="{81BDEBED-2280-BE4D-A3AB-A51BB1FE6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6700" y="359068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300" name="TextBox 38">
            <a:extLst>
              <a:ext uri="{FF2B5EF4-FFF2-40B4-BE49-F238E27FC236}">
                <a16:creationId xmlns:a16="http://schemas.microsoft.com/office/drawing/2014/main" id="{D1CF4240-E929-E44E-9C46-63340E34E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8825" y="4870211"/>
            <a:ext cx="4064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52CAEE37-DA79-5F44-A668-129DE87D1384}"/>
              </a:ext>
            </a:extLst>
          </p:cNvPr>
          <p:cNvSpPr/>
          <p:nvPr/>
        </p:nvSpPr>
        <p:spPr>
          <a:xfrm>
            <a:off x="710406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04FA506D-88DF-BA44-81C1-2B488A151414}"/>
              </a:ext>
            </a:extLst>
          </p:cNvPr>
          <p:cNvSpPr/>
          <p:nvPr/>
        </p:nvSpPr>
        <p:spPr>
          <a:xfrm>
            <a:off x="73771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3261E2FD-8CBC-6549-AF81-12994B96D9F3}"/>
              </a:ext>
            </a:extLst>
          </p:cNvPr>
          <p:cNvSpPr/>
          <p:nvPr/>
        </p:nvSpPr>
        <p:spPr>
          <a:xfrm>
            <a:off x="76819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4" name="TextBox 36">
            <a:extLst>
              <a:ext uri="{FF2B5EF4-FFF2-40B4-BE49-F238E27FC236}">
                <a16:creationId xmlns:a16="http://schemas.microsoft.com/office/drawing/2014/main" id="{F128DFB5-EDD2-3549-8678-C375B778C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4563" y="5859224"/>
            <a:ext cx="4619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50A88889-0A0E-0340-BF4F-85BCDC0A36DF}"/>
              </a:ext>
            </a:extLst>
          </p:cNvPr>
          <p:cNvSpPr/>
          <p:nvPr/>
        </p:nvSpPr>
        <p:spPr>
          <a:xfrm>
            <a:off x="911225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7EE0848C-B4FA-A14E-9191-0070249A452B}"/>
              </a:ext>
            </a:extLst>
          </p:cNvPr>
          <p:cNvSpPr/>
          <p:nvPr/>
        </p:nvSpPr>
        <p:spPr>
          <a:xfrm>
            <a:off x="93853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F16D3B31-1235-D44D-9D76-0BB9C0A1E871}"/>
              </a:ext>
            </a:extLst>
          </p:cNvPr>
          <p:cNvSpPr/>
          <p:nvPr/>
        </p:nvSpPr>
        <p:spPr>
          <a:xfrm>
            <a:off x="96901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8" name="TextBox 36">
            <a:extLst>
              <a:ext uri="{FF2B5EF4-FFF2-40B4-BE49-F238E27FC236}">
                <a16:creationId xmlns:a16="http://schemas.microsoft.com/office/drawing/2014/main" id="{57930DB6-53B7-3341-A4FA-F5641907F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2750" y="5859224"/>
            <a:ext cx="4619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309" name="TextBox 116">
            <a:extLst>
              <a:ext uri="{FF2B5EF4-FFF2-40B4-BE49-F238E27FC236}">
                <a16:creationId xmlns:a16="http://schemas.microsoft.com/office/drawing/2014/main" id="{95F29AB5-9160-8641-A382-A59F4D8B9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9288" y="4581286"/>
            <a:ext cx="5048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310" name="Straight Arrow Connector 309">
            <a:extLst>
              <a:ext uri="{FF2B5EF4-FFF2-40B4-BE49-F238E27FC236}">
                <a16:creationId xmlns:a16="http://schemas.microsoft.com/office/drawing/2014/main" id="{B1015160-45EB-D140-96B1-5EA06A09308C}"/>
              </a:ext>
            </a:extLst>
          </p:cNvPr>
          <p:cNvCxnSpPr/>
          <p:nvPr/>
        </p:nvCxnSpPr>
        <p:spPr>
          <a:xfrm>
            <a:off x="87630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Arrow Connector 310">
            <a:extLst>
              <a:ext uri="{FF2B5EF4-FFF2-40B4-BE49-F238E27FC236}">
                <a16:creationId xmlns:a16="http://schemas.microsoft.com/office/drawing/2014/main" id="{05AA9C23-5607-FD40-9A56-DB40E7059185}"/>
              </a:ext>
            </a:extLst>
          </p:cNvPr>
          <p:cNvCxnSpPr/>
          <p:nvPr/>
        </p:nvCxnSpPr>
        <p:spPr>
          <a:xfrm flipH="1">
            <a:off x="80772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Rectangle 311">
            <a:extLst>
              <a:ext uri="{FF2B5EF4-FFF2-40B4-BE49-F238E27FC236}">
                <a16:creationId xmlns:a16="http://schemas.microsoft.com/office/drawing/2014/main" id="{8D52C0A9-FC9A-0F4D-B309-C08EA2B9E722}"/>
              </a:ext>
            </a:extLst>
          </p:cNvPr>
          <p:cNvSpPr/>
          <p:nvPr/>
        </p:nvSpPr>
        <p:spPr>
          <a:xfrm>
            <a:off x="7454900" y="3885961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A9C03FF1-681D-0D4A-96C7-EB53B7AAAF02}"/>
              </a:ext>
            </a:extLst>
          </p:cNvPr>
          <p:cNvSpPr/>
          <p:nvPr/>
        </p:nvSpPr>
        <p:spPr>
          <a:xfrm>
            <a:off x="6800850" y="4533661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4" name="Isosceles Triangle 122">
            <a:extLst>
              <a:ext uri="{FF2B5EF4-FFF2-40B4-BE49-F238E27FC236}">
                <a16:creationId xmlns:a16="http://schemas.microsoft.com/office/drawing/2014/main" id="{1152AEC0-30A7-154D-964F-E7CFED465203}"/>
              </a:ext>
            </a:extLst>
          </p:cNvPr>
          <p:cNvSpPr/>
          <p:nvPr/>
        </p:nvSpPr>
        <p:spPr>
          <a:xfrm>
            <a:off x="9144000" y="3847861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5" name="Isosceles Triangle 123">
            <a:extLst>
              <a:ext uri="{FF2B5EF4-FFF2-40B4-BE49-F238E27FC236}">
                <a16:creationId xmlns:a16="http://schemas.microsoft.com/office/drawing/2014/main" id="{9E09CD28-275C-854B-88A8-57FF02608373}"/>
              </a:ext>
            </a:extLst>
          </p:cNvPr>
          <p:cNvSpPr/>
          <p:nvPr/>
        </p:nvSpPr>
        <p:spPr>
          <a:xfrm>
            <a:off x="9448800" y="3847861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FAF3F715-FAE7-9D49-A72A-E2877AE43447}"/>
              </a:ext>
            </a:extLst>
          </p:cNvPr>
          <p:cNvSpPr/>
          <p:nvPr/>
        </p:nvSpPr>
        <p:spPr>
          <a:xfrm>
            <a:off x="7759700" y="3885961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B22CB817-0DC4-C446-A727-5D933FD92E2C}"/>
              </a:ext>
            </a:extLst>
          </p:cNvPr>
          <p:cNvCxnSpPr/>
          <p:nvPr/>
        </p:nvCxnSpPr>
        <p:spPr>
          <a:xfrm>
            <a:off x="6248400" y="3344624"/>
            <a:ext cx="0" cy="291306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Curved Up Arrow 317">
            <a:extLst>
              <a:ext uri="{FF2B5EF4-FFF2-40B4-BE49-F238E27FC236}">
                <a16:creationId xmlns:a16="http://schemas.microsoft.com/office/drawing/2014/main" id="{49B98830-9DA9-BE42-91E2-858254F29294}"/>
              </a:ext>
            </a:extLst>
          </p:cNvPr>
          <p:cNvSpPr/>
          <p:nvPr/>
        </p:nvSpPr>
        <p:spPr>
          <a:xfrm>
            <a:off x="5827713" y="6187836"/>
            <a:ext cx="839787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19" name="7-Point Star 318">
            <a:extLst>
              <a:ext uri="{FF2B5EF4-FFF2-40B4-BE49-F238E27FC236}">
                <a16:creationId xmlns:a16="http://schemas.microsoft.com/office/drawing/2014/main" id="{E1603A22-B367-6846-8CDD-4E176447F06E}"/>
              </a:ext>
            </a:extLst>
          </p:cNvPr>
          <p:cNvSpPr/>
          <p:nvPr/>
        </p:nvSpPr>
        <p:spPr>
          <a:xfrm>
            <a:off x="7473950" y="2828686"/>
            <a:ext cx="2036763" cy="641350"/>
          </a:xfrm>
          <a:prstGeom prst="star7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DEADLOCK!</a:t>
            </a: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5D43BAB8-92F2-9649-BA2D-04EAC6ED8D19}"/>
              </a:ext>
            </a:extLst>
          </p:cNvPr>
          <p:cNvSpPr/>
          <p:nvPr/>
        </p:nvSpPr>
        <p:spPr>
          <a:xfrm>
            <a:off x="3111500" y="3885961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F23A05EA-3736-2C44-A909-D807A403E0F0}"/>
              </a:ext>
            </a:extLst>
          </p:cNvPr>
          <p:cNvSpPr/>
          <p:nvPr/>
        </p:nvSpPr>
        <p:spPr>
          <a:xfrm>
            <a:off x="2806700" y="3885961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0" name="Oval 319">
            <a:extLst>
              <a:ext uri="{FF2B5EF4-FFF2-40B4-BE49-F238E27FC236}">
                <a16:creationId xmlns:a16="http://schemas.microsoft.com/office/drawing/2014/main" id="{6CFC5088-17AE-494E-A65B-6DC7AFDDD77A}"/>
              </a:ext>
            </a:extLst>
          </p:cNvPr>
          <p:cNvSpPr/>
          <p:nvPr/>
        </p:nvSpPr>
        <p:spPr>
          <a:xfrm>
            <a:off x="621554" y="4212906"/>
            <a:ext cx="1285200" cy="1285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b="1" dirty="0">
                <a:solidFill>
                  <a:schemeClr val="tx1"/>
                </a:solidFill>
              </a:rPr>
              <a:t>Case 1: SS-RR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44444E-6 C -0.0013 0.03704 5.55112E-17 0.07894 5.55112E-17 0.11482 C -0.04779 0.11274 -0.09557 0.11158 -0.14336 0.10834 C -0.16263 0.10325 -0.14818 0.10649 -0.18763 0.10649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8" y="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C -0.00026 0.03403 -0.00065 0.06805 -0.00065 0.10208 C 0.01888 0.11065 0.00065 0.10301 0.0526 0.10509 C 0.14596 0.10856 -0.00287 0.10648 0.20833 0.10648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78" y="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4.44444E-6 C 0.00781 0.04306 0.0026 0.00649 0.0026 0.11459 C -0.01068 0.10533 0.00026 0.11227 -0.03477 0.11112 C -0.06107 0.11042 -0.08737 0.10996 -0.11354 0.10926 C -0.18216 0.10417 -0.15768 0.1044 -0.18685 0.1044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19" y="5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7.40741E-7 C -0.00248 0.00741 -0.00313 0.01574 -0.00182 0.0243 C -0.00065 0.05787 -0.00104 0.03055 -0.00182 0.06227 C -0.00208 0.07685 -0.00248 0.10648 -0.00248 0.10718 C 0.05221 0.10648 0.10677 0.10648 0.16185 0.10648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8" y="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C -0.0013 0.03681 1.11022E-16 0.07871 1.11022E-16 0.11482 C -0.04779 0.11274 -0.09557 0.11135 -0.14336 0.10811 C -0.16263 0.10301 -0.14818 0.10625 -0.18763 0.10625 " pathEditMode="relative" rAng="0" ptsTypes="AAAA">
                                      <p:cBhvr>
                                        <p:cTn id="43" dur="2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8" y="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C -0.00026 0.03287 -0.00065 0.06597 -0.00065 0.09907 C 0.01693 0.10741 0.00052 0.10023 0.04713 0.10208 C 0.13099 0.10555 -0.00261 0.10347 0.18685 0.10347 " pathEditMode="relative" rAng="0" ptsTypes="AAAA">
                                      <p:cBhvr>
                                        <p:cTn id="47" dur="2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10" y="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" grpId="0" animBg="1"/>
      <p:bldP spid="282" grpId="0" animBg="1"/>
      <p:bldP spid="284" grpId="0" animBg="1"/>
      <p:bldP spid="285" grpId="0" animBg="1"/>
      <p:bldP spid="286" grpId="0" animBg="1"/>
      <p:bldP spid="287" grpId="0" animBg="1"/>
      <p:bldP spid="312" grpId="0" animBg="1"/>
      <p:bldP spid="314" grpId="0" animBg="1"/>
      <p:bldP spid="318" grpId="0" animBg="1"/>
      <p:bldP spid="319" grpId="0" animBg="1"/>
      <p:bldP spid="283" grpId="0" animBg="1"/>
      <p:bldP spid="27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9518B36D-2A2E-7148-9AD7-F70530477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B108AAF-3D9A-7B44-94DF-AE643BB77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63040"/>
            <a:ext cx="10351008" cy="486156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Consider the following pseudo-code: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Is the pseudo-code free from deadlocks?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YES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737027A5-D576-C94B-9128-A266A24B5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504" y="2286000"/>
            <a:ext cx="3962400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9E872A9-BE01-554E-A6FB-71EFEF6B76E1}"/>
              </a:ext>
            </a:extLst>
          </p:cNvPr>
          <p:cNvSpPr/>
          <p:nvPr/>
        </p:nvSpPr>
        <p:spPr>
          <a:xfrm>
            <a:off x="2362200" y="2730500"/>
            <a:ext cx="1285200" cy="1285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b="1" dirty="0">
                <a:solidFill>
                  <a:schemeClr val="tx1"/>
                </a:solidFill>
              </a:rPr>
              <a:t>Case 1: SS-RR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Models of Parallel Programming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What is a parallel programming model?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is an </a:t>
            </a:r>
            <a:r>
              <a:rPr lang="en-US" sz="2400" i="1" dirty="0">
                <a:solidFill>
                  <a:schemeClr val="tx1"/>
                </a:solidFill>
              </a:rPr>
              <a:t>abstraction</a:t>
            </a:r>
            <a:r>
              <a:rPr lang="en-US" sz="2400" dirty="0">
                <a:solidFill>
                  <a:schemeClr val="tx1"/>
                </a:solidFill>
              </a:rPr>
              <a:t> provided by a system to programmers so that they can use it to implement their algorithms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easily</a:t>
            </a:r>
            <a:r>
              <a:rPr lang="en-US" sz="2400" dirty="0">
                <a:solidFill>
                  <a:schemeClr val="tx1"/>
                </a:solidFill>
              </a:rPr>
              <a:t> programmers can translate their algorithms into parallel units of computations (i.e., tasks)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efficiently</a:t>
            </a:r>
            <a:r>
              <a:rPr lang="en-US" sz="2400" dirty="0">
                <a:solidFill>
                  <a:schemeClr val="tx1"/>
                </a:solidFill>
              </a:rPr>
              <a:t> parallel tasks can be executed on the system 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36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51C15AC-A5AF-484F-9825-5937E3299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7244145-556E-6645-816D-51A65409A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Would the following pseudo-code lead to a deadlock?</a:t>
            </a: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 deadlock will occur regardless of how big is the system buffer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What if we use MPI_ISEND instead of MPI_SEND?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 deadlock will still occur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5060" name="Text Box 3">
            <a:extLst>
              <a:ext uri="{FF2B5EF4-FFF2-40B4-BE49-F238E27FC236}">
                <a16:creationId xmlns:a16="http://schemas.microsoft.com/office/drawing/2014/main" id="{54DBEEF9-F8B5-B54A-B2CF-F71E966FB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504" y="2628900"/>
            <a:ext cx="396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C0596FF-5D04-F34B-8FBD-0539B9C40EEC}"/>
              </a:ext>
            </a:extLst>
          </p:cNvPr>
          <p:cNvSpPr/>
          <p:nvPr/>
        </p:nvSpPr>
        <p:spPr>
          <a:xfrm>
            <a:off x="2362200" y="2812671"/>
            <a:ext cx="1285200" cy="1285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b="1" dirty="0">
                <a:solidFill>
                  <a:schemeClr val="tx1"/>
                </a:solidFill>
              </a:rPr>
              <a:t>Case 2: RR-SS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2C473180-7F55-AF4D-9312-2F16B3C72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2400" dirty="0"/>
              <a:t>Would the following pseudo-code lead to a deadlock?</a:t>
            </a: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NO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7108" name="Text Box 3">
            <a:extLst>
              <a:ext uri="{FF2B5EF4-FFF2-40B4-BE49-F238E27FC236}">
                <a16:creationId xmlns:a16="http://schemas.microsoft.com/office/drawing/2014/main" id="{CA349A96-F4D2-414F-ACBD-965C93654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757912"/>
            <a:ext cx="4114800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MPI_IRECV(recvbuf,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MPI_IRECV(recvbuf,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EB790BF-823B-8049-AB68-A321EADAA4A6}"/>
              </a:ext>
            </a:extLst>
          </p:cNvPr>
          <p:cNvSpPr/>
          <p:nvPr/>
        </p:nvSpPr>
        <p:spPr>
          <a:xfrm>
            <a:off x="2362200" y="3154680"/>
            <a:ext cx="1285200" cy="1285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b="1" dirty="0">
                <a:solidFill>
                  <a:schemeClr val="tx1"/>
                </a:solidFill>
              </a:rPr>
              <a:t>Case 2: RR-SS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669ADDD-02CD-B245-A911-ED6A2784F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C48D54EB-D9AE-4142-A847-B9543D66E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2400" dirty="0"/>
              <a:t>What about the following pseudo-code?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/>
              <a:t>It is </a:t>
            </a:r>
            <a:r>
              <a:rPr lang="en-US" sz="2400" i="1" dirty="0">
                <a:solidFill>
                  <a:srgbClr val="0000FF"/>
                </a:solidFill>
              </a:rPr>
              <a:t>always safe </a:t>
            </a:r>
            <a:r>
              <a:rPr lang="en-US" sz="2400" dirty="0"/>
              <a:t>to order the calls of MPI_(I)SEND and MPI_(I)RECV at the two processes in an opposite order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/>
              <a:t>In this case, we can use either blocking or non-blocking subroutines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8132" name="Text Box 3">
            <a:extLst>
              <a:ext uri="{FF2B5EF4-FFF2-40B4-BE49-F238E27FC236}">
                <a16:creationId xmlns:a16="http://schemas.microsoft.com/office/drawing/2014/main" id="{88CAC0DE-E068-924B-B47A-62B5DEC74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200400"/>
            <a:ext cx="3352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E0D1407-CDB3-AB41-A2AB-47D5F4E5FD3F}"/>
              </a:ext>
            </a:extLst>
          </p:cNvPr>
          <p:cNvSpPr/>
          <p:nvPr/>
        </p:nvSpPr>
        <p:spPr>
          <a:xfrm>
            <a:off x="2590800" y="3429000"/>
            <a:ext cx="1285200" cy="12852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b="1" dirty="0">
                <a:solidFill>
                  <a:schemeClr val="tx1"/>
                </a:solidFill>
              </a:rPr>
              <a:t>Case 3: SR-RS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DC6E898-19A6-AE4D-88A9-D6ACFA6FA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Definitions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8811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Collective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Collective communication allows exchanging data among a group of processes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must involve </a:t>
            </a:r>
            <a:r>
              <a:rPr lang="en-US" sz="2400" b="1" i="1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 processes in the scope of a communicator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communicator argument in a collective communication routine should specify which processes are involved in the communication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it is the programmer's responsibility to ensure that all processes within a communicator participate in any collective operation</a:t>
            </a:r>
            <a:endParaRPr lang="en-US" sz="32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A06A57-0614-4150-BA68-58AEF03CE22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2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Patterns of Collective Communication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There are several patterns of collective communication:</a:t>
            </a:r>
            <a:endParaRPr lang="en-US" altLang="en-US" sz="2400" i="1" dirty="0">
              <a:solidFill>
                <a:schemeClr val="tx1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Broadcast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Scatter 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Gather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Allgather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Alltoall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Reduce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Allreduce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Scan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Reducescatter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6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440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826A63-1F79-4415-B80C-BD39EED2553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8456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1. Broadcast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Broadcast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sends a message from the process with rank </a:t>
            </a:r>
            <a:r>
              <a:rPr lang="en-US" sz="2400" i="1" dirty="0">
                <a:solidFill>
                  <a:schemeClr val="tx1"/>
                </a:solidFill>
              </a:rPr>
              <a:t>root</a:t>
            </a:r>
            <a:r>
              <a:rPr lang="en-US" sz="2400" dirty="0">
                <a:solidFill>
                  <a:schemeClr val="tx1"/>
                </a:solidFill>
              </a:rPr>
              <a:t> to all other processes in the group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50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F7335B-EA76-4B6A-9AE1-DF9172924D0D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0861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088" name="TextBox 2"/>
          <p:cNvSpPr txBox="1">
            <a:spLocks noChangeArrowheads="1"/>
          </p:cNvSpPr>
          <p:nvPr/>
        </p:nvSpPr>
        <p:spPr bwMode="auto">
          <a:xfrm>
            <a:off x="3362326" y="3086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5089" name="TextBox 7"/>
          <p:cNvSpPr txBox="1">
            <a:spLocks noChangeArrowheads="1"/>
          </p:cNvSpPr>
          <p:nvPr/>
        </p:nvSpPr>
        <p:spPr bwMode="auto">
          <a:xfrm>
            <a:off x="3352801" y="3463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5090" name="TextBox 8"/>
          <p:cNvSpPr txBox="1">
            <a:spLocks noChangeArrowheads="1"/>
          </p:cNvSpPr>
          <p:nvPr/>
        </p:nvSpPr>
        <p:spPr bwMode="auto">
          <a:xfrm>
            <a:off x="3352801" y="3844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5091" name="TextBox 9"/>
          <p:cNvSpPr txBox="1">
            <a:spLocks noChangeArrowheads="1"/>
          </p:cNvSpPr>
          <p:nvPr/>
        </p:nvSpPr>
        <p:spPr bwMode="auto">
          <a:xfrm>
            <a:off x="3352801" y="4225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28575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3" name="TextBox 12"/>
          <p:cNvSpPr txBox="1">
            <a:spLocks noChangeArrowheads="1"/>
          </p:cNvSpPr>
          <p:nvPr/>
        </p:nvSpPr>
        <p:spPr bwMode="auto">
          <a:xfrm>
            <a:off x="3733801" y="27019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8449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5" name="TextBox 15"/>
          <p:cNvSpPr txBox="1">
            <a:spLocks noChangeArrowheads="1"/>
          </p:cNvSpPr>
          <p:nvPr/>
        </p:nvSpPr>
        <p:spPr bwMode="auto">
          <a:xfrm rot="-5400000">
            <a:off x="2725738" y="32940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6179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0" y="3235326"/>
            <a:ext cx="876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Broadcast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0892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0892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467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3848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229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28606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7051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38481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2972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168900"/>
            <a:ext cx="8497888" cy="33813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int </a:t>
            </a:r>
            <a:r>
              <a:rPr lang="en-US" altLang="en-US" sz="1600" b="1">
                <a:solidFill>
                  <a:schemeClr val="bg1"/>
                </a:solidFill>
              </a:rPr>
              <a:t>MPI_Bcast </a:t>
            </a:r>
            <a:r>
              <a:rPr lang="en-US" altLang="en-US" sz="1600">
                <a:solidFill>
                  <a:schemeClr val="bg1"/>
                </a:solidFill>
              </a:rPr>
              <a:t>( void *buffer, int count, MPI_Datatype datatype, int root,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312186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7" grpId="0" autoUpdateAnimBg="0"/>
      <p:bldP spid="29" grpId="0" autoUpdateAnimBg="0"/>
      <p:bldP spid="17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2-3. Scatter and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51008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Scatter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distributes distinct messages from a single source task to each task in the group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distinct messages from each task in the group to a single destination task</a:t>
            </a: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675063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6111" name="TextBox 2"/>
          <p:cNvSpPr txBox="1">
            <a:spLocks noChangeArrowheads="1"/>
          </p:cNvSpPr>
          <p:nvPr/>
        </p:nvSpPr>
        <p:spPr bwMode="auto">
          <a:xfrm>
            <a:off x="33623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6112" name="TextBox 7"/>
          <p:cNvSpPr txBox="1">
            <a:spLocks noChangeArrowheads="1"/>
          </p:cNvSpPr>
          <p:nvPr/>
        </p:nvSpPr>
        <p:spPr bwMode="auto">
          <a:xfrm>
            <a:off x="33528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6113" name="TextBox 8"/>
          <p:cNvSpPr txBox="1">
            <a:spLocks noChangeArrowheads="1"/>
          </p:cNvSpPr>
          <p:nvPr/>
        </p:nvSpPr>
        <p:spPr bwMode="auto">
          <a:xfrm>
            <a:off x="33528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6114" name="TextBox 9"/>
          <p:cNvSpPr txBox="1">
            <a:spLocks noChangeArrowheads="1"/>
          </p:cNvSpPr>
          <p:nvPr/>
        </p:nvSpPr>
        <p:spPr bwMode="auto">
          <a:xfrm>
            <a:off x="33528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446463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6" name="TextBox 12"/>
          <p:cNvSpPr txBox="1">
            <a:spLocks noChangeArrowheads="1"/>
          </p:cNvSpPr>
          <p:nvPr/>
        </p:nvSpPr>
        <p:spPr bwMode="auto">
          <a:xfrm>
            <a:off x="37338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8" name="TextBox 15"/>
          <p:cNvSpPr txBox="1">
            <a:spLocks noChangeArrowheads="1"/>
          </p:cNvSpPr>
          <p:nvPr/>
        </p:nvSpPr>
        <p:spPr bwMode="auto">
          <a:xfrm rot="-5400000">
            <a:off x="27257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4206875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824289"/>
            <a:ext cx="608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Scatter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678238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67823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4056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437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818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449638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3294064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437064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88620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410201"/>
            <a:ext cx="79248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int </a:t>
            </a:r>
            <a:r>
              <a:rPr lang="en-US" altLang="en-US" sz="1400" dirty="0" err="1">
                <a:solidFill>
                  <a:schemeClr val="bg1"/>
                </a:solidFill>
              </a:rPr>
              <a:t>MPI_Scatter</a:t>
            </a:r>
            <a:r>
              <a:rPr lang="en-US" altLang="en-US" sz="1400" dirty="0">
                <a:solidFill>
                  <a:schemeClr val="bg1"/>
                </a:solidFill>
              </a:rPr>
              <a:t> ( void *</a:t>
            </a:r>
            <a:r>
              <a:rPr lang="en-US" altLang="en-US" sz="1400" dirty="0" err="1">
                <a:solidFill>
                  <a:schemeClr val="bg1"/>
                </a:solidFill>
              </a:rPr>
              <a:t>sendbuf</a:t>
            </a:r>
            <a:r>
              <a:rPr lang="en-US" altLang="en-US" sz="1400" dirty="0">
                <a:solidFill>
                  <a:schemeClr val="bg1"/>
                </a:solidFill>
              </a:rPr>
              <a:t>, int </a:t>
            </a:r>
            <a:r>
              <a:rPr lang="en-US" altLang="en-US" sz="1400" dirty="0" err="1">
                <a:solidFill>
                  <a:schemeClr val="bg1"/>
                </a:solidFill>
              </a:rPr>
              <a:t>sendcnt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</a:rPr>
              <a:t>sendtype</a:t>
            </a:r>
            <a:r>
              <a:rPr lang="en-US" altLang="en-US" sz="1400" dirty="0">
                <a:solidFill>
                  <a:schemeClr val="bg1"/>
                </a:solidFill>
              </a:rPr>
              <a:t>, void *</a:t>
            </a:r>
            <a:r>
              <a:rPr lang="en-US" altLang="en-US" sz="1400" dirty="0" err="1">
                <a:solidFill>
                  <a:schemeClr val="bg1"/>
                </a:solidFill>
              </a:rPr>
              <a:t>recvbuf</a:t>
            </a:r>
            <a:r>
              <a:rPr lang="en-US" altLang="en-US" sz="1400" dirty="0">
                <a:solidFill>
                  <a:schemeClr val="bg1"/>
                </a:solidFill>
              </a:rPr>
              <a:t>, int </a:t>
            </a:r>
            <a:r>
              <a:rPr lang="en-US" altLang="en-US" sz="1400" dirty="0" err="1">
                <a:solidFill>
                  <a:schemeClr val="bg1"/>
                </a:solidFill>
              </a:rPr>
              <a:t>recvcnt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                           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</a:rPr>
              <a:t>recvtype</a:t>
            </a:r>
            <a:r>
              <a:rPr lang="en-US" altLang="en-US" sz="1400" dirty="0">
                <a:solidFill>
                  <a:schemeClr val="bg1"/>
                </a:solidFill>
              </a:rPr>
              <a:t>, int root, </a:t>
            </a:r>
            <a:r>
              <a:rPr lang="en-US" altLang="en-US" sz="1400" dirty="0" err="1">
                <a:solidFill>
                  <a:schemeClr val="bg1"/>
                </a:solidFill>
              </a:rPr>
              <a:t>MPI_Comm</a:t>
            </a:r>
            <a:r>
              <a:rPr lang="en-US" altLang="en-US" sz="1400" dirty="0">
                <a:solidFill>
                  <a:schemeClr val="bg1"/>
                </a:solidFill>
              </a:rPr>
              <a:t> comm ) 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410200" y="4778376"/>
            <a:ext cx="1295400" cy="317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670550" y="4838701"/>
            <a:ext cx="577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Gather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3250" y="6096001"/>
            <a:ext cx="7956550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int MPI_Gather ( void *sendbuf, int sendcnt, MPI_Datatype sendtype, void *recvbuf, int recvcount,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MPI_Datatype recvtype, int root,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385536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  <p:bldP spid="31" grpId="0"/>
      <p:bldP spid="3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4. All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498848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 err="1">
                <a:solidFill>
                  <a:srgbClr val="C00000"/>
                </a:solidFill>
              </a:rPr>
              <a:t>Allgather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data from all tasks and distributes them to all tasks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Each task in the group, in effect, performs a one-to-all broadcasting operation within the group</a:t>
            </a: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2385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135" name="TextBox 2"/>
          <p:cNvSpPr txBox="1">
            <a:spLocks noChangeArrowheads="1"/>
          </p:cNvSpPr>
          <p:nvPr/>
        </p:nvSpPr>
        <p:spPr bwMode="auto">
          <a:xfrm>
            <a:off x="3362326" y="3238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7136" name="TextBox 7"/>
          <p:cNvSpPr txBox="1">
            <a:spLocks noChangeArrowheads="1"/>
          </p:cNvSpPr>
          <p:nvPr/>
        </p:nvSpPr>
        <p:spPr bwMode="auto">
          <a:xfrm>
            <a:off x="3352801" y="3616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7137" name="TextBox 8"/>
          <p:cNvSpPr txBox="1">
            <a:spLocks noChangeArrowheads="1"/>
          </p:cNvSpPr>
          <p:nvPr/>
        </p:nvSpPr>
        <p:spPr bwMode="auto">
          <a:xfrm>
            <a:off x="3352801" y="3997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7138" name="TextBox 9"/>
          <p:cNvSpPr txBox="1">
            <a:spLocks noChangeArrowheads="1"/>
          </p:cNvSpPr>
          <p:nvPr/>
        </p:nvSpPr>
        <p:spPr bwMode="auto">
          <a:xfrm>
            <a:off x="3352801" y="4378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0099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0" name="TextBox 12"/>
          <p:cNvSpPr txBox="1">
            <a:spLocks noChangeArrowheads="1"/>
          </p:cNvSpPr>
          <p:nvPr/>
        </p:nvSpPr>
        <p:spPr bwMode="auto">
          <a:xfrm>
            <a:off x="3733801" y="28543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9973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2" name="TextBox 15"/>
          <p:cNvSpPr txBox="1">
            <a:spLocks noChangeArrowheads="1"/>
          </p:cNvSpPr>
          <p:nvPr/>
        </p:nvSpPr>
        <p:spPr bwMode="auto">
          <a:xfrm rot="-5400000">
            <a:off x="2725738" y="34464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7703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387726"/>
            <a:ext cx="74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allgather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2416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2416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619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000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381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0130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8575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0005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4496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133600" y="5410201"/>
            <a:ext cx="79248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int </a:t>
            </a:r>
            <a:r>
              <a:rPr lang="en-US" altLang="en-US" sz="1400" dirty="0" err="1">
                <a:solidFill>
                  <a:schemeClr val="bg1"/>
                </a:solidFill>
              </a:rPr>
              <a:t>MPI_Allgather</a:t>
            </a:r>
            <a:r>
              <a:rPr lang="en-US" altLang="en-US" sz="1400" dirty="0">
                <a:solidFill>
                  <a:schemeClr val="bg1"/>
                </a:solidFill>
              </a:rPr>
              <a:t> ( void *</a:t>
            </a:r>
            <a:r>
              <a:rPr lang="en-US" altLang="en-US" sz="1400" dirty="0" err="1">
                <a:solidFill>
                  <a:schemeClr val="bg1"/>
                </a:solidFill>
              </a:rPr>
              <a:t>sendbuf</a:t>
            </a:r>
            <a:r>
              <a:rPr lang="en-US" altLang="en-US" sz="1400" dirty="0">
                <a:solidFill>
                  <a:schemeClr val="bg1"/>
                </a:solidFill>
              </a:rPr>
              <a:t>, int </a:t>
            </a:r>
            <a:r>
              <a:rPr lang="en-US" altLang="en-US" sz="1400" dirty="0" err="1">
                <a:solidFill>
                  <a:schemeClr val="bg1"/>
                </a:solidFill>
              </a:rPr>
              <a:t>sendcount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</a:rPr>
              <a:t>sendtype</a:t>
            </a:r>
            <a:r>
              <a:rPr lang="en-US" altLang="en-US" sz="1400" dirty="0">
                <a:solidFill>
                  <a:schemeClr val="bg1"/>
                </a:solidFill>
              </a:rPr>
              <a:t>, void *</a:t>
            </a:r>
            <a:r>
              <a:rPr lang="en-US" altLang="en-US" sz="1400" dirty="0" err="1">
                <a:solidFill>
                  <a:schemeClr val="bg1"/>
                </a:solidFill>
              </a:rPr>
              <a:t>recvbuf</a:t>
            </a:r>
            <a:r>
              <a:rPr lang="en-US" altLang="en-US" sz="1400" dirty="0">
                <a:solidFill>
                  <a:schemeClr val="bg1"/>
                </a:solidFill>
              </a:rPr>
              <a:t>, int 	  	            </a:t>
            </a:r>
            <a:r>
              <a:rPr lang="en-US" altLang="en-US" sz="1400" dirty="0" err="1">
                <a:solidFill>
                  <a:schemeClr val="bg1"/>
                </a:solidFill>
              </a:rPr>
              <a:t>recvcount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</a:rPr>
              <a:t>recvtype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MPI_Comm</a:t>
            </a:r>
            <a:r>
              <a:rPr lang="en-US" altLang="en-US" sz="1400" dirty="0">
                <a:solidFill>
                  <a:schemeClr val="bg1"/>
                </a:solidFill>
              </a:rPr>
              <a:t> comm )</a:t>
            </a:r>
          </a:p>
        </p:txBody>
      </p:sp>
    </p:spTree>
    <p:extLst>
      <p:ext uri="{BB962C8B-B14F-4D97-AF65-F5344CB8AC3E}">
        <p14:creationId xmlns:p14="http://schemas.microsoft.com/office/powerpoint/2010/main" val="416665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6-7. Reduce and All Reduce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on all tasks in the group and places the result in one task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 err="1">
                <a:solidFill>
                  <a:srgbClr val="C00000"/>
                </a:solidFill>
              </a:rPr>
              <a:t>Allreduce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and places the result in all tasks in the group. This is equivalent to an </a:t>
            </a:r>
            <a:r>
              <a:rPr lang="en-US" sz="2400" dirty="0" err="1">
                <a:solidFill>
                  <a:schemeClr val="tx1"/>
                </a:solidFill>
              </a:rPr>
              <a:t>MPI_Reduce</a:t>
            </a:r>
            <a:r>
              <a:rPr lang="en-US" sz="2400" dirty="0">
                <a:solidFill>
                  <a:schemeClr val="tx1"/>
                </a:solidFill>
              </a:rPr>
              <a:t> followed by an </a:t>
            </a:r>
            <a:r>
              <a:rPr lang="en-US" sz="2400" dirty="0" err="1">
                <a:solidFill>
                  <a:schemeClr val="tx1"/>
                </a:solidFill>
              </a:rPr>
              <a:t>MPI_Bcast</a:t>
            </a:r>
            <a:endParaRPr lang="en-US" sz="2400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670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168" name="TextBox 2"/>
          <p:cNvSpPr txBox="1">
            <a:spLocks noChangeArrowheads="1"/>
          </p:cNvSpPr>
          <p:nvPr/>
        </p:nvSpPr>
        <p:spPr bwMode="auto">
          <a:xfrm>
            <a:off x="23717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9169" name="TextBox 7"/>
          <p:cNvSpPr txBox="1">
            <a:spLocks noChangeArrowheads="1"/>
          </p:cNvSpPr>
          <p:nvPr/>
        </p:nvSpPr>
        <p:spPr bwMode="auto">
          <a:xfrm>
            <a:off x="23622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9170" name="TextBox 8"/>
          <p:cNvSpPr txBox="1">
            <a:spLocks noChangeArrowheads="1"/>
          </p:cNvSpPr>
          <p:nvPr/>
        </p:nvSpPr>
        <p:spPr bwMode="auto">
          <a:xfrm>
            <a:off x="23622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9171" name="TextBox 9"/>
          <p:cNvSpPr txBox="1">
            <a:spLocks noChangeArrowheads="1"/>
          </p:cNvSpPr>
          <p:nvPr/>
        </p:nvSpPr>
        <p:spPr bwMode="auto">
          <a:xfrm>
            <a:off x="23622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49172" name="TextBox 12"/>
          <p:cNvSpPr txBox="1">
            <a:spLocks noChangeArrowheads="1"/>
          </p:cNvSpPr>
          <p:nvPr/>
        </p:nvSpPr>
        <p:spPr bwMode="auto">
          <a:xfrm>
            <a:off x="26670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574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4" name="TextBox 15"/>
          <p:cNvSpPr txBox="1">
            <a:spLocks noChangeArrowheads="1"/>
          </p:cNvSpPr>
          <p:nvPr/>
        </p:nvSpPr>
        <p:spPr bwMode="auto">
          <a:xfrm rot="-5400000">
            <a:off x="17351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52801" y="4206875"/>
            <a:ext cx="646113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16288" y="3824289"/>
            <a:ext cx="646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Reduce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410201"/>
            <a:ext cx="83820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int </a:t>
            </a:r>
            <a:r>
              <a:rPr lang="en-US" altLang="en-US" sz="1400" dirty="0" err="1">
                <a:solidFill>
                  <a:schemeClr val="bg1"/>
                </a:solidFill>
              </a:rPr>
              <a:t>MPI_Reduce</a:t>
            </a:r>
            <a:r>
              <a:rPr lang="en-US" altLang="en-US" sz="1400" dirty="0">
                <a:solidFill>
                  <a:schemeClr val="bg1"/>
                </a:solidFill>
              </a:rPr>
              <a:t> ( void *</a:t>
            </a:r>
            <a:r>
              <a:rPr lang="en-US" altLang="en-US" sz="1400" dirty="0" err="1">
                <a:solidFill>
                  <a:schemeClr val="bg1"/>
                </a:solidFill>
              </a:rPr>
              <a:t>sendbuf</a:t>
            </a:r>
            <a:r>
              <a:rPr lang="en-US" altLang="en-US" sz="1400" dirty="0">
                <a:solidFill>
                  <a:schemeClr val="bg1"/>
                </a:solidFill>
              </a:rPr>
              <a:t>, void *</a:t>
            </a:r>
            <a:r>
              <a:rPr lang="en-US" altLang="en-US" sz="1400" dirty="0" err="1">
                <a:solidFill>
                  <a:schemeClr val="bg1"/>
                </a:solidFill>
              </a:rPr>
              <a:t>recvbuf</a:t>
            </a:r>
            <a:r>
              <a:rPr lang="en-US" altLang="en-US" sz="1400" dirty="0">
                <a:solidFill>
                  <a:schemeClr val="bg1"/>
                </a:solidFill>
              </a:rPr>
              <a:t>, int count,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datatype, </a:t>
            </a:r>
            <a:r>
              <a:rPr lang="en-US" altLang="en-US" sz="1400" dirty="0" err="1">
                <a:solidFill>
                  <a:schemeClr val="bg1"/>
                </a:solidFill>
              </a:rPr>
              <a:t>MPI_Op</a:t>
            </a:r>
            <a:r>
              <a:rPr lang="en-US" altLang="en-US" sz="1400" dirty="0">
                <a:solidFill>
                  <a:schemeClr val="bg1"/>
                </a:solidFill>
              </a:rPr>
              <a:t> op, int 	           root, </a:t>
            </a:r>
            <a:r>
              <a:rPr lang="en-US" altLang="en-US" sz="1400" dirty="0" err="1">
                <a:solidFill>
                  <a:schemeClr val="bg1"/>
                </a:solidFill>
              </a:rPr>
              <a:t>MPI_Comm</a:t>
            </a:r>
            <a:r>
              <a:rPr lang="en-US" altLang="en-US" sz="1400" dirty="0">
                <a:solidFill>
                  <a:schemeClr val="bg1"/>
                </a:solidFill>
              </a:rPr>
              <a:t> comm )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3250" y="6096001"/>
            <a:ext cx="8413750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int MPI_Allreduce ( void *sendbuf, void *recvbuf, int count, MPI_Datatype datatype, MPI_Op op,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	             MPI_Comm comm ) 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8006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5053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4958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4958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4958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413376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1910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-5400000">
            <a:off x="38687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6096000" y="3290888"/>
            <a:ext cx="0" cy="1966912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Table 59"/>
          <p:cNvGraphicFramePr>
            <a:graphicFrameLocks noGrp="1"/>
          </p:cNvGraphicFramePr>
          <p:nvPr/>
        </p:nvGraphicFramePr>
        <p:xfrm>
          <a:off x="70104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7151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7056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7056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7056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0104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64008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 rot="-5400000">
            <a:off x="60785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7696201" y="4206875"/>
            <a:ext cx="646113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7543801" y="3824289"/>
            <a:ext cx="8159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Allreduce</a:t>
            </a:r>
          </a:p>
        </p:txBody>
      </p: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91440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8487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88392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8392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88392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9525001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5344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 rot="-5400000">
            <a:off x="82121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126012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 animBg="1"/>
      <p:bldP spid="32" grpId="0" animBg="1"/>
      <p:bldP spid="34" grpId="0"/>
      <p:bldP spid="35" grpId="0"/>
      <p:bldP spid="36" grpId="0"/>
      <p:bldP spid="37" grpId="0"/>
      <p:bldP spid="38" grpId="0"/>
      <p:bldP spid="40" grpId="0"/>
      <p:bldP spid="61" grpId="0"/>
      <p:bldP spid="62" grpId="0"/>
      <p:bldP spid="63" grpId="0"/>
      <p:bldP spid="64" grpId="0"/>
      <p:bldP spid="65" grpId="0"/>
      <p:bldP spid="67" grpId="0"/>
      <p:bldP spid="69" grpId="0"/>
      <p:bldP spid="71" grpId="0"/>
      <p:bldP spid="72" grpId="0"/>
      <p:bldP spid="73" grpId="0"/>
      <p:bldP spid="74" grpId="0"/>
      <p:bldP spid="75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781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Message Passing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785264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</a:rPr>
              <a:t>Message Passing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74320"/>
            <a:ext cx="9296400" cy="1325880"/>
          </a:xfrm>
        </p:spPr>
        <p:txBody>
          <a:bodyPr/>
          <a:lstStyle/>
          <a:p>
            <a:pPr eaLnBrk="1" hangingPunct="1"/>
            <a:r>
              <a:rPr lang="en-US" altLang="en-US" sz="4300" dirty="0"/>
              <a:t>Traditional Parallel Programming Models</a:t>
            </a: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2F4B81-25A2-4E7F-86EB-84E06C74F4E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29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4343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95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Shared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Memory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6038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3798888" y="56086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4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Recap</a:t>
            </a:r>
          </a:p>
        </p:txBody>
      </p:sp>
      <p:pic>
        <p:nvPicPr>
          <p:cNvPr id="53251" name="Picture 79" descr="https://computing.llnl.gov/tutorials/mpi/images/collective_com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676400"/>
            <a:ext cx="66198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2486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Lecture…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 MPI- Part II </a:t>
            </a:r>
            <a:r>
              <a:rPr lang="en-US" sz="2400" dirty="0">
                <a:solidFill>
                  <a:srgbClr val="0070C0"/>
                </a:solidFill>
              </a:rPr>
              <a:t>(Case Studies on Search Engines and PageRank)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2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In the shared memory programming model, the abstraction provided implies that parallel tasks can access any location of the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Accordingly, parallel tasks can communicate through reading and writing common memory locations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threads in a single process (in traditional OSs), which share a single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Multi-threaded programs (e.g., </a:t>
            </a:r>
            <a:r>
              <a:rPr lang="en-US" sz="2400" dirty="0" err="1">
                <a:solidFill>
                  <a:schemeClr val="tx1"/>
                </a:solidFill>
              </a:rPr>
              <a:t>OpenMP</a:t>
            </a:r>
            <a:r>
              <a:rPr lang="en-US" sz="2400" dirty="0">
                <a:solidFill>
                  <a:schemeClr val="tx1"/>
                </a:solidFill>
              </a:rPr>
              <a:t> programs) use the shared memory programming model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D73261-406F-4DCF-8271-1C6F3876F37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3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2355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0D6E3E-3A66-4797-B903-27563519FBF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3556" name="TextBox 10"/>
          <p:cNvSpPr txBox="1">
            <a:spLocks noChangeArrowheads="1"/>
          </p:cNvSpPr>
          <p:nvPr/>
        </p:nvSpPr>
        <p:spPr bwMode="auto">
          <a:xfrm>
            <a:off x="3695701" y="58039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290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8290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8290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290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290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290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290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23564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390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TextBox 35"/>
          <p:cNvSpPr txBox="1">
            <a:spLocks noChangeArrowheads="1"/>
          </p:cNvSpPr>
          <p:nvPr/>
        </p:nvSpPr>
        <p:spPr bwMode="auto">
          <a:xfrm rot="16200000">
            <a:off x="3176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3567" name="TextBox 36"/>
          <p:cNvSpPr txBox="1">
            <a:spLocks noChangeArrowheads="1"/>
          </p:cNvSpPr>
          <p:nvPr/>
        </p:nvSpPr>
        <p:spPr bwMode="auto">
          <a:xfrm>
            <a:off x="3505200" y="15240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Single Thread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429375" y="19843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765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16200000">
            <a:off x="5551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427788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2390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032750" y="2757489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8392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5" name="Isosceles Triangle 44"/>
          <p:cNvSpPr/>
          <p:nvPr/>
        </p:nvSpPr>
        <p:spPr>
          <a:xfrm rot="10800000">
            <a:off x="6429375" y="4114800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46" name="Rectangle 45"/>
          <p:cNvSpPr/>
          <p:nvPr/>
        </p:nvSpPr>
        <p:spPr>
          <a:xfrm>
            <a:off x="6429375" y="35972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4" name="Straight Arrow Connector 33"/>
          <p:cNvCxnSpPr>
            <a:stCxn id="38" idx="2"/>
            <a:endCxn id="41" idx="0"/>
          </p:cNvCxnSpPr>
          <p:nvPr/>
        </p:nvCxnSpPr>
        <p:spPr>
          <a:xfrm flipH="1">
            <a:off x="6618289" y="2501901"/>
            <a:ext cx="1587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2"/>
          </p:cNvCxnSpPr>
          <p:nvPr/>
        </p:nvCxnSpPr>
        <p:spPr>
          <a:xfrm>
            <a:off x="6619876" y="2501900"/>
            <a:ext cx="80962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2"/>
            <a:endCxn id="43" idx="0"/>
          </p:cNvCxnSpPr>
          <p:nvPr/>
        </p:nvCxnSpPr>
        <p:spPr>
          <a:xfrm>
            <a:off x="6619876" y="2501900"/>
            <a:ext cx="160337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2"/>
            <a:endCxn id="44" idx="0"/>
          </p:cNvCxnSpPr>
          <p:nvPr/>
        </p:nvCxnSpPr>
        <p:spPr>
          <a:xfrm>
            <a:off x="6619876" y="2501901"/>
            <a:ext cx="2409825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1" idx="2"/>
            <a:endCxn id="46" idx="0"/>
          </p:cNvCxnSpPr>
          <p:nvPr/>
        </p:nvCxnSpPr>
        <p:spPr>
          <a:xfrm>
            <a:off x="6618289" y="3276601"/>
            <a:ext cx="1587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4" idx="2"/>
          </p:cNvCxnSpPr>
          <p:nvPr/>
        </p:nvCxnSpPr>
        <p:spPr>
          <a:xfrm flipH="1">
            <a:off x="6618288" y="3276601"/>
            <a:ext cx="2411412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3" idx="2"/>
          </p:cNvCxnSpPr>
          <p:nvPr/>
        </p:nvCxnSpPr>
        <p:spPr>
          <a:xfrm flipH="1">
            <a:off x="6619876" y="3275013"/>
            <a:ext cx="1603375" cy="322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46" idx="0"/>
          </p:cNvCxnSpPr>
          <p:nvPr/>
        </p:nvCxnSpPr>
        <p:spPr>
          <a:xfrm flipH="1">
            <a:off x="6619875" y="3281363"/>
            <a:ext cx="801688" cy="315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" name="Rectangle 4095"/>
          <p:cNvSpPr/>
          <p:nvPr/>
        </p:nvSpPr>
        <p:spPr>
          <a:xfrm>
            <a:off x="6934200" y="3802063"/>
            <a:ext cx="2667000" cy="2397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Shared Space</a:t>
            </a:r>
          </a:p>
        </p:txBody>
      </p:sp>
      <p:cxnSp>
        <p:nvCxnSpPr>
          <p:cNvPr id="4111" name="Straight Arrow Connector 4110"/>
          <p:cNvCxnSpPr>
            <a:endCxn id="41" idx="3"/>
          </p:cNvCxnSpPr>
          <p:nvPr/>
        </p:nvCxnSpPr>
        <p:spPr>
          <a:xfrm flipH="1">
            <a:off x="6808788" y="301625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/>
          <p:nvPr/>
        </p:nvCxnSpPr>
        <p:spPr>
          <a:xfrm>
            <a:off x="7021513" y="3022601"/>
            <a:ext cx="0" cy="7794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>
            <a:off x="76200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78327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83947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86074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92202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94329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4864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51054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7270751" y="1536700"/>
            <a:ext cx="10724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Multi-Thread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7467601" y="48895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6932614" y="2154238"/>
            <a:ext cx="5770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Spawn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6027738" y="3479800"/>
            <a:ext cx="367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Join</a:t>
            </a:r>
          </a:p>
        </p:txBody>
      </p:sp>
      <p:sp>
        <p:nvSpPr>
          <p:cNvPr id="2" name="Rectangle 1"/>
          <p:cNvSpPr/>
          <p:nvPr/>
        </p:nvSpPr>
        <p:spPr>
          <a:xfrm>
            <a:off x="3505200" y="1892300"/>
            <a:ext cx="1111250" cy="382270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5" name="Rectangle 54"/>
          <p:cNvSpPr/>
          <p:nvPr/>
        </p:nvSpPr>
        <p:spPr>
          <a:xfrm>
            <a:off x="5945188" y="1892300"/>
            <a:ext cx="3884612" cy="292735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802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096" grpId="0" animBg="1"/>
      <p:bldP spid="92" grpId="0" animBg="1"/>
      <p:bldP spid="94" grpId="0"/>
      <p:bldP spid="95" grpId="0"/>
      <p:bldP spid="107" grpId="0"/>
      <p:bldP spid="108" grpId="0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300"/>
              <a:t>Traditional Parallel Programming Models</a:t>
            </a:r>
          </a:p>
        </p:txBody>
      </p:sp>
      <p:sp>
        <p:nvSpPr>
          <p:cNvPr id="2560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6C2317-D9AF-41CD-9A76-550D5E03F81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29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4343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95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Shared 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Memory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781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Message Passing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6038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7743826" y="56213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95600" y="381074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Shared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Memory </a:t>
            </a:r>
          </a:p>
        </p:txBody>
      </p:sp>
    </p:spTree>
    <p:extLst>
      <p:ext uri="{BB962C8B-B14F-4D97-AF65-F5344CB8AC3E}">
        <p14:creationId xmlns:p14="http://schemas.microsoft.com/office/powerpoint/2010/main" val="6504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In message passing, parallel tasks have their own local memories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One task cannot access another task’s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tasks have to rely on explicit message passing to communicate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the abstraction of processes in a traditional OS, which do not share an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Example: </a:t>
            </a:r>
            <a:r>
              <a:rPr lang="en-US" sz="2400" dirty="0">
                <a:solidFill>
                  <a:srgbClr val="0070C0"/>
                </a:solidFill>
              </a:rPr>
              <a:t>Message Passing Interface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rgbClr val="0070C0"/>
                </a:solidFill>
              </a:rPr>
              <a:t>MPI)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8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2765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867F8A-A602-4924-B968-C8197FE7FC8A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004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6004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6004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004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004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004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004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098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1" name="TextBox 35"/>
          <p:cNvSpPr txBox="1">
            <a:spLocks noChangeArrowheads="1"/>
          </p:cNvSpPr>
          <p:nvPr/>
        </p:nvSpPr>
        <p:spPr bwMode="auto">
          <a:xfrm rot="16200000">
            <a:off x="2884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7662" name="TextBox 36"/>
          <p:cNvSpPr txBox="1">
            <a:spLocks noChangeArrowheads="1"/>
          </p:cNvSpPr>
          <p:nvPr/>
        </p:nvSpPr>
        <p:spPr bwMode="auto">
          <a:xfrm>
            <a:off x="3276600" y="13843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Single Thread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52578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48768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019800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 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29920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57" name="Isosceles Triangle 56"/>
          <p:cNvSpPr/>
          <p:nvPr/>
        </p:nvSpPr>
        <p:spPr>
          <a:xfrm rot="10800000">
            <a:off x="6299200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8" name="Rectangle 57"/>
          <p:cNvSpPr/>
          <p:nvPr/>
        </p:nvSpPr>
        <p:spPr>
          <a:xfrm>
            <a:off x="629920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299200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6057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 rot="16200000">
            <a:off x="5843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119939" y="1371600"/>
            <a:ext cx="14907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Message Passing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200775" y="4813300"/>
            <a:ext cx="596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975475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7178675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75" name="Isosceles Triangle 74"/>
          <p:cNvSpPr/>
          <p:nvPr/>
        </p:nvSpPr>
        <p:spPr>
          <a:xfrm rot="10800000">
            <a:off x="7178675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76" name="Rectangle 75"/>
          <p:cNvSpPr/>
          <p:nvPr/>
        </p:nvSpPr>
        <p:spPr>
          <a:xfrm>
            <a:off x="7178675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7178675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7081838" y="4813300"/>
            <a:ext cx="595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2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7848600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2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8051800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13" name="Isosceles Triangle 112"/>
          <p:cNvSpPr/>
          <p:nvPr/>
        </p:nvSpPr>
        <p:spPr>
          <a:xfrm rot="10800000">
            <a:off x="8051800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14" name="Rectangle 113"/>
          <p:cNvSpPr/>
          <p:nvPr/>
        </p:nvSpPr>
        <p:spPr>
          <a:xfrm>
            <a:off x="8051800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051800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7953375" y="4816476"/>
            <a:ext cx="5969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3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8728075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3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8931275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22" name="Isosceles Triangle 121"/>
          <p:cNvSpPr/>
          <p:nvPr/>
        </p:nvSpPr>
        <p:spPr>
          <a:xfrm rot="10800000">
            <a:off x="8931275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23" name="Rectangle 122"/>
          <p:cNvSpPr/>
          <p:nvPr/>
        </p:nvSpPr>
        <p:spPr>
          <a:xfrm>
            <a:off x="8931275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931275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8834438" y="4816476"/>
            <a:ext cx="59531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4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764338" y="2720975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7635875" y="2725738"/>
            <a:ext cx="32385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8542338" y="2728913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8" name="TextBox 10"/>
          <p:cNvSpPr txBox="1">
            <a:spLocks noChangeArrowheads="1"/>
          </p:cNvSpPr>
          <p:nvPr/>
        </p:nvSpPr>
        <p:spPr bwMode="auto">
          <a:xfrm>
            <a:off x="3467101" y="59182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3276600" y="1698626"/>
            <a:ext cx="1111250" cy="4168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" name="Rectangle 1"/>
          <p:cNvSpPr/>
          <p:nvPr/>
        </p:nvSpPr>
        <p:spPr>
          <a:xfrm>
            <a:off x="6242051" y="1689101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7" name="Rectangle 86"/>
          <p:cNvSpPr/>
          <p:nvPr/>
        </p:nvSpPr>
        <p:spPr>
          <a:xfrm>
            <a:off x="71151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8" name="Rectangle 87"/>
          <p:cNvSpPr/>
          <p:nvPr/>
        </p:nvSpPr>
        <p:spPr>
          <a:xfrm>
            <a:off x="8001001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9" name="Rectangle 88"/>
          <p:cNvSpPr/>
          <p:nvPr/>
        </p:nvSpPr>
        <p:spPr>
          <a:xfrm>
            <a:off x="88677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6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</p:spTree>
    <p:extLst>
      <p:ext uri="{BB962C8B-B14F-4D97-AF65-F5344CB8AC3E}">
        <p14:creationId xmlns:p14="http://schemas.microsoft.com/office/powerpoint/2010/main" val="425417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54" grpId="0"/>
      <p:bldP spid="55" grpId="0" animBg="1"/>
      <p:bldP spid="57" grpId="0" animBg="1"/>
      <p:bldP spid="58" grpId="0" animBg="1"/>
      <p:bldP spid="65" grpId="0" animBg="1"/>
      <p:bldP spid="70" grpId="0"/>
      <p:bldP spid="71" grpId="0"/>
      <p:bldP spid="72" grpId="0"/>
      <p:bldP spid="73" grpId="0"/>
      <p:bldP spid="74" grpId="0" animBg="1"/>
      <p:bldP spid="75" grpId="0" animBg="1"/>
      <p:bldP spid="76" grpId="0" animBg="1"/>
      <p:bldP spid="77" grpId="0" animBg="1"/>
      <p:bldP spid="81" grpId="0"/>
      <p:bldP spid="111" grpId="0"/>
      <p:bldP spid="112" grpId="0" animBg="1"/>
      <p:bldP spid="113" grpId="0" animBg="1"/>
      <p:bldP spid="114" grpId="0" animBg="1"/>
      <p:bldP spid="115" grpId="0" animBg="1"/>
      <p:bldP spid="119" grpId="0"/>
      <p:bldP spid="120" grpId="0"/>
      <p:bldP spid="121" grpId="0" animBg="1"/>
      <p:bldP spid="122" grpId="0" animBg="1"/>
      <p:bldP spid="123" grpId="0" animBg="1"/>
      <p:bldP spid="124" grpId="0" animBg="1"/>
      <p:bldP spid="128" grpId="0"/>
      <p:bldP spid="2" grpId="0" animBg="1"/>
      <p:bldP spid="87" grpId="0" animBg="1"/>
      <p:bldP spid="88" grpId="0" animBg="1"/>
      <p:bldP spid="8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59264</TotalTime>
  <Words>4075</Words>
  <Application>Microsoft Macintosh PowerPoint</Application>
  <PresentationFormat>Widescreen</PresentationFormat>
  <Paragraphs>1075</Paragraphs>
  <Slides>41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Calibri</vt:lpstr>
      <vt:lpstr>Calibri Light</vt:lpstr>
      <vt:lpstr>Courier New</vt:lpstr>
      <vt:lpstr>Open Sans</vt:lpstr>
      <vt:lpstr>Wingdings</vt:lpstr>
      <vt:lpstr>1_Office Theme</vt:lpstr>
      <vt:lpstr>PowerPoint Presentation</vt:lpstr>
      <vt:lpstr>Today</vt:lpstr>
      <vt:lpstr>Models of Parallel Programming</vt:lpstr>
      <vt:lpstr>Traditional Parallel Programming Models</vt:lpstr>
      <vt:lpstr>Shared Memory Model</vt:lpstr>
      <vt:lpstr>Shared Memory Model</vt:lpstr>
      <vt:lpstr>Traditional Parallel Programming Models</vt:lpstr>
      <vt:lpstr>Message Passing Model</vt:lpstr>
      <vt:lpstr>Message Passing Model</vt:lpstr>
      <vt:lpstr>Shared Memory vs. Message Passing</vt:lpstr>
      <vt:lpstr>Message Passing Interface</vt:lpstr>
      <vt:lpstr>Message Passing Interface</vt:lpstr>
      <vt:lpstr>What is MPI?</vt:lpstr>
      <vt:lpstr>Reasons for using MPI</vt:lpstr>
      <vt:lpstr>Communicators and Groups</vt:lpstr>
      <vt:lpstr>Ranks</vt:lpstr>
      <vt:lpstr>Multiple Communicators</vt:lpstr>
      <vt:lpstr>Example of Multiple Communicators</vt:lpstr>
      <vt:lpstr>Message Passing Interface</vt:lpstr>
      <vt:lpstr>Steps Involved in Point-to-Point Communication</vt:lpstr>
      <vt:lpstr>Blocking and Non-Blocking Send and Receive</vt:lpstr>
      <vt:lpstr>Blocking and Non-Blocking Send and Receive</vt:lpstr>
      <vt:lpstr>Blocking and Non-Blocking Send and Receive</vt:lpstr>
      <vt:lpstr>Blocking and Non-Blocking Send and Receive</vt:lpstr>
      <vt:lpstr> MPI Point-To-Point Communication Routines</vt:lpstr>
      <vt:lpstr>Bidirectional Communication</vt:lpstr>
      <vt:lpstr>Bidirectional Communication</vt:lpstr>
      <vt:lpstr>Bidirectional Communication</vt:lpstr>
      <vt:lpstr>Bidirectional Communication</vt:lpstr>
      <vt:lpstr>Bidirectional Communication</vt:lpstr>
      <vt:lpstr>Bidirectional Communication</vt:lpstr>
      <vt:lpstr>Bidirectional Communication</vt:lpstr>
      <vt:lpstr>Message Passing Interface</vt:lpstr>
      <vt:lpstr>Collective Communication</vt:lpstr>
      <vt:lpstr>Patterns of Collective Communication</vt:lpstr>
      <vt:lpstr>1. Broadcast</vt:lpstr>
      <vt:lpstr>2-3. Scatter and Gather</vt:lpstr>
      <vt:lpstr>4. All Gather</vt:lpstr>
      <vt:lpstr>6-7. Reduce and All Reduce</vt:lpstr>
      <vt:lpstr>Recap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1061</cp:revision>
  <dcterms:created xsi:type="dcterms:W3CDTF">2008-11-03T12:44:07Z</dcterms:created>
  <dcterms:modified xsi:type="dcterms:W3CDTF">2022-10-04T02:47:35Z</dcterms:modified>
</cp:coreProperties>
</file>