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541" r:id="rId2"/>
    <p:sldId id="644" r:id="rId3"/>
    <p:sldId id="758" r:id="rId4"/>
    <p:sldId id="764" r:id="rId5"/>
    <p:sldId id="775" r:id="rId6"/>
    <p:sldId id="781" r:id="rId7"/>
    <p:sldId id="789" r:id="rId8"/>
    <p:sldId id="790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  <p:sldId id="822" r:id="rId18"/>
    <p:sldId id="823" r:id="rId19"/>
    <p:sldId id="824" r:id="rId20"/>
    <p:sldId id="825" r:id="rId21"/>
    <p:sldId id="826" r:id="rId22"/>
    <p:sldId id="827" r:id="rId23"/>
    <p:sldId id="828" r:id="rId24"/>
    <p:sldId id="829" r:id="rId25"/>
    <p:sldId id="830" r:id="rId26"/>
    <p:sldId id="832" r:id="rId27"/>
    <p:sldId id="833" r:id="rId28"/>
    <p:sldId id="834" r:id="rId29"/>
    <p:sldId id="835" r:id="rId30"/>
    <p:sldId id="836" r:id="rId31"/>
    <p:sldId id="837" r:id="rId32"/>
    <p:sldId id="838" r:id="rId33"/>
    <p:sldId id="839" r:id="rId34"/>
    <p:sldId id="840" r:id="rId35"/>
    <p:sldId id="841" r:id="rId36"/>
    <p:sldId id="842" r:id="rId37"/>
    <p:sldId id="843" r:id="rId38"/>
    <p:sldId id="844" r:id="rId39"/>
    <p:sldId id="845" r:id="rId40"/>
    <p:sldId id="846" r:id="rId41"/>
    <p:sldId id="847" r:id="rId42"/>
    <p:sldId id="848" r:id="rId43"/>
    <p:sldId id="849" r:id="rId4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86418" autoAdjust="0"/>
  </p:normalViewPr>
  <p:slideViewPr>
    <p:cSldViewPr>
      <p:cViewPr varScale="1">
        <p:scale>
          <a:sx n="112" d="100"/>
          <a:sy n="112" d="100"/>
        </p:scale>
        <p:origin x="142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26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9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29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8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4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9231F21E-176C-47ED-8951-953B6E1A1B8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2E07AF0-73CD-43B5-A037-DB306D05ECA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22, November 23,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In this case: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poll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3200" dirty="0"/>
              <a:t>Generalizes the check-on-use and callback schemes</a:t>
            </a:r>
          </a:p>
          <a:p>
            <a:pPr marL="3429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duration can be tuned to adapt to mutation rate</a:t>
            </a:r>
          </a:p>
          <a:p>
            <a:pPr lvl="2"/>
            <a:r>
              <a:rPr lang="en-US" sz="2800" dirty="0"/>
              <a:t>It is a clean tuning knob for design flexibility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Conceptually simple, yet flexible</a:t>
            </a:r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lease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dirty="0"/>
              <a:t>Revocation (where a lease is withdrawn by the server from the lease-holder) can be incorporated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/>
              <a:t>In an invalidation-based, lease-based protocol:</a:t>
            </a:r>
          </a:p>
          <a:p>
            <a:pPr lvl="2"/>
            <a:r>
              <a:rPr lang="en-US" sz="2400" dirty="0"/>
              <a:t>Writers will be </a:t>
            </a:r>
            <a:r>
              <a:rPr lang="en-US" sz="2400" i="1" dirty="0"/>
              <a:t>delayed</a:t>
            </a:r>
            <a:r>
              <a:rPr lang="en-US" sz="2400" dirty="0"/>
              <a:t> on an object until all the read leases on that object are expired</a:t>
            </a:r>
          </a:p>
          <a:p>
            <a:pPr lvl="2"/>
            <a:r>
              <a:rPr lang="en-US" sz="2400" dirty="0"/>
              <a:t>Keep-alive callbacks are needed</a:t>
            </a:r>
          </a:p>
          <a:p>
            <a:pPr lvl="2"/>
            <a:r>
              <a:rPr lang="en-US" sz="2400" dirty="0" err="1"/>
              <a:t>Stateful</a:t>
            </a:r>
            <a:r>
              <a:rPr lang="en-US" sz="2400" dirty="0"/>
              <a:t> server, </a:t>
            </a:r>
            <a:r>
              <a:rPr lang="en-US" sz="2200" dirty="0"/>
              <a:t>which typically implies inferior fault-tolerance and scalability (in terms of capacity and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27861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1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u="sng" dirty="0"/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ends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Precise single-copy semantics (even at byte-level consistency)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dirty="0"/>
              <a:t>Good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000" dirty="0"/>
              <a:t>Server needs to be aware of every use of data</a:t>
            </a:r>
          </a:p>
          <a:p>
            <a:pPr lvl="2"/>
            <a:r>
              <a:rPr lang="en-US" sz="3000" dirty="0"/>
              <a:t>Assuming it is used in conjunction with check-on-use</a:t>
            </a:r>
          </a:p>
          <a:p>
            <a:pPr lvl="3"/>
            <a:r>
              <a:rPr lang="en-US" sz="3000" dirty="0"/>
              <a:t>Either clients expose their wills of making writes upon opening files</a:t>
            </a:r>
          </a:p>
          <a:p>
            <a:pPr lvl="3"/>
            <a:r>
              <a:rPr lang="en-US" sz="3000" dirty="0"/>
              <a:t>Or the server relies on clients’ write-backs upon closing files (which indicate writes on files)</a:t>
            </a:r>
          </a:p>
          <a:p>
            <a:pPr lvl="3"/>
            <a:endParaRPr lang="en-US" sz="3000" dirty="0"/>
          </a:p>
          <a:p>
            <a:pPr lvl="1"/>
            <a:r>
              <a:rPr lang="en-US" sz="3000" dirty="0"/>
              <a:t>Server maintains some </a:t>
            </a:r>
            <a:r>
              <a:rPr lang="en-US" sz="3000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8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Many applications can tolerate inconsistency for a long time</a:t>
            </a:r>
          </a:p>
          <a:p>
            <a:pPr lvl="1"/>
            <a:r>
              <a:rPr lang="en-US" dirty="0"/>
              <a:t>Webpage updates, Web Search – Crawling, indexing and ranking, Updates to DNS Server</a:t>
            </a:r>
          </a:p>
          <a:p>
            <a:pPr lvl="5"/>
            <a:endParaRPr lang="en-US" sz="1600" dirty="0"/>
          </a:p>
          <a:p>
            <a:r>
              <a:rPr lang="en-US" dirty="0"/>
              <a:t>In such applications, it is acceptable and efficient if updates are </a:t>
            </a:r>
            <a:r>
              <a:rPr lang="en-US" i="1" dirty="0"/>
              <a:t>infrequently</a:t>
            </a:r>
            <a:r>
              <a:rPr lang="en-US" dirty="0"/>
              <a:t> propagated</a:t>
            </a:r>
          </a:p>
          <a:p>
            <a:pPr lvl="4"/>
            <a:endParaRPr lang="en-US" sz="1600" dirty="0"/>
          </a:p>
          <a:p>
            <a:r>
              <a:rPr lang="en-US" dirty="0"/>
              <a:t>A caching scheme is termed as </a:t>
            </a:r>
            <a:r>
              <a:rPr lang="en-US" i="1" dirty="0">
                <a:solidFill>
                  <a:srgbClr val="0070C0"/>
                </a:solidFill>
              </a:rPr>
              <a:t>eventually consistent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sz="3200" dirty="0"/>
              <a:t>All replicas will </a:t>
            </a:r>
            <a:r>
              <a:rPr lang="en-US" sz="3200" i="1" dirty="0"/>
              <a:t>gradually</a:t>
            </a:r>
            <a:r>
              <a:rPr lang="en-US" sz="3200" dirty="0"/>
              <a:t> become consistent in the absence of updates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Caching schemes typically apply eventual consistency if: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Write-write conflicts</a:t>
            </a:r>
            <a:r>
              <a:rPr lang="en-US" dirty="0">
                <a:solidFill>
                  <a:srgbClr val="0070C0"/>
                </a:solidFill>
              </a:rPr>
              <a:t> are rare</a:t>
            </a:r>
          </a:p>
          <a:p>
            <a:pPr lvl="2"/>
            <a:r>
              <a:rPr lang="en-US" sz="2400" dirty="0"/>
              <a:t>Very rare for two processes to write to the same object</a:t>
            </a:r>
          </a:p>
          <a:p>
            <a:pPr lvl="2"/>
            <a:r>
              <a:rPr lang="en-US" sz="2400" dirty="0"/>
              <a:t>Generally, one client updates the data object </a:t>
            </a:r>
          </a:p>
          <a:p>
            <a:pPr lvl="3"/>
            <a:r>
              <a:rPr lang="en-US" sz="2000" dirty="0"/>
              <a:t>E.g., One DNS server updates the name-to-IP mappings</a:t>
            </a:r>
          </a:p>
          <a:p>
            <a:pPr lvl="2"/>
            <a:r>
              <a:rPr lang="en-US" sz="2400" dirty="0"/>
              <a:t>Rare conflicts can be handled through simple mechanisms, such as mutual exclusion</a:t>
            </a:r>
          </a:p>
          <a:p>
            <a:pPr lvl="7"/>
            <a:endParaRPr lang="en-US" sz="18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Read-write conflicts</a:t>
            </a:r>
            <a:r>
              <a:rPr lang="en-US" dirty="0">
                <a:solidFill>
                  <a:srgbClr val="0070C0"/>
                </a:solidFill>
              </a:rPr>
              <a:t> are more frequent</a:t>
            </a:r>
          </a:p>
          <a:p>
            <a:pPr lvl="2"/>
            <a:r>
              <a:rPr lang="en-US" sz="2400" dirty="0"/>
              <a:t>Conflicts where one process is reading an object, while another process is writing (or attempting to write) to a replica of it</a:t>
            </a:r>
          </a:p>
          <a:p>
            <a:pPr lvl="2"/>
            <a:r>
              <a:rPr lang="en-US" sz="2400" dirty="0"/>
              <a:t>Eventually consistent schemes have to focus on efficiently resolving </a:t>
            </a:r>
            <a:br>
              <a:rPr lang="en-US" sz="2400" dirty="0"/>
            </a:br>
            <a:r>
              <a:rPr lang="en-US" sz="2400" dirty="0"/>
              <a:t>these conflicts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09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Caching- Part I: Motivation and Fetching Policies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Caching- Part II: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out. It is due on Dec 03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Quiz II grades are out</a:t>
            </a:r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663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 implementation of eventual consistency):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400" dirty="0"/>
              <a:t>Referred to as “trust period”</a:t>
            </a:r>
          </a:p>
          <a:p>
            <a:pPr lvl="3"/>
            <a:r>
              <a:rPr lang="en-US" sz="2400" dirty="0"/>
              <a:t>E.g., In Sun NFSv3 cached files are assumed </a:t>
            </a:r>
            <a:r>
              <a:rPr lang="en-US" sz="2400" i="1" dirty="0"/>
              <a:t>current</a:t>
            </a:r>
            <a:r>
              <a:rPr lang="en-US" sz="2400" dirty="0"/>
              <a:t> for 3 seconds, while directories for 30 seconds</a:t>
            </a:r>
          </a:p>
          <a:p>
            <a:pPr lvl="2"/>
            <a:r>
              <a:rPr lang="en-US" sz="24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It periodically checks (based on time since last check) the validity of cached data</a:t>
            </a:r>
          </a:p>
          <a:p>
            <a:pPr lvl="1"/>
            <a:r>
              <a:rPr lang="en-US" sz="2400" dirty="0"/>
              <a:t>No communication occurs during trust period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000" dirty="0"/>
              <a:t>Potential user-visible inconsistencies when a client accesses data from different replicas</a:t>
            </a:r>
          </a:p>
          <a:p>
            <a:pPr lvl="2"/>
            <a:r>
              <a:rPr lang="en-US" sz="1800" dirty="0"/>
              <a:t>Consistency guarantees are typically needed for a single client while accessing cached copies (e.g., </a:t>
            </a:r>
            <a:r>
              <a:rPr lang="en-US" sz="1800" i="1" dirty="0">
                <a:solidFill>
                  <a:srgbClr val="0070C0"/>
                </a:solidFill>
              </a:rPr>
              <a:t>read-your-own-writes</a:t>
            </a:r>
            <a:r>
              <a:rPr lang="en-US" sz="1800" dirty="0"/>
              <a:t>)</a:t>
            </a:r>
          </a:p>
          <a:p>
            <a:pPr lvl="1"/>
            <a:endParaRPr lang="en-US" sz="22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06491" y="2961956"/>
            <a:ext cx="6006209" cy="2955925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3363691" y="3166289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75470" y="538682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8079478" y="5340423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5958" y="4368426"/>
            <a:ext cx="2137039" cy="315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Event: Update Webpage-A</a:t>
            </a:r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3" y="3259413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98" y="5102626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418" y="4518490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474" y="361495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3848" y="353465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8164" y="3635781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5364" y="479548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2898075" y="3701532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2801361" y="4933988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9873" y="538682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0264" y="45208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1247" y="3617444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8030" y="35302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4673" y="363947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1873" y="4793495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5681474" y="3807225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392" y="4901826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5681474" y="3807225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90600" y="6036089"/>
            <a:ext cx="8686800" cy="7019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i="1" dirty="0">
                <a:solidFill>
                  <a:schemeClr val="tx1"/>
                </a:solidFill>
              </a:rPr>
              <a:t>This becomes more of a consistency problem for server-side replication (we will discuss it later under server-side replication)</a:t>
            </a:r>
          </a:p>
        </p:txBody>
      </p:sp>
    </p:spTree>
    <p:extLst>
      <p:ext uri="{BB962C8B-B14F-4D97-AF65-F5344CB8AC3E}">
        <p14:creationId xmlns:p14="http://schemas.microsoft.com/office/powerpoint/2010/main" val="2073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2584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00FF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(another implementation of eventual consistency)</a:t>
            </a:r>
          </a:p>
          <a:p>
            <a:pPr lvl="1"/>
            <a:r>
              <a:rPr lang="en-US" dirty="0"/>
              <a:t>Let the user trigger cache re-validation (hit “reload”)</a:t>
            </a:r>
          </a:p>
          <a:p>
            <a:pPr lvl="1"/>
            <a:r>
              <a:rPr lang="en-US" dirty="0"/>
              <a:t>Otherwise, all cached copies are assumed valid</a:t>
            </a:r>
          </a:p>
          <a:p>
            <a:pPr lvl="1"/>
            <a:r>
              <a:rPr lang="en-US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pPr lvl="1"/>
            <a:r>
              <a:rPr lang="en-US" dirty="0"/>
              <a:t>Avoids frivolous cache maintenance traffic</a:t>
            </a:r>
          </a:p>
          <a:p>
            <a:pPr lvl="1"/>
            <a:r>
              <a:rPr lang="en-US" dirty="0"/>
              <a:t>Server is stateless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200" dirty="0"/>
              <a:t>Places burden on users</a:t>
            </a:r>
          </a:p>
          <a:p>
            <a:pPr lvl="1"/>
            <a:r>
              <a:rPr lang="en-US" sz="3200" dirty="0"/>
              <a:t>Users may be clueless about levels of consistency needed</a:t>
            </a:r>
          </a:p>
          <a:p>
            <a:pPr lvl="1"/>
            <a:r>
              <a:rPr lang="en-US" sz="3200" dirty="0"/>
              <a:t>Assumes existence of users</a:t>
            </a:r>
          </a:p>
          <a:p>
            <a:pPr lvl="2"/>
            <a:r>
              <a:rPr lang="en-US" sz="2800" dirty="0"/>
              <a:t>Pain for write scripts/programs</a:t>
            </a:r>
          </a:p>
        </p:txBody>
      </p:sp>
    </p:spTree>
    <p:extLst>
      <p:ext uri="{BB962C8B-B14F-4D97-AF65-F5344CB8AC3E}">
        <p14:creationId xmlns:p14="http://schemas.microsoft.com/office/powerpoint/2010/main" val="17409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934200" y="2788920"/>
            <a:ext cx="3962400" cy="2392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375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cached and when?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How can updates be made visible everywhere?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evicted to free up space?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Cache Replacement Policy</a:t>
            </a:r>
            <a:endParaRPr lang="en-US" altLang="en-US" sz="3000" dirty="0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56DF45C9-C244-9F41-B3B4-8A41DA643017}"/>
              </a:ext>
            </a:extLst>
          </p:cNvPr>
          <p:cNvSpPr/>
          <p:nvPr/>
        </p:nvSpPr>
        <p:spPr>
          <a:xfrm>
            <a:off x="7772400" y="416052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is a function of the </a:t>
            </a:r>
            <a:r>
              <a:rPr lang="en-US" sz="2600" i="1" kern="0" dirty="0">
                <a:solidFill>
                  <a:schemeClr val="tx1"/>
                </a:solidFill>
              </a:rPr>
              <a:t>width</a:t>
            </a:r>
            <a:r>
              <a:rPr lang="en-US" sz="2600" kern="0" dirty="0">
                <a:solidFill>
                  <a:schemeClr val="tx1"/>
                </a:solidFill>
              </a:rPr>
              <a:t> of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size (or what is referred to as </a:t>
            </a:r>
            <a:r>
              <a:rPr lang="en-US" sz="26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captures the adequacy of the cache size with respect to the program behavior</a:t>
            </a:r>
          </a:p>
          <a:p>
            <a:pPr lvl="1">
              <a:buFont typeface="Wingdings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0047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non-monotonically</a:t>
            </a:r>
            <a:r>
              <a:rPr lang="en-US" sz="1900" kern="0" dirty="0">
                <a:solidFill>
                  <a:schemeClr val="tx1"/>
                </a:solidFill>
              </a:rPr>
              <a:t> increase (e.g., increase and decrease then increase and decrease, but not necessarily at equal widths across program phases)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17045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3200" dirty="0"/>
          </a:p>
          <a:p>
            <a:pPr lvl="1"/>
            <a:endParaRPr lang="en-US" altLang="en-US" sz="3200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E254F777-CB9C-B349-A4EE-1C198CED9CEE}"/>
              </a:ext>
            </a:extLst>
          </p:cNvPr>
          <p:cNvSpPr/>
          <p:nvPr/>
        </p:nvSpPr>
        <p:spPr>
          <a:xfrm>
            <a:off x="9296400" y="320040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70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0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93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74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27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51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282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432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34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6671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12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17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833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>
                <a:solidFill>
                  <a:schemeClr val="tx1"/>
                </a:solidFill>
              </a:rPr>
              <a:t>Server-Side Replication – Part I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7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client places a request to obtain a finite-duration control 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for few 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However, it can </a:t>
            </a:r>
            <a:r>
              <a:rPr lang="en-US" altLang="en-US" i="1" dirty="0"/>
              <a:t>renew</a:t>
            </a:r>
            <a:r>
              <a:rPr lang="en-US" altLang="en-US" dirty="0"/>
              <a:t> the lease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Clocks at Involved Machines are Assumed to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satisfied</a:t>
            </a:r>
          </a:p>
          <a:p>
            <a:pPr lvl="2"/>
            <a:r>
              <a:rPr lang="en-US" altLang="en-US" sz="2400" dirty="0"/>
              <a:t>Only one write can go at a time and multiple requests can be queued and serviced in a specific order (e.g., FIFO order)</a:t>
            </a:r>
          </a:p>
          <a:p>
            <a:pPr lvl="1"/>
            <a:r>
              <a:rPr lang="en-US" altLang="en-US" sz="2400" dirty="0"/>
              <a:t>When serviced, the up-to-date copy has to be shipped to its site (as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has to be shipped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polling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71347</TotalTime>
  <Words>3566</Words>
  <Application>Microsoft Macintosh PowerPoint</Application>
  <PresentationFormat>Widescreen</PresentationFormat>
  <Paragraphs>790</Paragraphs>
  <Slides>43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A Primer: Eventual Consistency</vt:lpstr>
      <vt:lpstr>A Primer: Eventual Consistency</vt:lpstr>
      <vt:lpstr>Faith-Based Caching</vt:lpstr>
      <vt:lpstr>Faith-Based Caching</vt:lpstr>
      <vt:lpstr>Cache Consistency Approaches</vt:lpstr>
      <vt:lpstr>Pass the Buck</vt:lpstr>
      <vt:lpstr>Pass the Buck</vt:lpstr>
      <vt:lpstr>Cache Consistency Approaches</vt:lpstr>
      <vt:lpstr>Three 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1159</cp:revision>
  <dcterms:created xsi:type="dcterms:W3CDTF">2008-11-03T12:44:07Z</dcterms:created>
  <dcterms:modified xsi:type="dcterms:W3CDTF">2020-11-26T18:36:03Z</dcterms:modified>
</cp:coreProperties>
</file>