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812" r:id="rId2"/>
    <p:sldId id="717" r:id="rId3"/>
    <p:sldId id="89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03" r:id="rId14"/>
    <p:sldId id="905" r:id="rId15"/>
    <p:sldId id="907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1944" autoAdjust="0"/>
  </p:normalViewPr>
  <p:slideViewPr>
    <p:cSldViewPr>
      <p:cViewPr varScale="1">
        <p:scale>
          <a:sx n="120" d="100"/>
          <a:sy n="120" d="100"/>
        </p:scale>
        <p:origin x="110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11/9/20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C6CEC0-59A8-4DA1-89AB-16EC2D34AC78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128C0A-B60E-49EB-A99A-4BD3149F61B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Pregel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19, November 09,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Example: Find Max Value</a:t>
            </a:r>
            <a:br>
              <a:rPr lang="en-US" dirty="0"/>
            </a:br>
            <a:endParaRPr lang="en-US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2819400" y="1295400"/>
            <a:ext cx="4572000" cy="712788"/>
            <a:chOff x="1142976" y="2143116"/>
            <a:chExt cx="6286544" cy="1000132"/>
          </a:xfrm>
        </p:grpSpPr>
        <p:sp>
          <p:nvSpPr>
            <p:cNvPr id="55" name="Oval 54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62" name="Straight Arrow Connector 61"/>
            <p:cNvCxnSpPr>
              <a:stCxn id="55" idx="6"/>
              <a:endCxn id="56" idx="2"/>
            </p:cNvCxnSpPr>
            <p:nvPr/>
          </p:nvCxnSpPr>
          <p:spPr>
            <a:xfrm>
              <a:off x="2142711" y="2644296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8" idx="6"/>
              <a:endCxn id="60" idx="2"/>
            </p:cNvCxnSpPr>
            <p:nvPr/>
          </p:nvCxnSpPr>
          <p:spPr>
            <a:xfrm>
              <a:off x="5716001" y="2644296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56" idx="7"/>
              <a:endCxn id="60" idx="1"/>
            </p:cNvCxnSpPr>
            <p:nvPr/>
          </p:nvCxnSpPr>
          <p:spPr>
            <a:xfrm rot="5400000" flipH="1" flipV="1">
              <a:off x="5179003" y="893097"/>
              <a:ext cx="2227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58" idx="3"/>
              <a:endCxn id="56" idx="5"/>
            </p:cNvCxnSpPr>
            <p:nvPr/>
          </p:nvCxnSpPr>
          <p:spPr>
            <a:xfrm rot="5400000">
              <a:off x="4322243" y="2458190"/>
              <a:ext cx="2227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2819400" y="2938464"/>
            <a:ext cx="4572000" cy="712787"/>
            <a:chOff x="1142976" y="2143116"/>
            <a:chExt cx="6286544" cy="1000132"/>
          </a:xfrm>
        </p:grpSpPr>
        <p:sp>
          <p:nvSpPr>
            <p:cNvPr id="84" name="Oval 83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89" name="Straight Arrow Connector 88"/>
            <p:cNvCxnSpPr>
              <a:stCxn id="84" idx="6"/>
              <a:endCxn id="85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6"/>
              <a:endCxn id="88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85" idx="7"/>
              <a:endCxn id="88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87" idx="3"/>
              <a:endCxn id="85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rot="16200000" flipH="1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5184776" y="1457326"/>
            <a:ext cx="1139825" cy="2032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4665664" y="1824039"/>
            <a:ext cx="930275" cy="129857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6015038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5757863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132634" y="2938464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0" name="Oval 99"/>
          <p:cNvSpPr/>
          <p:nvPr/>
        </p:nvSpPr>
        <p:spPr>
          <a:xfrm>
            <a:off x="5419488" y="2940050"/>
            <a:ext cx="727075" cy="7127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2</a:t>
            </a:r>
            <a:endParaRPr lang="en-IN" sz="36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16200000" flipH="1">
            <a:off x="3298032" y="3688557"/>
            <a:ext cx="1068388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5793582" y="3532982"/>
            <a:ext cx="963613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679963" y="2940050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4" name="Oval 103"/>
          <p:cNvSpPr/>
          <p:nvPr/>
        </p:nvSpPr>
        <p:spPr>
          <a:xfrm>
            <a:off x="2819401" y="2938464"/>
            <a:ext cx="727075" cy="7127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2819400" y="4510089"/>
            <a:ext cx="4572000" cy="712787"/>
            <a:chOff x="1142976" y="2143116"/>
            <a:chExt cx="6286544" cy="1000132"/>
          </a:xfrm>
        </p:grpSpPr>
        <p:sp>
          <p:nvSpPr>
            <p:cNvPr id="106" name="Oval 105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10" name="Straight Arrow Connector 109"/>
            <p:cNvCxnSpPr>
              <a:stCxn id="106" idx="6"/>
              <a:endCxn id="107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8" idx="6"/>
              <a:endCxn id="109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urved Connector 111"/>
            <p:cNvCxnSpPr>
              <a:stCxn id="107" idx="7"/>
              <a:endCxn id="109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8" idx="3"/>
              <a:endCxn id="107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Oval 113"/>
          <p:cNvSpPr/>
          <p:nvPr/>
        </p:nvSpPr>
        <p:spPr>
          <a:xfrm>
            <a:off x="2820142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15" name="Oval 114"/>
          <p:cNvSpPr/>
          <p:nvPr/>
        </p:nvSpPr>
        <p:spPr>
          <a:xfrm>
            <a:off x="6663585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16" name="Group 115"/>
          <p:cNvGrpSpPr>
            <a:grpSpLocks/>
          </p:cNvGrpSpPr>
          <p:nvPr/>
        </p:nvGrpSpPr>
        <p:grpSpPr bwMode="auto">
          <a:xfrm>
            <a:off x="2819400" y="5938839"/>
            <a:ext cx="4572000" cy="712787"/>
            <a:chOff x="1142976" y="2143116"/>
            <a:chExt cx="6286544" cy="1000132"/>
          </a:xfrm>
        </p:grpSpPr>
        <p:sp>
          <p:nvSpPr>
            <p:cNvPr id="117" name="Oval 116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21" name="Straight Arrow Connector 120"/>
            <p:cNvCxnSpPr>
              <a:stCxn id="117" idx="6"/>
              <a:endCxn id="118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9" idx="6"/>
              <a:endCxn id="120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urved Connector 122"/>
            <p:cNvCxnSpPr>
              <a:stCxn id="118" idx="7"/>
              <a:endCxn id="120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19" idx="3"/>
              <a:endCxn id="118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31" idx="3"/>
          </p:cNvCxnSpPr>
          <p:nvPr/>
        </p:nvCxnSpPr>
        <p:spPr>
          <a:xfrm rot="5400000">
            <a:off x="460827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31" idx="5"/>
          </p:cNvCxnSpPr>
          <p:nvPr/>
        </p:nvCxnSpPr>
        <p:spPr>
          <a:xfrm rot="16200000" flipH="1">
            <a:off x="613862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5414964" y="5936483"/>
            <a:ext cx="727075" cy="7127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962901" y="1444625"/>
            <a:ext cx="2119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Arrows </a:t>
            </a:r>
          </a:p>
          <a:p>
            <a:pPr eaLnBrk="1" hangingPunct="1"/>
            <a:r>
              <a:rPr lang="en-US" sz="2400"/>
              <a:t>are messages</a:t>
            </a:r>
            <a:endParaRPr lang="en-IN" sz="2400"/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7929564" y="3016250"/>
            <a:ext cx="2357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vertices </a:t>
            </a:r>
          </a:p>
          <a:p>
            <a:pPr eaLnBrk="1" hangingPunct="1"/>
            <a:r>
              <a:rPr lang="en-US" sz="2400"/>
              <a:t>have voted to halt</a:t>
            </a:r>
            <a:endParaRPr lang="en-IN" sz="2400"/>
          </a:p>
        </p:txBody>
      </p:sp>
      <p:sp>
        <p:nvSpPr>
          <p:cNvPr id="131" name="Oval 130"/>
          <p:cNvSpPr/>
          <p:nvPr/>
        </p:nvSpPr>
        <p:spPr>
          <a:xfrm>
            <a:off x="5419488" y="4511675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70826" y="31197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9970" y="4648201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28800" y="60915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1982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14" grpId="0" animBg="1"/>
      <p:bldP spid="114" grpId="1" animBg="1"/>
      <p:bldP spid="115" grpId="0" animBg="1"/>
      <p:bldP spid="115" grpId="1" animBg="1"/>
      <p:bldP spid="127" grpId="0" animBg="1"/>
      <p:bldP spid="127" grpId="1" animBg="1"/>
      <p:bldP spid="128" grpId="0"/>
      <p:bldP spid="129" grpId="0"/>
      <p:bldP spid="131" grpId="0" animBg="1"/>
      <p:bldP spid="131" grpId="1" animBg="1"/>
      <p:bldP spid="131" grpId="2" animBg="1"/>
      <p:bldP spid="2" grpId="0"/>
      <p:bldP spid="61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8610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6358" y="5305962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88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67739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Architectural and Scheduling Models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40"/>
            <a:ext cx="10296144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/>
              <a:t>Pregel assumes a </a:t>
            </a:r>
            <a:r>
              <a:rPr lang="en-US" sz="2400" dirty="0">
                <a:solidFill>
                  <a:srgbClr val="0070C0"/>
                </a:solidFill>
              </a:rPr>
              <a:t>tree-style network topology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0070C0"/>
                </a:solidFill>
              </a:rPr>
              <a:t>master-slave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architecture</a:t>
            </a:r>
            <a:endParaRPr lang="en-US" sz="2400" i="1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472112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3F9FCE-9774-4FE5-BD13-CF6FCCA57285}" type="slidenum">
              <a:rPr lang="en-US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925637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2725669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12" name="Straight Connector 11"/>
          <p:cNvCxnSpPr>
            <a:stCxn id="18" idx="2"/>
          </p:cNvCxnSpPr>
          <p:nvPr/>
        </p:nvCxnSpPr>
        <p:spPr>
          <a:xfrm>
            <a:off x="3810000" y="303046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/>
          <p:cNvSpPr/>
          <p:nvPr/>
        </p:nvSpPr>
        <p:spPr>
          <a:xfrm>
            <a:off x="2016125" y="38052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59025" y="3341687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e 32"/>
          <p:cNvSpPr/>
          <p:nvPr/>
        </p:nvSpPr>
        <p:spPr>
          <a:xfrm>
            <a:off x="3467100" y="38179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810000" y="33528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8100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926013" y="3803650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68913" y="33401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019800" y="2224019"/>
            <a:ext cx="0" cy="2730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100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0" y="2497069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388225" y="2716144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44" name="Straight Connector 43"/>
          <p:cNvCxnSpPr>
            <a:cxnSpLocks/>
            <a:stCxn id="43" idx="2"/>
          </p:cNvCxnSpPr>
          <p:nvPr/>
        </p:nvCxnSpPr>
        <p:spPr>
          <a:xfrm>
            <a:off x="8226425" y="3020944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786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e 45"/>
          <p:cNvSpPr/>
          <p:nvPr/>
        </p:nvSpPr>
        <p:spPr>
          <a:xfrm>
            <a:off x="6432550" y="37957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Worker4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75450" y="33321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be 47"/>
          <p:cNvSpPr/>
          <p:nvPr/>
        </p:nvSpPr>
        <p:spPr>
          <a:xfrm>
            <a:off x="7883525" y="38084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Worker5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8226425" y="33448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264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be 50"/>
          <p:cNvSpPr/>
          <p:nvPr/>
        </p:nvSpPr>
        <p:spPr>
          <a:xfrm>
            <a:off x="9342438" y="3794125"/>
            <a:ext cx="685800" cy="838200"/>
          </a:xfrm>
          <a:prstGeom prst="cub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Master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685338" y="3330575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26425" y="2487544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198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51" idx="3"/>
          </p:cNvCxnSpPr>
          <p:nvPr/>
        </p:nvCxnSpPr>
        <p:spPr>
          <a:xfrm>
            <a:off x="9599614" y="4632325"/>
            <a:ext cx="1587" cy="461962"/>
          </a:xfrm>
          <a:prstGeom prst="line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09801" y="5094287"/>
            <a:ext cx="7389813" cy="0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8" idx="3"/>
          </p:cNvCxnSpPr>
          <p:nvPr/>
        </p:nvCxnSpPr>
        <p:spPr>
          <a:xfrm flipV="1">
            <a:off x="81407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056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1816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7338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2098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7675" y="5214938"/>
            <a:ext cx="362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Push work (i.e., partitions) to all workers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59025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59026" y="5627687"/>
            <a:ext cx="73263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685338" y="4632325"/>
            <a:ext cx="0" cy="995362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862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34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5800" y="4670425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43451" y="5670551"/>
            <a:ext cx="234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Send Completion Signals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59025" y="5994400"/>
            <a:ext cx="7326313" cy="558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When the master receives the completion signal from </a:t>
            </a:r>
            <a:r>
              <a:rPr lang="en-US" i="1" u="sng" dirty="0"/>
              <a:t>every</a:t>
            </a:r>
            <a:r>
              <a:rPr lang="en-US" dirty="0"/>
              <a:t> worker in super-step S, it starts super-step S + 1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1" grpId="0" animBg="1"/>
      <p:bldP spid="33" grpId="0" animBg="1"/>
      <p:bldP spid="36" grpId="0" animBg="1"/>
      <p:bldP spid="43" grpId="0" animBg="1"/>
      <p:bldP spid="46" grpId="0" animBg="1"/>
      <p:bldP spid="48" grpId="0" animBg="1"/>
      <p:bldP spid="51" grpId="0" animBg="1"/>
      <p:bldP spid="10" grpId="0"/>
      <p:bldP spid="22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33600" y="1981200"/>
          <a:ext cx="8077200" cy="3901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375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Google’s</a:t>
                      </a:r>
                      <a:r>
                        <a:rPr lang="en-US" sz="2200" baseline="0" dirty="0"/>
                        <a:t> Pregel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</a:t>
                      </a:r>
                      <a:br>
                        <a:rPr lang="en-US" sz="2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Google’s Pregel: 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2397284"/>
            <a:ext cx="8349006" cy="3667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8349006" cy="2914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394" y="3886200"/>
            <a:ext cx="8349006" cy="2179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4648200"/>
            <a:ext cx="8349006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105400"/>
            <a:ext cx="8349006" cy="93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MapReduce</a:t>
            </a:r>
            <a:r>
              <a:rPr lang="en-US" dirty="0"/>
              <a:t> vs. </a:t>
            </a:r>
            <a:r>
              <a:rPr lang="en-US" dirty="0" err="1"/>
              <a:t>Pregel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28799" y="1828800"/>
          <a:ext cx="9144000" cy="382550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8194347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02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Hadoop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MapReduce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Google’s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Pregel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Loosly</a:t>
                      </a:r>
                      <a:r>
                        <a:rPr lang="en-US" sz="2200" dirty="0"/>
                        <a:t>-Connected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55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3BBA-9FEA-2843-8F12-79BE25DF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0FE2-4B09-CE41-9527-47E2575A0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GraphLap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FC20-F9B7-3046-ADD2-4AD27B73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6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Hadoop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Pregel</a:t>
            </a:r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Monday, November 16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on November 14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altLang="en-US" dirty="0">
                <a:ea typeface="Arial" panose="020B0604020202020204" pitchFamily="34" charset="0"/>
              </a:rPr>
              <a:t>P3 is due on November 19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3224556" y="548852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Pregel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817352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4800" dirty="0"/>
              <a:t>MapReduce is a good fit for a wide array of large-scale applications but ill-suited for graph processing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8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a large-scale “graph-parallel” distributed analytics framework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US" sz="26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Some Characteristics: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In-Memory across iterations (or </a:t>
            </a:r>
            <a:r>
              <a:rPr lang="en-US" sz="3600" i="1" dirty="0"/>
              <a:t>super-steps</a:t>
            </a:r>
            <a:r>
              <a:rPr lang="en-US" sz="3600" dirty="0"/>
              <a:t>)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High scalability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Automatic fault-tolerance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Flexibility in expressing graph algorithms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Message-Passing programming model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Tree-style, master-slave architecture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Synchronous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en-US" sz="22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inspired by Valiant’s Bulk Synchronous Parallel (BSP) model</a:t>
            </a:r>
          </a:p>
        </p:txBody>
      </p:sp>
    </p:spTree>
    <p:extLst>
      <p:ext uri="{BB962C8B-B14F-4D97-AF65-F5344CB8AC3E}">
        <p14:creationId xmlns:p14="http://schemas.microsoft.com/office/powerpoint/2010/main" val="14359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0"/>
            <a:ext cx="8455152" cy="12436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BSP Model</a:t>
            </a: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940425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F46F5B-BACB-40AC-99DE-8B58518DC560}" type="slidenum">
              <a:rPr 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2514600" y="1736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2514600" y="2320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2514600" y="29051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2514600" y="34893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2514600" y="40735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2514600" y="4657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2514600" y="5241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48200" y="1736726"/>
            <a:ext cx="533400" cy="3825875"/>
            <a:chOff x="3124200" y="1584960"/>
            <a:chExt cx="533400" cy="3825240"/>
          </a:xfrm>
        </p:grpSpPr>
        <p:sp>
          <p:nvSpPr>
            <p:cNvPr id="9321" name="Oval 16"/>
            <p:cNvSpPr>
              <a:spLocks noChangeArrowheads="1"/>
            </p:cNvSpPr>
            <p:nvPr/>
          </p:nvSpPr>
          <p:spPr bwMode="auto">
            <a:xfrm>
              <a:off x="31242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2" name="Oval 17"/>
            <p:cNvSpPr>
              <a:spLocks noChangeArrowheads="1"/>
            </p:cNvSpPr>
            <p:nvPr/>
          </p:nvSpPr>
          <p:spPr bwMode="auto">
            <a:xfrm>
              <a:off x="31242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3" name="Oval 18"/>
            <p:cNvSpPr>
              <a:spLocks noChangeArrowheads="1"/>
            </p:cNvSpPr>
            <p:nvPr/>
          </p:nvSpPr>
          <p:spPr bwMode="auto">
            <a:xfrm>
              <a:off x="31242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4" name="Oval 19"/>
            <p:cNvSpPr>
              <a:spLocks noChangeArrowheads="1"/>
            </p:cNvSpPr>
            <p:nvPr/>
          </p:nvSpPr>
          <p:spPr bwMode="auto">
            <a:xfrm>
              <a:off x="31242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5" name="Oval 20"/>
            <p:cNvSpPr>
              <a:spLocks noChangeArrowheads="1"/>
            </p:cNvSpPr>
            <p:nvPr/>
          </p:nvSpPr>
          <p:spPr bwMode="auto">
            <a:xfrm>
              <a:off x="31242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6" name="Oval 21"/>
            <p:cNvSpPr>
              <a:spLocks noChangeArrowheads="1"/>
            </p:cNvSpPr>
            <p:nvPr/>
          </p:nvSpPr>
          <p:spPr bwMode="auto">
            <a:xfrm>
              <a:off x="31242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7" name="Oval 22"/>
            <p:cNvSpPr>
              <a:spLocks noChangeArrowheads="1"/>
            </p:cNvSpPr>
            <p:nvPr/>
          </p:nvSpPr>
          <p:spPr bwMode="auto">
            <a:xfrm>
              <a:off x="31242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9124"/>
            <a:chExt cx="1600200" cy="1752284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981200" y="1813560"/>
              <a:ext cx="609600" cy="3809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26" name="Straight Arrow Connector 25"/>
            <p:cNvCxnSpPr>
              <a:stCxn id="9220" idx="6"/>
              <a:endCxn id="25" idx="1"/>
            </p:cNvCxnSpPr>
            <p:nvPr/>
          </p:nvCxnSpPr>
          <p:spPr bwMode="auto">
            <a:xfrm>
              <a:off x="1524000" y="1669124"/>
              <a:ext cx="457200" cy="3349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221" idx="6"/>
              <a:endCxn id="25" idx="1"/>
            </p:cNvCxnSpPr>
            <p:nvPr/>
          </p:nvCxnSpPr>
          <p:spPr bwMode="auto">
            <a:xfrm flipV="1">
              <a:off x="1524000" y="2004026"/>
              <a:ext cx="457200" cy="24919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9323" idx="2"/>
            </p:cNvCxnSpPr>
            <p:nvPr/>
          </p:nvCxnSpPr>
          <p:spPr bwMode="auto">
            <a:xfrm>
              <a:off x="2590800" y="2004026"/>
              <a:ext cx="533400" cy="8332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3"/>
              <a:endCxn id="9324" idx="2"/>
            </p:cNvCxnSpPr>
            <p:nvPr/>
          </p:nvCxnSpPr>
          <p:spPr bwMode="auto">
            <a:xfrm>
              <a:off x="2590800" y="2004026"/>
              <a:ext cx="533400" cy="141738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8489"/>
            <a:chExt cx="1600200" cy="175289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981200" y="303237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2" name="Straight Arrow Connector 31"/>
            <p:cNvCxnSpPr>
              <a:stCxn id="9222" idx="6"/>
              <a:endCxn id="31" idx="1"/>
            </p:cNvCxnSpPr>
            <p:nvPr/>
          </p:nvCxnSpPr>
          <p:spPr bwMode="auto">
            <a:xfrm>
              <a:off x="1524000" y="2837083"/>
              <a:ext cx="457200" cy="3858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223" idx="6"/>
              <a:endCxn id="31" idx="1"/>
            </p:cNvCxnSpPr>
            <p:nvPr/>
          </p:nvCxnSpPr>
          <p:spPr bwMode="auto">
            <a:xfrm flipV="1">
              <a:off x="1524000" y="3222909"/>
              <a:ext cx="457200" cy="19847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3"/>
              <a:endCxn id="9322" idx="2"/>
            </p:cNvCxnSpPr>
            <p:nvPr/>
          </p:nvCxnSpPr>
          <p:spPr bwMode="auto">
            <a:xfrm flipV="1">
              <a:off x="2590800" y="2252786"/>
              <a:ext cx="533400" cy="97012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9321" idx="2"/>
            </p:cNvCxnSpPr>
            <p:nvPr/>
          </p:nvCxnSpPr>
          <p:spPr bwMode="auto">
            <a:xfrm flipV="1">
              <a:off x="2590800" y="1668489"/>
              <a:ext cx="533400" cy="155442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048000" y="3573463"/>
            <a:ext cx="1600200" cy="1752600"/>
            <a:chOff x="1524000" y="3421380"/>
            <a:chExt cx="1600200" cy="175289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981200" y="4251780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8" name="Straight Arrow Connector 37"/>
            <p:cNvCxnSpPr>
              <a:stCxn id="9224" idx="6"/>
              <a:endCxn id="37" idx="1"/>
            </p:cNvCxnSpPr>
            <p:nvPr/>
          </p:nvCxnSpPr>
          <p:spPr bwMode="auto">
            <a:xfrm>
              <a:off x="1524000" y="4005677"/>
              <a:ext cx="457200" cy="43663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225" idx="6"/>
              <a:endCxn id="37" idx="1"/>
            </p:cNvCxnSpPr>
            <p:nvPr/>
          </p:nvCxnSpPr>
          <p:spPr bwMode="auto">
            <a:xfrm flipV="1">
              <a:off x="1524000" y="4442311"/>
              <a:ext cx="4572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226" idx="6"/>
              <a:endCxn id="37" idx="1"/>
            </p:cNvCxnSpPr>
            <p:nvPr/>
          </p:nvCxnSpPr>
          <p:spPr bwMode="auto">
            <a:xfrm flipV="1">
              <a:off x="1524000" y="4442311"/>
              <a:ext cx="4572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3"/>
              <a:endCxn id="9326" idx="2"/>
            </p:cNvCxnSpPr>
            <p:nvPr/>
          </p:nvCxnSpPr>
          <p:spPr bwMode="auto">
            <a:xfrm>
              <a:off x="2590800" y="4442311"/>
              <a:ext cx="5334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9324" idx="2"/>
            </p:cNvCxnSpPr>
            <p:nvPr/>
          </p:nvCxnSpPr>
          <p:spPr bwMode="auto">
            <a:xfrm flipV="1">
              <a:off x="2590800" y="3421380"/>
              <a:ext cx="533400" cy="102093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3"/>
              <a:endCxn id="9327" idx="2"/>
            </p:cNvCxnSpPr>
            <p:nvPr/>
          </p:nvCxnSpPr>
          <p:spPr bwMode="auto">
            <a:xfrm>
              <a:off x="2590800" y="4442311"/>
              <a:ext cx="5334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181600" y="1897063"/>
            <a:ext cx="1676400" cy="584200"/>
            <a:chOff x="3657600" y="1744689"/>
            <a:chExt cx="1676400" cy="584491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4191000" y="1812985"/>
              <a:ext cx="609600" cy="38119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 bwMode="auto">
            <a:xfrm>
              <a:off x="3657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1"/>
            </p:cNvCxnSpPr>
            <p:nvPr/>
          </p:nvCxnSpPr>
          <p:spPr bwMode="auto">
            <a:xfrm flipV="1">
              <a:off x="3657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3"/>
              <a:endCxn id="9280" idx="2"/>
            </p:cNvCxnSpPr>
            <p:nvPr/>
          </p:nvCxnSpPr>
          <p:spPr bwMode="auto">
            <a:xfrm flipV="1">
              <a:off x="4800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3"/>
              <a:endCxn id="9281" idx="2"/>
            </p:cNvCxnSpPr>
            <p:nvPr/>
          </p:nvCxnSpPr>
          <p:spPr bwMode="auto">
            <a:xfrm>
              <a:off x="4800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181600" y="2481263"/>
            <a:ext cx="1676400" cy="1752600"/>
            <a:chOff x="3657600" y="2328986"/>
            <a:chExt cx="1676400" cy="1752891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191000" y="3032365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2" name="Straight Arrow Connector 51"/>
            <p:cNvCxnSpPr>
              <a:endCxn id="51" idx="1"/>
            </p:cNvCxnSpPr>
            <p:nvPr/>
          </p:nvCxnSpPr>
          <p:spPr bwMode="auto">
            <a:xfrm>
              <a:off x="3657600" y="2913283"/>
              <a:ext cx="533400" cy="309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1" idx="1"/>
            </p:cNvCxnSpPr>
            <p:nvPr/>
          </p:nvCxnSpPr>
          <p:spPr bwMode="auto">
            <a:xfrm flipV="1">
              <a:off x="3657600" y="3222896"/>
              <a:ext cx="533400" cy="27468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3"/>
              <a:endCxn id="9281" idx="2"/>
            </p:cNvCxnSpPr>
            <p:nvPr/>
          </p:nvCxnSpPr>
          <p:spPr bwMode="auto">
            <a:xfrm flipV="1">
              <a:off x="4800600" y="2328986"/>
              <a:ext cx="533400" cy="89391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9284" idx="2"/>
            </p:cNvCxnSpPr>
            <p:nvPr/>
          </p:nvCxnSpPr>
          <p:spPr bwMode="auto">
            <a:xfrm>
              <a:off x="4800600" y="3222896"/>
              <a:ext cx="533400" cy="8589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181600" y="3649663"/>
            <a:ext cx="1676400" cy="1752600"/>
            <a:chOff x="3657600" y="3497580"/>
            <a:chExt cx="1676400" cy="1752891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191000" y="425176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3657600" y="4081877"/>
              <a:ext cx="533400" cy="36042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3"/>
              <a:endCxn id="9285" idx="2"/>
            </p:cNvCxnSpPr>
            <p:nvPr/>
          </p:nvCxnSpPr>
          <p:spPr bwMode="auto">
            <a:xfrm>
              <a:off x="4800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  <a:endCxn id="9283" idx="2"/>
            </p:cNvCxnSpPr>
            <p:nvPr/>
          </p:nvCxnSpPr>
          <p:spPr bwMode="auto">
            <a:xfrm flipV="1">
              <a:off x="4800600" y="3497580"/>
              <a:ext cx="533400" cy="94471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7" idx="3"/>
              <a:endCxn id="9286" idx="2"/>
            </p:cNvCxnSpPr>
            <p:nvPr/>
          </p:nvCxnSpPr>
          <p:spPr bwMode="auto">
            <a:xfrm>
              <a:off x="4800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6858000" y="1736726"/>
            <a:ext cx="533400" cy="3825875"/>
            <a:chOff x="5334000" y="1584960"/>
            <a:chExt cx="533400" cy="3825240"/>
          </a:xfrm>
        </p:grpSpPr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53340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auto">
            <a:xfrm>
              <a:off x="53340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auto">
            <a:xfrm>
              <a:off x="53340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>
              <a:off x="53340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>
              <a:off x="53340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>
              <a:off x="53340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>
              <a:off x="53340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7391400" y="1897063"/>
            <a:ext cx="1676400" cy="1168400"/>
            <a:chOff x="5867400" y="1744980"/>
            <a:chExt cx="1676400" cy="1168717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6400800" y="1813261"/>
              <a:ext cx="609600" cy="38110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74" name="Straight Arrow Connector 73"/>
            <p:cNvCxnSpPr>
              <a:endCxn id="73" idx="1"/>
            </p:cNvCxnSpPr>
            <p:nvPr/>
          </p:nvCxnSpPr>
          <p:spPr bwMode="auto">
            <a:xfrm>
              <a:off x="5867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3" idx="1"/>
            </p:cNvCxnSpPr>
            <p:nvPr/>
          </p:nvCxnSpPr>
          <p:spPr bwMode="auto">
            <a:xfrm flipV="1">
              <a:off x="5867400" y="2003812"/>
              <a:ext cx="533400" cy="325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3"/>
              <a:endCxn id="9249" idx="2"/>
            </p:cNvCxnSpPr>
            <p:nvPr/>
          </p:nvCxnSpPr>
          <p:spPr bwMode="auto">
            <a:xfrm flipV="1">
              <a:off x="7010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3"/>
              <a:endCxn id="9251" idx="2"/>
            </p:cNvCxnSpPr>
            <p:nvPr/>
          </p:nvCxnSpPr>
          <p:spPr bwMode="auto">
            <a:xfrm>
              <a:off x="7010400" y="2003812"/>
              <a:ext cx="533400" cy="9098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7391400" y="2481263"/>
            <a:ext cx="1676400" cy="1752600"/>
            <a:chOff x="5867400" y="2329497"/>
            <a:chExt cx="1676400" cy="1752600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6400800" y="30327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0" name="Straight Arrow Connector 79"/>
            <p:cNvCxnSpPr>
              <a:endCxn id="79" idx="1"/>
            </p:cNvCxnSpPr>
            <p:nvPr/>
          </p:nvCxnSpPr>
          <p:spPr bwMode="auto">
            <a:xfrm>
              <a:off x="5867400" y="2913697"/>
              <a:ext cx="533400" cy="309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9" idx="1"/>
            </p:cNvCxnSpPr>
            <p:nvPr/>
          </p:nvCxnSpPr>
          <p:spPr bwMode="auto">
            <a:xfrm flipV="1">
              <a:off x="5867400" y="3223259"/>
              <a:ext cx="533400" cy="2746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9250" idx="2"/>
            </p:cNvCxnSpPr>
            <p:nvPr/>
          </p:nvCxnSpPr>
          <p:spPr bwMode="auto">
            <a:xfrm flipV="1">
              <a:off x="7010400" y="2329497"/>
              <a:ext cx="533400" cy="8937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3"/>
              <a:endCxn id="9253" idx="2"/>
            </p:cNvCxnSpPr>
            <p:nvPr/>
          </p:nvCxnSpPr>
          <p:spPr bwMode="auto">
            <a:xfrm>
              <a:off x="7010400" y="3223259"/>
              <a:ext cx="533400" cy="858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391400" y="3649663"/>
            <a:ext cx="1676400" cy="1752600"/>
            <a:chOff x="5867400" y="3497897"/>
            <a:chExt cx="1676400" cy="1752600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6400800" y="42519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6" name="Straight Arrow Connector 85"/>
            <p:cNvCxnSpPr>
              <a:endCxn id="85" idx="1"/>
            </p:cNvCxnSpPr>
            <p:nvPr/>
          </p:nvCxnSpPr>
          <p:spPr bwMode="auto">
            <a:xfrm>
              <a:off x="5867400" y="4082097"/>
              <a:ext cx="533400" cy="360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3"/>
              <a:endCxn id="9254" idx="2"/>
            </p:cNvCxnSpPr>
            <p:nvPr/>
          </p:nvCxnSpPr>
          <p:spPr bwMode="auto">
            <a:xfrm>
              <a:off x="7010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3"/>
              <a:endCxn id="9252" idx="2"/>
            </p:cNvCxnSpPr>
            <p:nvPr/>
          </p:nvCxnSpPr>
          <p:spPr bwMode="auto">
            <a:xfrm flipV="1">
              <a:off x="7010400" y="3497897"/>
              <a:ext cx="533400" cy="944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5" idx="3"/>
              <a:endCxn id="9255" idx="2"/>
            </p:cNvCxnSpPr>
            <p:nvPr/>
          </p:nvCxnSpPr>
          <p:spPr bwMode="auto">
            <a:xfrm>
              <a:off x="7010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38" name="Straight Arrow Connector 91"/>
          <p:cNvCxnSpPr>
            <a:cxnSpLocks noChangeShapeType="1"/>
          </p:cNvCxnSpPr>
          <p:nvPr/>
        </p:nvCxnSpPr>
        <p:spPr bwMode="auto">
          <a:xfrm>
            <a:off x="2514600" y="1447800"/>
            <a:ext cx="6934200" cy="15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92"/>
          <p:cNvSpPr txBox="1">
            <a:spLocks noChangeArrowheads="1"/>
          </p:cNvSpPr>
          <p:nvPr/>
        </p:nvSpPr>
        <p:spPr bwMode="auto">
          <a:xfrm>
            <a:off x="5257800" y="114300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Iterations</a:t>
            </a:r>
          </a:p>
        </p:txBody>
      </p:sp>
      <p:grpSp>
        <p:nvGrpSpPr>
          <p:cNvPr id="94" name="Group 174"/>
          <p:cNvGrpSpPr>
            <a:grpSpLocks/>
          </p:cNvGrpSpPr>
          <p:nvPr/>
        </p:nvGrpSpPr>
        <p:grpSpPr bwMode="auto">
          <a:xfrm>
            <a:off x="4354789" y="1524001"/>
            <a:ext cx="369332" cy="4748445"/>
            <a:chOff x="2831345" y="2133599"/>
            <a:chExt cx="368778" cy="4748445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795451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2" name="TextBox 95"/>
            <p:cNvSpPr txBox="1">
              <a:spLocks noChangeArrowheads="1"/>
            </p:cNvSpPr>
            <p:nvPr/>
          </p:nvSpPr>
          <p:spPr bwMode="auto">
            <a:xfrm rot="16200000">
              <a:off x="2577152" y="6259074"/>
              <a:ext cx="87716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97" name="Group 175"/>
          <p:cNvGrpSpPr>
            <a:grpSpLocks/>
          </p:cNvGrpSpPr>
          <p:nvPr/>
        </p:nvGrpSpPr>
        <p:grpSpPr bwMode="auto">
          <a:xfrm>
            <a:off x="6553476" y="1524000"/>
            <a:ext cx="369332" cy="4748446"/>
            <a:chOff x="2831345" y="2133599"/>
            <a:chExt cx="368777" cy="4748446"/>
          </a:xfrm>
        </p:grpSpPr>
        <p:cxnSp>
          <p:nvCxnSpPr>
            <p:cNvPr id="98" name="Straight Connector 97"/>
            <p:cNvCxnSpPr/>
            <p:nvPr/>
          </p:nvCxnSpPr>
          <p:spPr bwMode="auto">
            <a:xfrm rot="5400000">
              <a:off x="795452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0" name="TextBox 98"/>
            <p:cNvSpPr txBox="1">
              <a:spLocks noChangeArrowheads="1"/>
            </p:cNvSpPr>
            <p:nvPr/>
          </p:nvSpPr>
          <p:spPr bwMode="auto">
            <a:xfrm rot="16200000">
              <a:off x="2577152" y="6259075"/>
              <a:ext cx="877163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8763000" y="1524001"/>
            <a:ext cx="838200" cy="4748445"/>
            <a:chOff x="7239000" y="1371600"/>
            <a:chExt cx="838200" cy="4748445"/>
          </a:xfrm>
        </p:grpSpPr>
        <p:sp>
          <p:nvSpPr>
            <p:cNvPr id="9249" name="Oval 100"/>
            <p:cNvSpPr>
              <a:spLocks noChangeArrowheads="1"/>
            </p:cNvSpPr>
            <p:nvPr/>
          </p:nvSpPr>
          <p:spPr bwMode="auto">
            <a:xfrm>
              <a:off x="75438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0" name="Oval 101"/>
            <p:cNvSpPr>
              <a:spLocks noChangeArrowheads="1"/>
            </p:cNvSpPr>
            <p:nvPr/>
          </p:nvSpPr>
          <p:spPr bwMode="auto">
            <a:xfrm>
              <a:off x="75438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1" name="Oval 102"/>
            <p:cNvSpPr>
              <a:spLocks noChangeArrowheads="1"/>
            </p:cNvSpPr>
            <p:nvPr/>
          </p:nvSpPr>
          <p:spPr bwMode="auto">
            <a:xfrm>
              <a:off x="75438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2" name="Oval 103"/>
            <p:cNvSpPr>
              <a:spLocks noChangeArrowheads="1"/>
            </p:cNvSpPr>
            <p:nvPr/>
          </p:nvSpPr>
          <p:spPr bwMode="auto">
            <a:xfrm>
              <a:off x="75438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3" name="Oval 104"/>
            <p:cNvSpPr>
              <a:spLocks noChangeArrowheads="1"/>
            </p:cNvSpPr>
            <p:nvPr/>
          </p:nvSpPr>
          <p:spPr bwMode="auto">
            <a:xfrm>
              <a:off x="75438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4" name="Oval 105"/>
            <p:cNvSpPr>
              <a:spLocks noChangeArrowheads="1"/>
            </p:cNvSpPr>
            <p:nvPr/>
          </p:nvSpPr>
          <p:spPr bwMode="auto">
            <a:xfrm>
              <a:off x="75438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5" name="Oval 106"/>
            <p:cNvSpPr>
              <a:spLocks noChangeArrowheads="1"/>
            </p:cNvSpPr>
            <p:nvPr/>
          </p:nvSpPr>
          <p:spPr bwMode="auto">
            <a:xfrm>
              <a:off x="75438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9256" name="Group 178"/>
            <p:cNvGrpSpPr>
              <a:grpSpLocks/>
            </p:cNvGrpSpPr>
            <p:nvPr/>
          </p:nvGrpSpPr>
          <p:grpSpPr bwMode="auto">
            <a:xfrm>
              <a:off x="7239000" y="1371600"/>
              <a:ext cx="369332" cy="4748445"/>
              <a:chOff x="2831068" y="2133599"/>
              <a:chExt cx="369332" cy="4748445"/>
            </a:xfrm>
          </p:grpSpPr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795893" y="4462462"/>
                <a:ext cx="465772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58" name="TextBox 109"/>
              <p:cNvSpPr txBox="1">
                <a:spLocks noChangeArrowheads="1"/>
              </p:cNvSpPr>
              <p:nvPr/>
            </p:nvSpPr>
            <p:spPr bwMode="auto">
              <a:xfrm rot="16200000">
                <a:off x="2577152" y="6258797"/>
                <a:ext cx="87716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Barrier</a:t>
                </a:r>
              </a:p>
            </p:txBody>
          </p:sp>
        </p:grpSp>
      </p:grpSp>
      <p:cxnSp>
        <p:nvCxnSpPr>
          <p:cNvPr id="3" name="Straight Arrow Connector 2"/>
          <p:cNvCxnSpPr>
            <a:endCxn id="9262" idx="1"/>
          </p:cNvCxnSpPr>
          <p:nvPr/>
        </p:nvCxnSpPr>
        <p:spPr>
          <a:xfrm>
            <a:off x="2362201" y="6248400"/>
            <a:ext cx="2177255" cy="24046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1925" y="631190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1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4637088" y="6248400"/>
            <a:ext cx="2176462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975225" y="63119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2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862763" y="6248400"/>
            <a:ext cx="2178050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202489" y="63119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3</a:t>
            </a:r>
          </a:p>
        </p:txBody>
      </p:sp>
    </p:spTree>
    <p:extLst>
      <p:ext uri="{BB962C8B-B14F-4D97-AF65-F5344CB8AC3E}">
        <p14:creationId xmlns:p14="http://schemas.microsoft.com/office/powerpoint/2010/main" val="7060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1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r>
              <a:rPr lang="en-US" dirty="0"/>
              <a:t>Google’s Pregel: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to Pregel is a </a:t>
            </a:r>
            <a:r>
              <a:rPr lang="en-US" sz="2200" i="1" dirty="0"/>
              <a:t>directed</a:t>
            </a:r>
            <a:r>
              <a:rPr lang="en-US" sz="2200" dirty="0"/>
              <a:t> graph, which can be stored on a distributed storage layer (e.g., GFS or Bigtable)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graph is partitioned (e.g., using </a:t>
            </a:r>
            <a:r>
              <a:rPr lang="en-US" sz="2200" i="1" dirty="0"/>
              <a:t>hash</a:t>
            </a:r>
            <a:r>
              <a:rPr lang="en-US" sz="2200" dirty="0"/>
              <a:t> </a:t>
            </a:r>
            <a:r>
              <a:rPr lang="en-US" sz="2200" i="1" dirty="0"/>
              <a:t>partitioning</a:t>
            </a:r>
            <a:r>
              <a:rPr lang="en-US" sz="2200" dirty="0"/>
              <a:t>) and distributed across cluster machines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Execution is pursued in super-steps and final output can be stored again in a distributed storage layer</a:t>
            </a:r>
            <a:endParaRPr lang="en-US" sz="1800" b="1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2432173" y="4557608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479065" y="4846153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549408" y="5547448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162019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455492" y="426525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470273" y="4736145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73204" y="520874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470765" y="570012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293692" y="4441101"/>
            <a:ext cx="542320" cy="748713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314336" y="4911991"/>
            <a:ext cx="521676" cy="27782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9" idx="3"/>
          </p:cNvCxnSpPr>
          <p:nvPr/>
        </p:nvCxnSpPr>
        <p:spPr>
          <a:xfrm flipV="1">
            <a:off x="3311404" y="5189814"/>
            <a:ext cx="524606" cy="19477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3314336" y="5189814"/>
            <a:ext cx="521676" cy="686157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626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626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150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626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150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5626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626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159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69342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6" idx="3"/>
            <a:endCxn id="7" idx="1"/>
          </p:cNvCxnSpPr>
          <p:nvPr/>
        </p:nvCxnSpPr>
        <p:spPr>
          <a:xfrm>
            <a:off x="68580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8" idx="3"/>
          </p:cNvCxnSpPr>
          <p:nvPr/>
        </p:nvCxnSpPr>
        <p:spPr>
          <a:xfrm flipV="1">
            <a:off x="61341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3" idx="3"/>
          </p:cNvCxnSpPr>
          <p:nvPr/>
        </p:nvCxnSpPr>
        <p:spPr>
          <a:xfrm>
            <a:off x="67056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5" idx="3"/>
          </p:cNvCxnSpPr>
          <p:nvPr/>
        </p:nvCxnSpPr>
        <p:spPr>
          <a:xfrm flipV="1">
            <a:off x="70103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836010" y="4572025"/>
            <a:ext cx="1078992" cy="107899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/>
              <a:t>A Master Machine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5438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6962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5438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6962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5438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76962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5438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62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5438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962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90971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61" idx="3"/>
          </p:cNvCxnSpPr>
          <p:nvPr/>
        </p:nvCxnSpPr>
        <p:spPr>
          <a:xfrm>
            <a:off x="89154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3" idx="3"/>
            <a:endCxn id="173" idx="1"/>
          </p:cNvCxnSpPr>
          <p:nvPr/>
        </p:nvCxnSpPr>
        <p:spPr>
          <a:xfrm>
            <a:off x="88392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5" idx="3"/>
          </p:cNvCxnSpPr>
          <p:nvPr/>
        </p:nvCxnSpPr>
        <p:spPr>
          <a:xfrm flipV="1">
            <a:off x="81153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0" idx="3"/>
          </p:cNvCxnSpPr>
          <p:nvPr/>
        </p:nvCxnSpPr>
        <p:spPr>
          <a:xfrm>
            <a:off x="86868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3"/>
          </p:cNvCxnSpPr>
          <p:nvPr/>
        </p:nvCxnSpPr>
        <p:spPr>
          <a:xfrm flipV="1">
            <a:off x="89915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4915002" y="4207541"/>
            <a:ext cx="647598" cy="9039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248" idx="6"/>
          </p:cNvCxnSpPr>
          <p:nvPr/>
        </p:nvCxnSpPr>
        <p:spPr>
          <a:xfrm flipV="1">
            <a:off x="4915002" y="4670627"/>
            <a:ext cx="647598" cy="4408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248" idx="6"/>
            <a:endCxn id="87" idx="1"/>
          </p:cNvCxnSpPr>
          <p:nvPr/>
        </p:nvCxnSpPr>
        <p:spPr>
          <a:xfrm>
            <a:off x="4915002" y="5111522"/>
            <a:ext cx="647598" cy="525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stCxn id="248" idx="6"/>
          </p:cNvCxnSpPr>
          <p:nvPr/>
        </p:nvCxnSpPr>
        <p:spPr>
          <a:xfrm>
            <a:off x="4915002" y="5111522"/>
            <a:ext cx="647598" cy="58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>
            <a:off x="4915002" y="5111522"/>
            <a:ext cx="647598" cy="10138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9736658" y="5004397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9365982" y="4207541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9365982" y="4682269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9361532" y="5167655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365982" y="5662246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365982" y="611842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5" grpId="0" animBg="1"/>
      <p:bldP spid="6" grpId="0" animBg="1"/>
      <p:bldP spid="85" grpId="0" animBg="1"/>
      <p:bldP spid="86" grpId="0" animBg="1"/>
      <p:bldP spid="87" grpId="0" animBg="1"/>
      <p:bldP spid="88" grpId="0" animBg="1"/>
      <p:bldP spid="92" grpId="0" animBg="1"/>
      <p:bldP spid="93" grpId="0" animBg="1"/>
      <p:bldP spid="94" grpId="0" animBg="1"/>
      <p:bldP spid="95" grpId="0" animBg="1"/>
      <p:bldP spid="7" grpId="0" animBg="1"/>
      <p:bldP spid="248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5943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1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00146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Workflow and the Programming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12552" cy="50139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A user-defined function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F</a:t>
            </a:r>
            <a:r>
              <a:rPr lang="en-US" sz="2400" dirty="0"/>
              <a:t>) is executed at each vertex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read messages sent to </a:t>
            </a:r>
            <a:r>
              <a:rPr lang="en-US" sz="2400" b="1" dirty="0"/>
              <a:t>V</a:t>
            </a:r>
            <a:r>
              <a:rPr lang="en-US" sz="2400" dirty="0"/>
              <a:t> in super-step </a:t>
            </a:r>
            <a:r>
              <a:rPr lang="en-US" sz="2400" b="1" dirty="0"/>
              <a:t>S – 1</a:t>
            </a:r>
            <a:r>
              <a:rPr lang="en-US" sz="2400" b="1" i="1" dirty="0"/>
              <a:t> </a:t>
            </a:r>
            <a:r>
              <a:rPr lang="en-US" sz="2400" dirty="0"/>
              <a:t>and send messages to other vertices, which will receive them at super-step </a:t>
            </a:r>
            <a:r>
              <a:rPr lang="en-US" sz="2400" b="1" dirty="0"/>
              <a:t>S + 1</a:t>
            </a: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modify the state of </a:t>
            </a:r>
            <a:r>
              <a:rPr lang="en-US" sz="2400" b="1" dirty="0"/>
              <a:t>V</a:t>
            </a:r>
            <a:r>
              <a:rPr lang="en-US" sz="2400" dirty="0"/>
              <a:t> and its </a:t>
            </a:r>
          </a:p>
          <a:p>
            <a:pPr marL="0" lvl="1" indent="0" algn="just">
              <a:buNone/>
              <a:defRPr/>
            </a:pPr>
            <a:r>
              <a:rPr lang="en-US" sz="2400" dirty="0"/>
              <a:t>     outgoing edges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alter the </a:t>
            </a:r>
            <a:r>
              <a:rPr lang="en-US" sz="2400" i="1" dirty="0"/>
              <a:t>topology</a:t>
            </a:r>
            <a:r>
              <a:rPr lang="en-US" sz="2400" dirty="0"/>
              <a:t> of the graph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Messages in </a:t>
            </a:r>
            <a:r>
              <a:rPr lang="en-US" sz="2400" b="1" dirty="0"/>
              <a:t>F</a:t>
            </a:r>
            <a:r>
              <a:rPr lang="en-US" sz="2400" dirty="0"/>
              <a:t> are “explicitly” sent/received by programmers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/>
              <a:t>Hence, Pregel employs a </a:t>
            </a:r>
            <a:r>
              <a:rPr lang="en-US" sz="2200" dirty="0">
                <a:solidFill>
                  <a:srgbClr val="0070C0"/>
                </a:solidFill>
              </a:rPr>
              <a:t>message-passing programming model</a:t>
            </a: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9551389" y="2751264"/>
            <a:ext cx="1752600" cy="2262578"/>
            <a:chOff x="6019800" y="4138222"/>
            <a:chExt cx="1752600" cy="2262578"/>
          </a:xfrm>
        </p:grpSpPr>
        <p:sp>
          <p:nvSpPr>
            <p:cNvPr id="6" name="Rectangle 5"/>
            <p:cNvSpPr/>
            <p:nvPr/>
          </p:nvSpPr>
          <p:spPr>
            <a:xfrm>
              <a:off x="6019800" y="41382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1" y="4225240"/>
              <a:ext cx="1219199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6013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4688326"/>
              <a:ext cx="11430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5087816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5174834"/>
              <a:ext cx="4191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55860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673040"/>
              <a:ext cx="9906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19800" y="60491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2" y="6136126"/>
              <a:ext cx="723901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573175" y="4144976"/>
              <a:ext cx="152400" cy="2255824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>
              <a:off x="7391400" y="4307163"/>
              <a:ext cx="181775" cy="4555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16" idx="1"/>
            </p:cNvCxnSpPr>
            <p:nvPr/>
          </p:nvCxnSpPr>
          <p:spPr>
            <a:xfrm>
              <a:off x="7315200" y="4770249"/>
              <a:ext cx="257975" cy="5026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</p:cNvCxnSpPr>
            <p:nvPr/>
          </p:nvCxnSpPr>
          <p:spPr>
            <a:xfrm flipV="1">
              <a:off x="6591300" y="4762738"/>
              <a:ext cx="981875" cy="4940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3"/>
            </p:cNvCxnSpPr>
            <p:nvPr/>
          </p:nvCxnSpPr>
          <p:spPr>
            <a:xfrm>
              <a:off x="7162800" y="5754963"/>
              <a:ext cx="410375" cy="4699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3"/>
            </p:cNvCxnSpPr>
            <p:nvPr/>
          </p:nvCxnSpPr>
          <p:spPr>
            <a:xfrm rot="16200000">
              <a:off x="7006549" y="5651422"/>
              <a:ext cx="456180" cy="677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89237" y="27544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Machines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03828" y="3323501"/>
            <a:ext cx="1085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Local </a:t>
            </a:r>
            <a:br>
              <a:rPr lang="en-US" sz="1200" b="1" dirty="0">
                <a:solidFill>
                  <a:srgbClr val="FFC000"/>
                </a:solidFill>
              </a:rPr>
            </a:br>
            <a:r>
              <a:rPr lang="en-US" sz="1200" b="1" dirty="0">
                <a:solidFill>
                  <a:srgbClr val="FFC000"/>
                </a:solidFill>
              </a:rPr>
              <a:t>Computations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5078" y="3897429"/>
            <a:ext cx="1200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Communication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48036" y="4248843"/>
            <a:ext cx="120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Barrier</a:t>
            </a:r>
            <a:br>
              <a:rPr lang="en-US" sz="1200" b="1" dirty="0">
                <a:solidFill>
                  <a:srgbClr val="C00000"/>
                </a:solidFill>
              </a:rPr>
            </a:br>
            <a:r>
              <a:rPr lang="en-US" sz="1200" b="1" dirty="0">
                <a:solidFill>
                  <a:srgbClr val="C00000"/>
                </a:solidFill>
              </a:rPr>
              <a:t>Synchronization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5147" y="4828901"/>
            <a:ext cx="2309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Vertical Structure of a Super-Step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6581" y="2771521"/>
            <a:ext cx="3706018" cy="2351471"/>
          </a:xfrm>
          <a:prstGeom prst="rect">
            <a:avLst/>
          </a:prstGeom>
          <a:noFill/>
          <a:ln w="95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8298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When Does a Pregel Program Terminate?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39"/>
            <a:ext cx="10204704" cy="525843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dirty="0" err="1"/>
              <a:t>Pregel</a:t>
            </a:r>
            <a:r>
              <a:rPr lang="en-US" sz="2200" dirty="0"/>
              <a:t> program works as follows: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dirty="0"/>
              <a:t>At super-step 0, every vertex is active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i="1" dirty="0"/>
              <a:t>ONLY</a:t>
            </a:r>
            <a:r>
              <a:rPr lang="en-US" sz="2000" dirty="0"/>
              <a:t> active vertices in any super-step perform computations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deactivates itself by voting to halt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It, subsequently, enters an inactive state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can return to an active state if it receives an external message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1100" dirty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200" dirty="0"/>
              <a:t>A Pregel program terminates when: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All vertices are inactive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And, there are no messages in transit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222750" y="4008172"/>
            <a:ext cx="10668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67400" y="4014522"/>
            <a:ext cx="1066800" cy="381000"/>
          </a:xfrm>
          <a:prstGeom prst="round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Inactive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4267200" y="4190126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6629400" y="4198672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97" name="Group 24"/>
          <p:cNvGrpSpPr>
            <a:grpSpLocks/>
          </p:cNvGrpSpPr>
          <p:nvPr/>
        </p:nvGrpSpPr>
        <p:grpSpPr bwMode="auto">
          <a:xfrm>
            <a:off x="4756150" y="3474772"/>
            <a:ext cx="1644650" cy="513398"/>
            <a:chOff x="5791200" y="2438400"/>
            <a:chExt cx="1644650" cy="513398"/>
          </a:xfrm>
        </p:grpSpPr>
        <p:cxnSp>
          <p:nvCxnSpPr>
            <p:cNvPr id="5" name="Curved Connector 4"/>
            <p:cNvCxnSpPr/>
            <p:nvPr/>
          </p:nvCxnSpPr>
          <p:spPr>
            <a:xfrm rot="16200000" flipH="1">
              <a:off x="6610350" y="2126298"/>
              <a:ext cx="6350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Box 23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447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Vote to Halt</a:t>
              </a:r>
            </a:p>
          </p:txBody>
        </p:sp>
      </p:grpSp>
      <p:grpSp>
        <p:nvGrpSpPr>
          <p:cNvPr id="12298" name="Group 25"/>
          <p:cNvGrpSpPr>
            <a:grpSpLocks/>
          </p:cNvGrpSpPr>
          <p:nvPr/>
        </p:nvGrpSpPr>
        <p:grpSpPr bwMode="auto">
          <a:xfrm>
            <a:off x="4756150" y="4439743"/>
            <a:ext cx="1703388" cy="530458"/>
            <a:chOff x="5791199" y="3403438"/>
            <a:chExt cx="1703388" cy="531160"/>
          </a:xfrm>
        </p:grpSpPr>
        <p:cxnSp>
          <p:nvCxnSpPr>
            <p:cNvPr id="8" name="Curved Connector 7"/>
            <p:cNvCxnSpPr/>
            <p:nvPr/>
          </p:nvCxnSpPr>
          <p:spPr>
            <a:xfrm rot="5400000" flipH="1">
              <a:off x="6610345" y="2584292"/>
              <a:ext cx="6358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TextBox 29"/>
            <p:cNvSpPr txBox="1">
              <a:spLocks noChangeArrowheads="1"/>
            </p:cNvSpPr>
            <p:nvPr/>
          </p:nvSpPr>
          <p:spPr bwMode="auto">
            <a:xfrm>
              <a:off x="5840412" y="3657599"/>
              <a:ext cx="1654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Message Received</a:t>
              </a:r>
            </a:p>
          </p:txBody>
        </p:sp>
      </p:grpSp>
      <p:sp>
        <p:nvSpPr>
          <p:cNvPr id="12299" name="TextBox 27"/>
          <p:cNvSpPr txBox="1">
            <a:spLocks noChangeArrowheads="1"/>
          </p:cNvSpPr>
          <p:nvPr/>
        </p:nvSpPr>
        <p:spPr bwMode="auto">
          <a:xfrm>
            <a:off x="4222750" y="4964112"/>
            <a:ext cx="2959100" cy="3698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Vertex State Machine</a:t>
            </a:r>
          </a:p>
        </p:txBody>
      </p:sp>
    </p:spTree>
    <p:extLst>
      <p:ext uri="{BB962C8B-B14F-4D97-AF65-F5344CB8AC3E}">
        <p14:creationId xmlns:p14="http://schemas.microsoft.com/office/powerpoint/2010/main" val="6456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229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47473</TotalTime>
  <Words>672</Words>
  <Application>Microsoft Macintosh PowerPoint</Application>
  <PresentationFormat>Widescreen</PresentationFormat>
  <Paragraphs>280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Tahoma</vt:lpstr>
      <vt:lpstr>Wingdings</vt:lpstr>
      <vt:lpstr>1_Office Theme</vt:lpstr>
      <vt:lpstr>PowerPoint Presentation</vt:lpstr>
      <vt:lpstr>Today…</vt:lpstr>
      <vt:lpstr>Distributed Analytics Frameworks</vt:lpstr>
      <vt:lpstr>Google’s Pregel</vt:lpstr>
      <vt:lpstr>The BSP Model</vt:lpstr>
      <vt:lpstr>Google’s Pregel: A Bird’s Eye View</vt:lpstr>
      <vt:lpstr>Distributed Analytics Frameworks</vt:lpstr>
      <vt:lpstr>Workflow and the Programming Model</vt:lpstr>
      <vt:lpstr>When Does a Pregel Program Terminate?</vt:lpstr>
      <vt:lpstr>Example: Find Max Value </vt:lpstr>
      <vt:lpstr>Distributed Analytics Frameworks</vt:lpstr>
      <vt:lpstr>The Architectural and Scheduling Models</vt:lpstr>
      <vt:lpstr>Google’s Pregel: Summary</vt:lpstr>
      <vt:lpstr>MapReduce vs. Pregel</vt:lpstr>
      <vt:lpstr>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1128</cp:revision>
  <dcterms:created xsi:type="dcterms:W3CDTF">2012-02-01T11:48:04Z</dcterms:created>
  <dcterms:modified xsi:type="dcterms:W3CDTF">2020-11-09T04:08:32Z</dcterms:modified>
</cp:coreProperties>
</file>