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622" r:id="rId2"/>
    <p:sldId id="708" r:id="rId3"/>
    <p:sldId id="674" r:id="rId4"/>
    <p:sldId id="675" r:id="rId5"/>
    <p:sldId id="676" r:id="rId6"/>
    <p:sldId id="677" r:id="rId7"/>
    <p:sldId id="679" r:id="rId8"/>
    <p:sldId id="680" r:id="rId9"/>
    <p:sldId id="681" r:id="rId10"/>
    <p:sldId id="683" r:id="rId11"/>
    <p:sldId id="684" r:id="rId12"/>
    <p:sldId id="685" r:id="rId13"/>
    <p:sldId id="686" r:id="rId14"/>
    <p:sldId id="687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2" r:id="rId28"/>
    <p:sldId id="706" r:id="rId29"/>
    <p:sldId id="629" r:id="rId30"/>
    <p:sldId id="657" r:id="rId31"/>
    <p:sldId id="658" r:id="rId32"/>
    <p:sldId id="659" r:id="rId33"/>
    <p:sldId id="660" r:id="rId34"/>
    <p:sldId id="662" r:id="rId35"/>
    <p:sldId id="665" r:id="rId36"/>
    <p:sldId id="666" r:id="rId37"/>
    <p:sldId id="667" r:id="rId38"/>
    <p:sldId id="668" r:id="rId39"/>
    <p:sldId id="669" r:id="rId40"/>
    <p:sldId id="670" r:id="rId41"/>
    <p:sldId id="671" r:id="rId42"/>
    <p:sldId id="707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4" autoAdjust="0"/>
    <p:restoredTop sz="86551" autoAdjust="0"/>
  </p:normalViewPr>
  <p:slideViewPr>
    <p:cSldViewPr>
      <p:cViewPr varScale="1">
        <p:scale>
          <a:sx n="112" d="100"/>
          <a:sy n="112" d="100"/>
        </p:scale>
        <p:origin x="1248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10/28/20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347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307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129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80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683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5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555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344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1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5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47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36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74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43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80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B2BC6703-38A3-48EB-8A62-6F5C0852C834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1394ADF-70BD-49B5-BF65-AB9A52835A9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MPI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16, October 28,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378260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Definition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0CCD36-89D0-4180-8D03-CBB832D1613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0070C0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70C0"/>
                </a:solidFill>
              </a:rPr>
              <a:t>industry standard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all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Most MPI routines require you to specify a communicator as an 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</a:t>
            </a:r>
            <a:r>
              <a:rPr lang="en-US" sz="2400" b="1" dirty="0">
                <a:solidFill>
                  <a:schemeClr val="tx1"/>
                </a:solidFill>
              </a:rPr>
              <a:t>MPI_COMM_WORLD</a:t>
            </a:r>
            <a:r>
              <a:rPr lang="en-US" sz="2400" dirty="0">
                <a:solidFill>
                  <a:schemeClr val="tx1"/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the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unique 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the programmer to specify the source and destination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by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problem can consist of several sub-problems where each can be solved independently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You can create a new communicator for each sub-problem as a subset of an existing communicator</a:t>
            </a:r>
          </a:p>
          <a:p>
            <a:pPr marL="0" indent="0" algn="just" eaLnBrk="1" hangingPunct="1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allows you to achieve that by using </a:t>
            </a:r>
            <a:r>
              <a:rPr lang="en-US" sz="2400" b="1" dirty="0">
                <a:solidFill>
                  <a:srgbClr val="0070C0"/>
                </a:solidFill>
              </a:rPr>
              <a:t>MPI_COMM_SPLIT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8F96DC-D36F-4755-8117-7A6031F198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2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Programming Models: MPI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P2 is due today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We will practice together on MPI in </a:t>
            </a:r>
            <a:r>
              <a:rPr lang="en-US" sz="2600"/>
              <a:t>tomorrow’s recitation  </a:t>
            </a:r>
            <a:endParaRPr lang="en-US" sz="2600" dirty="0"/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 MPI Point-To-Point Communication Routines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26160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87057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6105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48846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38798"/>
              </p:ext>
            </p:extLst>
          </p:nvPr>
        </p:nvGraphicFramePr>
        <p:xfrm>
          <a:off x="1371600" y="1981200"/>
          <a:ext cx="9448800" cy="3886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Routine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br>
                        <a:rPr lang="en-US" sz="1600" dirty="0"/>
                      </a:b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42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742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298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We will focus on MPI:</a:t>
            </a:r>
            <a:endParaRPr lang="en-US" sz="24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Definitions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Collective communication</a:t>
            </a:r>
          </a:p>
          <a:p>
            <a:pPr marL="457200" lvl="1" indent="0" algn="just" eaLnBrk="1" hangingPunct="1">
              <a:buNone/>
              <a:defRPr/>
            </a:pPr>
            <a:endParaRPr lang="en-US" sz="1000" i="1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8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group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communicator argument in a collective communication routine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it is the programmer's responsibility to ensure that all processes within a communicator participate in any collective 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Allgather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Alltoall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Allreduce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i="1" dirty="0" err="1">
                <a:solidFill>
                  <a:srgbClr val="0000FF"/>
                </a:solidFill>
              </a:rPr>
              <a:t>Reducescatter</a:t>
            </a:r>
            <a:endParaRPr lang="en-US" altLang="en-US" sz="2400" i="1" dirty="0">
              <a:solidFill>
                <a:srgbClr val="0000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168900"/>
            <a:ext cx="8497888" cy="3381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int </a:t>
            </a:r>
            <a:r>
              <a:rPr lang="en-US" altLang="en-US" sz="1600" b="1">
                <a:solidFill>
                  <a:schemeClr val="bg1"/>
                </a:solidFill>
              </a:rPr>
              <a:t>MPI_Bcast </a:t>
            </a:r>
            <a:r>
              <a:rPr lang="en-US" alt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distinct messages from each task in the group to a single destination task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int </a:t>
            </a:r>
            <a:r>
              <a:rPr lang="en-US" altLang="en-US" sz="1400" dirty="0" err="1">
                <a:solidFill>
                  <a:schemeClr val="bg1"/>
                </a:solidFill>
              </a:rPr>
              <a:t>MPI_Scatter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sendcnt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int </a:t>
            </a:r>
            <a:r>
              <a:rPr lang="en-US" altLang="en-US" sz="1400" dirty="0" err="1">
                <a:solidFill>
                  <a:schemeClr val="bg1"/>
                </a:solidFill>
              </a:rPr>
              <a:t>recvcnt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                           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int root,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79565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MPI_Gather ( void *sendbuf, int sendcnt, MPI_Datatype sendtype, void *recvbuf, int recvcount,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MPI_Datatype recvtype, int root,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5410201"/>
            <a:ext cx="79248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MPI_Allgather ( void *sendbuf, int sendcount, MPI_Datatype sendtype, void *recvbuf, int 	  	            recvcount, MPI_Datatype recvtype, MPI_Comm comm )</a:t>
            </a:r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i="1" dirty="0" err="1">
                <a:solidFill>
                  <a:srgbClr val="C0000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05000" y="5410201"/>
            <a:ext cx="83820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int MPI_Reduce ( void *sendbuf, void *recvbuf, int count, MPI_Datatype datatype, MPI_Op op, int 	           root, MPI_Comm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73250" y="6096001"/>
            <a:ext cx="8413750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439400" cy="45262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PageRank is a </a:t>
            </a:r>
            <a:r>
              <a:rPr lang="en-US" sz="2400" i="1" dirty="0">
                <a:solidFill>
                  <a:schemeClr val="tx1"/>
                </a:solidFill>
              </a:rPr>
              <a:t>function</a:t>
            </a:r>
            <a:r>
              <a:rPr lang="en-US" sz="2400" dirty="0">
                <a:solidFill>
                  <a:schemeClr val="tx1"/>
                </a:solidFill>
              </a:rPr>
              <a:t> that assigns a real number to each page in the Web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Intuition</a:t>
            </a:r>
            <a:r>
              <a:rPr lang="en-US" sz="2400" dirty="0">
                <a:solidFill>
                  <a:schemeClr val="tx1"/>
                </a:solidFill>
              </a:rPr>
              <a:t>: the higher the PageRank of a page, the more “important” it 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Simulation of </a:t>
            </a:r>
            <a:r>
              <a:rPr lang="en-US" sz="2400" i="1" dirty="0">
                <a:solidFill>
                  <a:schemeClr val="tx1"/>
                </a:solidFill>
              </a:rPr>
              <a:t>random surfers </a:t>
            </a:r>
            <a:r>
              <a:rPr lang="en-US" sz="2400" dirty="0">
                <a:solidFill>
                  <a:schemeClr val="tx1"/>
                </a:solidFill>
              </a:rPr>
              <a:t>allows approximating the intuitive notion of the “importance” of pages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Random surfers start at random pages and tend to congregate at important pages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Pages with larger numbers of surfers are more “important” than pages with smaller numbers of surfers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7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What is a parallel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A, will next be at A, B, C, and D with probabilities of 0, 1/3, 1/3, and 1/3, respectively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random surfer starting at B, will next be at A, B, C and D with probabilities of ½, 0, 0, and ½, respectively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876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6019800" y="22098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4876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019800" y="3286049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5267045" y="2600046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5334000" y="24384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6248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5105400" y="2667001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5334000" y="3514649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Brace 3"/>
          <p:cNvSpPr/>
          <p:nvPr/>
        </p:nvSpPr>
        <p:spPr>
          <a:xfrm>
            <a:off x="6793337" y="2328825"/>
            <a:ext cx="228600" cy="12954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1946" y="2791859"/>
            <a:ext cx="373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 hypothetical example of the Web</a:t>
            </a:r>
          </a:p>
        </p:txBody>
      </p:sp>
    </p:spTree>
    <p:extLst>
      <p:ext uri="{BB962C8B-B14F-4D97-AF65-F5344CB8AC3E}">
        <p14:creationId xmlns:p14="http://schemas.microsoft.com/office/powerpoint/2010/main" val="285636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4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Web can be represented as a directed graph, with pages as nodes and links between pages as edges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743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886200" y="2886151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39624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Straight Arrow Connector 12"/>
          <p:cNvCxnSpPr>
            <a:stCxn id="3" idx="5"/>
            <a:endCxn id="7" idx="1"/>
          </p:cNvCxnSpPr>
          <p:nvPr/>
        </p:nvCxnSpPr>
        <p:spPr>
          <a:xfrm>
            <a:off x="3133445" y="3276397"/>
            <a:ext cx="819710" cy="75295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3" idx="6"/>
          </p:cNvCxnSpPr>
          <p:nvPr/>
        </p:nvCxnSpPr>
        <p:spPr>
          <a:xfrm flipH="1">
            <a:off x="3200400" y="3114751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0"/>
          </p:cNvCxnSpPr>
          <p:nvPr/>
        </p:nvCxnSpPr>
        <p:spPr>
          <a:xfrm>
            <a:off x="4114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4"/>
            <a:endCxn id="6" idx="0"/>
          </p:cNvCxnSpPr>
          <p:nvPr/>
        </p:nvCxnSpPr>
        <p:spPr>
          <a:xfrm>
            <a:off x="2971800" y="3343352"/>
            <a:ext cx="0" cy="619049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6" idx="6"/>
          </p:cNvCxnSpPr>
          <p:nvPr/>
        </p:nvCxnSpPr>
        <p:spPr>
          <a:xfrm flipH="1">
            <a:off x="3200400" y="4191000"/>
            <a:ext cx="6858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ket 3"/>
          <p:cNvSpPr/>
          <p:nvPr/>
        </p:nvSpPr>
        <p:spPr>
          <a:xfrm>
            <a:off x="6096000" y="280225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88615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9" name="Right Bracket 8"/>
          <p:cNvSpPr/>
          <p:nvPr/>
        </p:nvSpPr>
        <p:spPr>
          <a:xfrm>
            <a:off x="8752496" y="277336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14800" y="5303384"/>
            <a:ext cx="6722076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i="1" u="sng" dirty="0"/>
              <a:t>transition matrix</a:t>
            </a:r>
            <a:r>
              <a:rPr lang="en-US" sz="2400" dirty="0"/>
              <a:t> of the Web, which describes what happens to random surfers after </a:t>
            </a:r>
            <a:r>
              <a:rPr lang="en-US" sz="2400" i="1" u="sng" dirty="0"/>
              <a:t>one step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7220258" y="3465314"/>
            <a:ext cx="543904" cy="2819400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212492" y="3453596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 </a:t>
            </a:r>
            <a:r>
              <a:rPr lang="en-US" sz="2800" dirty="0"/>
              <a:t>=</a:t>
            </a:r>
            <a:r>
              <a:rPr lang="en-US" sz="2800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6838" y="2401248"/>
            <a:ext cx="256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 A        B         C        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86959" y="288615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72930" y="32502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963725" y="360465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80214" y="40087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7944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probability distribution for the location of a random surfer can be described by a </a:t>
            </a:r>
            <a:r>
              <a:rPr lang="en-US" sz="2400" i="1" dirty="0">
                <a:solidFill>
                  <a:schemeClr val="tx1"/>
                </a:solidFill>
              </a:rPr>
              <a:t>column vector</a:t>
            </a:r>
            <a:r>
              <a:rPr lang="en-US" sz="2400" dirty="0">
                <a:solidFill>
                  <a:schemeClr val="tx1"/>
                </a:solidFill>
              </a:rPr>
              <a:t> (say, </a:t>
            </a:r>
            <a:r>
              <a:rPr lang="en-US" sz="2400" b="1" i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) whose </a:t>
            </a:r>
            <a:r>
              <a:rPr lang="en-US" sz="2400" b="1" i="1" dirty="0" err="1">
                <a:solidFill>
                  <a:schemeClr val="tx1"/>
                </a:solidFill>
              </a:rPr>
              <a:t>j</a:t>
            </a:r>
            <a:r>
              <a:rPr lang="en-US" sz="2400" baseline="30000" dirty="0" err="1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element is the probability that the surfer is at page </a:t>
            </a:r>
            <a:r>
              <a:rPr lang="en-US" sz="2400" b="1" i="1" dirty="0">
                <a:solidFill>
                  <a:schemeClr val="tx1"/>
                </a:solidFill>
              </a:rPr>
              <a:t>j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probability is the (idealized) PageRank function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We can start a random surfer at any of the 4 pages of our tiny Web graph, with </a:t>
            </a:r>
            <a:r>
              <a:rPr lang="en-US" sz="2400" i="1" dirty="0">
                <a:solidFill>
                  <a:schemeClr val="tx1"/>
                </a:solidFill>
              </a:rPr>
              <a:t>equal</a:t>
            </a:r>
            <a:r>
              <a:rPr lang="en-US" sz="2400" dirty="0">
                <a:solidFill>
                  <a:schemeClr val="tx1"/>
                </a:solidFill>
              </a:rPr>
              <a:t> probabilities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5556306" y="4422088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32507" y="4505980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167229" y="4422089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29200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dirty="0"/>
              <a:t>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5835" y="454789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71806" y="491201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2601" y="52663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79090" y="5670527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19010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51008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is the transition matrix of the Web, after one step, the distribution of the surfer will be 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After two steps it will be </a:t>
            </a:r>
            <a:r>
              <a:rPr lang="en-US" sz="2400" b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b="1" dirty="0" err="1">
                <a:solidFill>
                  <a:schemeClr val="tx1"/>
                </a:solidFill>
              </a:rPr>
              <a:t>Mv</a:t>
            </a:r>
            <a:r>
              <a:rPr lang="en-US" sz="2400" dirty="0">
                <a:solidFill>
                  <a:schemeClr val="tx1"/>
                </a:solidFill>
              </a:rPr>
              <a:t>) =</a:t>
            </a:r>
            <a:r>
              <a:rPr lang="en-US" sz="2400" b="1" dirty="0">
                <a:solidFill>
                  <a:schemeClr val="tx1"/>
                </a:solidFill>
              </a:rPr>
              <a:t> M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v</a:t>
            </a:r>
            <a:r>
              <a:rPr lang="en-US" sz="2400" dirty="0">
                <a:solidFill>
                  <a:schemeClr val="tx1"/>
                </a:solidFill>
              </a:rPr>
              <a:t>, and so 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In general, multiplying the initial vector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by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 total of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times will give the distribution of the surfer after </a:t>
            </a:r>
            <a:r>
              <a:rPr lang="en-US" sz="2200" b="1" i="1" dirty="0" err="1">
                <a:solidFill>
                  <a:schemeClr val="tx1"/>
                </a:solidFill>
              </a:rPr>
              <a:t>i</a:t>
            </a:r>
            <a:r>
              <a:rPr lang="en-US" sz="2200" dirty="0">
                <a:solidFill>
                  <a:schemeClr val="tx1"/>
                </a:solidFill>
              </a:rPr>
              <a:t> steps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Left Bracket 19"/>
          <p:cNvSpPr/>
          <p:nvPr/>
        </p:nvSpPr>
        <p:spPr>
          <a:xfrm>
            <a:off x="6172200" y="2747783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48401" y="2831675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23" name="Right Bracket 22"/>
          <p:cNvSpPr/>
          <p:nvPr/>
        </p:nvSpPr>
        <p:spPr>
          <a:xfrm>
            <a:off x="6783123" y="2747784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3124200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2850631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5780696" y="2737845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7749669" y="2766739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25870" y="2850631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4" name="Right Bracket 13"/>
          <p:cNvSpPr/>
          <p:nvPr/>
        </p:nvSpPr>
        <p:spPr>
          <a:xfrm>
            <a:off x="8488384" y="2766740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59641" y="33528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865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3" grpId="0" animBg="1"/>
      <p:bldP spid="8" grpId="0" animBg="1"/>
      <p:bldP spid="9" grpId="0"/>
      <p:bldP spid="10" grpId="0" animBg="1"/>
      <p:bldP spid="11" grpId="0" animBg="1"/>
      <p:bldP spid="13" grpId="0"/>
      <p:bldP spid="14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90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First</a:t>
            </a:r>
            <a:r>
              <a:rPr lang="en-US" sz="2200" dirty="0">
                <a:solidFill>
                  <a:schemeClr val="tx1"/>
                </a:solidFill>
              </a:rPr>
              <a:t>, partition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 at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148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3" grpId="0" animBg="1"/>
      <p:bldP spid="13" grpId="0"/>
      <p:bldP spid="22" grpId="0"/>
      <p:bldP spid="24" grpId="0"/>
      <p:bldP spid="25" grpId="0"/>
      <p:bldP spid="28" grpId="0" animBg="1"/>
      <p:bldP spid="29" grpId="0" animBg="1"/>
      <p:bldP spid="30" grpId="0" animBg="1"/>
      <p:bldP spid="14" grpId="0"/>
      <p:bldP spid="31" grpId="0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9369552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r3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0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Second</a:t>
            </a:r>
            <a:r>
              <a:rPr lang="en-US" sz="2200" dirty="0">
                <a:solidFill>
                  <a:schemeClr val="tx1"/>
                </a:solidFill>
              </a:rPr>
              <a:t>, distribute </a:t>
            </a:r>
            <a:r>
              <a:rPr lang="en-US" sz="2200" b="1" dirty="0">
                <a:solidFill>
                  <a:schemeClr val="tx1"/>
                </a:solidFill>
              </a:rPr>
              <a:t>M</a:t>
            </a:r>
            <a:r>
              <a:rPr lang="en-US" sz="2200" dirty="0">
                <a:solidFill>
                  <a:schemeClr val="tx1"/>
                </a:solidFill>
              </a:rPr>
              <a:t>’s partitions to the machines (e.g., using MPI-Scatter())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125125" y="3305494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1325" y="3389386"/>
            <a:ext cx="26564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      ½      1      0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0      0       ½</a:t>
            </a:r>
          </a:p>
          <a:p>
            <a:r>
              <a:rPr lang="en-US" sz="2400" b="1" dirty="0"/>
              <a:t>1/3    ½     0       0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4781621" y="3276600"/>
            <a:ext cx="162904" cy="1766339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896525" y="3797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96525" y="4178062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96525" y="4527258"/>
            <a:ext cx="3276600" cy="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4351" y="335190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4351" y="381731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76400" y="419099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84351" y="463350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5" name="Straight Arrow Connector 4"/>
          <p:cNvCxnSpPr>
            <a:endCxn id="3" idx="1"/>
          </p:cNvCxnSpPr>
          <p:nvPr/>
        </p:nvCxnSpPr>
        <p:spPr>
          <a:xfrm flipV="1">
            <a:off x="4944526" y="2942427"/>
            <a:ext cx="1761075" cy="6389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8" idx="1"/>
          </p:cNvCxnSpPr>
          <p:nvPr/>
        </p:nvCxnSpPr>
        <p:spPr>
          <a:xfrm flipV="1">
            <a:off x="4944525" y="3871273"/>
            <a:ext cx="1775652" cy="911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9" idx="1"/>
          </p:cNvCxnSpPr>
          <p:nvPr/>
        </p:nvCxnSpPr>
        <p:spPr>
          <a:xfrm>
            <a:off x="4944525" y="4347120"/>
            <a:ext cx="1786916" cy="4577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0" idx="1"/>
          </p:cNvCxnSpPr>
          <p:nvPr/>
        </p:nvCxnSpPr>
        <p:spPr>
          <a:xfrm>
            <a:off x="4944525" y="4800599"/>
            <a:ext cx="1786916" cy="9266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254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Third</a:t>
            </a:r>
            <a:r>
              <a:rPr lang="en-US" sz="2200" dirty="0">
                <a:solidFill>
                  <a:schemeClr val="tx1"/>
                </a:solidFill>
              </a:rPr>
              <a:t>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1935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38839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2451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182" b="-8811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4802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044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698124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1162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666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3695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67587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3696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39762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68607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2419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2418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Third, copy </a:t>
            </a:r>
            <a:r>
              <a:rPr lang="en-US" sz="2200" b="1" dirty="0">
                <a:solidFill>
                  <a:schemeClr val="tx1"/>
                </a:solidFill>
              </a:rPr>
              <a:t>v</a:t>
            </a:r>
            <a:r>
              <a:rPr lang="en-US" sz="2200" dirty="0">
                <a:solidFill>
                  <a:schemeClr val="tx1"/>
                </a:solidFill>
              </a:rPr>
              <a:t> to each machine (e.g., using MPI-</a:t>
            </a:r>
            <a:r>
              <a:rPr lang="en-US" sz="2200" dirty="0" err="1">
                <a:solidFill>
                  <a:schemeClr val="tx1"/>
                </a:solidFill>
              </a:rPr>
              <a:t>Bcast</a:t>
            </a:r>
            <a:r>
              <a:rPr lang="en-US" sz="2200" dirty="0">
                <a:solidFill>
                  <a:schemeClr val="tx1"/>
                </a:solidFill>
              </a:rPr>
              <a:t>())– </a:t>
            </a:r>
            <a:r>
              <a:rPr lang="en-US" sz="2200" i="1" dirty="0">
                <a:solidFill>
                  <a:srgbClr val="FF0000"/>
                </a:solidFill>
              </a:rPr>
              <a:t>Iteration 1 starts here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6" name="Left Bracket 25"/>
          <p:cNvSpPr/>
          <p:nvPr/>
        </p:nvSpPr>
        <p:spPr>
          <a:xfrm>
            <a:off x="3886200" y="32863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962401" y="3370252"/>
            <a:ext cx="697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1/4 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  <a:p>
            <a:r>
              <a:rPr lang="en-US" sz="2400" b="1" dirty="0"/>
              <a:t>1/4</a:t>
            </a:r>
          </a:p>
        </p:txBody>
      </p:sp>
      <p:sp>
        <p:nvSpPr>
          <p:cNvPr id="34" name="Right Bracket 33"/>
          <p:cNvSpPr/>
          <p:nvPr/>
        </p:nvSpPr>
        <p:spPr>
          <a:xfrm>
            <a:off x="4497123" y="32863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4" idx="2"/>
            <a:endCxn id="3" idx="1"/>
          </p:cNvCxnSpPr>
          <p:nvPr/>
        </p:nvCxnSpPr>
        <p:spPr>
          <a:xfrm flipV="1">
            <a:off x="4660028" y="2942427"/>
            <a:ext cx="2045573" cy="1212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7" idx="3"/>
            <a:endCxn id="28" idx="1"/>
          </p:cNvCxnSpPr>
          <p:nvPr/>
        </p:nvCxnSpPr>
        <p:spPr>
          <a:xfrm flipV="1">
            <a:off x="4660027" y="3871272"/>
            <a:ext cx="2060150" cy="2838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4" idx="2"/>
            <a:endCxn id="29" idx="1"/>
          </p:cNvCxnSpPr>
          <p:nvPr/>
        </p:nvCxnSpPr>
        <p:spPr>
          <a:xfrm>
            <a:off x="4660027" y="4155084"/>
            <a:ext cx="2071414" cy="6498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30" idx="1"/>
          </p:cNvCxnSpPr>
          <p:nvPr/>
        </p:nvCxnSpPr>
        <p:spPr>
          <a:xfrm>
            <a:off x="4660027" y="4155083"/>
            <a:ext cx="2071414" cy="15721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821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0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5653"/>
              </a:xfrm>
              <a:prstGeom prst="rect">
                <a:avLst/>
              </a:prstGeom>
              <a:blipFill>
                <a:blip r:embed="rId3"/>
                <a:stretch>
                  <a:fillRect t="-19014" b="-8873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1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2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bg1">
                        <a:lumMod val="95000"/>
                      </a:schemeClr>
                    </a:solidFill>
                  </a:rPr>
                  <a:t>3</a:t>
                </a:r>
                <a:r>
                  <a:rPr lang="en-US" sz="2200" b="1" dirty="0">
                    <a:solidFill>
                      <a:schemeClr val="bg1">
                        <a:lumMod val="9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177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85264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+mj-lt"/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dirty="0"/>
              <a:t>Traditional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3798888" y="56086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Fourth</a:t>
            </a:r>
            <a:r>
              <a:rPr lang="en-US" sz="2200" dirty="0">
                <a:solidFill>
                  <a:schemeClr val="tx1"/>
                </a:solidFill>
              </a:rPr>
              <a:t>, apply the </a:t>
            </a:r>
            <a:r>
              <a:rPr lang="en-US" sz="2200" b="1" dirty="0" err="1">
                <a:solidFill>
                  <a:schemeClr val="tx1"/>
                </a:solidFill>
              </a:rPr>
              <a:t>Mv</a:t>
            </a:r>
            <a:r>
              <a:rPr lang="en-US" sz="2200" dirty="0">
                <a:solidFill>
                  <a:schemeClr val="tx1"/>
                </a:solidFill>
              </a:rPr>
              <a:t> multiplication logic at each machine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>
                    <a:solidFill>
                      <a:schemeClr val="tx1"/>
                    </a:solidFill>
                  </a:rPr>
                  <a:t>j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652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Example: PageRank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99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this be implemented in MPI?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C00000"/>
                </a:solidFill>
              </a:rPr>
              <a:t>Fifth</a:t>
            </a:r>
            <a:r>
              <a:rPr lang="en-US" sz="2200" dirty="0">
                <a:solidFill>
                  <a:schemeClr val="tx1"/>
                </a:solidFill>
              </a:rPr>
              <a:t>, each machine sends back its element to the master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Left Bracket 11"/>
          <p:cNvSpPr/>
          <p:nvPr/>
        </p:nvSpPr>
        <p:spPr>
          <a:xfrm>
            <a:off x="4366685" y="3402760"/>
            <a:ext cx="152400" cy="1737444"/>
          </a:xfrm>
          <a:prstGeom prst="lef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42886" y="3486652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9/24 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  <a:p>
            <a:r>
              <a:rPr lang="en-US" sz="2400" b="1" dirty="0"/>
              <a:t>5/24</a:t>
            </a:r>
          </a:p>
        </p:txBody>
      </p:sp>
      <p:sp>
        <p:nvSpPr>
          <p:cNvPr id="15" name="Right Bracket 14"/>
          <p:cNvSpPr/>
          <p:nvPr/>
        </p:nvSpPr>
        <p:spPr>
          <a:xfrm>
            <a:off x="5105400" y="3402761"/>
            <a:ext cx="162904" cy="1737444"/>
          </a:xfrm>
          <a:prstGeom prst="rightBracket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49867" y="3446361"/>
            <a:ext cx="5549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  <a:r>
              <a:rPr lang="en-US" sz="2400" b="1" baseline="-25000" dirty="0"/>
              <a:t>0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1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2 </a:t>
            </a:r>
          </a:p>
          <a:p>
            <a:r>
              <a:rPr lang="en-US" sz="2400" b="1" dirty="0"/>
              <a:t>x</a:t>
            </a:r>
            <a:r>
              <a:rPr lang="en-US" sz="2400" b="1" baseline="-25000" dirty="0"/>
              <a:t>3</a:t>
            </a:r>
            <a:endParaRPr lang="en-US" sz="24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268304" y="2942426"/>
            <a:ext cx="1437296" cy="7583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97459" y="3871273"/>
            <a:ext cx="1422719" cy="1526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268305" y="4494704"/>
            <a:ext cx="1463137" cy="310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255385" y="4845267"/>
            <a:ext cx="1476057" cy="8819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752600" y="5333869"/>
            <a:ext cx="4343400" cy="106693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>
                <a:solidFill>
                  <a:schemeClr val="tx1"/>
                </a:solidFill>
              </a:rPr>
              <a:t>This concludes iteration 1. To perform a new iteration, repeat steps 3, 4, and 5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78213" y="274311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81526" y="3700789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389477" y="4613827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359349" y="5579333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Machine 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r1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177" y="3441504"/>
                <a:ext cx="2667000" cy="859536"/>
              </a:xfrm>
              <a:prstGeom prst="rect">
                <a:avLst/>
              </a:prstGeom>
              <a:blipFill rotWithShape="0">
                <a:blip r:embed="rId3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r2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4375116"/>
                <a:ext cx="2667000" cy="859536"/>
              </a:xfrm>
              <a:prstGeom prst="rect">
                <a:avLst/>
              </a:prstGeom>
              <a:blipFill rotWithShape="0">
                <a:blip r:embed="rId4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r3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m:rPr>
                        <m:nor/>
                      </m:rPr>
                      <a:rPr lang="en-US" sz="2200" b="1" i="1" baseline="-25000" dirty="0">
                        <a:solidFill>
                          <a:schemeClr val="tx1"/>
                        </a:solidFill>
                      </a:rPr>
                      <m:t>j</m:t>
                    </m:r>
                  </m:oMath>
                </a14:m>
                <a:endParaRPr lang="en-US" sz="2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41" y="5297467"/>
                <a:ext cx="2667000" cy="859536"/>
              </a:xfrm>
              <a:prstGeom prst="rect">
                <a:avLst/>
              </a:prstGeom>
              <a:blipFill rotWithShape="0">
                <a:blip r:embed="rId5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r0 and v</a:t>
                </a:r>
              </a:p>
              <a:p>
                <a:pPr algn="ctr"/>
                <a:r>
                  <a:rPr lang="en-US" sz="2200" b="1" dirty="0">
                    <a:solidFill>
                      <a:schemeClr val="tx1"/>
                    </a:solidFill>
                  </a:rPr>
                  <a:t>x</a:t>
                </a:r>
                <a:r>
                  <a:rPr lang="en-US" sz="2200" b="1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  <m:e>
                        <m:r>
                          <a:rPr lang="en-US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nary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200" b="1" i="1" baseline="-25000" dirty="0">
                    <a:solidFill>
                      <a:schemeClr val="tx1"/>
                    </a:solidFill>
                  </a:rPr>
                  <a:t>j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2667000" cy="859536"/>
              </a:xfrm>
              <a:prstGeom prst="rect">
                <a:avLst/>
              </a:prstGeom>
              <a:blipFill rotWithShape="0">
                <a:blip r:embed="rId6"/>
                <a:stretch>
                  <a:fillRect t="-18881" b="-87413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5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 MapReduce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the shared memory programming model, the abstraction provided implies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300"/>
              <a:t>Traditional Parallel Programming Models</a:t>
            </a: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6C2317-D9AF-41CD-9A76-550D5E03F81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29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4343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95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Shared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81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6038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7743826" y="5621338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0" y="381074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Shared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Memory </a:t>
            </a:r>
          </a:p>
        </p:txBody>
      </p:sp>
    </p:spTree>
    <p:extLst>
      <p:ext uri="{BB962C8B-B14F-4D97-AF65-F5344CB8AC3E}">
        <p14:creationId xmlns:p14="http://schemas.microsoft.com/office/powerpoint/2010/main" val="6504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explicit message passing 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a traditional OS,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0070C0"/>
                </a:solidFill>
              </a:rPr>
              <a:t>Message Passing Interface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rgbClr val="0070C0"/>
                </a:solidFill>
              </a:rPr>
              <a:t>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57183</TotalTime>
  <Words>3598</Words>
  <Application>Microsoft Macintosh PowerPoint</Application>
  <PresentationFormat>Widescreen</PresentationFormat>
  <Paragraphs>993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Wingdings</vt:lpstr>
      <vt:lpstr>1_Office Theme</vt:lpstr>
      <vt:lpstr>PowerPoint Presentation</vt:lpstr>
      <vt:lpstr>Today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Message Passing Interface</vt:lpstr>
      <vt:lpstr>What is MPI?</vt:lpstr>
      <vt:lpstr>Reasons for using MPI</vt:lpstr>
      <vt:lpstr>Communicators and Groups</vt:lpstr>
      <vt:lpstr>Ranks</vt:lpstr>
      <vt:lpstr>Multiple Communicators</vt:lpstr>
      <vt:lpstr>Example of Multiple Communicators</vt:lpstr>
      <vt:lpstr>Message Passing Interface</vt:lpstr>
      <vt:lpstr> MPI Point-To-Point Communication Routines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6-7. Reduce and All Reduce</vt:lpstr>
      <vt:lpstr>Recap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Example: PageRank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1041</cp:revision>
  <dcterms:created xsi:type="dcterms:W3CDTF">2008-11-03T12:44:07Z</dcterms:created>
  <dcterms:modified xsi:type="dcterms:W3CDTF">2020-10-28T12:09:12Z</dcterms:modified>
</cp:coreProperties>
</file>