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421" r:id="rId2"/>
    <p:sldId id="375" r:id="rId3"/>
    <p:sldId id="518" r:id="rId4"/>
    <p:sldId id="519" r:id="rId5"/>
    <p:sldId id="520" r:id="rId6"/>
    <p:sldId id="521" r:id="rId7"/>
    <p:sldId id="522" r:id="rId8"/>
    <p:sldId id="523" r:id="rId9"/>
    <p:sldId id="559" r:id="rId10"/>
    <p:sldId id="505" r:id="rId11"/>
    <p:sldId id="509" r:id="rId12"/>
    <p:sldId id="514" r:id="rId13"/>
    <p:sldId id="506" r:id="rId14"/>
    <p:sldId id="507" r:id="rId15"/>
    <p:sldId id="531" r:id="rId16"/>
    <p:sldId id="508" r:id="rId17"/>
    <p:sldId id="510" r:id="rId18"/>
    <p:sldId id="511" r:id="rId19"/>
    <p:sldId id="512" r:id="rId20"/>
    <p:sldId id="513" r:id="rId21"/>
    <p:sldId id="527" r:id="rId22"/>
    <p:sldId id="480" r:id="rId23"/>
    <p:sldId id="534" r:id="rId24"/>
    <p:sldId id="560" r:id="rId25"/>
    <p:sldId id="524" r:id="rId26"/>
    <p:sldId id="525" r:id="rId27"/>
    <p:sldId id="526" r:id="rId28"/>
    <p:sldId id="528" r:id="rId29"/>
    <p:sldId id="535" r:id="rId30"/>
    <p:sldId id="529" r:id="rId31"/>
    <p:sldId id="561" r:id="rId32"/>
    <p:sldId id="537" r:id="rId33"/>
    <p:sldId id="538" r:id="rId34"/>
    <p:sldId id="562" r:id="rId35"/>
    <p:sldId id="540" r:id="rId36"/>
    <p:sldId id="541" r:id="rId37"/>
    <p:sldId id="542" r:id="rId38"/>
    <p:sldId id="466" r:id="rId3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62319F-146E-48D9-8A1C-FE3446CC6FE8}" type="doc">
      <dgm:prSet loTypeId="urn:microsoft.com/office/officeart/2005/8/layout/vList5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D0C3349D-FCEA-49FF-92E8-C631017A5EE4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1</a:t>
          </a:r>
        </a:p>
      </dgm:t>
    </dgm:pt>
    <dgm:pt modelId="{A92168C9-BCE9-4FE3-91C0-0E6C93A909FF}" type="parTrans" cxnId="{D9C0E797-F28D-43CB-BDD3-BB36CD52EFCD}">
      <dgm:prSet/>
      <dgm:spPr/>
      <dgm:t>
        <a:bodyPr/>
        <a:lstStyle/>
        <a:p>
          <a:endParaRPr lang="en-US"/>
        </a:p>
      </dgm:t>
    </dgm:pt>
    <dgm:pt modelId="{21061095-41BD-4593-9A53-AFE751095077}" type="sibTrans" cxnId="{D9C0E797-F28D-43CB-BDD3-BB36CD52EFCD}">
      <dgm:prSet/>
      <dgm:spPr/>
      <dgm:t>
        <a:bodyPr/>
        <a:lstStyle/>
        <a:p>
          <a:endParaRPr lang="en-US"/>
        </a:p>
      </dgm:t>
    </dgm:pt>
    <dgm:pt modelId="{10517FDF-9C2B-494A-849A-CA1C077D7944}">
      <dgm:prSet phldrT="[Text]"/>
      <dgm:spPr/>
      <dgm:t>
        <a:bodyPr/>
        <a:lstStyle/>
        <a:p>
          <a:r>
            <a:rPr lang="en-US" dirty="0"/>
            <a:t>This stratum contains the </a:t>
          </a:r>
          <a:r>
            <a:rPr lang="en-US" i="1" dirty="0"/>
            <a:t>primary servers</a:t>
          </a:r>
          <a:r>
            <a:rPr lang="en-US" dirty="0"/>
            <a:t> that are directly connected to the UTC receivers</a:t>
          </a:r>
        </a:p>
      </dgm:t>
    </dgm:pt>
    <dgm:pt modelId="{77D43DB4-6DE2-4868-9757-912B57A72699}" type="parTrans" cxnId="{5AC3B039-BDDE-47F7-86FB-919BD7188174}">
      <dgm:prSet/>
      <dgm:spPr/>
      <dgm:t>
        <a:bodyPr/>
        <a:lstStyle/>
        <a:p>
          <a:endParaRPr lang="en-US"/>
        </a:p>
      </dgm:t>
    </dgm:pt>
    <dgm:pt modelId="{8D55291F-A60E-4827-BDFF-57F83EE38191}" type="sibTrans" cxnId="{5AC3B039-BDDE-47F7-86FB-919BD7188174}">
      <dgm:prSet/>
      <dgm:spPr/>
      <dgm:t>
        <a:bodyPr/>
        <a:lstStyle/>
        <a:p>
          <a:endParaRPr lang="en-US"/>
        </a:p>
      </dgm:t>
    </dgm:pt>
    <dgm:pt modelId="{35CA19F9-40C5-4209-9D10-FA63DD7F8B87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2</a:t>
          </a:r>
        </a:p>
      </dgm:t>
    </dgm:pt>
    <dgm:pt modelId="{6427A37D-B009-4100-8793-8E800E0D2A83}" type="parTrans" cxnId="{F5F8EF7F-EB60-4718-A4E0-D8FA9CC2AD44}">
      <dgm:prSet/>
      <dgm:spPr/>
      <dgm:t>
        <a:bodyPr/>
        <a:lstStyle/>
        <a:p>
          <a:endParaRPr lang="en-US"/>
        </a:p>
      </dgm:t>
    </dgm:pt>
    <dgm:pt modelId="{07FCD5CB-E353-4361-A93B-1526AAED23B5}" type="sibTrans" cxnId="{F5F8EF7F-EB60-4718-A4E0-D8FA9CC2AD44}">
      <dgm:prSet/>
      <dgm:spPr/>
      <dgm:t>
        <a:bodyPr/>
        <a:lstStyle/>
        <a:p>
          <a:endParaRPr lang="en-US"/>
        </a:p>
      </dgm:t>
    </dgm:pt>
    <dgm:pt modelId="{9E05CD35-353B-4333-BE6C-0D0A7493E22D}">
      <dgm:prSet phldrT="[Text]"/>
      <dgm:spPr/>
      <dgm:t>
        <a:bodyPr/>
        <a:lstStyle/>
        <a:p>
          <a:r>
            <a:rPr lang="en-US" dirty="0"/>
            <a:t>Stratum 2 are secondary servers that are synchronized directly with primary servers</a:t>
          </a:r>
        </a:p>
      </dgm:t>
    </dgm:pt>
    <dgm:pt modelId="{9CB98C68-039C-4F25-92DD-337592AD2F7A}" type="parTrans" cxnId="{A195D241-711E-43D5-9021-EBB031BF7DB9}">
      <dgm:prSet/>
      <dgm:spPr/>
      <dgm:t>
        <a:bodyPr/>
        <a:lstStyle/>
        <a:p>
          <a:endParaRPr lang="en-US"/>
        </a:p>
      </dgm:t>
    </dgm:pt>
    <dgm:pt modelId="{18AD3DD6-77B3-4E15-9C9D-EF058262BE5A}" type="sibTrans" cxnId="{A195D241-711E-43D5-9021-EBB031BF7DB9}">
      <dgm:prSet/>
      <dgm:spPr/>
      <dgm:t>
        <a:bodyPr/>
        <a:lstStyle/>
        <a:p>
          <a:endParaRPr lang="en-US"/>
        </a:p>
      </dgm:t>
    </dgm:pt>
    <dgm:pt modelId="{2CEAA960-F00F-415D-AF21-73E2911AC4CE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Stratum 3</a:t>
          </a:r>
        </a:p>
      </dgm:t>
    </dgm:pt>
    <dgm:pt modelId="{8E3172FC-6FF7-4FC0-A01E-6B2A75A5311F}" type="parTrans" cxnId="{C93A8FD1-3DA1-4C6D-AA56-59114C1635E4}">
      <dgm:prSet/>
      <dgm:spPr/>
      <dgm:t>
        <a:bodyPr/>
        <a:lstStyle/>
        <a:p>
          <a:endParaRPr lang="en-US"/>
        </a:p>
      </dgm:t>
    </dgm:pt>
    <dgm:pt modelId="{27E5AC0C-6B72-46C0-862B-B9B007AC97A7}" type="sibTrans" cxnId="{C93A8FD1-3DA1-4C6D-AA56-59114C1635E4}">
      <dgm:prSet/>
      <dgm:spPr/>
      <dgm:t>
        <a:bodyPr/>
        <a:lstStyle/>
        <a:p>
          <a:endParaRPr lang="en-US"/>
        </a:p>
      </dgm:t>
    </dgm:pt>
    <dgm:pt modelId="{98CCA013-208B-41C7-B007-1CF9216FD7F5}">
      <dgm:prSet phldrT="[Text]"/>
      <dgm:spPr/>
      <dgm:t>
        <a:bodyPr/>
        <a:lstStyle/>
        <a:p>
          <a:r>
            <a:rPr lang="en-US" dirty="0"/>
            <a:t>Stratum 3 synchronizes with Stratum 2 servers</a:t>
          </a:r>
        </a:p>
      </dgm:t>
    </dgm:pt>
    <dgm:pt modelId="{45232174-94D4-4483-9810-5272FE549FEB}" type="parTrans" cxnId="{70CEB816-198B-4C11-B60A-7B78DB1F85EA}">
      <dgm:prSet/>
      <dgm:spPr/>
      <dgm:t>
        <a:bodyPr/>
        <a:lstStyle/>
        <a:p>
          <a:endParaRPr lang="en-US"/>
        </a:p>
      </dgm:t>
    </dgm:pt>
    <dgm:pt modelId="{B212D2AE-646D-4E0E-B7E1-81E4A945816D}" type="sibTrans" cxnId="{70CEB816-198B-4C11-B60A-7B78DB1F85EA}">
      <dgm:prSet/>
      <dgm:spPr/>
      <dgm:t>
        <a:bodyPr/>
        <a:lstStyle/>
        <a:p>
          <a:endParaRPr lang="en-US"/>
        </a:p>
      </dgm:t>
    </dgm:pt>
    <dgm:pt modelId="{AA9E30D1-F9F6-4AD0-AF0E-6E82E2FA0303}">
      <dgm:prSet phldrT="[Text]" custT="1"/>
      <dgm:spPr>
        <a:solidFill>
          <a:schemeClr val="accent2">
            <a:lumMod val="75000"/>
          </a:schemeClr>
        </a:solidFill>
        <a:scene3d>
          <a:camera prst="orthographicFront"/>
          <a:lightRig rig="flat" dir="t"/>
        </a:scene3d>
        <a:sp3d prstMaterial="plastic">
          <a:bevelB w="88900" h="31750" prst="angle"/>
        </a:sp3d>
      </dgm:spPr>
      <dgm:t>
        <a:bodyPr/>
        <a:lstStyle/>
        <a:p>
          <a:r>
            <a:rPr lang="en-US" sz="1800" dirty="0"/>
            <a:t>Last stratum</a:t>
          </a:r>
        </a:p>
      </dgm:t>
    </dgm:pt>
    <dgm:pt modelId="{29EFB236-D877-4665-A435-98329712DDFB}" type="parTrans" cxnId="{D03D02FC-283D-490C-B950-21D48B1ACE50}">
      <dgm:prSet/>
      <dgm:spPr/>
      <dgm:t>
        <a:bodyPr/>
        <a:lstStyle/>
        <a:p>
          <a:endParaRPr lang="en-US"/>
        </a:p>
      </dgm:t>
    </dgm:pt>
    <dgm:pt modelId="{141FD7F8-3A6C-47DF-9C1F-3FDA8B73B6DC}" type="sibTrans" cxnId="{D03D02FC-283D-490C-B950-21D48B1ACE50}">
      <dgm:prSet/>
      <dgm:spPr/>
      <dgm:t>
        <a:bodyPr/>
        <a:lstStyle/>
        <a:p>
          <a:endParaRPr lang="en-US"/>
        </a:p>
      </dgm:t>
    </dgm:pt>
    <dgm:pt modelId="{A9B0FB33-97A0-48AE-9D47-81F0436C24AC}">
      <dgm:prSet phldrT="[Text]"/>
      <dgm:spPr/>
      <dgm:t>
        <a:bodyPr/>
        <a:lstStyle/>
        <a:p>
          <a:r>
            <a:rPr lang="en-US" dirty="0"/>
            <a:t>End user computers synchronize with the servers in the upper layer stratum</a:t>
          </a:r>
        </a:p>
      </dgm:t>
    </dgm:pt>
    <dgm:pt modelId="{87D0A94D-32FD-46AB-B45E-2860E8F602A5}" type="parTrans" cxnId="{95FE65A3-CAC9-4CDA-A834-6E50C7642F00}">
      <dgm:prSet/>
      <dgm:spPr/>
      <dgm:t>
        <a:bodyPr/>
        <a:lstStyle/>
        <a:p>
          <a:endParaRPr lang="en-US"/>
        </a:p>
      </dgm:t>
    </dgm:pt>
    <dgm:pt modelId="{3D3F0285-EC34-44B4-A4B0-A2B3EEBC139C}" type="sibTrans" cxnId="{95FE65A3-CAC9-4CDA-A834-6E50C7642F00}">
      <dgm:prSet/>
      <dgm:spPr/>
      <dgm:t>
        <a:bodyPr/>
        <a:lstStyle/>
        <a:p>
          <a:endParaRPr lang="en-US"/>
        </a:p>
      </dgm:t>
    </dgm:pt>
    <dgm:pt modelId="{0E101DC1-39E1-4B53-A218-64951D778B38}" type="pres">
      <dgm:prSet presAssocID="{1B62319F-146E-48D9-8A1C-FE3446CC6FE8}" presName="Name0" presStyleCnt="0">
        <dgm:presLayoutVars>
          <dgm:dir/>
          <dgm:animLvl val="lvl"/>
          <dgm:resizeHandles val="exact"/>
        </dgm:presLayoutVars>
      </dgm:prSet>
      <dgm:spPr/>
    </dgm:pt>
    <dgm:pt modelId="{0B389C2E-16DC-4E0F-828B-61C8B0A29B6A}" type="pres">
      <dgm:prSet presAssocID="{D0C3349D-FCEA-49FF-92E8-C631017A5EE4}" presName="linNode" presStyleCnt="0"/>
      <dgm:spPr/>
    </dgm:pt>
    <dgm:pt modelId="{E5E03C14-A88A-46D0-8373-97B2A02EA78C}" type="pres">
      <dgm:prSet presAssocID="{D0C3349D-FCEA-49FF-92E8-C631017A5EE4}" presName="parentText" presStyleLbl="node1" presStyleIdx="0" presStyleCnt="4" custScaleX="56287" custScaleY="17715" custLinFactNeighborX="-27" custLinFactNeighborY="-7070">
        <dgm:presLayoutVars>
          <dgm:chMax val="1"/>
          <dgm:bulletEnabled val="1"/>
        </dgm:presLayoutVars>
      </dgm:prSet>
      <dgm:spPr/>
    </dgm:pt>
    <dgm:pt modelId="{4E05066F-C347-4524-A75F-9D2F7099723F}" type="pres">
      <dgm:prSet presAssocID="{D0C3349D-FCEA-49FF-92E8-C631017A5EE4}" presName="descendantText" presStyleLbl="alignAccFollowNode1" presStyleIdx="0" presStyleCnt="4" custScaleX="132051" custScaleY="17715" custLinFactNeighborY="-8838">
        <dgm:presLayoutVars>
          <dgm:bulletEnabled val="1"/>
        </dgm:presLayoutVars>
      </dgm:prSet>
      <dgm:spPr/>
    </dgm:pt>
    <dgm:pt modelId="{76E77C48-9989-441B-B328-1A23EFA40AC8}" type="pres">
      <dgm:prSet presAssocID="{21061095-41BD-4593-9A53-AFE751095077}" presName="sp" presStyleCnt="0"/>
      <dgm:spPr/>
    </dgm:pt>
    <dgm:pt modelId="{D92BDAC9-53D4-421B-A557-26C2D19013AB}" type="pres">
      <dgm:prSet presAssocID="{35CA19F9-40C5-4209-9D10-FA63DD7F8B87}" presName="linNode" presStyleCnt="0"/>
      <dgm:spPr/>
    </dgm:pt>
    <dgm:pt modelId="{AB7B1C67-CCDB-4FF6-BB1B-889D7816B864}" type="pres">
      <dgm:prSet presAssocID="{35CA19F9-40C5-4209-9D10-FA63DD7F8B87}" presName="parentText" presStyleLbl="node1" presStyleIdx="1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C1F3590B-57D9-4EF7-BAE8-C354D10F6C39}" type="pres">
      <dgm:prSet presAssocID="{35CA19F9-40C5-4209-9D10-FA63DD7F8B87}" presName="descendantText" presStyleLbl="alignAccFollowNode1" presStyleIdx="1" presStyleCnt="4" custScaleX="132051" custScaleY="17715" custLinFactNeighborY="-10686">
        <dgm:presLayoutVars>
          <dgm:bulletEnabled val="1"/>
        </dgm:presLayoutVars>
      </dgm:prSet>
      <dgm:spPr/>
    </dgm:pt>
    <dgm:pt modelId="{B06AD138-B7E1-4CEF-9369-B226A8B29B2C}" type="pres">
      <dgm:prSet presAssocID="{07FCD5CB-E353-4361-A93B-1526AAED23B5}" presName="sp" presStyleCnt="0"/>
      <dgm:spPr/>
    </dgm:pt>
    <dgm:pt modelId="{5220D4D1-8503-4EE1-84EE-5B5B2EA90971}" type="pres">
      <dgm:prSet presAssocID="{2CEAA960-F00F-415D-AF21-73E2911AC4CE}" presName="linNode" presStyleCnt="0"/>
      <dgm:spPr/>
    </dgm:pt>
    <dgm:pt modelId="{B635DA8A-1270-43F7-B57C-655068281EC7}" type="pres">
      <dgm:prSet presAssocID="{2CEAA960-F00F-415D-AF21-73E2911AC4CE}" presName="parentText" presStyleLbl="node1" presStyleIdx="2" presStyleCnt="4" custScaleX="56287" custScaleY="17715" custLinFactNeighborX="-27" custLinFactNeighborY="-8548">
        <dgm:presLayoutVars>
          <dgm:chMax val="1"/>
          <dgm:bulletEnabled val="1"/>
        </dgm:presLayoutVars>
      </dgm:prSet>
      <dgm:spPr/>
    </dgm:pt>
    <dgm:pt modelId="{2DF2C43D-3879-4A8F-A77E-F6A6909BDAE2}" type="pres">
      <dgm:prSet presAssocID="{2CEAA960-F00F-415D-AF21-73E2911AC4CE}" presName="descendantText" presStyleLbl="alignAccFollowNode1" presStyleIdx="2" presStyleCnt="4" custScaleX="132051" custScaleY="17715" custLinFactNeighborY="-10686">
        <dgm:presLayoutVars>
          <dgm:bulletEnabled val="1"/>
        </dgm:presLayoutVars>
      </dgm:prSet>
      <dgm:spPr/>
    </dgm:pt>
    <dgm:pt modelId="{07A1CCCF-7FA0-4F4B-A167-ECD781A00C74}" type="pres">
      <dgm:prSet presAssocID="{27E5AC0C-6B72-46C0-862B-B9B007AC97A7}" presName="sp" presStyleCnt="0"/>
      <dgm:spPr/>
    </dgm:pt>
    <dgm:pt modelId="{C84B318D-DACA-4A14-B868-E248467E14F3}" type="pres">
      <dgm:prSet presAssocID="{AA9E30D1-F9F6-4AD0-AF0E-6E82E2FA0303}" presName="linNode" presStyleCnt="0"/>
      <dgm:spPr/>
    </dgm:pt>
    <dgm:pt modelId="{ED729FA9-FD21-4114-BF65-A366F814A40B}" type="pres">
      <dgm:prSet presAssocID="{AA9E30D1-F9F6-4AD0-AF0E-6E82E2FA0303}" presName="parentText" presStyleLbl="node1" presStyleIdx="3" presStyleCnt="4" custScaleX="56287" custScaleY="17715" custLinFactNeighborX="-27" custLinFactNeighborY="7070">
        <dgm:presLayoutVars>
          <dgm:chMax val="1"/>
          <dgm:bulletEnabled val="1"/>
        </dgm:presLayoutVars>
      </dgm:prSet>
      <dgm:spPr/>
    </dgm:pt>
    <dgm:pt modelId="{F36788A5-FD7E-43A2-A054-8B21ABD52010}" type="pres">
      <dgm:prSet presAssocID="{AA9E30D1-F9F6-4AD0-AF0E-6E82E2FA0303}" presName="descendantText" presStyleLbl="alignAccFollowNode1" presStyleIdx="3" presStyleCnt="4" custScaleX="132051" custScaleY="17715" custLinFactNeighborY="8838">
        <dgm:presLayoutVars>
          <dgm:bulletEnabled val="1"/>
        </dgm:presLayoutVars>
      </dgm:prSet>
      <dgm:spPr/>
    </dgm:pt>
  </dgm:ptLst>
  <dgm:cxnLst>
    <dgm:cxn modelId="{70CEB816-198B-4C11-B60A-7B78DB1F85EA}" srcId="{2CEAA960-F00F-415D-AF21-73E2911AC4CE}" destId="{98CCA013-208B-41C7-B007-1CF9216FD7F5}" srcOrd="0" destOrd="0" parTransId="{45232174-94D4-4483-9810-5272FE549FEB}" sibTransId="{B212D2AE-646D-4E0E-B7E1-81E4A945816D}"/>
    <dgm:cxn modelId="{20BCDC30-48CF-46E1-9A83-4BFB92232446}" type="presOf" srcId="{A9B0FB33-97A0-48AE-9D47-81F0436C24AC}" destId="{F36788A5-FD7E-43A2-A054-8B21ABD52010}" srcOrd="0" destOrd="0" presId="urn:microsoft.com/office/officeart/2005/8/layout/vList5"/>
    <dgm:cxn modelId="{2FB05939-E1D3-448D-8888-6827D591686F}" type="presOf" srcId="{9E05CD35-353B-4333-BE6C-0D0A7493E22D}" destId="{C1F3590B-57D9-4EF7-BAE8-C354D10F6C39}" srcOrd="0" destOrd="0" presId="urn:microsoft.com/office/officeart/2005/8/layout/vList5"/>
    <dgm:cxn modelId="{5AC3B039-BDDE-47F7-86FB-919BD7188174}" srcId="{D0C3349D-FCEA-49FF-92E8-C631017A5EE4}" destId="{10517FDF-9C2B-494A-849A-CA1C077D7944}" srcOrd="0" destOrd="0" parTransId="{77D43DB4-6DE2-4868-9757-912B57A72699}" sibTransId="{8D55291F-A60E-4827-BDFF-57F83EE38191}"/>
    <dgm:cxn modelId="{A195D241-711E-43D5-9021-EBB031BF7DB9}" srcId="{35CA19F9-40C5-4209-9D10-FA63DD7F8B87}" destId="{9E05CD35-353B-4333-BE6C-0D0A7493E22D}" srcOrd="0" destOrd="0" parTransId="{9CB98C68-039C-4F25-92DD-337592AD2F7A}" sibTransId="{18AD3DD6-77B3-4E15-9C9D-EF058262BE5A}"/>
    <dgm:cxn modelId="{F5F8EF7F-EB60-4718-A4E0-D8FA9CC2AD44}" srcId="{1B62319F-146E-48D9-8A1C-FE3446CC6FE8}" destId="{35CA19F9-40C5-4209-9D10-FA63DD7F8B87}" srcOrd="1" destOrd="0" parTransId="{6427A37D-B009-4100-8793-8E800E0D2A83}" sibTransId="{07FCD5CB-E353-4361-A93B-1526AAED23B5}"/>
    <dgm:cxn modelId="{6E362985-7557-477D-B1B8-7FBBF52077A1}" type="presOf" srcId="{AA9E30D1-F9F6-4AD0-AF0E-6E82E2FA0303}" destId="{ED729FA9-FD21-4114-BF65-A366F814A40B}" srcOrd="0" destOrd="0" presId="urn:microsoft.com/office/officeart/2005/8/layout/vList5"/>
    <dgm:cxn modelId="{D9C0E797-F28D-43CB-BDD3-BB36CD52EFCD}" srcId="{1B62319F-146E-48D9-8A1C-FE3446CC6FE8}" destId="{D0C3349D-FCEA-49FF-92E8-C631017A5EE4}" srcOrd="0" destOrd="0" parTransId="{A92168C9-BCE9-4FE3-91C0-0E6C93A909FF}" sibTransId="{21061095-41BD-4593-9A53-AFE751095077}"/>
    <dgm:cxn modelId="{0676D099-17F3-4A29-8CCB-2F137BFE4D5A}" type="presOf" srcId="{2CEAA960-F00F-415D-AF21-73E2911AC4CE}" destId="{B635DA8A-1270-43F7-B57C-655068281EC7}" srcOrd="0" destOrd="0" presId="urn:microsoft.com/office/officeart/2005/8/layout/vList5"/>
    <dgm:cxn modelId="{95FE65A3-CAC9-4CDA-A834-6E50C7642F00}" srcId="{AA9E30D1-F9F6-4AD0-AF0E-6E82E2FA0303}" destId="{A9B0FB33-97A0-48AE-9D47-81F0436C24AC}" srcOrd="0" destOrd="0" parTransId="{87D0A94D-32FD-46AB-B45E-2860E8F602A5}" sibTransId="{3D3F0285-EC34-44B4-A4B0-A2B3EEBC139C}"/>
    <dgm:cxn modelId="{8738C0A6-4D12-4B7C-B58B-82D83DE5168C}" type="presOf" srcId="{1B62319F-146E-48D9-8A1C-FE3446CC6FE8}" destId="{0E101DC1-39E1-4B53-A218-64951D778B38}" srcOrd="0" destOrd="0" presId="urn:microsoft.com/office/officeart/2005/8/layout/vList5"/>
    <dgm:cxn modelId="{C93A8FD1-3DA1-4C6D-AA56-59114C1635E4}" srcId="{1B62319F-146E-48D9-8A1C-FE3446CC6FE8}" destId="{2CEAA960-F00F-415D-AF21-73E2911AC4CE}" srcOrd="2" destOrd="0" parTransId="{8E3172FC-6FF7-4FC0-A01E-6B2A75A5311F}" sibTransId="{27E5AC0C-6B72-46C0-862B-B9B007AC97A7}"/>
    <dgm:cxn modelId="{CE702CD3-B7EB-4A0A-AA67-168DDA25A799}" type="presOf" srcId="{D0C3349D-FCEA-49FF-92E8-C631017A5EE4}" destId="{E5E03C14-A88A-46D0-8373-97B2A02EA78C}" srcOrd="0" destOrd="0" presId="urn:microsoft.com/office/officeart/2005/8/layout/vList5"/>
    <dgm:cxn modelId="{C8250CE6-6108-417A-A6A7-9B93B257A17C}" type="presOf" srcId="{98CCA013-208B-41C7-B007-1CF9216FD7F5}" destId="{2DF2C43D-3879-4A8F-A77E-F6A6909BDAE2}" srcOrd="0" destOrd="0" presId="urn:microsoft.com/office/officeart/2005/8/layout/vList5"/>
    <dgm:cxn modelId="{6DC236ED-818E-43A5-9F5D-7C698ADD1B52}" type="presOf" srcId="{10517FDF-9C2B-494A-849A-CA1C077D7944}" destId="{4E05066F-C347-4524-A75F-9D2F7099723F}" srcOrd="0" destOrd="0" presId="urn:microsoft.com/office/officeart/2005/8/layout/vList5"/>
    <dgm:cxn modelId="{486943EF-F531-41A0-8C08-6C26EC428BC2}" type="presOf" srcId="{35CA19F9-40C5-4209-9D10-FA63DD7F8B87}" destId="{AB7B1C67-CCDB-4FF6-BB1B-889D7816B864}" srcOrd="0" destOrd="0" presId="urn:microsoft.com/office/officeart/2005/8/layout/vList5"/>
    <dgm:cxn modelId="{D03D02FC-283D-490C-B950-21D48B1ACE50}" srcId="{1B62319F-146E-48D9-8A1C-FE3446CC6FE8}" destId="{AA9E30D1-F9F6-4AD0-AF0E-6E82E2FA0303}" srcOrd="3" destOrd="0" parTransId="{29EFB236-D877-4665-A435-98329712DDFB}" sibTransId="{141FD7F8-3A6C-47DF-9C1F-3FDA8B73B6DC}"/>
    <dgm:cxn modelId="{B8E62480-2087-4FB3-9408-1D5480F84163}" type="presParOf" srcId="{0E101DC1-39E1-4B53-A218-64951D778B38}" destId="{0B389C2E-16DC-4E0F-828B-61C8B0A29B6A}" srcOrd="0" destOrd="0" presId="urn:microsoft.com/office/officeart/2005/8/layout/vList5"/>
    <dgm:cxn modelId="{DF97C3FC-B8F5-48B5-A629-67372F2B246D}" type="presParOf" srcId="{0B389C2E-16DC-4E0F-828B-61C8B0A29B6A}" destId="{E5E03C14-A88A-46D0-8373-97B2A02EA78C}" srcOrd="0" destOrd="0" presId="urn:microsoft.com/office/officeart/2005/8/layout/vList5"/>
    <dgm:cxn modelId="{6EA73885-112E-4C8B-AD83-9E14837C8CB1}" type="presParOf" srcId="{0B389C2E-16DC-4E0F-828B-61C8B0A29B6A}" destId="{4E05066F-C347-4524-A75F-9D2F7099723F}" srcOrd="1" destOrd="0" presId="urn:microsoft.com/office/officeart/2005/8/layout/vList5"/>
    <dgm:cxn modelId="{B6332009-10BE-4FBF-883C-90FCCFC501D0}" type="presParOf" srcId="{0E101DC1-39E1-4B53-A218-64951D778B38}" destId="{76E77C48-9989-441B-B328-1A23EFA40AC8}" srcOrd="1" destOrd="0" presId="urn:microsoft.com/office/officeart/2005/8/layout/vList5"/>
    <dgm:cxn modelId="{19391C42-CBEC-4439-AB13-9958A2D9933F}" type="presParOf" srcId="{0E101DC1-39E1-4B53-A218-64951D778B38}" destId="{D92BDAC9-53D4-421B-A557-26C2D19013AB}" srcOrd="2" destOrd="0" presId="urn:microsoft.com/office/officeart/2005/8/layout/vList5"/>
    <dgm:cxn modelId="{17C18DB4-5711-43D0-AC13-2BB3C4BF6730}" type="presParOf" srcId="{D92BDAC9-53D4-421B-A557-26C2D19013AB}" destId="{AB7B1C67-CCDB-4FF6-BB1B-889D7816B864}" srcOrd="0" destOrd="0" presId="urn:microsoft.com/office/officeart/2005/8/layout/vList5"/>
    <dgm:cxn modelId="{C2695BE3-79E3-40B7-9CA6-858348562406}" type="presParOf" srcId="{D92BDAC9-53D4-421B-A557-26C2D19013AB}" destId="{C1F3590B-57D9-4EF7-BAE8-C354D10F6C39}" srcOrd="1" destOrd="0" presId="urn:microsoft.com/office/officeart/2005/8/layout/vList5"/>
    <dgm:cxn modelId="{C6DF9212-630A-4BA1-9591-0942185E5E5F}" type="presParOf" srcId="{0E101DC1-39E1-4B53-A218-64951D778B38}" destId="{B06AD138-B7E1-4CEF-9369-B226A8B29B2C}" srcOrd="3" destOrd="0" presId="urn:microsoft.com/office/officeart/2005/8/layout/vList5"/>
    <dgm:cxn modelId="{8B829149-C0D4-40E4-B240-895E29CCC316}" type="presParOf" srcId="{0E101DC1-39E1-4B53-A218-64951D778B38}" destId="{5220D4D1-8503-4EE1-84EE-5B5B2EA90971}" srcOrd="4" destOrd="0" presId="urn:microsoft.com/office/officeart/2005/8/layout/vList5"/>
    <dgm:cxn modelId="{8A27B95C-043A-4A7A-A117-2953D25C9690}" type="presParOf" srcId="{5220D4D1-8503-4EE1-84EE-5B5B2EA90971}" destId="{B635DA8A-1270-43F7-B57C-655068281EC7}" srcOrd="0" destOrd="0" presId="urn:microsoft.com/office/officeart/2005/8/layout/vList5"/>
    <dgm:cxn modelId="{E1CB6BBA-F6F2-4020-9017-C1422274979D}" type="presParOf" srcId="{5220D4D1-8503-4EE1-84EE-5B5B2EA90971}" destId="{2DF2C43D-3879-4A8F-A77E-F6A6909BDAE2}" srcOrd="1" destOrd="0" presId="urn:microsoft.com/office/officeart/2005/8/layout/vList5"/>
    <dgm:cxn modelId="{979CD359-2049-4ED0-B962-40ADA4EBA6CD}" type="presParOf" srcId="{0E101DC1-39E1-4B53-A218-64951D778B38}" destId="{07A1CCCF-7FA0-4F4B-A167-ECD781A00C74}" srcOrd="5" destOrd="0" presId="urn:microsoft.com/office/officeart/2005/8/layout/vList5"/>
    <dgm:cxn modelId="{01ADC4C6-495A-4F77-9051-0ECF48DAD19C}" type="presParOf" srcId="{0E101DC1-39E1-4B53-A218-64951D778B38}" destId="{C84B318D-DACA-4A14-B868-E248467E14F3}" srcOrd="6" destOrd="0" presId="urn:microsoft.com/office/officeart/2005/8/layout/vList5"/>
    <dgm:cxn modelId="{3860FAE4-2E49-458C-BEAD-CE39F5AABB36}" type="presParOf" srcId="{C84B318D-DACA-4A14-B868-E248467E14F3}" destId="{ED729FA9-FD21-4114-BF65-A366F814A40B}" srcOrd="0" destOrd="0" presId="urn:microsoft.com/office/officeart/2005/8/layout/vList5"/>
    <dgm:cxn modelId="{59F64580-D910-40FC-AE67-426FF87D3474}" type="presParOf" srcId="{C84B318D-DACA-4A14-B868-E248467E14F3}" destId="{F36788A5-FD7E-43A2-A054-8B21ABD520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85A801-C8F6-4884-B560-EED377DABACD}">
      <dgm:prSet phldrT="[Text]" custT="1"/>
      <dgm:spPr/>
      <dgm:t>
        <a:bodyPr/>
        <a:lstStyle/>
        <a:p>
          <a:r>
            <a:rPr lang="en-US" sz="2000" dirty="0"/>
            <a:t>Accurate synchronization to UTC time</a:t>
          </a:r>
        </a:p>
      </dgm:t>
    </dgm:pt>
    <dgm:pt modelId="{A636690E-04BD-40A0-B822-00E95468647E}" type="sibTrans" cxnId="{F5B7E699-942E-44AE-BFE9-6F7C29F200DF}">
      <dgm:prSet/>
      <dgm:spPr/>
      <dgm:t>
        <a:bodyPr/>
        <a:lstStyle/>
        <a:p>
          <a:endParaRPr lang="en-US"/>
        </a:p>
      </dgm:t>
    </dgm:pt>
    <dgm:pt modelId="{31E473F1-5231-4BCD-AABB-6EB4E21296A8}" type="parTrans" cxnId="{F5B7E699-942E-44AE-BFE9-6F7C29F200DF}">
      <dgm:prSet/>
      <dgm:spPr/>
      <dgm:t>
        <a:bodyPr/>
        <a:lstStyle/>
        <a:p>
          <a:endParaRPr lang="en-US"/>
        </a:p>
      </dgm:t>
    </dgm:pt>
    <dgm:pt modelId="{7D34355C-BDDB-43E7-8262-AAC044ACFC0A}">
      <dgm:prSet phldrT="[Text]" custT="1"/>
      <dgm:spPr/>
      <dgm:t>
        <a:bodyPr lIns="731520" rIns="731520"/>
        <a:lstStyle/>
        <a:p>
          <a:r>
            <a:rPr lang="en-US" sz="1500" dirty="0"/>
            <a:t>Large and variable message delays are tolerated through statistical filtering of timing data from different servers</a:t>
          </a:r>
        </a:p>
      </dgm:t>
    </dgm:pt>
    <dgm:pt modelId="{F2795B44-E502-4992-BD29-1018CC4EE96E}" type="parTrans" cxnId="{FB92FFEB-BBCA-4536-A27A-88918FAAB3F8}">
      <dgm:prSet/>
      <dgm:spPr/>
      <dgm:t>
        <a:bodyPr/>
        <a:lstStyle/>
        <a:p>
          <a:endParaRPr lang="en-US"/>
        </a:p>
      </dgm:t>
    </dgm:pt>
    <dgm:pt modelId="{92AFFE04-BEDF-4C98-8D78-0C26256C8FBB}" type="sibTrans" cxnId="{FB92FFEB-BBCA-4536-A27A-88918FAAB3F8}">
      <dgm:prSet/>
      <dgm:spPr/>
      <dgm:t>
        <a:bodyPr/>
        <a:lstStyle/>
        <a:p>
          <a:endParaRPr lang="en-US"/>
        </a:p>
      </dgm:t>
    </dgm:pt>
    <dgm:pt modelId="{B119A972-22FF-4463-A6E6-104D1A5A4159}">
      <dgm:prSet phldrT="[Text]" custT="1"/>
      <dgm:spPr/>
      <dgm:t>
        <a:bodyPr lIns="731520" rIns="731520"/>
        <a:lstStyle/>
        <a:p>
          <a:r>
            <a:rPr lang="en-US" sz="1500" dirty="0"/>
            <a:t>NTP enables clients across the Internet to be synchronized accurately to the UTC</a:t>
          </a:r>
        </a:p>
      </dgm:t>
    </dgm:pt>
    <dgm:pt modelId="{0DDCF76A-ED83-4C83-BDFF-62766404A474}" type="parTrans" cxnId="{43D2A9F9-A50E-4D00-B6A9-41A86D04A9D5}">
      <dgm:prSet/>
      <dgm:spPr/>
      <dgm:t>
        <a:bodyPr/>
        <a:lstStyle/>
        <a:p>
          <a:endParaRPr lang="en-US"/>
        </a:p>
      </dgm:t>
    </dgm:pt>
    <dgm:pt modelId="{78CAA99A-BEE9-444A-847D-1D519894D227}" type="sibTrans" cxnId="{43D2A9F9-A50E-4D00-B6A9-41A86D04A9D5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8600DB17-BCF4-4B6A-8394-C40688B34575}" type="pres">
      <dgm:prSet presAssocID="{F085A801-C8F6-4884-B560-EED377DABACD}" presName="parentLin" presStyleCnt="0"/>
      <dgm:spPr/>
    </dgm:pt>
    <dgm:pt modelId="{73696EA9-E554-4568-8A52-A244A11218E2}" type="pres">
      <dgm:prSet presAssocID="{F085A801-C8F6-4884-B560-EED377DABACD}" presName="parentLeftMargin" presStyleLbl="node1" presStyleIdx="0" presStyleCnt="1"/>
      <dgm:spPr/>
    </dgm:pt>
    <dgm:pt modelId="{D9E9AA80-111C-43F9-A74C-08888077FBD5}" type="pres">
      <dgm:prSet presAssocID="{F085A801-C8F6-4884-B560-EED377DABACD}" presName="parentText" presStyleLbl="node1" presStyleIdx="0" presStyleCnt="1" custScaleX="102133" custScaleY="162622" custLinFactNeighborX="3943" custLinFactNeighborY="-29209">
        <dgm:presLayoutVars>
          <dgm:chMax val="0"/>
          <dgm:bulletEnabled val="1"/>
        </dgm:presLayoutVars>
      </dgm:prSet>
      <dgm:spPr/>
    </dgm:pt>
    <dgm:pt modelId="{E295B5A7-DF88-4C4E-A3DB-04450422C4FA}" type="pres">
      <dgm:prSet presAssocID="{F085A801-C8F6-4884-B560-EED377DABACD}" presName="negativeSpace" presStyleCnt="0"/>
      <dgm:spPr/>
    </dgm:pt>
    <dgm:pt modelId="{62C5677A-0560-4A4F-AC04-9D88FF2AF995}" type="pres">
      <dgm:prSet presAssocID="{F085A801-C8F6-4884-B560-EED377DABACD}" presName="childText" presStyleLbl="conFgAcc1" presStyleIdx="0" presStyleCnt="1" custLinFactNeighborY="-2134">
        <dgm:presLayoutVars>
          <dgm:bulletEnabled val="1"/>
        </dgm:presLayoutVars>
      </dgm:prSet>
      <dgm:spPr/>
    </dgm:pt>
  </dgm:ptLst>
  <dgm:cxnLst>
    <dgm:cxn modelId="{4D33EE09-D102-4787-B9AD-FD80C453E2FB}" type="presOf" srcId="{7D34355C-BDDB-43E7-8262-AAC044ACFC0A}" destId="{62C5677A-0560-4A4F-AC04-9D88FF2AF995}" srcOrd="0" destOrd="1" presId="urn:microsoft.com/office/officeart/2005/8/layout/list1"/>
    <dgm:cxn modelId="{62BD750C-39F8-41A1-8378-2667D5562538}" type="presOf" srcId="{B119A972-22FF-4463-A6E6-104D1A5A4159}" destId="{62C5677A-0560-4A4F-AC04-9D88FF2AF995}" srcOrd="0" destOrd="0" presId="urn:microsoft.com/office/officeart/2005/8/layout/list1"/>
    <dgm:cxn modelId="{80871312-27A9-4BE3-858E-F5213AC33333}" type="presOf" srcId="{F085A801-C8F6-4884-B560-EED377DABACD}" destId="{73696EA9-E554-4568-8A52-A244A11218E2}" srcOrd="0" destOrd="0" presId="urn:microsoft.com/office/officeart/2005/8/layout/list1"/>
    <dgm:cxn modelId="{55C51A3A-CC1B-499A-9F50-8EDABA3D0CE1}" type="presOf" srcId="{787F1456-0BD5-42AD-B9B5-8D18C0909265}" destId="{124F7CCD-8A5D-40FB-9D62-013FDE67BB4D}" srcOrd="0" destOrd="0" presId="urn:microsoft.com/office/officeart/2005/8/layout/list1"/>
    <dgm:cxn modelId="{99007A4E-F874-44BC-8544-64A38D8016AD}" type="presOf" srcId="{F085A801-C8F6-4884-B560-EED377DABACD}" destId="{D9E9AA80-111C-43F9-A74C-08888077FBD5}" srcOrd="1" destOrd="0" presId="urn:microsoft.com/office/officeart/2005/8/layout/list1"/>
    <dgm:cxn modelId="{F5B7E699-942E-44AE-BFE9-6F7C29F200DF}" srcId="{787F1456-0BD5-42AD-B9B5-8D18C0909265}" destId="{F085A801-C8F6-4884-B560-EED377DABACD}" srcOrd="0" destOrd="0" parTransId="{31E473F1-5231-4BCD-AABB-6EB4E21296A8}" sibTransId="{A636690E-04BD-40A0-B822-00E95468647E}"/>
    <dgm:cxn modelId="{FB92FFEB-BBCA-4536-A27A-88918FAAB3F8}" srcId="{F085A801-C8F6-4884-B560-EED377DABACD}" destId="{7D34355C-BDDB-43E7-8262-AAC044ACFC0A}" srcOrd="1" destOrd="0" parTransId="{F2795B44-E502-4992-BD29-1018CC4EE96E}" sibTransId="{92AFFE04-BEDF-4C98-8D78-0C26256C8FBB}"/>
    <dgm:cxn modelId="{43D2A9F9-A50E-4D00-B6A9-41A86D04A9D5}" srcId="{F085A801-C8F6-4884-B560-EED377DABACD}" destId="{B119A972-22FF-4463-A6E6-104D1A5A4159}" srcOrd="0" destOrd="0" parTransId="{0DDCF76A-ED83-4C83-BDFF-62766404A474}" sibTransId="{78CAA99A-BEE9-444A-847D-1D519894D227}"/>
    <dgm:cxn modelId="{AF7F6DBB-F882-40C0-9E4B-B7E8A2DED986}" type="presParOf" srcId="{124F7CCD-8A5D-40FB-9D62-013FDE67BB4D}" destId="{8600DB17-BCF4-4B6A-8394-C40688B34575}" srcOrd="0" destOrd="0" presId="urn:microsoft.com/office/officeart/2005/8/layout/list1"/>
    <dgm:cxn modelId="{BF318215-B6FE-4640-9832-F4AEAB86EFC4}" type="presParOf" srcId="{8600DB17-BCF4-4B6A-8394-C40688B34575}" destId="{73696EA9-E554-4568-8A52-A244A11218E2}" srcOrd="0" destOrd="0" presId="urn:microsoft.com/office/officeart/2005/8/layout/list1"/>
    <dgm:cxn modelId="{91A720BD-523D-4D69-8107-5B3FA2B43230}" type="presParOf" srcId="{8600DB17-BCF4-4B6A-8394-C40688B34575}" destId="{D9E9AA80-111C-43F9-A74C-08888077FBD5}" srcOrd="1" destOrd="0" presId="urn:microsoft.com/office/officeart/2005/8/layout/list1"/>
    <dgm:cxn modelId="{2E771DA3-C0B9-4BC8-8A40-93E5B9303D63}" type="presParOf" srcId="{124F7CCD-8A5D-40FB-9D62-013FDE67BB4D}" destId="{E295B5A7-DF88-4C4E-A3DB-04450422C4FA}" srcOrd="1" destOrd="0" presId="urn:microsoft.com/office/officeart/2005/8/layout/list1"/>
    <dgm:cxn modelId="{9B9FA172-2D2A-4A2D-B4AC-1E59136D667C}" type="presParOf" srcId="{124F7CCD-8A5D-40FB-9D62-013FDE67BB4D}" destId="{62C5677A-0560-4A4F-AC04-9D88FF2AF9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C3A9D6C-9CF9-4C10-81D4-8B24E60B74C5}">
      <dgm:prSet phldrT="[Text]" custT="1"/>
      <dgm:spPr/>
      <dgm:t>
        <a:bodyPr/>
        <a:lstStyle/>
        <a:p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gm:t>
    </dgm:pt>
    <dgm:pt modelId="{13E0CDBC-07D2-4EE2-A76C-456FC2CF3EFB}" type="parTrans" cxnId="{36ED7038-89CE-49D7-A374-AB2A63D86CEB}">
      <dgm:prSet/>
      <dgm:spPr/>
      <dgm:t>
        <a:bodyPr/>
        <a:lstStyle/>
        <a:p>
          <a:endParaRPr lang="en-US"/>
        </a:p>
      </dgm:t>
    </dgm:pt>
    <dgm:pt modelId="{C4A74836-5571-4C54-AE65-B01053F295BC}" type="sibTrans" cxnId="{36ED7038-89CE-49D7-A374-AB2A63D86CEB}">
      <dgm:prSet/>
      <dgm:spPr/>
      <dgm:t>
        <a:bodyPr/>
        <a:lstStyle/>
        <a:p>
          <a:endParaRPr lang="en-US"/>
        </a:p>
      </dgm:t>
    </dgm:pt>
    <dgm:pt modelId="{C63AEFC2-9103-4A6E-B29C-1FDA257AAC1B}">
      <dgm:prSet phldrT="[Text]" custT="1"/>
      <dgm:spPr/>
      <dgm:t>
        <a:bodyPr/>
        <a:lstStyle/>
        <a:p>
          <a:r>
            <a:rPr lang="en-US" sz="1500" dirty="0"/>
            <a:t>NTP servers are hierarchically organized to speed up synchronization, and to scale to a large number of clients and servers</a:t>
          </a:r>
        </a:p>
      </dgm:t>
    </dgm:pt>
    <dgm:pt modelId="{5ED6D02D-58F4-4A74-87C4-ABD66D02FA22}" type="parTrans" cxnId="{181BD128-C703-4146-BB07-D97B9767FE43}">
      <dgm:prSet/>
      <dgm:spPr/>
      <dgm:t>
        <a:bodyPr/>
        <a:lstStyle/>
        <a:p>
          <a:endParaRPr lang="en-US"/>
        </a:p>
      </dgm:t>
    </dgm:pt>
    <dgm:pt modelId="{752FEAF1-DDF2-4D6B-96A5-F166288E65E2}" type="sibTrans" cxnId="{181BD128-C703-4146-BB07-D97B9767FE43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1E63F449-4228-401C-A82B-29155D0C68EF}" type="pres">
      <dgm:prSet presAssocID="{9C3A9D6C-9CF9-4C10-81D4-8B24E60B74C5}" presName="parentLin" presStyleCnt="0"/>
      <dgm:spPr/>
    </dgm:pt>
    <dgm:pt modelId="{C42983EB-FF67-464E-9192-1B668AE242E0}" type="pres">
      <dgm:prSet presAssocID="{9C3A9D6C-9CF9-4C10-81D4-8B24E60B74C5}" presName="parentLeftMargin" presStyleLbl="node1" presStyleIdx="0" presStyleCnt="1"/>
      <dgm:spPr/>
    </dgm:pt>
    <dgm:pt modelId="{67EACF7B-F578-4656-B196-EB7158E8F96B}" type="pres">
      <dgm:prSet presAssocID="{9C3A9D6C-9CF9-4C10-81D4-8B24E60B74C5}" presName="parentText" presStyleLbl="node1" presStyleIdx="0" presStyleCnt="1" custLinFactNeighborY="-12181">
        <dgm:presLayoutVars>
          <dgm:chMax val="0"/>
          <dgm:bulletEnabled val="1"/>
        </dgm:presLayoutVars>
      </dgm:prSet>
      <dgm:spPr/>
    </dgm:pt>
    <dgm:pt modelId="{53180C53-2E90-4F90-A8C8-BEE047B8700D}" type="pres">
      <dgm:prSet presAssocID="{9C3A9D6C-9CF9-4C10-81D4-8B24E60B74C5}" presName="negativeSpace" presStyleCnt="0"/>
      <dgm:spPr/>
    </dgm:pt>
    <dgm:pt modelId="{BCB7BB3A-ADDF-4CE6-B275-9DECAE085915}" type="pres">
      <dgm:prSet presAssocID="{9C3A9D6C-9CF9-4C10-81D4-8B24E60B74C5}" presName="childText" presStyleLbl="conFgAcc1" presStyleIdx="0" presStyleCnt="1" custLinFactNeighborY="-3973">
        <dgm:presLayoutVars>
          <dgm:bulletEnabled val="1"/>
        </dgm:presLayoutVars>
      </dgm:prSet>
      <dgm:spPr/>
    </dgm:pt>
  </dgm:ptLst>
  <dgm:cxnLst>
    <dgm:cxn modelId="{06661000-D783-40D2-88E1-69B6E16E5E08}" type="presOf" srcId="{9C3A9D6C-9CF9-4C10-81D4-8B24E60B74C5}" destId="{67EACF7B-F578-4656-B196-EB7158E8F96B}" srcOrd="1" destOrd="0" presId="urn:microsoft.com/office/officeart/2005/8/layout/list1"/>
    <dgm:cxn modelId="{C435230E-426B-4C6F-AB3F-D3E06ECC024B}" type="presOf" srcId="{9C3A9D6C-9CF9-4C10-81D4-8B24E60B74C5}" destId="{C42983EB-FF67-464E-9192-1B668AE242E0}" srcOrd="0" destOrd="0" presId="urn:microsoft.com/office/officeart/2005/8/layout/list1"/>
    <dgm:cxn modelId="{B28FDF0E-EA90-4440-9945-24EECF22A3AE}" type="presOf" srcId="{787F1456-0BD5-42AD-B9B5-8D18C0909265}" destId="{124F7CCD-8A5D-40FB-9D62-013FDE67BB4D}" srcOrd="0" destOrd="0" presId="urn:microsoft.com/office/officeart/2005/8/layout/list1"/>
    <dgm:cxn modelId="{91330C25-C8F9-4DF0-BEAE-056A3180A740}" type="presOf" srcId="{C63AEFC2-9103-4A6E-B29C-1FDA257AAC1B}" destId="{BCB7BB3A-ADDF-4CE6-B275-9DECAE085915}" srcOrd="0" destOrd="0" presId="urn:microsoft.com/office/officeart/2005/8/layout/list1"/>
    <dgm:cxn modelId="{181BD128-C703-4146-BB07-D97B9767FE43}" srcId="{9C3A9D6C-9CF9-4C10-81D4-8B24E60B74C5}" destId="{C63AEFC2-9103-4A6E-B29C-1FDA257AAC1B}" srcOrd="0" destOrd="0" parTransId="{5ED6D02D-58F4-4A74-87C4-ABD66D02FA22}" sibTransId="{752FEAF1-DDF2-4D6B-96A5-F166288E65E2}"/>
    <dgm:cxn modelId="{36ED7038-89CE-49D7-A374-AB2A63D86CEB}" srcId="{787F1456-0BD5-42AD-B9B5-8D18C0909265}" destId="{9C3A9D6C-9CF9-4C10-81D4-8B24E60B74C5}" srcOrd="0" destOrd="0" parTransId="{13E0CDBC-07D2-4EE2-A76C-456FC2CF3EFB}" sibTransId="{C4A74836-5571-4C54-AE65-B01053F295BC}"/>
    <dgm:cxn modelId="{0C05D192-531F-4D61-8DBD-A10957FAB32D}" type="presParOf" srcId="{124F7CCD-8A5D-40FB-9D62-013FDE67BB4D}" destId="{1E63F449-4228-401C-A82B-29155D0C68EF}" srcOrd="0" destOrd="0" presId="urn:microsoft.com/office/officeart/2005/8/layout/list1"/>
    <dgm:cxn modelId="{C2A975CF-8DB8-4586-B383-9BC0494FD6CA}" type="presParOf" srcId="{1E63F449-4228-401C-A82B-29155D0C68EF}" destId="{C42983EB-FF67-464E-9192-1B668AE242E0}" srcOrd="0" destOrd="0" presId="urn:microsoft.com/office/officeart/2005/8/layout/list1"/>
    <dgm:cxn modelId="{2667E883-BA16-488C-8586-BB53E701E5A5}" type="presParOf" srcId="{1E63F449-4228-401C-A82B-29155D0C68EF}" destId="{67EACF7B-F578-4656-B196-EB7158E8F96B}" srcOrd="1" destOrd="0" presId="urn:microsoft.com/office/officeart/2005/8/layout/list1"/>
    <dgm:cxn modelId="{DC12F03C-64EA-4F3E-B878-B833A7F61C8A}" type="presParOf" srcId="{124F7CCD-8A5D-40FB-9D62-013FDE67BB4D}" destId="{53180C53-2E90-4F90-A8C8-BEE047B8700D}" srcOrd="1" destOrd="0" presId="urn:microsoft.com/office/officeart/2005/8/layout/list1"/>
    <dgm:cxn modelId="{B1F3A9BA-2F5A-436F-BCA0-17743131C7E9}" type="presParOf" srcId="{124F7CCD-8A5D-40FB-9D62-013FDE67BB4D}" destId="{BCB7BB3A-ADDF-4CE6-B275-9DECAE08591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BC8ABF8-1374-4841-BAA2-D8D7176FAEB3}">
      <dgm:prSet phldrT="[Text]" custT="1"/>
      <dgm:spPr/>
      <dgm:t>
        <a:bodyPr/>
        <a:lstStyle/>
        <a:p>
          <a:r>
            <a:rPr lang="en-US" sz="1500" dirty="0"/>
            <a:t>There are redundant time servers, and redundant paths between the time servers</a:t>
          </a:r>
        </a:p>
      </dgm:t>
    </dgm:pt>
    <dgm:pt modelId="{F019B91D-6715-427A-8CB8-DAF6FE86870E}" type="parTrans" cxnId="{FE3B79D2-3AEA-4D68-9A3A-354EE8FA6FDF}">
      <dgm:prSet/>
      <dgm:spPr/>
      <dgm:t>
        <a:bodyPr/>
        <a:lstStyle/>
        <a:p>
          <a:endParaRPr lang="en-US"/>
        </a:p>
      </dgm:t>
    </dgm:pt>
    <dgm:pt modelId="{FED98A8A-6027-491C-A120-14C38267415A}" type="sibTrans" cxnId="{FE3B79D2-3AEA-4D68-9A3A-354EE8FA6FDF}">
      <dgm:prSet/>
      <dgm:spPr/>
      <dgm:t>
        <a:bodyPr/>
        <a:lstStyle/>
        <a:p>
          <a:endParaRPr lang="en-US"/>
        </a:p>
      </dgm:t>
    </dgm:pt>
    <dgm:pt modelId="{306FD305-0AAC-43D3-AF40-1450BD625962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gm:t>
    </dgm:pt>
    <dgm:pt modelId="{3CBC01CA-A1E2-433B-8069-E78F685AEEC8}" type="parTrans" cxnId="{F14E4C88-7C16-45FC-9A34-64B4BCC155B1}">
      <dgm:prSet/>
      <dgm:spPr/>
      <dgm:t>
        <a:bodyPr/>
        <a:lstStyle/>
        <a:p>
          <a:endParaRPr lang="en-US"/>
        </a:p>
      </dgm:t>
    </dgm:pt>
    <dgm:pt modelId="{D784633B-4586-4C98-AC81-BEF40160B063}" type="sibTrans" cxnId="{F14E4C88-7C16-45FC-9A34-64B4BCC155B1}">
      <dgm:prSet/>
      <dgm:spPr/>
      <dgm:t>
        <a:bodyPr/>
        <a:lstStyle/>
        <a:p>
          <a:endParaRPr lang="en-US"/>
        </a:p>
      </dgm:t>
    </dgm:pt>
    <dgm:pt modelId="{C5434541-0AE0-4893-B39D-8AB0C704FE70}">
      <dgm:prSet phldrT="[Text]" custT="1"/>
      <dgm:spPr/>
      <dgm:t>
        <a:bodyPr/>
        <a:lstStyle/>
        <a:p>
          <a:r>
            <a:rPr lang="en-US" sz="1500" dirty="0"/>
            <a:t>A synchronization subnet can reconfigure as servers become unreachable. For example, if Stratum 1 server fails, then it can become a Stratum 2 secondary server</a:t>
          </a:r>
        </a:p>
      </dgm:t>
    </dgm:pt>
    <dgm:pt modelId="{23C09D1D-10A1-48C9-9128-A62B2653D8F4}" type="parTrans" cxnId="{214C91AF-EB2D-46B9-BF0D-B3223E3053F4}">
      <dgm:prSet/>
      <dgm:spPr/>
      <dgm:t>
        <a:bodyPr/>
        <a:lstStyle/>
        <a:p>
          <a:endParaRPr lang="en-US"/>
        </a:p>
      </dgm:t>
    </dgm:pt>
    <dgm:pt modelId="{0E0BD85A-F50E-4DC6-802E-E7055E4625A8}" type="sibTrans" cxnId="{214C91AF-EB2D-46B9-BF0D-B3223E3053F4}">
      <dgm:prSet/>
      <dgm:spPr/>
      <dgm:t>
        <a:bodyPr/>
        <a:lstStyle/>
        <a:p>
          <a:endParaRPr lang="en-US"/>
        </a:p>
      </dgm:t>
    </dgm:pt>
    <dgm:pt modelId="{1C5E7C49-A7B2-4022-95F2-4F3A1FE4707A}">
      <dgm:prSet phldrT="[Text]" custT="1"/>
      <dgm:spPr/>
      <dgm:t>
        <a:bodyPr/>
        <a:lstStyle/>
        <a:p>
          <a:r>
            <a:rPr lang="en-US" sz="1500" dirty="0"/>
            <a:t>The architecture provides reliable service that can tolerate lengthy losses of connectivity</a:t>
          </a:r>
        </a:p>
      </dgm:t>
    </dgm:pt>
    <dgm:pt modelId="{67CB1295-64A9-4C34-AD3A-B4C36A14AA81}" type="parTrans" cxnId="{58CBDD9D-BD82-44F2-8268-6E38ABA3436C}">
      <dgm:prSet/>
      <dgm:spPr/>
      <dgm:t>
        <a:bodyPr/>
        <a:lstStyle/>
        <a:p>
          <a:endParaRPr lang="en-US"/>
        </a:p>
      </dgm:t>
    </dgm:pt>
    <dgm:pt modelId="{8C1D2755-C76C-4A5B-984C-BBFA6B02C006}" type="sibTrans" cxnId="{58CBDD9D-BD82-44F2-8268-6E38ABA3436C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E879493B-581C-45C3-9FE0-1B58CBC8B665}" type="pres">
      <dgm:prSet presAssocID="{306FD305-0AAC-43D3-AF40-1450BD625962}" presName="parentLin" presStyleCnt="0"/>
      <dgm:spPr/>
    </dgm:pt>
    <dgm:pt modelId="{017FE3B9-65D6-40DC-8CC7-BCA099C1F63A}" type="pres">
      <dgm:prSet presAssocID="{306FD305-0AAC-43D3-AF40-1450BD625962}" presName="parentLeftMargin" presStyleLbl="node1" presStyleIdx="0" presStyleCnt="1"/>
      <dgm:spPr/>
    </dgm:pt>
    <dgm:pt modelId="{C90E0482-D119-492C-8795-1C4072FF64BB}" type="pres">
      <dgm:prSet presAssocID="{306FD305-0AAC-43D3-AF40-1450BD625962}" presName="parentText" presStyleLbl="node1" presStyleIdx="0" presStyleCnt="1" custLinFactNeighborY="6418">
        <dgm:presLayoutVars>
          <dgm:chMax val="0"/>
          <dgm:bulletEnabled val="1"/>
        </dgm:presLayoutVars>
      </dgm:prSet>
      <dgm:spPr/>
    </dgm:pt>
    <dgm:pt modelId="{C103EA2D-45EC-4A5B-8C1A-07768C53EF17}" type="pres">
      <dgm:prSet presAssocID="{306FD305-0AAC-43D3-AF40-1450BD625962}" presName="negativeSpace" presStyleCnt="0"/>
      <dgm:spPr/>
    </dgm:pt>
    <dgm:pt modelId="{3B95F5B4-E808-4FB9-BD16-5CC2BFA4ECAD}" type="pres">
      <dgm:prSet presAssocID="{306FD305-0AAC-43D3-AF40-1450BD625962}" presName="childText" presStyleLbl="conFgAcc1" presStyleIdx="0" presStyleCnt="1" custLinFactNeighborY="5214">
        <dgm:presLayoutVars>
          <dgm:bulletEnabled val="1"/>
        </dgm:presLayoutVars>
      </dgm:prSet>
      <dgm:spPr/>
    </dgm:pt>
  </dgm:ptLst>
  <dgm:cxnLst>
    <dgm:cxn modelId="{750E3124-9D48-4CB6-BE55-130A4D855574}" type="presOf" srcId="{C5434541-0AE0-4893-B39D-8AB0C704FE70}" destId="{3B95F5B4-E808-4FB9-BD16-5CC2BFA4ECAD}" srcOrd="0" destOrd="2" presId="urn:microsoft.com/office/officeart/2005/8/layout/list1"/>
    <dgm:cxn modelId="{10A1BC26-D215-4FDE-86A4-345A573AB228}" type="presOf" srcId="{306FD305-0AAC-43D3-AF40-1450BD625962}" destId="{017FE3B9-65D6-40DC-8CC7-BCA099C1F63A}" srcOrd="0" destOrd="0" presId="urn:microsoft.com/office/officeart/2005/8/layout/list1"/>
    <dgm:cxn modelId="{0928CF80-5C5E-4DD8-A02E-D5347707EE58}" type="presOf" srcId="{1C5E7C49-A7B2-4022-95F2-4F3A1FE4707A}" destId="{3B95F5B4-E808-4FB9-BD16-5CC2BFA4ECAD}" srcOrd="0" destOrd="1" presId="urn:microsoft.com/office/officeart/2005/8/layout/list1"/>
    <dgm:cxn modelId="{29CDB187-0C3F-4932-9E94-023BCFE0AFF8}" type="presOf" srcId="{306FD305-0AAC-43D3-AF40-1450BD625962}" destId="{C90E0482-D119-492C-8795-1C4072FF64BB}" srcOrd="1" destOrd="0" presId="urn:microsoft.com/office/officeart/2005/8/layout/list1"/>
    <dgm:cxn modelId="{F14E4C88-7C16-45FC-9A34-64B4BCC155B1}" srcId="{787F1456-0BD5-42AD-B9B5-8D18C0909265}" destId="{306FD305-0AAC-43D3-AF40-1450BD625962}" srcOrd="0" destOrd="0" parTransId="{3CBC01CA-A1E2-433B-8069-E78F685AEEC8}" sibTransId="{D784633B-4586-4C98-AC81-BEF40160B063}"/>
    <dgm:cxn modelId="{58CBDD9D-BD82-44F2-8268-6E38ABA3436C}" srcId="{306FD305-0AAC-43D3-AF40-1450BD625962}" destId="{1C5E7C49-A7B2-4022-95F2-4F3A1FE4707A}" srcOrd="1" destOrd="0" parTransId="{67CB1295-64A9-4C34-AD3A-B4C36A14AA81}" sibTransId="{8C1D2755-C76C-4A5B-984C-BBFA6B02C006}"/>
    <dgm:cxn modelId="{3A0F38A3-3B93-43B8-AEE0-1C73F4466E98}" type="presOf" srcId="{8BC8ABF8-1374-4841-BAA2-D8D7176FAEB3}" destId="{3B95F5B4-E808-4FB9-BD16-5CC2BFA4ECAD}" srcOrd="0" destOrd="0" presId="urn:microsoft.com/office/officeart/2005/8/layout/list1"/>
    <dgm:cxn modelId="{CD505DA3-6C49-4CAD-B89E-7FA748129456}" type="presOf" srcId="{787F1456-0BD5-42AD-B9B5-8D18C0909265}" destId="{124F7CCD-8A5D-40FB-9D62-013FDE67BB4D}" srcOrd="0" destOrd="0" presId="urn:microsoft.com/office/officeart/2005/8/layout/list1"/>
    <dgm:cxn modelId="{214C91AF-EB2D-46B9-BF0D-B3223E3053F4}" srcId="{306FD305-0AAC-43D3-AF40-1450BD625962}" destId="{C5434541-0AE0-4893-B39D-8AB0C704FE70}" srcOrd="2" destOrd="0" parTransId="{23C09D1D-10A1-48C9-9128-A62B2653D8F4}" sibTransId="{0E0BD85A-F50E-4DC6-802E-E7055E4625A8}"/>
    <dgm:cxn modelId="{FE3B79D2-3AEA-4D68-9A3A-354EE8FA6FDF}" srcId="{306FD305-0AAC-43D3-AF40-1450BD625962}" destId="{8BC8ABF8-1374-4841-BAA2-D8D7176FAEB3}" srcOrd="0" destOrd="0" parTransId="{F019B91D-6715-427A-8CB8-DAF6FE86870E}" sibTransId="{FED98A8A-6027-491C-A120-14C38267415A}"/>
    <dgm:cxn modelId="{6EBFB8F5-7109-4266-AF01-C5B06A174876}" type="presParOf" srcId="{124F7CCD-8A5D-40FB-9D62-013FDE67BB4D}" destId="{E879493B-581C-45C3-9FE0-1B58CBC8B665}" srcOrd="0" destOrd="0" presId="urn:microsoft.com/office/officeart/2005/8/layout/list1"/>
    <dgm:cxn modelId="{61EFE577-FDC5-4D3E-99BC-786BE9C8CACB}" type="presParOf" srcId="{E879493B-581C-45C3-9FE0-1B58CBC8B665}" destId="{017FE3B9-65D6-40DC-8CC7-BCA099C1F63A}" srcOrd="0" destOrd="0" presId="urn:microsoft.com/office/officeart/2005/8/layout/list1"/>
    <dgm:cxn modelId="{6959E76B-1A9C-40AE-9AFA-099AA74A28F8}" type="presParOf" srcId="{E879493B-581C-45C3-9FE0-1B58CBC8B665}" destId="{C90E0482-D119-492C-8795-1C4072FF64BB}" srcOrd="1" destOrd="0" presId="urn:microsoft.com/office/officeart/2005/8/layout/list1"/>
    <dgm:cxn modelId="{F6A006C7-0FAC-4464-8AF7-D76A90728376}" type="presParOf" srcId="{124F7CCD-8A5D-40FB-9D62-013FDE67BB4D}" destId="{C103EA2D-45EC-4A5B-8C1A-07768C53EF17}" srcOrd="1" destOrd="0" presId="urn:microsoft.com/office/officeart/2005/8/layout/list1"/>
    <dgm:cxn modelId="{99EF71C9-E42C-4289-AD60-DEE000E2E953}" type="presParOf" srcId="{124F7CCD-8A5D-40FB-9D62-013FDE67BB4D}" destId="{3B95F5B4-E808-4FB9-BD16-5CC2BFA4ECA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7F1456-0BD5-42AD-B9B5-8D18C0909265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FE64305-EEB8-4F41-B4AB-F5516B6C5458}">
      <dgm:prSet phldrT="[Text]" custT="1"/>
      <dgm:spPr/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gm:t>
    </dgm:pt>
    <dgm:pt modelId="{FC9CE129-F0D8-4FB9-9817-A1B6868793D6}" type="parTrans" cxnId="{6B9F3EA9-F5C9-4FBF-AEEA-D4304E2CCD37}">
      <dgm:prSet/>
      <dgm:spPr/>
      <dgm:t>
        <a:bodyPr/>
        <a:lstStyle/>
        <a:p>
          <a:endParaRPr lang="en-US"/>
        </a:p>
      </dgm:t>
    </dgm:pt>
    <dgm:pt modelId="{CE2B5FC2-3A7B-40E7-A2DB-A06E05CA891A}" type="sibTrans" cxnId="{6B9F3EA9-F5C9-4FBF-AEEA-D4304E2CCD37}">
      <dgm:prSet/>
      <dgm:spPr/>
      <dgm:t>
        <a:bodyPr/>
        <a:lstStyle/>
        <a:p>
          <a:endParaRPr lang="en-US"/>
        </a:p>
      </dgm:t>
    </dgm:pt>
    <dgm:pt modelId="{7AF02E8B-4AA5-4D59-814E-7284E154E0C3}">
      <dgm:prSet phldrT="[Text]" custT="1"/>
      <dgm:spPr/>
      <dgm:t>
        <a:bodyPr/>
        <a:lstStyle/>
        <a:p>
          <a:r>
            <a:rPr lang="en-US" sz="1500" dirty="0"/>
            <a:t>NTP protocol uses authentication to check of the timing message originated from the claimed trusted sources</a:t>
          </a:r>
        </a:p>
      </dgm:t>
    </dgm:pt>
    <dgm:pt modelId="{97DB2F6E-C94E-42A9-90EC-66CCC7F509ED}" type="parTrans" cxnId="{748DA66C-55CC-4347-9B60-9D7AA9BCD987}">
      <dgm:prSet/>
      <dgm:spPr/>
      <dgm:t>
        <a:bodyPr/>
        <a:lstStyle/>
        <a:p>
          <a:endParaRPr lang="en-US"/>
        </a:p>
      </dgm:t>
    </dgm:pt>
    <dgm:pt modelId="{BF6EAFB6-8790-4C0D-97D6-65774E224CFA}" type="sibTrans" cxnId="{748DA66C-55CC-4347-9B60-9D7AA9BCD987}">
      <dgm:prSet/>
      <dgm:spPr/>
      <dgm:t>
        <a:bodyPr/>
        <a:lstStyle/>
        <a:p>
          <a:endParaRPr lang="en-US"/>
        </a:p>
      </dgm:t>
    </dgm:pt>
    <dgm:pt modelId="{124F7CCD-8A5D-40FB-9D62-013FDE67BB4D}" type="pres">
      <dgm:prSet presAssocID="{787F1456-0BD5-42AD-B9B5-8D18C0909265}" presName="linear" presStyleCnt="0">
        <dgm:presLayoutVars>
          <dgm:dir/>
          <dgm:animLvl val="lvl"/>
          <dgm:resizeHandles val="exact"/>
        </dgm:presLayoutVars>
      </dgm:prSet>
      <dgm:spPr/>
    </dgm:pt>
    <dgm:pt modelId="{F1FD2B56-5B03-45EC-90A2-2C61748E31A4}" type="pres">
      <dgm:prSet presAssocID="{EFE64305-EEB8-4F41-B4AB-F5516B6C5458}" presName="parentLin" presStyleCnt="0"/>
      <dgm:spPr/>
    </dgm:pt>
    <dgm:pt modelId="{0E55F82C-9F00-4186-BCA5-ECEB84F83F30}" type="pres">
      <dgm:prSet presAssocID="{EFE64305-EEB8-4F41-B4AB-F5516B6C5458}" presName="parentLeftMargin" presStyleLbl="node1" presStyleIdx="0" presStyleCnt="1"/>
      <dgm:spPr/>
    </dgm:pt>
    <dgm:pt modelId="{4963EFFD-A3DB-4810-9B19-06D7D7DBA25F}" type="pres">
      <dgm:prSet presAssocID="{EFE64305-EEB8-4F41-B4AB-F5516B6C5458}" presName="parentText" presStyleLbl="node1" presStyleIdx="0" presStyleCnt="1" custScaleY="100075" custLinFactNeighborX="457" custLinFactNeighborY="-1228">
        <dgm:presLayoutVars>
          <dgm:chMax val="0"/>
          <dgm:bulletEnabled val="1"/>
        </dgm:presLayoutVars>
      </dgm:prSet>
      <dgm:spPr/>
    </dgm:pt>
    <dgm:pt modelId="{80844E82-F09E-4B1C-9FDE-AED97DC77580}" type="pres">
      <dgm:prSet presAssocID="{EFE64305-EEB8-4F41-B4AB-F5516B6C5458}" presName="negativeSpace" presStyleCnt="0"/>
      <dgm:spPr/>
    </dgm:pt>
    <dgm:pt modelId="{8344E834-B001-45D0-A66C-63949D80A542}" type="pres">
      <dgm:prSet presAssocID="{EFE64305-EEB8-4F41-B4AB-F5516B6C5458}" presName="childText" presStyleLbl="conFgAcc1" presStyleIdx="0" presStyleCnt="1" custLinFactNeighborY="13465">
        <dgm:presLayoutVars>
          <dgm:bulletEnabled val="1"/>
        </dgm:presLayoutVars>
      </dgm:prSet>
      <dgm:spPr/>
    </dgm:pt>
  </dgm:ptLst>
  <dgm:cxnLst>
    <dgm:cxn modelId="{3B7B290D-7185-4396-8A14-35D514F0A537}" type="presOf" srcId="{787F1456-0BD5-42AD-B9B5-8D18C0909265}" destId="{124F7CCD-8A5D-40FB-9D62-013FDE67BB4D}" srcOrd="0" destOrd="0" presId="urn:microsoft.com/office/officeart/2005/8/layout/list1"/>
    <dgm:cxn modelId="{B0168424-4C13-4C15-B2F4-DE62655BA369}" type="presOf" srcId="{7AF02E8B-4AA5-4D59-814E-7284E154E0C3}" destId="{8344E834-B001-45D0-A66C-63949D80A542}" srcOrd="0" destOrd="0" presId="urn:microsoft.com/office/officeart/2005/8/layout/list1"/>
    <dgm:cxn modelId="{D7DC9835-2F7C-450C-9BF2-443860DF442E}" type="presOf" srcId="{EFE64305-EEB8-4F41-B4AB-F5516B6C5458}" destId="{0E55F82C-9F00-4186-BCA5-ECEB84F83F30}" srcOrd="0" destOrd="0" presId="urn:microsoft.com/office/officeart/2005/8/layout/list1"/>
    <dgm:cxn modelId="{748DA66C-55CC-4347-9B60-9D7AA9BCD987}" srcId="{EFE64305-EEB8-4F41-B4AB-F5516B6C5458}" destId="{7AF02E8B-4AA5-4D59-814E-7284E154E0C3}" srcOrd="0" destOrd="0" parTransId="{97DB2F6E-C94E-42A9-90EC-66CCC7F509ED}" sibTransId="{BF6EAFB6-8790-4C0D-97D6-65774E224CFA}"/>
    <dgm:cxn modelId="{B96BE76D-A45E-4924-8E75-8114CC20E46E}" type="presOf" srcId="{EFE64305-EEB8-4F41-B4AB-F5516B6C5458}" destId="{4963EFFD-A3DB-4810-9B19-06D7D7DBA25F}" srcOrd="1" destOrd="0" presId="urn:microsoft.com/office/officeart/2005/8/layout/list1"/>
    <dgm:cxn modelId="{6B9F3EA9-F5C9-4FBF-AEEA-D4304E2CCD37}" srcId="{787F1456-0BD5-42AD-B9B5-8D18C0909265}" destId="{EFE64305-EEB8-4F41-B4AB-F5516B6C5458}" srcOrd="0" destOrd="0" parTransId="{FC9CE129-F0D8-4FB9-9817-A1B6868793D6}" sibTransId="{CE2B5FC2-3A7B-40E7-A2DB-A06E05CA891A}"/>
    <dgm:cxn modelId="{E03793D2-0E59-4936-A5E8-D42E7B68849F}" type="presParOf" srcId="{124F7CCD-8A5D-40FB-9D62-013FDE67BB4D}" destId="{F1FD2B56-5B03-45EC-90A2-2C61748E31A4}" srcOrd="0" destOrd="0" presId="urn:microsoft.com/office/officeart/2005/8/layout/list1"/>
    <dgm:cxn modelId="{D7CBFF91-F6BC-4864-8031-D1C7F17060E6}" type="presParOf" srcId="{F1FD2B56-5B03-45EC-90A2-2C61748E31A4}" destId="{0E55F82C-9F00-4186-BCA5-ECEB84F83F30}" srcOrd="0" destOrd="0" presId="urn:microsoft.com/office/officeart/2005/8/layout/list1"/>
    <dgm:cxn modelId="{F4FE86B5-DF4F-4C25-AD54-0E17AF0FE475}" type="presParOf" srcId="{F1FD2B56-5B03-45EC-90A2-2C61748E31A4}" destId="{4963EFFD-A3DB-4810-9B19-06D7D7DBA25F}" srcOrd="1" destOrd="0" presId="urn:microsoft.com/office/officeart/2005/8/layout/list1"/>
    <dgm:cxn modelId="{85EAE8DD-2CEE-412C-B81F-CDA33DED8E50}" type="presParOf" srcId="{124F7CCD-8A5D-40FB-9D62-013FDE67BB4D}" destId="{80844E82-F09E-4B1C-9FDE-AED97DC77580}" srcOrd="1" destOrd="0" presId="urn:microsoft.com/office/officeart/2005/8/layout/list1"/>
    <dgm:cxn modelId="{033D0D36-6EFB-49B0-B2F8-F17A93D3D468}" type="presParOf" srcId="{124F7CCD-8A5D-40FB-9D62-013FDE67BB4D}" destId="{8344E834-B001-45D0-A66C-63949D80A54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05066F-C347-4524-A75F-9D2F7099723F}">
      <dsp:nvSpPr>
        <dsp:cNvPr id="0" name=""/>
        <dsp:cNvSpPr/>
      </dsp:nvSpPr>
      <dsp:spPr>
        <a:xfrm rot="5400000">
          <a:off x="4268091" y="-2697916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This stratum contains the </a:t>
          </a:r>
          <a:r>
            <a:rPr lang="en-US" sz="1800" i="1" kern="1200" dirty="0"/>
            <a:t>primary servers</a:t>
          </a:r>
          <a:r>
            <a:rPr lang="en-US" sz="1800" kern="1200" dirty="0"/>
            <a:t> that are directly connected to the UTC receivers</a:t>
          </a:r>
        </a:p>
      </dsp:txBody>
      <dsp:txXfrm rot="-5400000">
        <a:off x="1489200" y="112605"/>
        <a:ext cx="6174096" cy="584683"/>
      </dsp:txXfrm>
    </dsp:sp>
    <dsp:sp modelId="{E5E03C14-A88A-46D0-8373-97B2A02EA78C}">
      <dsp:nvSpPr>
        <dsp:cNvPr id="0" name=""/>
        <dsp:cNvSpPr/>
      </dsp:nvSpPr>
      <dsp:spPr>
        <a:xfrm>
          <a:off x="4" y="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1</a:t>
          </a:r>
        </a:p>
      </dsp:txBody>
      <dsp:txXfrm>
        <a:off x="39541" y="39537"/>
        <a:ext cx="1408852" cy="730855"/>
      </dsp:txXfrm>
    </dsp:sp>
    <dsp:sp modelId="{C1F3590B-57D9-4EF7-BAE8-C354D10F6C39}">
      <dsp:nvSpPr>
        <dsp:cNvPr id="0" name=""/>
        <dsp:cNvSpPr/>
      </dsp:nvSpPr>
      <dsp:spPr>
        <a:xfrm rot="5400000">
          <a:off x="4268091" y="-172697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2 are secondary servers that are synchronized directly with primary servers</a:t>
          </a:r>
        </a:p>
      </dsp:txBody>
      <dsp:txXfrm rot="-5400000">
        <a:off x="1489200" y="1083542"/>
        <a:ext cx="6174096" cy="584683"/>
      </dsp:txXfrm>
    </dsp:sp>
    <dsp:sp modelId="{AB7B1C67-CCDB-4FF6-BB1B-889D7816B864}">
      <dsp:nvSpPr>
        <dsp:cNvPr id="0" name=""/>
        <dsp:cNvSpPr/>
      </dsp:nvSpPr>
      <dsp:spPr>
        <a:xfrm>
          <a:off x="4" y="97095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2</a:t>
          </a:r>
        </a:p>
      </dsp:txBody>
      <dsp:txXfrm>
        <a:off x="39541" y="1010492"/>
        <a:ext cx="1408852" cy="730855"/>
      </dsp:txXfrm>
    </dsp:sp>
    <dsp:sp modelId="{2DF2C43D-3879-4A8F-A77E-F6A6909BDAE2}">
      <dsp:nvSpPr>
        <dsp:cNvPr id="0" name=""/>
        <dsp:cNvSpPr/>
      </dsp:nvSpPr>
      <dsp:spPr>
        <a:xfrm rot="5400000">
          <a:off x="4268091" y="-688449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Stratum 3 synchronizes with Stratum 2 servers</a:t>
          </a:r>
        </a:p>
      </dsp:txBody>
      <dsp:txXfrm rot="-5400000">
        <a:off x="1489200" y="2122072"/>
        <a:ext cx="6174096" cy="584683"/>
      </dsp:txXfrm>
    </dsp:sp>
    <dsp:sp modelId="{B635DA8A-1270-43F7-B57C-655068281EC7}">
      <dsp:nvSpPr>
        <dsp:cNvPr id="0" name=""/>
        <dsp:cNvSpPr/>
      </dsp:nvSpPr>
      <dsp:spPr>
        <a:xfrm>
          <a:off x="4" y="2009485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Stratum 3</a:t>
          </a:r>
        </a:p>
      </dsp:txBody>
      <dsp:txXfrm>
        <a:off x="39541" y="2049022"/>
        <a:ext cx="1408852" cy="730855"/>
      </dsp:txXfrm>
    </dsp:sp>
    <dsp:sp modelId="{F36788A5-FD7E-43A2-A054-8B21ABD52010}">
      <dsp:nvSpPr>
        <dsp:cNvPr id="0" name=""/>
        <dsp:cNvSpPr/>
      </dsp:nvSpPr>
      <dsp:spPr>
        <a:xfrm rot="5400000">
          <a:off x="4268091" y="1064190"/>
          <a:ext cx="647943" cy="620572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End user computers synchronize with the servers in the upper layer stratum</a:t>
          </a:r>
        </a:p>
      </dsp:txBody>
      <dsp:txXfrm rot="-5400000">
        <a:off x="1489200" y="3874711"/>
        <a:ext cx="6174096" cy="584683"/>
      </dsp:txXfrm>
    </dsp:sp>
    <dsp:sp modelId="{ED729FA9-FD21-4114-BF65-A366F814A40B}">
      <dsp:nvSpPr>
        <dsp:cNvPr id="0" name=""/>
        <dsp:cNvSpPr/>
      </dsp:nvSpPr>
      <dsp:spPr>
        <a:xfrm>
          <a:off x="4" y="3762070"/>
          <a:ext cx="1487926" cy="80992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Last stratum</a:t>
          </a:r>
        </a:p>
      </dsp:txBody>
      <dsp:txXfrm>
        <a:off x="39541" y="3801607"/>
        <a:ext cx="1408852" cy="730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C5677A-0560-4A4F-AC04-9D88FF2AF995}">
      <dsp:nvSpPr>
        <dsp:cNvPr id="0" name=""/>
        <dsp:cNvSpPr/>
      </dsp:nvSpPr>
      <dsp:spPr>
        <a:xfrm>
          <a:off x="0" y="409509"/>
          <a:ext cx="10204704" cy="812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1520" tIns="249936" rIns="73152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enables clients across the Internet to be synchronized accurately to the UTC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Large and variable message delays are tolerated through statistical filtering of timing data from different servers</a:t>
          </a:r>
        </a:p>
      </dsp:txBody>
      <dsp:txXfrm>
        <a:off x="0" y="409509"/>
        <a:ext cx="10204704" cy="812700"/>
      </dsp:txXfrm>
    </dsp:sp>
    <dsp:sp modelId="{D9E9AA80-111C-43F9-A74C-08888077FBD5}">
      <dsp:nvSpPr>
        <dsp:cNvPr id="0" name=""/>
        <dsp:cNvSpPr/>
      </dsp:nvSpPr>
      <dsp:spPr>
        <a:xfrm>
          <a:off x="529835" y="0"/>
          <a:ext cx="7288534" cy="5760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Accurate synchronization to UTC time</a:t>
          </a:r>
        </a:p>
      </dsp:txBody>
      <dsp:txXfrm>
        <a:off x="557957" y="28122"/>
        <a:ext cx="7232290" cy="5198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7BB3A-ADDF-4CE6-B275-9DECAE085915}">
      <dsp:nvSpPr>
        <dsp:cNvPr id="0" name=""/>
        <dsp:cNvSpPr/>
      </dsp:nvSpPr>
      <dsp:spPr>
        <a:xfrm>
          <a:off x="0" y="184354"/>
          <a:ext cx="10204704" cy="798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servers are hierarchically organized to speed up synchronization, and to scale to a large number of clients and servers</a:t>
          </a:r>
        </a:p>
      </dsp:txBody>
      <dsp:txXfrm>
        <a:off x="0" y="184354"/>
        <a:ext cx="10204704" cy="798525"/>
      </dsp:txXfrm>
    </dsp:sp>
    <dsp:sp modelId="{67EACF7B-F578-4656-B196-EB7158E8F96B}">
      <dsp:nvSpPr>
        <dsp:cNvPr id="0" name=""/>
        <dsp:cNvSpPr/>
      </dsp:nvSpPr>
      <dsp:spPr>
        <a:xfrm>
          <a:off x="510235" y="0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Scalability</a:t>
          </a:r>
        </a:p>
      </dsp:txBody>
      <dsp:txXfrm>
        <a:off x="528969" y="18734"/>
        <a:ext cx="7105824" cy="3462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5F5B4-E808-4FB9-BD16-5CC2BFA4ECAD}">
      <dsp:nvSpPr>
        <dsp:cNvPr id="0" name=""/>
        <dsp:cNvSpPr/>
      </dsp:nvSpPr>
      <dsp:spPr>
        <a:xfrm>
          <a:off x="0" y="222982"/>
          <a:ext cx="10204704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There are redundant time servers, and redundant paths between the time servers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The architecture provides reliable service that can tolerate lengthy losses of connectivity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 synchronization subnet can reconfigure as servers become unreachable. For example, if Stratum 1 server fails, then it can become a Stratum 2 secondary server</a:t>
          </a:r>
        </a:p>
      </dsp:txBody>
      <dsp:txXfrm>
        <a:off x="0" y="222982"/>
        <a:ext cx="10204704" cy="1289925"/>
      </dsp:txXfrm>
    </dsp:sp>
    <dsp:sp modelId="{C90E0482-D119-492C-8795-1C4072FF64BB}">
      <dsp:nvSpPr>
        <dsp:cNvPr id="0" name=""/>
        <dsp:cNvSpPr/>
      </dsp:nvSpPr>
      <dsp:spPr>
        <a:xfrm>
          <a:off x="510235" y="45727"/>
          <a:ext cx="7143292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Reliability and Fault-tolerance</a:t>
          </a:r>
        </a:p>
      </dsp:txBody>
      <dsp:txXfrm>
        <a:off x="528969" y="64461"/>
        <a:ext cx="7105824" cy="346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4E834-B001-45D0-A66C-63949D80A542}">
      <dsp:nvSpPr>
        <dsp:cNvPr id="0" name=""/>
        <dsp:cNvSpPr/>
      </dsp:nvSpPr>
      <dsp:spPr>
        <a:xfrm>
          <a:off x="0" y="223299"/>
          <a:ext cx="10204704" cy="59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1998" tIns="270764" rIns="791998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NTP protocol uses authentication to check of the timing message originated from the claimed trusted sources</a:t>
          </a:r>
        </a:p>
      </dsp:txBody>
      <dsp:txXfrm>
        <a:off x="0" y="223299"/>
        <a:ext cx="10204704" cy="593775"/>
      </dsp:txXfrm>
    </dsp:sp>
    <dsp:sp modelId="{4963EFFD-A3DB-4810-9B19-06D7D7DBA25F}">
      <dsp:nvSpPr>
        <dsp:cNvPr id="0" name=""/>
        <dsp:cNvSpPr/>
      </dsp:nvSpPr>
      <dsp:spPr>
        <a:xfrm>
          <a:off x="512066" y="10853"/>
          <a:ext cx="7136316" cy="3840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999" tIns="0" rIns="269999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Security</a:t>
          </a:r>
        </a:p>
      </dsp:txBody>
      <dsp:txXfrm>
        <a:off x="530814" y="29601"/>
        <a:ext cx="7098820" cy="34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776F1A-1A2F-47CA-AF48-9E782BB01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76016C-DE4A-43A8-83A2-F823B3FE69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B31B6EF-7516-458C-9086-F02FE8DF9DD4}" type="datetimeFigureOut">
              <a:rPr lang="en-US" altLang="en-US"/>
              <a:pPr>
                <a:defRPr/>
              </a:pPr>
              <a:t>10/7/20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A49FCE-7134-4BAF-8F42-F152796615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17B7B6-888E-470E-902C-50B81A59A1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6E4BC-450C-4C78-94A7-82AE975443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0E0B9-7B3C-4348-8D6C-2CA0C91EC4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DF094EC-B7C4-4D06-B3AA-325110D8D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21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05ADE4D-2ED3-42A9-9518-ACC147D07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A81D1525-8AD3-4C14-828C-B1F17E47CC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ea typeface="+mn-ea"/>
              <a:cs typeface="+mn-cs"/>
            </a:endParaRPr>
          </a:p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5E019EB-1518-41E8-BCB8-4F4411B8C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20B82-28CB-4E94-9C9F-9A60A375FC3B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4068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516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F3ECD-FB7F-470E-886D-0326FC87F724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422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094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9083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94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292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80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0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211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6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56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85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6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92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4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10/7/20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4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18" Type="http://schemas.openxmlformats.org/officeDocument/2006/relationships/diagramData" Target="../diagrams/data5.xml"/><Relationship Id="rId3" Type="http://schemas.openxmlformats.org/officeDocument/2006/relationships/diagramData" Target="../diagrams/data2.xml"/><Relationship Id="rId21" Type="http://schemas.openxmlformats.org/officeDocument/2006/relationships/diagramColors" Target="../diagrams/colors5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6" Type="http://schemas.openxmlformats.org/officeDocument/2006/relationships/diagramColors" Target="../diagrams/colors4.xml"/><Relationship Id="rId20" Type="http://schemas.openxmlformats.org/officeDocument/2006/relationships/diagramQuickStyle" Target="../diagrams/quickStyl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19" Type="http://schemas.openxmlformats.org/officeDocument/2006/relationships/diagramLayout" Target="../diagrams/layout5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Relationship Id="rId22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AF526B11-90CB-4959-BBAC-CC31AB2121ED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D7F1D89-67DA-4087-B89F-9FA975C12DBC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II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12, October 05,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19EA977-C0F3-4C60-A587-B4A35CCE7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Logical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7ECE-6235-47BC-8726-1C03CDC9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400" dirty="0"/>
              <a:t>Lamport (in 1978) showed that:</a:t>
            </a:r>
            <a:endParaRPr lang="en-US" altLang="en-US" sz="12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Clock synchronization is not necessary in all scenarios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If two processes do not interact, it is not necessary that their clocks are synchronized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Many times, it is sufficient if processes agree on the </a:t>
            </a:r>
            <a:r>
              <a:rPr lang="en-US" altLang="en-US" sz="2800" i="1" u="sng" dirty="0">
                <a:ea typeface="Arial" panose="020B0604020202020204" pitchFamily="34" charset="0"/>
              </a:rPr>
              <a:t>order</a:t>
            </a:r>
            <a:r>
              <a:rPr lang="en-US" altLang="en-US" sz="2800" dirty="0">
                <a:ea typeface="Arial" panose="020B0604020202020204" pitchFamily="34" charset="0"/>
              </a:rPr>
              <a:t> in which the events have occurred in a DS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ea typeface="Arial" panose="020B0604020202020204" pitchFamily="34" charset="0"/>
              </a:rPr>
              <a:t>For example, for a distributed </a:t>
            </a:r>
            <a:r>
              <a:rPr lang="en-US" altLang="en-US" sz="2600" i="1" dirty="0">
                <a:ea typeface="Arial" panose="020B0604020202020204" pitchFamily="34" charset="0"/>
              </a:rPr>
              <a:t>make</a:t>
            </a:r>
            <a:r>
              <a:rPr lang="en-US" altLang="en-US" sz="2600" dirty="0">
                <a:ea typeface="Arial" panose="020B0604020202020204" pitchFamily="34" charset="0"/>
              </a:rPr>
              <a:t> utility, it is sufficient to know if an input file was modified </a:t>
            </a:r>
            <a:r>
              <a:rPr lang="en-US" altLang="en-US" sz="2600" i="1" dirty="0">
                <a:ea typeface="Arial" panose="020B0604020202020204" pitchFamily="34" charset="0"/>
              </a:rPr>
              <a:t>before</a:t>
            </a:r>
            <a:r>
              <a:rPr lang="en-US" altLang="en-US" sz="2600" dirty="0">
                <a:ea typeface="Arial" panose="020B0604020202020204" pitchFamily="34" charset="0"/>
              </a:rPr>
              <a:t> or </a:t>
            </a:r>
            <a:r>
              <a:rPr lang="en-US" altLang="en-US" sz="2600" i="1" dirty="0">
                <a:ea typeface="Arial" panose="020B0604020202020204" pitchFamily="34" charset="0"/>
              </a:rPr>
              <a:t>after</a:t>
            </a:r>
            <a:r>
              <a:rPr lang="en-US" altLang="en-US" sz="2600" dirty="0">
                <a:ea typeface="Arial" panose="020B0604020202020204" pitchFamily="34" charset="0"/>
              </a:rPr>
              <a:t> its object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A40BFF9-C5A7-4B1D-9337-D11531CD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0DE5A69-846F-43DB-984A-BD12D350B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Logical clocks are used to define an order of events without measuring the physical time at which the events occurred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 (or simply, Lamport’s Clock)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  <a:ea typeface="Arial" panose="020B0604020202020204" pitchFamily="34" charset="0"/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  <a:ea typeface="Arial" panose="020B0604020202020204" pitchFamily="34" charset="0"/>
              </a:rPr>
              <a:t>Vector Clock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0DE6CFB8-109D-409D-8B5A-BD28608F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Lamport’s Logical Clock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0BA20E3A-9291-44DD-B9BA-8C61B5F0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Lamport advocated maintaining </a:t>
            </a:r>
            <a:r>
              <a:rPr lang="en-US" altLang="en-US" sz="2800" i="1" dirty="0"/>
              <a:t>logical clocks at the processes</a:t>
            </a:r>
            <a:r>
              <a:rPr lang="en-US" altLang="en-US" sz="2800" dirty="0"/>
              <a:t> to keep track of the order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To synchronize logical clocks, Lamport defined a relation called </a:t>
            </a:r>
            <a:r>
              <a:rPr lang="en-US" altLang="en-US" sz="2800" dirty="0">
                <a:solidFill>
                  <a:srgbClr val="0070C0"/>
                </a:solidFill>
              </a:rPr>
              <a:t>“</a:t>
            </a:r>
            <a:r>
              <a:rPr lang="en-US" altLang="ja-JP" sz="2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>
                <a:solidFill>
                  <a:srgbClr val="0070C0"/>
                </a:solidFill>
              </a:rPr>
              <a:t>”</a:t>
            </a:r>
            <a:endParaRPr lang="en-US" altLang="ja-JP" sz="2800" dirty="0">
              <a:solidFill>
                <a:srgbClr val="0070C0"/>
              </a:solidFill>
            </a:endParaRP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expression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sym typeface="Wingdings" panose="05000000000000000000" pitchFamily="2" charset="2"/>
              </a:rPr>
              <a:t> (reads as “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ja-JP" sz="2800" dirty="0">
                <a:sym typeface="Wingdings" panose="05000000000000000000" pitchFamily="2" charset="2"/>
              </a:rPr>
              <a:t>happened before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800" dirty="0">
                <a:sym typeface="Wingdings" panose="05000000000000000000" pitchFamily="2" charset="2"/>
              </a:rPr>
              <a:t>”</a:t>
            </a:r>
            <a:r>
              <a:rPr lang="en-US" altLang="ja-JP" sz="2800" dirty="0">
                <a:sym typeface="Wingdings" panose="05000000000000000000" pitchFamily="2" charset="2"/>
              </a:rPr>
              <a:t>) means that </a:t>
            </a:r>
            <a:r>
              <a:rPr lang="en-US" altLang="ja-JP" sz="2800" i="1" u="sng" dirty="0">
                <a:sym typeface="Wingdings" panose="05000000000000000000" pitchFamily="2" charset="2"/>
              </a:rPr>
              <a:t>all</a:t>
            </a:r>
            <a:r>
              <a:rPr lang="en-US" altLang="ja-JP" sz="2800" dirty="0">
                <a:sym typeface="Wingdings" panose="05000000000000000000" pitchFamily="2" charset="2"/>
              </a:rPr>
              <a:t> entities in a DS agree that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ja-JP" sz="2800" dirty="0">
                <a:sym typeface="Wingdings" panose="05000000000000000000" pitchFamily="2" charset="2"/>
              </a:rPr>
              <a:t> occurred before event </a:t>
            </a:r>
            <a:r>
              <a:rPr lang="en-US" altLang="ja-JP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endParaRPr lang="en-US" altLang="en-US" sz="2800" b="1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C6992AF1-A4F2-4680-A75D-425586553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Happened-before Relation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DC6976D1-ACA0-4789-A2C3-A34162842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7853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 can be observed directly in two situations:</a:t>
            </a:r>
            <a:endParaRPr lang="en-US" altLang="en-US" sz="2800" dirty="0">
              <a:ea typeface="Arial" panose="020B0604020202020204" pitchFamily="34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are events in the same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occurs before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an event of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being sent by a process,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the event of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  <a:sym typeface="Wingdings" panose="05000000000000000000" pitchFamily="2" charset="2"/>
              </a:rPr>
              <a:t>(i.e., the same message)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being received by another process, then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is true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>
                <a:sym typeface="Wingdings" panose="05000000000000000000" pitchFamily="2" charset="2"/>
              </a:rPr>
              <a:t>The </a:t>
            </a:r>
            <a:r>
              <a:rPr lang="en-US" altLang="en-US" sz="2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happened-before</a:t>
            </a:r>
            <a:r>
              <a:rPr lang="en-US" altLang="en-US" sz="2600" dirty="0">
                <a:sym typeface="Wingdings" panose="05000000000000000000" pitchFamily="2" charset="2"/>
              </a:rPr>
              <a:t> relation is </a:t>
            </a:r>
            <a:r>
              <a:rPr lang="en-US" altLang="en-US" sz="2600" i="1" dirty="0">
                <a:sym typeface="Wingdings" panose="05000000000000000000" pitchFamily="2" charset="2"/>
              </a:rPr>
              <a:t>transitive</a:t>
            </a: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If</a:t>
            </a:r>
            <a:r>
              <a:rPr lang="en-US" altLang="en-US" sz="22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bc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2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ac</a:t>
            </a:r>
            <a:endParaRPr lang="en-US" altLang="en-US" sz="2200" b="1" dirty="0">
              <a:ea typeface="Arial" panose="020B060402020202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C531091-A655-4C81-B702-A114E837B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Time values in Logical Clocks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60A0E0EA-DA68-4838-8557-A0F118376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For every event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3200" dirty="0"/>
              <a:t>, assign a logical </a:t>
            </a:r>
            <a:r>
              <a:rPr lang="en-US" altLang="en-US" sz="3200" i="1" dirty="0"/>
              <a:t>time value </a:t>
            </a:r>
            <a:r>
              <a:rPr lang="en-US" alt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C(a)</a:t>
            </a:r>
            <a:r>
              <a:rPr lang="en-US" altLang="en-US" sz="3200" dirty="0"/>
              <a:t> on which all processes agree (</a:t>
            </a:r>
            <a:r>
              <a:rPr lang="en-US" altLang="en-US" sz="3200" b="1" i="1" dirty="0"/>
              <a:t>C</a:t>
            </a:r>
            <a:r>
              <a:rPr lang="en-US" altLang="en-US" sz="3200" i="1" dirty="0"/>
              <a:t> still corresponds to the process and not to the event, but gets updated when the event happens</a:t>
            </a:r>
            <a:r>
              <a:rPr lang="en-US" altLang="en-US" sz="3200" dirty="0"/>
              <a:t>)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Time value for events have the property that: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>
                <a:ea typeface="Arial" panose="020B0604020202020204" pitchFamily="34" charset="0"/>
              </a:rPr>
              <a:t>If 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8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C(a)&lt; C(b)</a:t>
            </a:r>
          </a:p>
          <a:p>
            <a:pPr marL="18288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1600" dirty="0"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880376F-28C6-4952-AB25-1CDCBC0D5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Properties of Logical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BEB72-9F61-4022-8BC1-73264191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From the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happened-before</a:t>
            </a:r>
            <a:r>
              <a:rPr lang="en-US" altLang="en-US" sz="2800" dirty="0"/>
              <a:t> relation, we can infer that: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two events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occur within the same process and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b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C(b)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are assigned time values such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a</a:t>
            </a:r>
            <a:r>
              <a:rPr lang="en-US" altLang="en-US" sz="2400" dirty="0">
                <a:ea typeface="Arial" panose="020B0604020202020204" pitchFamily="34" charset="0"/>
              </a:rPr>
              <a:t> is the event of sending message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400" dirty="0">
                <a:ea typeface="Arial" panose="020B0604020202020204" pitchFamily="34" charset="0"/>
              </a:rPr>
              <a:t> from one process (say P1),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b</a:t>
            </a:r>
            <a:r>
              <a:rPr lang="en-US" altLang="en-US" sz="2400" dirty="0">
                <a:ea typeface="Arial" panose="020B0604020202020204" pitchFamily="34" charset="0"/>
              </a:rPr>
              <a:t> is the event of receiving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 </a:t>
            </a:r>
            <a:r>
              <a:rPr lang="en-US" altLang="en-US" sz="2400" dirty="0">
                <a:ea typeface="MS PGothic" panose="020B0600070205080204" pitchFamily="34" charset="-128"/>
              </a:rPr>
              <a:t>(i.e., the same message) at another process (say, P2)</a:t>
            </a:r>
            <a:r>
              <a:rPr lang="en-US" altLang="en-US" sz="2400" dirty="0">
                <a:ea typeface="Arial" panose="020B0604020202020204" pitchFamily="34" charset="0"/>
              </a:rPr>
              <a:t>, then: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The time values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 </a:t>
            </a:r>
            <a:r>
              <a:rPr lang="en-US" altLang="en-US" sz="2200" dirty="0">
                <a:ea typeface="Arial" panose="020B0604020202020204" pitchFamily="34" charset="0"/>
                <a:sym typeface="Wingdings" panose="05000000000000000000" pitchFamily="2" charset="2"/>
              </a:rPr>
              <a:t>are assigned in a way such that the two processes agree that 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1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(a) &lt; C</a:t>
            </a:r>
            <a:r>
              <a:rPr lang="en-US" altLang="en-US" sz="22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2</a:t>
            </a:r>
            <a:r>
              <a:rPr lang="en-US" altLang="en-US" sz="22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(b)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The clock time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 must always go forward (increasing), and never backward (decreasing)</a:t>
            </a:r>
            <a:endParaRPr lang="en-US" altLang="en-US" sz="24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39AA6A9-56A9-4663-B4CD-9535A9EF3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Synchronizing Logical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B747A-ECEA-4F9A-B6BA-4BA3812EB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105400" cy="495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Three processes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altLang="en-US" sz="2800" dirty="0"/>
              <a:t>,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altLang="en-US" sz="2800" dirty="0"/>
              <a:t> and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</a:t>
            </a:r>
            <a:r>
              <a:rPr lang="en-US" altLang="en-US" sz="2800" dirty="0"/>
              <a:t> running at different rates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2800" dirty="0"/>
              <a:t>If the processes communicate between each other, there might be discrepancies in agreeing on the event ordering</a:t>
            </a:r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Ordering of sending and receiving messages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m1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m2</a:t>
            </a:r>
            <a:r>
              <a:rPr lang="en-US" altLang="en-US" sz="2400" dirty="0">
                <a:ea typeface="Arial" panose="020B0604020202020204" pitchFamily="34" charset="0"/>
              </a:rPr>
              <a:t> are correct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pPr lvl="1"/>
            <a:r>
              <a:rPr lang="en-US" altLang="en-US" sz="2400" dirty="0">
                <a:ea typeface="Arial" panose="020B0604020202020204" pitchFamily="34" charset="0"/>
              </a:rPr>
              <a:t>However,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m3</a:t>
            </a:r>
            <a:r>
              <a:rPr lang="en-US" altLang="en-US" sz="2400" dirty="0">
                <a:ea typeface="Arial" panose="020B0604020202020204" pitchFamily="34" charset="0"/>
              </a:rPr>
              <a:t> and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m4</a:t>
            </a:r>
            <a:r>
              <a:rPr lang="en-US" altLang="en-US" sz="2400" dirty="0">
                <a:ea typeface="Arial" panose="020B0604020202020204" pitchFamily="34" charset="0"/>
              </a:rPr>
              <a:t> violate the happened-before relationship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8CE045-0195-4A40-9B57-134CD7A469AE}"/>
              </a:ext>
            </a:extLst>
          </p:cNvPr>
          <p:cNvSpPr/>
          <p:nvPr/>
        </p:nvSpPr>
        <p:spPr>
          <a:xfrm>
            <a:off x="73152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A8B18F-F220-4BF8-ACD2-86A6C848CD93}"/>
              </a:ext>
            </a:extLst>
          </p:cNvPr>
          <p:cNvSpPr/>
          <p:nvPr/>
        </p:nvSpPr>
        <p:spPr>
          <a:xfrm>
            <a:off x="73152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76996B-608D-404E-8FFC-3085CF1FDE2D}"/>
              </a:ext>
            </a:extLst>
          </p:cNvPr>
          <p:cNvSpPr/>
          <p:nvPr/>
        </p:nvSpPr>
        <p:spPr>
          <a:xfrm>
            <a:off x="73152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9E2749-28F8-4A81-9F5C-D274262AC202}"/>
              </a:ext>
            </a:extLst>
          </p:cNvPr>
          <p:cNvSpPr/>
          <p:nvPr/>
        </p:nvSpPr>
        <p:spPr>
          <a:xfrm>
            <a:off x="73152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1B153A-BC60-4759-B54A-8E8819B3B80F}"/>
              </a:ext>
            </a:extLst>
          </p:cNvPr>
          <p:cNvSpPr/>
          <p:nvPr/>
        </p:nvSpPr>
        <p:spPr>
          <a:xfrm>
            <a:off x="73152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A54272-C725-4E00-AC86-9D7B7FD2D72D}"/>
              </a:ext>
            </a:extLst>
          </p:cNvPr>
          <p:cNvSpPr/>
          <p:nvPr/>
        </p:nvSpPr>
        <p:spPr>
          <a:xfrm>
            <a:off x="73152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783FB2-B915-4D16-901E-6E145CE4F23A}"/>
              </a:ext>
            </a:extLst>
          </p:cNvPr>
          <p:cNvSpPr/>
          <p:nvPr/>
        </p:nvSpPr>
        <p:spPr>
          <a:xfrm>
            <a:off x="73152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3E359E-60B5-4188-A606-89F6543AD43C}"/>
              </a:ext>
            </a:extLst>
          </p:cNvPr>
          <p:cNvSpPr/>
          <p:nvPr/>
        </p:nvSpPr>
        <p:spPr>
          <a:xfrm>
            <a:off x="73152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7452C4-B8F2-4C79-A364-02D8A3EAFDCF}"/>
              </a:ext>
            </a:extLst>
          </p:cNvPr>
          <p:cNvSpPr/>
          <p:nvPr/>
        </p:nvSpPr>
        <p:spPr>
          <a:xfrm>
            <a:off x="73152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C4013B-705A-4CAE-A62C-908BCF337633}"/>
              </a:ext>
            </a:extLst>
          </p:cNvPr>
          <p:cNvSpPr/>
          <p:nvPr/>
        </p:nvSpPr>
        <p:spPr>
          <a:xfrm>
            <a:off x="73152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56E560-155B-4701-9E36-BA523FE388EF}"/>
              </a:ext>
            </a:extLst>
          </p:cNvPr>
          <p:cNvSpPr/>
          <p:nvPr/>
        </p:nvSpPr>
        <p:spPr>
          <a:xfrm>
            <a:off x="73152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C844C0-2868-4832-BCDF-D2E114A1FA1D}"/>
              </a:ext>
            </a:extLst>
          </p:cNvPr>
          <p:cNvSpPr/>
          <p:nvPr/>
        </p:nvSpPr>
        <p:spPr>
          <a:xfrm>
            <a:off x="86106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DF99E4-3911-424A-86F6-CCED2C284801}"/>
              </a:ext>
            </a:extLst>
          </p:cNvPr>
          <p:cNvSpPr/>
          <p:nvPr/>
        </p:nvSpPr>
        <p:spPr>
          <a:xfrm>
            <a:off x="86106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D6CB2F-A44D-41AD-808B-2F52DE023E1B}"/>
              </a:ext>
            </a:extLst>
          </p:cNvPr>
          <p:cNvSpPr/>
          <p:nvPr/>
        </p:nvSpPr>
        <p:spPr>
          <a:xfrm>
            <a:off x="86106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FEFDCA-E534-4E2E-A227-1ACCF0635FBE}"/>
              </a:ext>
            </a:extLst>
          </p:cNvPr>
          <p:cNvSpPr/>
          <p:nvPr/>
        </p:nvSpPr>
        <p:spPr>
          <a:xfrm>
            <a:off x="86106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0312B9A-0560-47B5-9A35-B110A4D98316}"/>
              </a:ext>
            </a:extLst>
          </p:cNvPr>
          <p:cNvSpPr/>
          <p:nvPr/>
        </p:nvSpPr>
        <p:spPr>
          <a:xfrm>
            <a:off x="86106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7F1CD3-FF5E-4BB0-91F1-F01B9B9766DA}"/>
              </a:ext>
            </a:extLst>
          </p:cNvPr>
          <p:cNvSpPr/>
          <p:nvPr/>
        </p:nvSpPr>
        <p:spPr>
          <a:xfrm>
            <a:off x="86106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1FE69-CE44-4497-A3FC-D8286EBDDC9D}"/>
              </a:ext>
            </a:extLst>
          </p:cNvPr>
          <p:cNvSpPr/>
          <p:nvPr/>
        </p:nvSpPr>
        <p:spPr>
          <a:xfrm>
            <a:off x="86106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755EF12-43EB-4411-B5BB-559AFBD50BB5}"/>
              </a:ext>
            </a:extLst>
          </p:cNvPr>
          <p:cNvSpPr/>
          <p:nvPr/>
        </p:nvSpPr>
        <p:spPr>
          <a:xfrm>
            <a:off x="86106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4E16CA-47A8-4AC1-A313-69A53BE86446}"/>
              </a:ext>
            </a:extLst>
          </p:cNvPr>
          <p:cNvSpPr/>
          <p:nvPr/>
        </p:nvSpPr>
        <p:spPr>
          <a:xfrm>
            <a:off x="86106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21AFF1-690D-46C1-AE72-FEA9DD3B75C0}"/>
              </a:ext>
            </a:extLst>
          </p:cNvPr>
          <p:cNvSpPr/>
          <p:nvPr/>
        </p:nvSpPr>
        <p:spPr>
          <a:xfrm>
            <a:off x="86106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E0E6B47-15B5-41B8-AD56-30436D94101F}"/>
              </a:ext>
            </a:extLst>
          </p:cNvPr>
          <p:cNvSpPr/>
          <p:nvPr/>
        </p:nvSpPr>
        <p:spPr>
          <a:xfrm>
            <a:off x="86106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FADD38E-4FF9-4294-BB09-37185CFB09B7}"/>
              </a:ext>
            </a:extLst>
          </p:cNvPr>
          <p:cNvSpPr/>
          <p:nvPr/>
        </p:nvSpPr>
        <p:spPr>
          <a:xfrm>
            <a:off x="98298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8AA0933-F412-4441-9CED-4E7DDEBB82C7}"/>
              </a:ext>
            </a:extLst>
          </p:cNvPr>
          <p:cNvSpPr/>
          <p:nvPr/>
        </p:nvSpPr>
        <p:spPr>
          <a:xfrm>
            <a:off x="98298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F020D9C-2643-4670-BA59-075102B89054}"/>
              </a:ext>
            </a:extLst>
          </p:cNvPr>
          <p:cNvSpPr/>
          <p:nvPr/>
        </p:nvSpPr>
        <p:spPr>
          <a:xfrm>
            <a:off x="98298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227237-D863-4BE5-9AE9-4E9A9C649482}"/>
              </a:ext>
            </a:extLst>
          </p:cNvPr>
          <p:cNvSpPr/>
          <p:nvPr/>
        </p:nvSpPr>
        <p:spPr>
          <a:xfrm>
            <a:off x="98298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AF7B61-FABD-4F2C-BBB9-8507BE9DC4AB}"/>
              </a:ext>
            </a:extLst>
          </p:cNvPr>
          <p:cNvSpPr/>
          <p:nvPr/>
        </p:nvSpPr>
        <p:spPr>
          <a:xfrm>
            <a:off x="98298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879D59-BBF0-4A64-8D85-92D1C8368FCA}"/>
              </a:ext>
            </a:extLst>
          </p:cNvPr>
          <p:cNvSpPr/>
          <p:nvPr/>
        </p:nvSpPr>
        <p:spPr>
          <a:xfrm>
            <a:off x="98298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95491D-6571-4AD9-B24A-AA400EE2F042}"/>
              </a:ext>
            </a:extLst>
          </p:cNvPr>
          <p:cNvSpPr/>
          <p:nvPr/>
        </p:nvSpPr>
        <p:spPr>
          <a:xfrm>
            <a:off x="98298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2B829B4-67A0-426A-BA21-062C808AEC3A}"/>
              </a:ext>
            </a:extLst>
          </p:cNvPr>
          <p:cNvSpPr/>
          <p:nvPr/>
        </p:nvSpPr>
        <p:spPr>
          <a:xfrm>
            <a:off x="98298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27B993-8F90-43D9-9273-646C8D0B98F6}"/>
              </a:ext>
            </a:extLst>
          </p:cNvPr>
          <p:cNvSpPr/>
          <p:nvPr/>
        </p:nvSpPr>
        <p:spPr>
          <a:xfrm>
            <a:off x="98298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F7FE815-38BF-4143-8BD7-E608DAA3CAD6}"/>
              </a:ext>
            </a:extLst>
          </p:cNvPr>
          <p:cNvSpPr/>
          <p:nvPr/>
        </p:nvSpPr>
        <p:spPr>
          <a:xfrm>
            <a:off x="98298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1C69EC-3F4D-4DF0-A204-8A5A5DCADA13}"/>
              </a:ext>
            </a:extLst>
          </p:cNvPr>
          <p:cNvSpPr/>
          <p:nvPr/>
        </p:nvSpPr>
        <p:spPr>
          <a:xfrm>
            <a:off x="98298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7EC2AC9-4AE6-4BA1-BDF8-ACDFBB24AEE1}"/>
              </a:ext>
            </a:extLst>
          </p:cNvPr>
          <p:cNvSpPr/>
          <p:nvPr/>
        </p:nvSpPr>
        <p:spPr>
          <a:xfrm>
            <a:off x="72390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EE8114-7A28-4C6B-8709-1FCB51722A3B}"/>
              </a:ext>
            </a:extLst>
          </p:cNvPr>
          <p:cNvSpPr/>
          <p:nvPr/>
        </p:nvSpPr>
        <p:spPr>
          <a:xfrm>
            <a:off x="85344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ADFA54C-5094-4334-BA4A-DF34C562B7A8}"/>
              </a:ext>
            </a:extLst>
          </p:cNvPr>
          <p:cNvSpPr/>
          <p:nvPr/>
        </p:nvSpPr>
        <p:spPr>
          <a:xfrm>
            <a:off x="9753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P3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1F95E71-2ACB-4F6A-A8C0-442F1299E408}"/>
              </a:ext>
            </a:extLst>
          </p:cNvPr>
          <p:cNvCxnSpPr/>
          <p:nvPr/>
        </p:nvCxnSpPr>
        <p:spPr>
          <a:xfrm>
            <a:off x="7848600" y="2895600"/>
            <a:ext cx="762000" cy="304800"/>
          </a:xfrm>
          <a:prstGeom prst="straightConnector1">
            <a:avLst/>
          </a:prstGeom>
          <a:ln w="28575">
            <a:solidFill>
              <a:schemeClr val="bg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312AA66-DE1F-46C9-8ACC-A726926EF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6670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m1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8926C90-7D1E-4553-819D-18D75FDCA5DF}"/>
              </a:ext>
            </a:extLst>
          </p:cNvPr>
          <p:cNvCxnSpPr/>
          <p:nvPr/>
        </p:nvCxnSpPr>
        <p:spPr>
          <a:xfrm>
            <a:off x="9144000" y="3505200"/>
            <a:ext cx="6858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60629D47-537E-49EA-9B2E-B68DEA049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27660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m2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FA7FB14-15D4-4211-AB39-CA9CFBE63300}"/>
              </a:ext>
            </a:extLst>
          </p:cNvPr>
          <p:cNvCxnSpPr/>
          <p:nvPr/>
        </p:nvCxnSpPr>
        <p:spPr>
          <a:xfrm flipH="1">
            <a:off x="9144000" y="4419600"/>
            <a:ext cx="6858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B73780FB-46C3-4918-BAD2-8A3643095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2338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A393E43-2948-4032-AB3E-C527750EC0A9}"/>
              </a:ext>
            </a:extLst>
          </p:cNvPr>
          <p:cNvCxnSpPr/>
          <p:nvPr/>
        </p:nvCxnSpPr>
        <p:spPr>
          <a:xfrm flipH="1">
            <a:off x="7848600" y="5029200"/>
            <a:ext cx="7620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2BA4F651-BB95-4F68-A662-56D580B48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8434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m4</a:t>
            </a:r>
          </a:p>
        </p:txBody>
      </p:sp>
      <p:pic>
        <p:nvPicPr>
          <p:cNvPr id="58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DA9CD44C-71A8-4157-9541-FD829EE58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438401"/>
            <a:ext cx="427038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 descr="C:\Users\vkolar\AppData\Local\Microsoft\Windows\Temporary Internet Files\Content.IE5\E2H73JIM\MC900432530[1].png">
            <a:extLst>
              <a:ext uri="{FF2B5EF4-FFF2-40B4-BE49-F238E27FC236}">
                <a16:creationId xmlns:a16="http://schemas.microsoft.com/office/drawing/2014/main" id="{29D7ECF6-6F9D-4F15-BD96-AF4FA14AB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564" y="2981326"/>
            <a:ext cx="427037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Rectangle 59">
            <a:extLst>
              <a:ext uri="{FF2B5EF4-FFF2-40B4-BE49-F238E27FC236}">
                <a16:creationId xmlns:a16="http://schemas.microsoft.com/office/drawing/2014/main" id="{95A27D73-1C1C-42C7-ADB0-8A6841E26657}"/>
              </a:ext>
            </a:extLst>
          </p:cNvPr>
          <p:cNvSpPr/>
          <p:nvPr/>
        </p:nvSpPr>
        <p:spPr>
          <a:xfrm>
            <a:off x="9210982" y="3810001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8507399-491F-4254-9367-1B9DB04A3679}"/>
              </a:ext>
            </a:extLst>
          </p:cNvPr>
          <p:cNvSpPr/>
          <p:nvPr/>
        </p:nvSpPr>
        <p:spPr>
          <a:xfrm>
            <a:off x="7991782" y="4444426"/>
            <a:ext cx="466419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2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/>
      <p:bldP spid="51" grpId="0"/>
      <p:bldP spid="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1FD69794-8A61-462C-961C-19CE5377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Lamport’s Clock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37144-20EC-49EA-BAA8-B2213BD1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864352" cy="4953000"/>
          </a:xfrm>
        </p:spPr>
        <p:txBody>
          <a:bodyPr/>
          <a:lstStyle/>
          <a:p>
            <a:r>
              <a:rPr lang="en-US" altLang="en-US" sz="2800" dirty="0"/>
              <a:t>When a message is being sent:</a:t>
            </a:r>
          </a:p>
          <a:p>
            <a:pPr lvl="1"/>
            <a:r>
              <a:rPr lang="en-US" altLang="en-US" sz="2400" dirty="0"/>
              <a:t>Each message carries a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timestamp</a:t>
            </a:r>
            <a:r>
              <a:rPr lang="en-US" altLang="en-US" sz="2400" dirty="0"/>
              <a:t> according to the sender’s logical clock</a:t>
            </a:r>
          </a:p>
          <a:p>
            <a:pPr>
              <a:buFontTx/>
              <a:buNone/>
            </a:pPr>
            <a:endParaRPr lang="en-US" altLang="en-US" sz="2400" dirty="0"/>
          </a:p>
          <a:p>
            <a:r>
              <a:rPr lang="en-US" altLang="en-US" sz="2800" dirty="0"/>
              <a:t>When a message is received:</a:t>
            </a:r>
          </a:p>
          <a:p>
            <a:pPr lvl="1"/>
            <a:r>
              <a:rPr lang="en-US" altLang="en-US" sz="2400" dirty="0"/>
              <a:t>If the receiver logical clock is less than the message sending time in the packet, then adjust the receiver’s clock such that: </a:t>
            </a:r>
          </a:p>
          <a:p>
            <a:pPr>
              <a:buFontTx/>
              <a:buNone/>
            </a:pP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currentTime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timestamp + 1</a:t>
            </a:r>
          </a:p>
          <a:p>
            <a:pPr lvl="1">
              <a:buFontTx/>
              <a:buNone/>
            </a:pPr>
            <a:endParaRPr lang="en-US" altLang="en-US" sz="2000" dirty="0">
              <a:ea typeface="Arial" panose="020B0604020202020204" pitchFamily="34" charset="0"/>
            </a:endParaRPr>
          </a:p>
          <a:p>
            <a:pPr lvl="2"/>
            <a:endParaRPr lang="en-US" altLang="en-US" sz="1400" dirty="0">
              <a:ea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7166B3-CBF4-45FB-8560-7462BA4E38C3}"/>
              </a:ext>
            </a:extLst>
          </p:cNvPr>
          <p:cNvSpPr/>
          <p:nvPr/>
        </p:nvSpPr>
        <p:spPr>
          <a:xfrm>
            <a:off x="7162800" y="2438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BC40B8-0EFB-473C-A4CE-2549277A78A0}"/>
              </a:ext>
            </a:extLst>
          </p:cNvPr>
          <p:cNvSpPr/>
          <p:nvPr/>
        </p:nvSpPr>
        <p:spPr>
          <a:xfrm>
            <a:off x="7162800" y="2743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B75833-5FB6-4748-B234-AF1FF38CEB90}"/>
              </a:ext>
            </a:extLst>
          </p:cNvPr>
          <p:cNvSpPr/>
          <p:nvPr/>
        </p:nvSpPr>
        <p:spPr>
          <a:xfrm>
            <a:off x="7162800" y="3048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9E7C55-9718-4EA7-BBB0-AAFFCB7ED8C6}"/>
              </a:ext>
            </a:extLst>
          </p:cNvPr>
          <p:cNvSpPr/>
          <p:nvPr/>
        </p:nvSpPr>
        <p:spPr>
          <a:xfrm>
            <a:off x="7162800" y="3352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9950E4-BD8D-4D4E-9B35-5B5850CAEA03}"/>
              </a:ext>
            </a:extLst>
          </p:cNvPr>
          <p:cNvSpPr/>
          <p:nvPr/>
        </p:nvSpPr>
        <p:spPr>
          <a:xfrm>
            <a:off x="7162800" y="3657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77054E-C786-4196-BEBB-9D272F8117B7}"/>
              </a:ext>
            </a:extLst>
          </p:cNvPr>
          <p:cNvSpPr/>
          <p:nvPr/>
        </p:nvSpPr>
        <p:spPr>
          <a:xfrm>
            <a:off x="7162800" y="3962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970894-0532-486A-A5E3-2662CE25E8AA}"/>
              </a:ext>
            </a:extLst>
          </p:cNvPr>
          <p:cNvSpPr/>
          <p:nvPr/>
        </p:nvSpPr>
        <p:spPr>
          <a:xfrm>
            <a:off x="7162800" y="42672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CF987EA-039A-4EC7-8689-02D3989EA943}"/>
              </a:ext>
            </a:extLst>
          </p:cNvPr>
          <p:cNvSpPr/>
          <p:nvPr/>
        </p:nvSpPr>
        <p:spPr>
          <a:xfrm>
            <a:off x="7162800" y="45720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D4C6D9-FF81-4BF3-B9B5-B07ABC1FCF99}"/>
              </a:ext>
            </a:extLst>
          </p:cNvPr>
          <p:cNvSpPr/>
          <p:nvPr/>
        </p:nvSpPr>
        <p:spPr>
          <a:xfrm>
            <a:off x="7162800" y="48768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A45FCF-B728-4559-B93C-D4787FE20DF4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D7C333-D608-4AC5-8C30-72AFF717D9FC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D863F4-5E8C-4A5C-8B41-2EAAAFAC77CB}"/>
              </a:ext>
            </a:extLst>
          </p:cNvPr>
          <p:cNvSpPr/>
          <p:nvPr/>
        </p:nvSpPr>
        <p:spPr>
          <a:xfrm>
            <a:off x="8534400" y="2438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F73279-98DB-485B-BB69-1D15559AA068}"/>
              </a:ext>
            </a:extLst>
          </p:cNvPr>
          <p:cNvSpPr/>
          <p:nvPr/>
        </p:nvSpPr>
        <p:spPr>
          <a:xfrm>
            <a:off x="8534400" y="2743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31FAAB-3A9B-42E8-B761-1AB4E0F8DEEE}"/>
              </a:ext>
            </a:extLst>
          </p:cNvPr>
          <p:cNvSpPr/>
          <p:nvPr/>
        </p:nvSpPr>
        <p:spPr>
          <a:xfrm>
            <a:off x="8534400" y="3048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F00AD4-6BFE-4213-89CD-30D267F04FEB}"/>
              </a:ext>
            </a:extLst>
          </p:cNvPr>
          <p:cNvSpPr/>
          <p:nvPr/>
        </p:nvSpPr>
        <p:spPr>
          <a:xfrm>
            <a:off x="8534400" y="3352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20B232-6253-432E-9C2E-244ED59E87C9}"/>
              </a:ext>
            </a:extLst>
          </p:cNvPr>
          <p:cNvSpPr/>
          <p:nvPr/>
        </p:nvSpPr>
        <p:spPr>
          <a:xfrm>
            <a:off x="8534400" y="3657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C0E37BA-1750-45C8-9AD6-AD3215254869}"/>
              </a:ext>
            </a:extLst>
          </p:cNvPr>
          <p:cNvSpPr/>
          <p:nvPr/>
        </p:nvSpPr>
        <p:spPr>
          <a:xfrm>
            <a:off x="8534400" y="3962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E34D10-F288-4206-A5AE-54232F8A84B6}"/>
              </a:ext>
            </a:extLst>
          </p:cNvPr>
          <p:cNvSpPr/>
          <p:nvPr/>
        </p:nvSpPr>
        <p:spPr>
          <a:xfrm>
            <a:off x="8534400" y="42672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48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F7ABB1-BD7A-4E23-9A3B-273277B3181F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0F9A8C-999C-4CB8-BBFD-DC739CFCF75F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8BCB24-631B-4A3D-9587-26E99220CC9E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7F1913-2880-4DF5-9FCD-18A1D31574E3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9CDF29-B4EC-4F13-8ECA-DA5947638C29}"/>
              </a:ext>
            </a:extLst>
          </p:cNvPr>
          <p:cNvSpPr/>
          <p:nvPr/>
        </p:nvSpPr>
        <p:spPr>
          <a:xfrm>
            <a:off x="9906000" y="2438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5D6FFA-CDC2-45F8-8A2A-2BAF67C209EE}"/>
              </a:ext>
            </a:extLst>
          </p:cNvPr>
          <p:cNvSpPr/>
          <p:nvPr/>
        </p:nvSpPr>
        <p:spPr>
          <a:xfrm>
            <a:off x="9906000" y="2743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E32D92-2D6A-408D-A5DA-F6A718067ED2}"/>
              </a:ext>
            </a:extLst>
          </p:cNvPr>
          <p:cNvSpPr/>
          <p:nvPr/>
        </p:nvSpPr>
        <p:spPr>
          <a:xfrm>
            <a:off x="9906000" y="3048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D31B17-9E1A-450E-AD84-6156F490CBA6}"/>
              </a:ext>
            </a:extLst>
          </p:cNvPr>
          <p:cNvSpPr/>
          <p:nvPr/>
        </p:nvSpPr>
        <p:spPr>
          <a:xfrm>
            <a:off x="9906000" y="3352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30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FB6062-5B2A-473C-A1A6-27ECFB48C07F}"/>
              </a:ext>
            </a:extLst>
          </p:cNvPr>
          <p:cNvSpPr/>
          <p:nvPr/>
        </p:nvSpPr>
        <p:spPr>
          <a:xfrm>
            <a:off x="9906000" y="3657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40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CC5D34-3C72-4278-8184-307E6FA71730}"/>
              </a:ext>
            </a:extLst>
          </p:cNvPr>
          <p:cNvSpPr/>
          <p:nvPr/>
        </p:nvSpPr>
        <p:spPr>
          <a:xfrm>
            <a:off x="9906000" y="3962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3F0979-4D66-44CC-81EF-02B1C746F1DD}"/>
              </a:ext>
            </a:extLst>
          </p:cNvPr>
          <p:cNvSpPr/>
          <p:nvPr/>
        </p:nvSpPr>
        <p:spPr>
          <a:xfrm>
            <a:off x="9906000" y="42672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EE4651C-1923-47EF-86B2-48EA2DC17E8D}"/>
              </a:ext>
            </a:extLst>
          </p:cNvPr>
          <p:cNvSpPr/>
          <p:nvPr/>
        </p:nvSpPr>
        <p:spPr>
          <a:xfrm>
            <a:off x="9906000" y="45720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112539B-EDE6-4E8A-826D-5295816CAF3C}"/>
              </a:ext>
            </a:extLst>
          </p:cNvPr>
          <p:cNvSpPr/>
          <p:nvPr/>
        </p:nvSpPr>
        <p:spPr>
          <a:xfrm>
            <a:off x="9906000" y="48768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B6B00ED-7C29-402A-A964-BD931EA257A4}"/>
              </a:ext>
            </a:extLst>
          </p:cNvPr>
          <p:cNvSpPr/>
          <p:nvPr/>
        </p:nvSpPr>
        <p:spPr>
          <a:xfrm>
            <a:off x="9906000" y="51816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90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037CA9-DBAD-42CE-8B37-4C5C14FA43B9}"/>
              </a:ext>
            </a:extLst>
          </p:cNvPr>
          <p:cNvSpPr/>
          <p:nvPr/>
        </p:nvSpPr>
        <p:spPr>
          <a:xfrm>
            <a:off x="9906000" y="5486400"/>
            <a:ext cx="533400" cy="3048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100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1C465F7-C6C3-4EF3-B885-79C1F3DAA928}"/>
              </a:ext>
            </a:extLst>
          </p:cNvPr>
          <p:cNvSpPr/>
          <p:nvPr/>
        </p:nvSpPr>
        <p:spPr>
          <a:xfrm>
            <a:off x="70866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8AC9B8E-61E2-4FC5-99AD-32C93BA73B25}"/>
              </a:ext>
            </a:extLst>
          </p:cNvPr>
          <p:cNvSpPr/>
          <p:nvPr/>
        </p:nvSpPr>
        <p:spPr>
          <a:xfrm>
            <a:off x="84582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FC9C0C6-425D-4B05-B0C0-6E08FFE59569}"/>
              </a:ext>
            </a:extLst>
          </p:cNvPr>
          <p:cNvSpPr/>
          <p:nvPr/>
        </p:nvSpPr>
        <p:spPr>
          <a:xfrm>
            <a:off x="9829800" y="1905000"/>
            <a:ext cx="6858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P3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D3807C8-81D5-4D3C-854C-43F39FDE7003}"/>
              </a:ext>
            </a:extLst>
          </p:cNvPr>
          <p:cNvCxnSpPr/>
          <p:nvPr/>
        </p:nvCxnSpPr>
        <p:spPr>
          <a:xfrm flipH="1">
            <a:off x="9067800" y="4419600"/>
            <a:ext cx="838200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7914AEB-C417-4F5F-A6EB-E868BA9257EE}"/>
              </a:ext>
            </a:extLst>
          </p:cNvPr>
          <p:cNvSpPr txBox="1"/>
          <p:nvPr/>
        </p:nvSpPr>
        <p:spPr>
          <a:xfrm>
            <a:off x="9144000" y="41148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m3:60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4266BB4-9EE4-4408-A564-B2AFD0593F4A}"/>
              </a:ext>
            </a:extLst>
          </p:cNvPr>
          <p:cNvCxnSpPr/>
          <p:nvPr/>
        </p:nvCxnSpPr>
        <p:spPr>
          <a:xfrm flipH="1">
            <a:off x="7696200" y="5029200"/>
            <a:ext cx="838200" cy="3048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9DF9676E-9B2E-4B44-8436-2121FF4F4B5A}"/>
              </a:ext>
            </a:extLst>
          </p:cNvPr>
          <p:cNvSpPr/>
          <p:nvPr/>
        </p:nvSpPr>
        <p:spPr>
          <a:xfrm>
            <a:off x="8534400" y="45720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6B0E829-D00C-4406-8A55-73CEBD433F32}"/>
              </a:ext>
            </a:extLst>
          </p:cNvPr>
          <p:cNvSpPr txBox="1"/>
          <p:nvPr/>
        </p:nvSpPr>
        <p:spPr>
          <a:xfrm>
            <a:off x="7772400" y="4724401"/>
            <a:ext cx="685800" cy="3079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dirty="0">
                <a:solidFill>
                  <a:srgbClr val="000000"/>
                </a:solidFill>
              </a:rPr>
              <a:t>m4:69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2612789-FDB1-4560-9260-8D03884FDAA3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54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71E542-30C3-499C-B797-504752E5B360}"/>
              </a:ext>
            </a:extLst>
          </p:cNvPr>
          <p:cNvSpPr/>
          <p:nvPr/>
        </p:nvSpPr>
        <p:spPr>
          <a:xfrm>
            <a:off x="8534400" y="48768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69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13F0460-BE52-4D57-95F8-32F69EDF0657}"/>
              </a:ext>
            </a:extLst>
          </p:cNvPr>
          <p:cNvSpPr/>
          <p:nvPr/>
        </p:nvSpPr>
        <p:spPr>
          <a:xfrm>
            <a:off x="8534400" y="51816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77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BE4CE3F-901D-4D49-9FE9-E0D36306A6AE}"/>
              </a:ext>
            </a:extLst>
          </p:cNvPr>
          <p:cNvSpPr/>
          <p:nvPr/>
        </p:nvSpPr>
        <p:spPr>
          <a:xfrm>
            <a:off x="8534400" y="5486400"/>
            <a:ext cx="5334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85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0C50A94-0423-471C-8218-70EAD39F9E4C}"/>
              </a:ext>
            </a:extLst>
          </p:cNvPr>
          <p:cNvSpPr/>
          <p:nvPr/>
        </p:nvSpPr>
        <p:spPr>
          <a:xfrm>
            <a:off x="7162800" y="51816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DF990A0-6E9A-404D-BA74-014BAEFEAB85}"/>
              </a:ext>
            </a:extLst>
          </p:cNvPr>
          <p:cNvSpPr/>
          <p:nvPr/>
        </p:nvSpPr>
        <p:spPr>
          <a:xfrm>
            <a:off x="7162800" y="5486400"/>
            <a:ext cx="533400" cy="3048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76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AAB85D7-39E4-4676-9D11-44C9A4D9B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016" y="274320"/>
            <a:ext cx="8634984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Logical Clock Without a Physical Clock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9479E7F-A996-458F-AE71-565A270C2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Previous examples assumed that there is a physical clock at each computer (probably running at different rates)</a:t>
            </a:r>
          </a:p>
          <a:p>
            <a:pPr lvl="4"/>
            <a:endParaRPr lang="en-US" altLang="en-US" sz="1400" dirty="0">
              <a:ea typeface="Arial" panose="020B0604020202020204" pitchFamily="34" charset="0"/>
            </a:endParaRPr>
          </a:p>
          <a:p>
            <a:r>
              <a:rPr lang="en-US" altLang="en-US" sz="3200" dirty="0"/>
              <a:t>How to attach a time value to an event when there is no global clock?</a:t>
            </a:r>
          </a:p>
          <a:p>
            <a:pPr lvl="4"/>
            <a:endParaRPr lang="en-US" altLang="en-US" sz="1200" dirty="0">
              <a:ea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9CDA22-6495-4E9F-9FB0-E43F26B167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B60F295-992E-4475-BBA0-EAF93AD036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60152" cy="512064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40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400" dirty="0">
                <a:ea typeface="Arial" panose="020B0604020202020204" pitchFamily="34" charset="0"/>
              </a:rPr>
              <a:t>Synchronization- Part I</a:t>
            </a:r>
          </a:p>
          <a:p>
            <a:pPr lvl="2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900" dirty="0">
                <a:ea typeface="Arial" panose="020B0604020202020204" pitchFamily="34" charset="0"/>
              </a:rPr>
              <a:t>Physical clock synchronization 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16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4000" dirty="0">
                <a:solidFill>
                  <a:srgbClr val="0070C0"/>
                </a:solidFill>
              </a:rPr>
              <a:t>Today</a:t>
            </a:r>
            <a:r>
              <a:rPr lang="en-US" altLang="ja-JP" sz="4000" dirty="0">
                <a:solidFill>
                  <a:srgbClr val="0070C0"/>
                </a:solidFill>
              </a:rPr>
              <a:t>’s Session:</a:t>
            </a:r>
          </a:p>
          <a:p>
            <a:pPr lvl="1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400" dirty="0">
                <a:ea typeface="Arial" panose="020B0604020202020204" pitchFamily="34" charset="0"/>
              </a:rPr>
              <a:t>Synchronization- Part II</a:t>
            </a:r>
          </a:p>
          <a:p>
            <a:pPr lvl="2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2900" dirty="0">
                <a:ea typeface="Arial" panose="020B0604020202020204" pitchFamily="34" charset="0"/>
              </a:rPr>
              <a:t>Logical clock synchronization </a:t>
            </a:r>
          </a:p>
          <a:p>
            <a:pPr marL="685800" lvl="2" indent="0"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None/>
              <a:defRPr/>
            </a:pPr>
            <a:endParaRPr lang="en-US" altLang="en-US" sz="2400" dirty="0">
              <a:solidFill>
                <a:srgbClr val="7F7F7F"/>
              </a:solidFill>
              <a:ea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altLang="en-US" sz="3600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/>
              <a:t>PS3 is due on Oct 12 by midnight </a:t>
            </a:r>
          </a:p>
          <a:p>
            <a:pPr lvl="1"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r>
              <a:rPr lang="en-US" altLang="en-US" sz="3100" dirty="0">
                <a:solidFill>
                  <a:srgbClr val="FF0000"/>
                </a:solidFill>
              </a:rPr>
              <a:t>Midterm is on Oct 21 (open book and notes)</a:t>
            </a:r>
          </a:p>
          <a:p>
            <a:pPr algn="just" eaLnBrk="1" hangingPunct="1">
              <a:lnSpc>
                <a:spcPct val="120000"/>
              </a:lnSpc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/>
            </a:pPr>
            <a:endParaRPr lang="en-US" altLang="en-US" sz="2800" dirty="0">
              <a:solidFill>
                <a:srgbClr val="7F7F7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E9A96E93-90C5-4CB5-8B85-5918E46A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Implementation of Lamport’s Clock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1D349684-43F6-4169-B04D-12F906A5E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57556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a typeface="+mn-ea"/>
              </a:rPr>
              <a:t>Each process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P</a:t>
            </a:r>
            <a:r>
              <a:rPr lang="en-US" sz="2400" baseline="-25000" dirty="0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maintains a local counter </a:t>
            </a:r>
            <a:r>
              <a:rPr lang="en-US" sz="2400" dirty="0" err="1"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2400" baseline="-25000" dirty="0" err="1"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lang="en-US" sz="2400" dirty="0">
                <a:ea typeface="+mn-ea"/>
              </a:rPr>
              <a:t> and adjusts this counter according to the following rules:</a:t>
            </a:r>
          </a:p>
          <a:p>
            <a:pPr lvl="4">
              <a:defRPr/>
            </a:pPr>
            <a:endParaRPr lang="en-US" sz="1050" dirty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For any two successive events that take place within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is incremented by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Each time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sent by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/>
              <a:t> 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assigned a timestamp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(m)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000" baseline="-25000" dirty="0">
              <a:latin typeface="Courier New" pitchFamily="49" charset="0"/>
              <a:cs typeface="Courier New" pitchFamily="49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000" dirty="0"/>
              <a:t>Whenever a message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dirty="0"/>
              <a:t> is received by a process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,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adjusts its local counter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/>
              <a:t> 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(m)) + 1</a:t>
            </a:r>
            <a:endParaRPr lang="en-US" sz="2000" b="1" dirty="0"/>
          </a:p>
          <a:p>
            <a:pPr lvl="4">
              <a:defRPr/>
            </a:pPr>
            <a:endParaRPr lang="en-US" sz="1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486B5FF-1E3A-4457-8237-B444A6F0EDEC}"/>
              </a:ext>
            </a:extLst>
          </p:cNvPr>
          <p:cNvCxnSpPr/>
          <p:nvPr/>
        </p:nvCxnSpPr>
        <p:spPr>
          <a:xfrm>
            <a:off x="3352800" y="46482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0C1C03-B8ED-4198-A2C2-E03E4D225F28}"/>
              </a:ext>
            </a:extLst>
          </p:cNvPr>
          <p:cNvCxnSpPr/>
          <p:nvPr/>
        </p:nvCxnSpPr>
        <p:spPr>
          <a:xfrm>
            <a:off x="3352800" y="53879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193513-DAF1-4B5A-9C28-193CE0A33280}"/>
              </a:ext>
            </a:extLst>
          </p:cNvPr>
          <p:cNvCxnSpPr/>
          <p:nvPr/>
        </p:nvCxnSpPr>
        <p:spPr>
          <a:xfrm>
            <a:off x="3352800" y="60960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AC92BD-3108-464A-A7C7-EA0E4AAB7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4735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5BD154-22EB-438F-9161-86A513F43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2133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59791C-ADFF-42A4-B3C1-F23852360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910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4F5438-63B1-4785-8857-40499983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=1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1D3D12-2B6F-4CE5-97A3-51F0D6D9D752}"/>
              </a:ext>
            </a:extLst>
          </p:cNvPr>
          <p:cNvCxnSpPr/>
          <p:nvPr/>
        </p:nvCxnSpPr>
        <p:spPr>
          <a:xfrm>
            <a:off x="6019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357FD7E-12F7-4D3B-A499-BFA6AF489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42751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=2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4C9656-54ED-4F6F-9D42-BF731A210FC5}"/>
              </a:ext>
            </a:extLst>
          </p:cNvPr>
          <p:cNvCxnSpPr/>
          <p:nvPr/>
        </p:nvCxnSpPr>
        <p:spPr>
          <a:xfrm>
            <a:off x="77724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C30247-0F6A-4A6C-86A1-3F45DE5ED0D5}"/>
              </a:ext>
            </a:extLst>
          </p:cNvPr>
          <p:cNvCxnSpPr/>
          <p:nvPr/>
        </p:nvCxnSpPr>
        <p:spPr>
          <a:xfrm>
            <a:off x="7772400" y="46482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B3141DC-F0B5-4E70-AE0C-85AB6F56A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267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=0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FB7320-4A08-4C5F-B5FB-2C61D9E6A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0069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=0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485C4B-0F4B-4934-AA08-89AF52F20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57229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=0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B03E915-3A8D-44FC-B0DF-F00CF7412821}"/>
              </a:ext>
            </a:extLst>
          </p:cNvPr>
          <p:cNvCxnSpPr/>
          <p:nvPr/>
        </p:nvCxnSpPr>
        <p:spPr>
          <a:xfrm>
            <a:off x="3352800" y="45720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9B03B2-A242-42CF-BA69-A491EFCFA507}"/>
              </a:ext>
            </a:extLst>
          </p:cNvPr>
          <p:cNvCxnSpPr/>
          <p:nvPr/>
        </p:nvCxnSpPr>
        <p:spPr>
          <a:xfrm>
            <a:off x="3352800" y="53117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9E9EDD-78B2-46DC-9186-E5452E359E7C}"/>
              </a:ext>
            </a:extLst>
          </p:cNvPr>
          <p:cNvCxnSpPr/>
          <p:nvPr/>
        </p:nvCxnSpPr>
        <p:spPr>
          <a:xfrm>
            <a:off x="3352800" y="60198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A37DE59-964D-4828-96BE-8F240D972583}"/>
              </a:ext>
            </a:extLst>
          </p:cNvPr>
          <p:cNvCxnSpPr/>
          <p:nvPr/>
        </p:nvCxnSpPr>
        <p:spPr>
          <a:xfrm>
            <a:off x="8305800" y="53340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03E4E-B9EC-44D9-8D43-69CE5E031903}"/>
              </a:ext>
            </a:extLst>
          </p:cNvPr>
          <p:cNvSpPr/>
          <p:nvPr/>
        </p:nvSpPr>
        <p:spPr>
          <a:xfrm>
            <a:off x="7315201" y="4843464"/>
            <a:ext cx="5429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</a:t>
            </a:r>
            <a:r>
              <a:rPr lang="en-US" sz="1600" dirty="0"/>
              <a:t>2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35867A-4889-403C-AE3B-4F363DCD7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0292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=3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5" grpId="0"/>
      <p:bldP spid="16" grpId="0"/>
      <p:bldP spid="17" grpId="0"/>
      <p:bldP spid="22" grpId="0" animBg="1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7B0FF823-C321-46E0-BA16-2FFB092DB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Placement of Logical Clock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4B87E299-E0C0-450D-8069-CF63D040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In a computer, several processes can use different logical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instead of each process maintaining its own logical clock, a single logical clock can be implemented in the middleware as a time service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DD55B-F49C-40A1-A349-6B2B1969676A}"/>
              </a:ext>
            </a:extLst>
          </p:cNvPr>
          <p:cNvSpPr/>
          <p:nvPr/>
        </p:nvSpPr>
        <p:spPr>
          <a:xfrm>
            <a:off x="2209800" y="57959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Network layer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1116DE-DC2C-4623-ACDB-3028D6D6ED8D}"/>
              </a:ext>
            </a:extLst>
          </p:cNvPr>
          <p:cNvSpPr/>
          <p:nvPr/>
        </p:nvSpPr>
        <p:spPr>
          <a:xfrm>
            <a:off x="2184903" y="4805362"/>
            <a:ext cx="1447800" cy="3048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b="1" dirty="0">
                <a:ln w="1905"/>
                <a:solidFill>
                  <a:schemeClr val="accent6">
                    <a:shade val="20000"/>
                    <a:satMod val="20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Middleware 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C1B04-5B21-4D71-A627-85E987F26662}"/>
              </a:ext>
            </a:extLst>
          </p:cNvPr>
          <p:cNvSpPr/>
          <p:nvPr/>
        </p:nvSpPr>
        <p:spPr>
          <a:xfrm>
            <a:off x="2209800" y="3738563"/>
            <a:ext cx="1447800" cy="3651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Application layer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4C505A4-C34C-4DC9-B1D5-DEB6729F1A75}"/>
              </a:ext>
            </a:extLst>
          </p:cNvPr>
          <p:cNvCxnSpPr/>
          <p:nvPr/>
        </p:nvCxnSpPr>
        <p:spPr>
          <a:xfrm>
            <a:off x="2209800" y="55673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1EE656-0C4E-4642-88D1-E710A8212187}"/>
              </a:ext>
            </a:extLst>
          </p:cNvPr>
          <p:cNvCxnSpPr/>
          <p:nvPr/>
        </p:nvCxnSpPr>
        <p:spPr>
          <a:xfrm>
            <a:off x="2209800" y="4348162"/>
            <a:ext cx="7391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A4ADBBF-8BB3-4B72-9FC3-75F482DFECAB}"/>
              </a:ext>
            </a:extLst>
          </p:cNvPr>
          <p:cNvCxnSpPr/>
          <p:nvPr/>
        </p:nvCxnSpPr>
        <p:spPr>
          <a:xfrm>
            <a:off x="5791200" y="3738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E4904D1-CBD0-44E7-A858-AE35FBF465C8}"/>
              </a:ext>
            </a:extLst>
          </p:cNvPr>
          <p:cNvSpPr/>
          <p:nvPr/>
        </p:nvSpPr>
        <p:spPr>
          <a:xfrm>
            <a:off x="5715000" y="42560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819EBCB-0C53-44DC-8CDB-1269B8D1ED9C}"/>
              </a:ext>
            </a:extLst>
          </p:cNvPr>
          <p:cNvCxnSpPr/>
          <p:nvPr/>
        </p:nvCxnSpPr>
        <p:spPr>
          <a:xfrm>
            <a:off x="5800725" y="5643562"/>
            <a:ext cx="0" cy="5334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45176E6A-CAE6-4B00-BB86-A720576AA5A1}"/>
              </a:ext>
            </a:extLst>
          </p:cNvPr>
          <p:cNvSpPr/>
          <p:nvPr/>
        </p:nvSpPr>
        <p:spPr>
          <a:xfrm>
            <a:off x="5715000" y="5475288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770C58-A66C-40D2-A560-9A26B7595A31}"/>
              </a:ext>
            </a:extLst>
          </p:cNvPr>
          <p:cNvCxnSpPr/>
          <p:nvPr/>
        </p:nvCxnSpPr>
        <p:spPr>
          <a:xfrm flipV="1">
            <a:off x="8399463" y="5643562"/>
            <a:ext cx="0" cy="4572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D190AFF-937F-423D-805F-99AF5422130C}"/>
              </a:ext>
            </a:extLst>
          </p:cNvPr>
          <p:cNvCxnSpPr>
            <a:endCxn id="15" idx="0"/>
          </p:cNvCxnSpPr>
          <p:nvPr/>
        </p:nvCxnSpPr>
        <p:spPr>
          <a:xfrm>
            <a:off x="5789614" y="4440237"/>
            <a:ext cx="1587" cy="10350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3D1C18E-2F24-46E4-BEE5-FDEBC2451E8E}"/>
              </a:ext>
            </a:extLst>
          </p:cNvPr>
          <p:cNvSpPr/>
          <p:nvPr/>
        </p:nvSpPr>
        <p:spPr>
          <a:xfrm>
            <a:off x="4818706" y="4603921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 and timestamp message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4FB9D31-9B04-4970-A36E-92D394A7112D}"/>
              </a:ext>
            </a:extLst>
          </p:cNvPr>
          <p:cNvSpPr/>
          <p:nvPr/>
        </p:nvSpPr>
        <p:spPr>
          <a:xfrm>
            <a:off x="8305800" y="4251326"/>
            <a:ext cx="152400" cy="16668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F8E629-2260-48DA-89B6-5306B9B28BEA}"/>
              </a:ext>
            </a:extLst>
          </p:cNvPr>
          <p:cNvSpPr/>
          <p:nvPr/>
        </p:nvSpPr>
        <p:spPr>
          <a:xfrm>
            <a:off x="8305800" y="5491163"/>
            <a:ext cx="152400" cy="16827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C960279-C59D-4D06-9240-E1315555D57C}"/>
              </a:ext>
            </a:extLst>
          </p:cNvPr>
          <p:cNvCxnSpPr>
            <a:stCxn id="24" idx="0"/>
            <a:endCxn id="23" idx="4"/>
          </p:cNvCxnSpPr>
          <p:nvPr/>
        </p:nvCxnSpPr>
        <p:spPr>
          <a:xfrm flipV="1">
            <a:off x="8382000" y="4418012"/>
            <a:ext cx="0" cy="107315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607411A-344C-42DC-BD75-2CBC36DD7BFE}"/>
              </a:ext>
            </a:extLst>
          </p:cNvPr>
          <p:cNvCxnSpPr/>
          <p:nvPr/>
        </p:nvCxnSpPr>
        <p:spPr>
          <a:xfrm flipV="1">
            <a:off x="8382000" y="3814763"/>
            <a:ext cx="0" cy="44132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354885CC-8C0C-47F2-B8CA-61F152F25E3E}"/>
              </a:ext>
            </a:extLst>
          </p:cNvPr>
          <p:cNvSpPr/>
          <p:nvPr/>
        </p:nvSpPr>
        <p:spPr>
          <a:xfrm>
            <a:off x="7409506" y="4612974"/>
            <a:ext cx="1963094" cy="6096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tx1"/>
                </a:solidFill>
              </a:rPr>
              <a:t>Adjust local clock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9A66BBA-D662-42B7-8859-13969ED8541F}"/>
              </a:ext>
            </a:extLst>
          </p:cNvPr>
          <p:cNvSpPr txBox="1"/>
          <p:nvPr/>
        </p:nvSpPr>
        <p:spPr>
          <a:xfrm>
            <a:off x="4038600" y="36576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Application sends a message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E438075-742E-41A2-B593-4BD3450044AE}"/>
              </a:ext>
            </a:extLst>
          </p:cNvPr>
          <p:cNvCxnSpPr/>
          <p:nvPr/>
        </p:nvCxnSpPr>
        <p:spPr>
          <a:xfrm>
            <a:off x="5486400" y="4119562"/>
            <a:ext cx="228600" cy="21590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4AB6BDB-3B09-4682-9CE2-D26C3EB0F5E3}"/>
              </a:ext>
            </a:extLst>
          </p:cNvPr>
          <p:cNvCxnSpPr>
            <a:endCxn id="15" idx="3"/>
          </p:cNvCxnSpPr>
          <p:nvPr/>
        </p:nvCxnSpPr>
        <p:spPr>
          <a:xfrm flipV="1">
            <a:off x="5486401" y="5619750"/>
            <a:ext cx="250825" cy="176212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647279F-EDA8-4F58-908A-C69CD76A774E}"/>
              </a:ext>
            </a:extLst>
          </p:cNvPr>
          <p:cNvSpPr txBox="1"/>
          <p:nvPr/>
        </p:nvSpPr>
        <p:spPr>
          <a:xfrm>
            <a:off x="40386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Middleware sends a message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389CE64-B0BF-45A6-B4EA-0BCAC39A8831}"/>
              </a:ext>
            </a:extLst>
          </p:cNvPr>
          <p:cNvCxnSpPr>
            <a:endCxn id="24" idx="5"/>
          </p:cNvCxnSpPr>
          <p:nvPr/>
        </p:nvCxnSpPr>
        <p:spPr>
          <a:xfrm flipH="1" flipV="1">
            <a:off x="8435976" y="5634037"/>
            <a:ext cx="250825" cy="185738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F41CE4B-BF14-4893-8346-9AFDD91EB82D}"/>
              </a:ext>
            </a:extLst>
          </p:cNvPr>
          <p:cNvSpPr txBox="1"/>
          <p:nvPr/>
        </p:nvSpPr>
        <p:spPr>
          <a:xfrm>
            <a:off x="8686800" y="5791200"/>
            <a:ext cx="1447800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received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5FA1E02-F88E-41E6-91CF-BB3AC4BC6303}"/>
              </a:ext>
            </a:extLst>
          </p:cNvPr>
          <p:cNvCxnSpPr>
            <a:endCxn id="23" idx="7"/>
          </p:cNvCxnSpPr>
          <p:nvPr/>
        </p:nvCxnSpPr>
        <p:spPr>
          <a:xfrm flipH="1">
            <a:off x="8435975" y="4129087"/>
            <a:ext cx="273050" cy="146050"/>
          </a:xfrm>
          <a:prstGeom prst="straightConnector1">
            <a:avLst/>
          </a:prstGeom>
          <a:ln w="19050">
            <a:solidFill>
              <a:schemeClr val="accent6">
                <a:lumMod val="20000"/>
                <a:lumOff val="8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191F470B-A93E-40D4-B8D8-09A5A984A1E7}"/>
              </a:ext>
            </a:extLst>
          </p:cNvPr>
          <p:cNvSpPr txBox="1"/>
          <p:nvPr/>
        </p:nvSpPr>
        <p:spPr>
          <a:xfrm>
            <a:off x="8709026" y="3667125"/>
            <a:ext cx="1654175" cy="4619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/>
              <a:t>Message is delivered to the application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FE81362-667C-44DF-9D86-8804C3A8CC50}"/>
              </a:ext>
            </a:extLst>
          </p:cNvPr>
          <p:cNvCxnSpPr/>
          <p:nvPr/>
        </p:nvCxnSpPr>
        <p:spPr>
          <a:xfrm flipV="1">
            <a:off x="5800725" y="6100762"/>
            <a:ext cx="2598738" cy="76200"/>
          </a:xfrm>
          <a:prstGeom prst="straightConnector1">
            <a:avLst/>
          </a:prstGeom>
          <a:ln w="28575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24" grpId="0" animBg="1"/>
      <p:bldP spid="35" grpId="0" animBg="1"/>
      <p:bldP spid="43" grpId="0" animBg="1"/>
      <p:bldP spid="46" grpId="0" animBg="1"/>
      <p:bldP spid="5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747FE567-D3FE-45F9-9973-96E065FB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Limitation of Lamport’s Clock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9D714194-8512-4891-A031-0051AF1B4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err="1"/>
              <a:t>Lamport’s</a:t>
            </a:r>
            <a:r>
              <a:rPr lang="en-US" altLang="en-US" sz="2200" dirty="0"/>
              <a:t> clock ensures that 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b</a:t>
            </a:r>
            <a:r>
              <a:rPr lang="en-US" altLang="en-US" sz="2200" dirty="0">
                <a:sym typeface="Wingdings" panose="05000000000000000000" pitchFamily="2" charset="2"/>
              </a:rPr>
              <a:t>, then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C(a) &lt; C(b)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200" dirty="0"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However, it does not say anything about any two </a:t>
            </a:r>
            <a:r>
              <a:rPr lang="en-US" altLang="en-US" sz="2200" i="1" dirty="0">
                <a:sym typeface="Wingdings" panose="05000000000000000000" pitchFamily="2" charset="2"/>
              </a:rPr>
              <a:t>arbitrary</a:t>
            </a:r>
            <a:r>
              <a:rPr lang="en-US" altLang="en-US" sz="2200" dirty="0">
                <a:sym typeface="Wingdings" panose="05000000000000000000" pitchFamily="2" charset="2"/>
              </a:rPr>
              <a:t> (</a:t>
            </a:r>
            <a:r>
              <a:rPr lang="en-US" altLang="en-US" sz="2200" i="1" dirty="0">
                <a:sym typeface="Wingdings" panose="05000000000000000000" pitchFamily="2" charset="2"/>
              </a:rPr>
              <a:t>concurrent</a:t>
            </a:r>
            <a:r>
              <a:rPr lang="en-US" altLang="en-US" sz="2200" dirty="0">
                <a:sym typeface="Wingdings" panose="05000000000000000000" pitchFamily="2" charset="2"/>
              </a:rPr>
              <a:t> or </a:t>
            </a:r>
            <a:r>
              <a:rPr lang="en-US" altLang="en-US" sz="2200" i="1" dirty="0">
                <a:sym typeface="Wingdings" panose="05000000000000000000" pitchFamily="2" charset="2"/>
              </a:rPr>
              <a:t>independent</a:t>
            </a:r>
            <a:r>
              <a:rPr lang="en-US" altLang="en-US" sz="2200" dirty="0">
                <a:sym typeface="Wingdings" panose="05000000000000000000" pitchFamily="2" charset="2"/>
              </a:rPr>
              <a:t>) events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sym typeface="Wingdings" panose="05000000000000000000" pitchFamily="2" charset="2"/>
              </a:rPr>
              <a:t> and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sym typeface="Wingdings" panose="05000000000000000000" pitchFamily="2" charset="2"/>
              </a:rPr>
              <a:t> by only comparing their time values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For any two arbitrary events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and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C(a) &lt; C(b)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does not mean that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ab</a:t>
            </a: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sym typeface="Wingdings" panose="05000000000000000000" pitchFamily="2" charset="2"/>
              </a:rPr>
              <a:t>Example: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2A647C-0AAD-426C-82E7-751A3573D154}"/>
              </a:ext>
            </a:extLst>
          </p:cNvPr>
          <p:cNvSpPr/>
          <p:nvPr/>
        </p:nvSpPr>
        <p:spPr>
          <a:xfrm>
            <a:off x="2590800" y="4244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831B1-4B5C-4464-A12C-F218D5370EDE}"/>
              </a:ext>
            </a:extLst>
          </p:cNvPr>
          <p:cNvSpPr/>
          <p:nvPr/>
        </p:nvSpPr>
        <p:spPr>
          <a:xfrm>
            <a:off x="2590800" y="4473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E84955-BFFB-4CD2-B83B-1BD9E8B7F670}"/>
              </a:ext>
            </a:extLst>
          </p:cNvPr>
          <p:cNvSpPr/>
          <p:nvPr/>
        </p:nvSpPr>
        <p:spPr>
          <a:xfrm>
            <a:off x="2590800" y="4701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8AD250-941B-4DE4-A09B-D29F53856EDD}"/>
              </a:ext>
            </a:extLst>
          </p:cNvPr>
          <p:cNvSpPr/>
          <p:nvPr/>
        </p:nvSpPr>
        <p:spPr>
          <a:xfrm>
            <a:off x="2590800" y="4930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F904BE-147C-4A23-9C24-9B7A635ACF25}"/>
              </a:ext>
            </a:extLst>
          </p:cNvPr>
          <p:cNvSpPr/>
          <p:nvPr/>
        </p:nvSpPr>
        <p:spPr>
          <a:xfrm>
            <a:off x="2590800" y="5159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ECC4C4-848E-430B-99C1-9E2DAC24F955}"/>
              </a:ext>
            </a:extLst>
          </p:cNvPr>
          <p:cNvSpPr/>
          <p:nvPr/>
        </p:nvSpPr>
        <p:spPr>
          <a:xfrm>
            <a:off x="2590800" y="5387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55A731-8E2C-4C57-8FA6-1CC6486D7317}"/>
              </a:ext>
            </a:extLst>
          </p:cNvPr>
          <p:cNvSpPr/>
          <p:nvPr/>
        </p:nvSpPr>
        <p:spPr>
          <a:xfrm>
            <a:off x="2590800" y="56163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A1974-3538-44FB-9551-8CDA82E19596}"/>
              </a:ext>
            </a:extLst>
          </p:cNvPr>
          <p:cNvSpPr/>
          <p:nvPr/>
        </p:nvSpPr>
        <p:spPr>
          <a:xfrm>
            <a:off x="2590800" y="58449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88A925F-581E-4CB4-91E6-1C696A00D1F9}"/>
              </a:ext>
            </a:extLst>
          </p:cNvPr>
          <p:cNvSpPr/>
          <p:nvPr/>
        </p:nvSpPr>
        <p:spPr>
          <a:xfrm>
            <a:off x="2590800" y="60735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16B800-D0C9-49FD-A285-398E8E0C42AA}"/>
              </a:ext>
            </a:extLst>
          </p:cNvPr>
          <p:cNvSpPr/>
          <p:nvPr/>
        </p:nvSpPr>
        <p:spPr>
          <a:xfrm>
            <a:off x="2590800" y="63021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0CA935-9C51-49F9-9D24-65FB56589B9F}"/>
              </a:ext>
            </a:extLst>
          </p:cNvPr>
          <p:cNvSpPr/>
          <p:nvPr/>
        </p:nvSpPr>
        <p:spPr>
          <a:xfrm>
            <a:off x="2590800" y="6530713"/>
            <a:ext cx="533400" cy="2286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C3BC5C-7080-457F-8481-CC1218B303FE}"/>
              </a:ext>
            </a:extLst>
          </p:cNvPr>
          <p:cNvSpPr/>
          <p:nvPr/>
        </p:nvSpPr>
        <p:spPr>
          <a:xfrm>
            <a:off x="3962400" y="4244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B18AC7-27AC-46BD-80C4-1D9CBC7D9563}"/>
              </a:ext>
            </a:extLst>
          </p:cNvPr>
          <p:cNvSpPr/>
          <p:nvPr/>
        </p:nvSpPr>
        <p:spPr>
          <a:xfrm>
            <a:off x="3962400" y="4473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AF0764-4F72-4638-9574-9774B1B1684E}"/>
              </a:ext>
            </a:extLst>
          </p:cNvPr>
          <p:cNvSpPr/>
          <p:nvPr/>
        </p:nvSpPr>
        <p:spPr>
          <a:xfrm>
            <a:off x="3962400" y="4701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C15E14-1C38-487B-BA3B-B31B56A96CBB}"/>
              </a:ext>
            </a:extLst>
          </p:cNvPr>
          <p:cNvSpPr/>
          <p:nvPr/>
        </p:nvSpPr>
        <p:spPr>
          <a:xfrm>
            <a:off x="3962400" y="49305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24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6D77E3A-5F56-48F6-B63D-1149DE93CF4F}"/>
              </a:ext>
            </a:extLst>
          </p:cNvPr>
          <p:cNvSpPr/>
          <p:nvPr/>
        </p:nvSpPr>
        <p:spPr>
          <a:xfrm>
            <a:off x="3962400" y="51591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1506592-B4A8-4502-B1BE-EEC8401FF164}"/>
              </a:ext>
            </a:extLst>
          </p:cNvPr>
          <p:cNvSpPr/>
          <p:nvPr/>
        </p:nvSpPr>
        <p:spPr>
          <a:xfrm>
            <a:off x="3962400" y="53877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2CBE998-8904-474F-81A0-60EB775A6FCE}"/>
              </a:ext>
            </a:extLst>
          </p:cNvPr>
          <p:cNvSpPr/>
          <p:nvPr/>
        </p:nvSpPr>
        <p:spPr>
          <a:xfrm>
            <a:off x="3962400" y="56163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48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ACBDC6-E79D-4455-B9FC-6138D16FBE53}"/>
              </a:ext>
            </a:extLst>
          </p:cNvPr>
          <p:cNvSpPr/>
          <p:nvPr/>
        </p:nvSpPr>
        <p:spPr>
          <a:xfrm>
            <a:off x="3962400" y="5844913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2AACDC6-A113-4D32-ADD0-37484E027854}"/>
              </a:ext>
            </a:extLst>
          </p:cNvPr>
          <p:cNvSpPr/>
          <p:nvPr/>
        </p:nvSpPr>
        <p:spPr>
          <a:xfrm>
            <a:off x="3962400" y="6080815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91DE64-72A4-429C-87A5-620C2F291D26}"/>
              </a:ext>
            </a:extLst>
          </p:cNvPr>
          <p:cNvSpPr/>
          <p:nvPr/>
        </p:nvSpPr>
        <p:spPr>
          <a:xfrm>
            <a:off x="3962400" y="6316717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F7FD5B0-2F9B-4743-91F0-CD6347B197B9}"/>
              </a:ext>
            </a:extLst>
          </p:cNvPr>
          <p:cNvSpPr/>
          <p:nvPr/>
        </p:nvSpPr>
        <p:spPr>
          <a:xfrm>
            <a:off x="3962400" y="6553200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AA2B52-A5FE-437A-8FFD-2587DCCB7DF0}"/>
              </a:ext>
            </a:extLst>
          </p:cNvPr>
          <p:cNvSpPr/>
          <p:nvPr/>
        </p:nvSpPr>
        <p:spPr>
          <a:xfrm>
            <a:off x="5334000" y="4244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310210-4190-4EC8-BEDF-0F1A5982FE19}"/>
              </a:ext>
            </a:extLst>
          </p:cNvPr>
          <p:cNvSpPr/>
          <p:nvPr/>
        </p:nvSpPr>
        <p:spPr>
          <a:xfrm>
            <a:off x="5334000" y="4473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A75DC5-9011-471A-AC09-D75E3573E8A2}"/>
              </a:ext>
            </a:extLst>
          </p:cNvPr>
          <p:cNvSpPr/>
          <p:nvPr/>
        </p:nvSpPr>
        <p:spPr>
          <a:xfrm>
            <a:off x="5334000" y="47019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20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DCCC86-1519-4A3D-95E1-B2123BF71FB3}"/>
              </a:ext>
            </a:extLst>
          </p:cNvPr>
          <p:cNvSpPr/>
          <p:nvPr/>
        </p:nvSpPr>
        <p:spPr>
          <a:xfrm>
            <a:off x="5334000" y="49305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85498CB-E5AE-4D6E-8C54-655F75C5AD03}"/>
              </a:ext>
            </a:extLst>
          </p:cNvPr>
          <p:cNvSpPr/>
          <p:nvPr/>
        </p:nvSpPr>
        <p:spPr>
          <a:xfrm>
            <a:off x="5334000" y="51591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40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F275C80-FD7B-492A-BAC0-0886F72D6E21}"/>
              </a:ext>
            </a:extLst>
          </p:cNvPr>
          <p:cNvSpPr/>
          <p:nvPr/>
        </p:nvSpPr>
        <p:spPr>
          <a:xfrm>
            <a:off x="5334000" y="53877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50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B6EB39-8F33-4D61-B222-79AE9F0E427C}"/>
              </a:ext>
            </a:extLst>
          </p:cNvPr>
          <p:cNvSpPr/>
          <p:nvPr/>
        </p:nvSpPr>
        <p:spPr>
          <a:xfrm>
            <a:off x="5334000" y="5616313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D7A919F-7A8F-49D6-BD4E-2AAE5BBFF6E7}"/>
              </a:ext>
            </a:extLst>
          </p:cNvPr>
          <p:cNvSpPr/>
          <p:nvPr/>
        </p:nvSpPr>
        <p:spPr>
          <a:xfrm>
            <a:off x="5334000" y="584433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70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FF62D-608E-47B2-B3F6-CF93670990F8}"/>
              </a:ext>
            </a:extLst>
          </p:cNvPr>
          <p:cNvSpPr/>
          <p:nvPr/>
        </p:nvSpPr>
        <p:spPr>
          <a:xfrm>
            <a:off x="5334000" y="6069941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80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0AC5C4B-ECB4-491B-B464-1E7279C35A84}"/>
              </a:ext>
            </a:extLst>
          </p:cNvPr>
          <p:cNvSpPr/>
          <p:nvPr/>
        </p:nvSpPr>
        <p:spPr>
          <a:xfrm>
            <a:off x="5334000" y="6314458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90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A574C5-9352-4594-8997-C748D43FC26D}"/>
              </a:ext>
            </a:extLst>
          </p:cNvPr>
          <p:cNvSpPr/>
          <p:nvPr/>
        </p:nvSpPr>
        <p:spPr>
          <a:xfrm>
            <a:off x="5334000" y="6544372"/>
            <a:ext cx="533400" cy="2286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100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085BFFF-360C-4589-A414-1CB982E29F66}"/>
              </a:ext>
            </a:extLst>
          </p:cNvPr>
          <p:cNvSpPr/>
          <p:nvPr/>
        </p:nvSpPr>
        <p:spPr>
          <a:xfrm>
            <a:off x="25146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82B0958-1234-4C42-BF38-78DDDF9CD575}"/>
              </a:ext>
            </a:extLst>
          </p:cNvPr>
          <p:cNvSpPr/>
          <p:nvPr/>
        </p:nvSpPr>
        <p:spPr>
          <a:xfrm>
            <a:off x="38862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AC25798-979F-43F3-AA75-CFE000217081}"/>
              </a:ext>
            </a:extLst>
          </p:cNvPr>
          <p:cNvSpPr/>
          <p:nvPr/>
        </p:nvSpPr>
        <p:spPr>
          <a:xfrm>
            <a:off x="5257800" y="3958963"/>
            <a:ext cx="685800" cy="2857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dirty="0"/>
              <a:t>P3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6408DEA-BBE6-4450-9FCC-BA7B9AB3AC4C}"/>
              </a:ext>
            </a:extLst>
          </p:cNvPr>
          <p:cNvSpPr/>
          <p:nvPr/>
        </p:nvSpPr>
        <p:spPr>
          <a:xfrm>
            <a:off x="3962400" y="5844332"/>
            <a:ext cx="5334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61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D6AEB7B-09F0-44BE-B0FE-C7270A222AC4}"/>
              </a:ext>
            </a:extLst>
          </p:cNvPr>
          <p:cNvCxnSpPr/>
          <p:nvPr/>
        </p:nvCxnSpPr>
        <p:spPr>
          <a:xfrm>
            <a:off x="3124200" y="4587613"/>
            <a:ext cx="838200" cy="228600"/>
          </a:xfrm>
          <a:prstGeom prst="straightConnector1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8AF2DE6-92E1-4ECB-BE30-AABD3EDA0891}"/>
              </a:ext>
            </a:extLst>
          </p:cNvPr>
          <p:cNvCxnSpPr/>
          <p:nvPr/>
        </p:nvCxnSpPr>
        <p:spPr>
          <a:xfrm flipH="1">
            <a:off x="4495800" y="4816213"/>
            <a:ext cx="838200" cy="228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6AC19F2-BE96-4449-8900-B30CF20F8DB6}"/>
              </a:ext>
            </a:extLst>
          </p:cNvPr>
          <p:cNvCxnSpPr/>
          <p:nvPr/>
        </p:nvCxnSpPr>
        <p:spPr>
          <a:xfrm>
            <a:off x="4495800" y="5273413"/>
            <a:ext cx="838200" cy="228600"/>
          </a:xfrm>
          <a:prstGeom prst="straightConnector1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1BB7651D-7A07-434F-9A39-CF3FAAD0C12C}"/>
              </a:ext>
            </a:extLst>
          </p:cNvPr>
          <p:cNvSpPr txBox="1"/>
          <p:nvPr/>
        </p:nvSpPr>
        <p:spPr>
          <a:xfrm>
            <a:off x="3276600" y="4320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m1:6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CA92ECF-A663-4F56-8659-66AE107ED70A}"/>
              </a:ext>
            </a:extLst>
          </p:cNvPr>
          <p:cNvSpPr txBox="1"/>
          <p:nvPr/>
        </p:nvSpPr>
        <p:spPr>
          <a:xfrm>
            <a:off x="4572000" y="45495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m2:20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C791B3-C0EF-443D-A9F9-3D4D9230ADA0}"/>
              </a:ext>
            </a:extLst>
          </p:cNvPr>
          <p:cNvSpPr txBox="1"/>
          <p:nvPr/>
        </p:nvSpPr>
        <p:spPr>
          <a:xfrm>
            <a:off x="4724400" y="5082914"/>
            <a:ext cx="609600" cy="2762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m3:32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45D1C6D9-2D85-462B-B88C-BE5A313D0B5F}"/>
              </a:ext>
            </a:extLst>
          </p:cNvPr>
          <p:cNvSpPr/>
          <p:nvPr/>
        </p:nvSpPr>
        <p:spPr>
          <a:xfrm>
            <a:off x="6324600" y="42447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DFB0CF7-0267-4259-94B3-4BBA5BA4615C}"/>
              </a:ext>
            </a:extLst>
          </p:cNvPr>
          <p:cNvSpPr/>
          <p:nvPr/>
        </p:nvSpPr>
        <p:spPr>
          <a:xfrm>
            <a:off x="6324600" y="45495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can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m3</a:t>
            </a:r>
            <a:r>
              <a:rPr lang="en-US" dirty="0"/>
              <a:t> 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C202888-D356-45AD-8AAE-B13A8A59C222}"/>
              </a:ext>
            </a:extLst>
          </p:cNvPr>
          <p:cNvSpPr/>
          <p:nvPr/>
        </p:nvSpPr>
        <p:spPr>
          <a:xfrm>
            <a:off x="6324600" y="5159113"/>
            <a:ext cx="46482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Compare m1 and m2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321B714-718F-45F4-9DF4-BFB60605C9AB}"/>
              </a:ext>
            </a:extLst>
          </p:cNvPr>
          <p:cNvSpPr/>
          <p:nvPr/>
        </p:nvSpPr>
        <p:spPr>
          <a:xfrm>
            <a:off x="6324600" y="5463913"/>
            <a:ext cx="4648200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P2 </a:t>
            </a:r>
            <a:r>
              <a:rPr lang="en-US" b="1" dirty="0"/>
              <a:t>cannot</a:t>
            </a:r>
            <a:r>
              <a:rPr lang="en-US" dirty="0"/>
              <a:t> infer that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m2</a:t>
            </a:r>
            <a:r>
              <a:rPr lang="en-US" dirty="0">
                <a:sym typeface="Wingdings" pitchFamily="2" charset="2"/>
              </a:rPr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m2m1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B607CE58-79C7-4C1A-9DC7-F8395F1EF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Lamport’s Clock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9C68-C4C6-432B-8639-405CAC0D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 err="1"/>
              <a:t>Lamport</a:t>
            </a:r>
            <a:r>
              <a:rPr lang="en-US" altLang="en-US" sz="2400" dirty="0"/>
              <a:t> suggested using logical clocks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Processes synchronize based on the time values of their logical clocks rather than the absolute time values of their physical clocks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Which applications in DS need logical clocks?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provable ordering of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Perfect physical clock synchronization is hard to achieve in practice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Applications with rare events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Events are rarely generated, and physical clock synchronization overhead is not justified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2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However, </a:t>
            </a:r>
            <a:r>
              <a:rPr lang="en-US" altLang="en-US" sz="2400" dirty="0" err="1"/>
              <a:t>Lamport’s</a:t>
            </a:r>
            <a:r>
              <a:rPr lang="en-US" altLang="en-US" sz="2400" dirty="0"/>
              <a:t> Clock cannot guarantee perfect ordering of events by just observing the time values of two </a:t>
            </a:r>
            <a:r>
              <a:rPr lang="en-US" altLang="en-US" sz="2400" i="1" u="sng" dirty="0"/>
              <a:t>arbitrary</a:t>
            </a:r>
            <a:r>
              <a:rPr lang="en-US" altLang="en-US" sz="2400" dirty="0"/>
              <a:t>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B7CC26ED-B880-4990-9F96-028903AF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Logical Clocks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8D96E3F0-ABF3-482F-B685-D14036642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altLang="en-US" sz="3200" dirty="0"/>
              <a:t>We will study two types of logical clocks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D9D9D9"/>
                </a:solidFill>
              </a:rPr>
              <a:t>Lamport’s Clock</a:t>
            </a:r>
          </a:p>
          <a:p>
            <a:pPr marL="971550" lvl="1" indent="-5143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Vector Clock</a:t>
            </a:r>
          </a:p>
        </p:txBody>
      </p:sp>
    </p:spTree>
    <p:extLst>
      <p:ext uri="{BB962C8B-B14F-4D97-AF65-F5344CB8AC3E}">
        <p14:creationId xmlns:p14="http://schemas.microsoft.com/office/powerpoint/2010/main" val="2469797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8B633133-0FC6-4AC7-B140-7758ACE5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D0115442-5E61-4B3E-8A91-A32EBEA85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800600"/>
          </a:xfrm>
        </p:spPr>
        <p:txBody>
          <a:bodyPr/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Vector clock was proposed to overcome the limitation of Lamport</a:t>
            </a:r>
            <a:r>
              <a:rPr lang="ja-JP" altLang="en-US" sz="2200" dirty="0">
                <a:ea typeface="Arial" panose="020B0604020202020204" pitchFamily="34" charset="0"/>
              </a:rPr>
              <a:t>’</a:t>
            </a:r>
            <a:r>
              <a:rPr lang="en-US" altLang="ja-JP" sz="2200" dirty="0">
                <a:ea typeface="Arial" panose="020B0604020202020204" pitchFamily="34" charset="0"/>
              </a:rPr>
              <a:t>s clock</a:t>
            </a:r>
            <a:endParaRPr lang="en-US" altLang="ja-JP" sz="2200" dirty="0"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2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The property of </a:t>
            </a:r>
            <a:r>
              <a:rPr lang="en-US" altLang="en-US" sz="2000" i="1" dirty="0">
                <a:ea typeface="Arial" panose="020B0604020202020204" pitchFamily="34" charset="0"/>
              </a:rPr>
              <a:t>inferring</a:t>
            </a:r>
            <a:r>
              <a:rPr lang="en-US" altLang="en-US" sz="2000" dirty="0">
                <a:ea typeface="Arial" panose="020B0604020202020204" pitchFamily="34" charset="0"/>
              </a:rPr>
              <a:t> that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000" dirty="0">
                <a:ea typeface="Arial" panose="020B0604020202020204" pitchFamily="34" charset="0"/>
              </a:rPr>
              <a:t> occurred before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000" dirty="0">
                <a:ea typeface="Arial" panose="020B0604020202020204" pitchFamily="34" charset="0"/>
              </a:rPr>
              <a:t> is known as the </a:t>
            </a:r>
            <a:r>
              <a:rPr lang="en-US" altLang="en-US" sz="2000" dirty="0">
                <a:solidFill>
                  <a:srgbClr val="0070C0"/>
                </a:solidFill>
                <a:ea typeface="Arial" panose="020B0604020202020204" pitchFamily="34" charset="0"/>
              </a:rPr>
              <a:t>causality property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A vector clock for a system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processes is an array of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</a:t>
            </a:r>
            <a:r>
              <a:rPr lang="en-US" altLang="en-US" sz="2200" dirty="0"/>
              <a:t> integers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Every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dirty="0"/>
              <a:t> stores its own vector clock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en-US" sz="2200" b="1" baseline="-250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Lamport</a:t>
            </a:r>
            <a:r>
              <a:rPr lang="ja-JP" altLang="en-US" sz="2000" dirty="0">
                <a:ea typeface="Arial" panose="020B0604020202020204" pitchFamily="34" charset="0"/>
              </a:rPr>
              <a:t>’</a:t>
            </a:r>
            <a:r>
              <a:rPr lang="en-US" altLang="ja-JP" sz="2000" dirty="0">
                <a:ea typeface="Arial" panose="020B0604020202020204" pitchFamily="34" charset="0"/>
              </a:rPr>
              <a:t>s time values for events are stored in </a:t>
            </a:r>
            <a:r>
              <a:rPr lang="en-US" altLang="ja-JP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ja-JP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endParaRPr lang="en-US" altLang="ja-JP" sz="2000" b="1" baseline="-250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marL="688975" lvl="1" indent="-2905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(a)</a:t>
            </a:r>
            <a:r>
              <a:rPr lang="en-US" altLang="en-US" sz="2000" baseline="-25000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000" dirty="0">
                <a:ea typeface="Arial" panose="020B0604020202020204" pitchFamily="34" charset="0"/>
              </a:rPr>
              <a:t>is assigned to an event </a:t>
            </a:r>
            <a:r>
              <a:rPr lang="en-US" altLang="en-US" sz="2000" b="1" dirty="0">
                <a:latin typeface="Courier New" panose="02070309020205020404" pitchFamily="49" charset="0"/>
                <a:ea typeface="Arial" panose="020B0604020202020204" pitchFamily="34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</a:p>
          <a:p>
            <a:pPr marL="1657350" lvl="4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latin typeface="Courier New" panose="02070309020205020404" pitchFamily="49" charset="0"/>
              <a:ea typeface="Arial" panose="020B0604020202020204" pitchFamily="34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/>
              <a:t>If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(a) &lt;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(b)</a:t>
            </a:r>
            <a:r>
              <a:rPr lang="en-US" altLang="en-US" sz="22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,</a:t>
            </a:r>
            <a:r>
              <a:rPr lang="en-US" altLang="en-US" sz="2200" dirty="0">
                <a:sym typeface="Wingdings" panose="05000000000000000000" pitchFamily="2" charset="2"/>
              </a:rPr>
              <a:t> </a:t>
            </a:r>
            <a:r>
              <a:rPr lang="en-US" altLang="en-US" sz="2200" dirty="0"/>
              <a:t>then we can infer that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ab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(or more precisely, that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a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</a:t>
            </a:r>
            <a:r>
              <a:rPr lang="en-US" altLang="en-US" sz="2200" i="1" dirty="0">
                <a:cs typeface="Courier New" panose="02070309020205020404" pitchFamily="49" charset="0"/>
                <a:sym typeface="Wingdings" panose="05000000000000000000" pitchFamily="2" charset="2"/>
              </a:rPr>
              <a:t>causally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 preceded event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</a:t>
            </a:r>
            <a:r>
              <a:rPr lang="en-US" altLang="en-US" sz="2200" dirty="0">
                <a:cs typeface="Courier New" panose="02070309020205020404" pitchFamily="49" charset="0"/>
                <a:sym typeface="Wingdings" panose="05000000000000000000" pitchFamily="2" charset="2"/>
              </a:rPr>
              <a:t>)</a:t>
            </a:r>
            <a:endParaRPr lang="en-US" alt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1234D90F-6728-4036-95E0-C0792A892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AFFAF-86D1-4C10-90FC-8502DFB96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000" dirty="0"/>
              <a:t>Vector clocks are constructed as follows:</a:t>
            </a:r>
            <a:endParaRPr lang="en-US" altLang="en-US" sz="1400" dirty="0"/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is the number of events that have occurred at process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so far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r>
              <a:rPr lang="en-US" altLang="en-US" sz="18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the local logical clock at process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1371600" lvl="4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marL="914400"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400" dirty="0">
                <a:ea typeface="Arial" panose="020B0604020202020204" pitchFamily="34" charset="0"/>
              </a:rPr>
              <a:t>If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[j]= k</a:t>
            </a:r>
            <a:r>
              <a:rPr lang="en-US" altLang="en-US" sz="2400" dirty="0">
                <a:ea typeface="Arial" panose="020B0604020202020204" pitchFamily="34" charset="0"/>
                <a:sym typeface="Wingdings" panose="05000000000000000000" pitchFamily="2" charset="2"/>
              </a:rPr>
              <a:t>, then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knows that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events have occurred at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2400" b="1" baseline="-25000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  <a:r>
              <a:rPr lang="en-US" altLang="en-US" sz="18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is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1800" dirty="0">
                <a:ea typeface="Arial" panose="020B0604020202020204" pitchFamily="34" charset="0"/>
                <a:sym typeface="Wingdings" panose="05000000000000000000" pitchFamily="2" charset="2"/>
              </a:rPr>
              <a:t>’s knowledge of the local time at </a:t>
            </a:r>
            <a:r>
              <a:rPr lang="en-US" altLang="en-US" sz="1800" dirty="0">
                <a:ea typeface="Arial" panose="020B0604020202020204" pitchFamily="34" charset="0"/>
              </a:rPr>
              <a:t>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endParaRPr lang="en-US" altLang="en-US" sz="1800" b="1" dirty="0">
              <a:ea typeface="Arial" panose="020B0604020202020204" pitchFamily="34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8E8D53EE-3BFF-4218-AB91-0E04E4FBE53A}"/>
              </a:ext>
            </a:extLst>
          </p:cNvPr>
          <p:cNvSpPr/>
          <p:nvPr/>
        </p:nvSpPr>
        <p:spPr>
          <a:xfrm>
            <a:off x="2819400" y="32766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ABF72-B9DA-4A90-A2FF-0D9974122682}"/>
              </a:ext>
            </a:extLst>
          </p:cNvPr>
          <p:cNvSpPr/>
          <p:nvPr/>
        </p:nvSpPr>
        <p:spPr>
          <a:xfrm>
            <a:off x="3581400" y="32004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Increment </a:t>
            </a:r>
            <a:r>
              <a:rPr lang="en-US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dirty="0"/>
              <a:t> whenever a new event occurs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9DBA83F-E1F7-41F1-AB4A-9DCD7ED382C4}"/>
              </a:ext>
            </a:extLst>
          </p:cNvPr>
          <p:cNvSpPr/>
          <p:nvPr/>
        </p:nvSpPr>
        <p:spPr>
          <a:xfrm>
            <a:off x="2895600" y="5257800"/>
            <a:ext cx="762000" cy="3810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E3FC19-A4E8-4E2F-9E4C-7CF42BB2E7A5}"/>
              </a:ext>
            </a:extLst>
          </p:cNvPr>
          <p:cNvSpPr/>
          <p:nvPr/>
        </p:nvSpPr>
        <p:spPr>
          <a:xfrm>
            <a:off x="3657600" y="5181600"/>
            <a:ext cx="5486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Pass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VC</a:t>
            </a:r>
            <a:r>
              <a:rPr lang="en-US" baseline="-25000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j</a:t>
            </a:r>
            <a:r>
              <a:rPr lang="en-US" dirty="0"/>
              <a:t> along with the message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>
            <a:extLst>
              <a:ext uri="{FF2B5EF4-FFF2-40B4-BE49-F238E27FC236}">
                <a16:creationId xmlns:a16="http://schemas.microsoft.com/office/drawing/2014/main" id="{029897D5-B1F3-45F5-891A-E0139284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Vector Clock Update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FD4C7-BD68-48DB-849C-471857A43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Whenever there is a new event at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, increment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VC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[i]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>
                <a:sym typeface="Wingdings" panose="05000000000000000000" pitchFamily="2" charset="2"/>
              </a:rPr>
              <a:t>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[i]</a:t>
            </a:r>
            <a:endParaRPr lang="en-US" altLang="en-US" sz="2000" b="1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</a:rPr>
              <a:t>Set 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r>
              <a:rPr lang="en-US" altLang="en-US" sz="2000" dirty="0">
                <a:ea typeface="Arial" panose="020B0604020202020204" pitchFamily="34" charset="0"/>
              </a:rPr>
              <a:t>’s timestamp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</a:t>
            </a:r>
            <a:r>
              <a:rPr lang="en-US" altLang="en-US" sz="2000" dirty="0">
                <a:ea typeface="Arial" panose="020B0604020202020204" pitchFamily="34" charset="0"/>
              </a:rPr>
              <a:t> to the vector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2000" b="1" dirty="0">
              <a:latin typeface="Courier New" panose="02070309020205020404" pitchFamily="49" charset="0"/>
              <a:ea typeface="MS PGothic" panose="020B0600070205080204" pitchFamily="34" charset="-128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When message 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400" dirty="0"/>
              <a:t> is received process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400" dirty="0"/>
              <a:t> :</a:t>
            </a: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 = max(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[k],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ts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(m)[k]) 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; </a:t>
            </a:r>
            <a:r>
              <a:rPr lang="en-US" altLang="en-US" sz="2000" dirty="0">
                <a:ea typeface="Arial" panose="020B0604020202020204" pitchFamily="34" charset="0"/>
              </a:rPr>
              <a:t>(for all 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)</a:t>
            </a:r>
            <a:endParaRPr lang="en-US" altLang="en-US" sz="2000" dirty="0">
              <a:ea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000" dirty="0">
                <a:ea typeface="Arial" panose="020B0604020202020204" pitchFamily="34" charset="0"/>
                <a:sym typeface="Wingdings" panose="05000000000000000000" pitchFamily="2" charset="2"/>
              </a:rPr>
              <a:t>Increment  </a:t>
            </a:r>
            <a:r>
              <a:rPr lang="en-US" altLang="en-US" sz="20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VC</a:t>
            </a:r>
            <a:r>
              <a:rPr lang="en-US" altLang="en-US" sz="20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0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[j]</a:t>
            </a: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5CDCBAB-F794-41FB-9A2A-F3BE7DBCE8A3}"/>
              </a:ext>
            </a:extLst>
          </p:cNvPr>
          <p:cNvCxnSpPr/>
          <p:nvPr/>
        </p:nvCxnSpPr>
        <p:spPr>
          <a:xfrm>
            <a:off x="2667000" y="4800600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4651E63-EB7B-4208-B5A6-E4F12EC9C4F0}"/>
              </a:ext>
            </a:extLst>
          </p:cNvPr>
          <p:cNvCxnSpPr/>
          <p:nvPr/>
        </p:nvCxnSpPr>
        <p:spPr>
          <a:xfrm>
            <a:off x="2667000" y="5540376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312B4-AA0B-47BC-83C2-D8F8EB5227C2}"/>
              </a:ext>
            </a:extLst>
          </p:cNvPr>
          <p:cNvCxnSpPr/>
          <p:nvPr/>
        </p:nvCxnSpPr>
        <p:spPr>
          <a:xfrm>
            <a:off x="2667000" y="6248400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6058704B-A0E2-4A55-B725-F5EA53046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25975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BC3F428-6060-42A9-B7EC-C2E457EC0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65750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DE64DC-18CD-4966-B2CC-7C4872B55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626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380A400-E418-47CB-BDEC-E74A5CD4B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=(1,0,0)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D56507C0-C2FF-4512-B30E-F207D3610577}"/>
              </a:ext>
            </a:extLst>
          </p:cNvPr>
          <p:cNvCxnSpPr/>
          <p:nvPr/>
        </p:nvCxnSpPr>
        <p:spPr>
          <a:xfrm>
            <a:off x="5334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0FE361F-B263-4B7F-8239-2A8B020C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44275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=(2,0,0)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AEDCD0-A461-4117-BFED-3F630027D82A}"/>
              </a:ext>
            </a:extLst>
          </p:cNvPr>
          <p:cNvCxnSpPr/>
          <p:nvPr/>
        </p:nvCxnSpPr>
        <p:spPr>
          <a:xfrm>
            <a:off x="70866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C618602-9FEA-41E0-9ED4-44DF06E63405}"/>
              </a:ext>
            </a:extLst>
          </p:cNvPr>
          <p:cNvCxnSpPr/>
          <p:nvPr/>
        </p:nvCxnSpPr>
        <p:spPr>
          <a:xfrm>
            <a:off x="7086600" y="4800600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CDFFCB5-2B3A-41B0-9D75-21BF9AE34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419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VC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r>
              <a:rPr lang="en-US" altLang="en-US" sz="1600">
                <a:solidFill>
                  <a:schemeClr val="tx1"/>
                </a:solidFill>
              </a:rPr>
              <a:t>=(0,0,0)</a:t>
            </a:r>
            <a:endParaRPr lang="en-US" altLang="en-US" sz="1600" baseline="-2500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D927167-B365-4C04-917B-583F41A6A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159375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=(0,0,0)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8E2AD67-836C-4D8B-8530-98A1F05E3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875339"/>
            <a:ext cx="12954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VC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r>
              <a:rPr lang="en-US" altLang="en-US" sz="1600">
                <a:solidFill>
                  <a:srgbClr val="0000FF"/>
                </a:solidFill>
              </a:rPr>
              <a:t>=(0,0,0)</a:t>
            </a:r>
            <a:endParaRPr lang="en-US" altLang="en-US" sz="1600" baseline="-25000">
              <a:solidFill>
                <a:srgbClr val="0000FF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F95785E0-90E0-4304-B236-114F099975B8}"/>
              </a:ext>
            </a:extLst>
          </p:cNvPr>
          <p:cNvCxnSpPr/>
          <p:nvPr/>
        </p:nvCxnSpPr>
        <p:spPr>
          <a:xfrm>
            <a:off x="2667000" y="4724400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8AF56EC-97B4-45F7-A009-C5BD198C540F}"/>
              </a:ext>
            </a:extLst>
          </p:cNvPr>
          <p:cNvCxnSpPr/>
          <p:nvPr/>
        </p:nvCxnSpPr>
        <p:spPr>
          <a:xfrm>
            <a:off x="2667000" y="5464175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9B23ADA0-5D83-4CCC-B17A-16C00634776B}"/>
              </a:ext>
            </a:extLst>
          </p:cNvPr>
          <p:cNvCxnSpPr/>
          <p:nvPr/>
        </p:nvCxnSpPr>
        <p:spPr>
          <a:xfrm>
            <a:off x="2667000" y="6172200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19465E8-3E59-4DD8-A223-E30B018067B6}"/>
              </a:ext>
            </a:extLst>
          </p:cNvPr>
          <p:cNvCxnSpPr/>
          <p:nvPr/>
        </p:nvCxnSpPr>
        <p:spPr>
          <a:xfrm>
            <a:off x="7620000" y="5486400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2708366-5714-4CB9-B45F-2611BBD1EDFB}"/>
              </a:ext>
            </a:extLst>
          </p:cNvPr>
          <p:cNvSpPr/>
          <p:nvPr/>
        </p:nvSpPr>
        <p:spPr>
          <a:xfrm>
            <a:off x="6172201" y="4995864"/>
            <a:ext cx="1000125" cy="33813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600" dirty="0"/>
              <a:t>m</a:t>
            </a:r>
            <a:r>
              <a:rPr lang="en-US" sz="1600" dirty="0">
                <a:sym typeface="Wingdings" pitchFamily="2" charset="2"/>
              </a:rPr>
              <a:t>:(</a:t>
            </a:r>
            <a:r>
              <a:rPr lang="en-US" sz="1600" dirty="0"/>
              <a:t>2,0,0)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3BF45C3-4A87-49BE-98D9-68916AC7D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81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VC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r>
              <a:rPr lang="en-US" altLang="en-US" sz="1600">
                <a:solidFill>
                  <a:srgbClr val="FF0000"/>
                </a:solidFill>
              </a:rPr>
              <a:t>=(2,1,0)</a:t>
            </a:r>
            <a:endParaRPr lang="en-US" altLang="en-US" sz="16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61" grpId="0"/>
      <p:bldP spid="66" grpId="0"/>
      <p:bldP spid="67" grpId="0"/>
      <p:bldP spid="68" grpId="0"/>
      <p:bldP spid="83" grpId="0" animBg="1"/>
      <p:bldP spid="8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ADD47667-A131-41F6-8925-6172BFEFC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Inferring Events with Vector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24D1-5277-417B-BCE3-776DD62C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289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800" dirty="0"/>
              <a:t>Let a process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</a:t>
            </a:r>
            <a:r>
              <a:rPr lang="en-US" altLang="en-US" sz="2800" dirty="0"/>
              <a:t> send a message 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altLang="en-US" sz="2800" dirty="0"/>
              <a:t> to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P</a:t>
            </a:r>
            <a:r>
              <a:rPr lang="en-US" altLang="en-US" sz="2800" b="1" baseline="-25000" dirty="0" err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</a:t>
            </a:r>
            <a:r>
              <a:rPr lang="en-US" altLang="en-US" sz="2800" dirty="0">
                <a:sym typeface="Wingdings" panose="05000000000000000000" pitchFamily="2" charset="2"/>
              </a:rPr>
              <a:t> with timestamp </a:t>
            </a:r>
            <a:r>
              <a:rPr lang="en-US" alt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</a:t>
            </a:r>
            <a:r>
              <a:rPr lang="en-US" altLang="en-US" sz="2800" dirty="0"/>
              <a:t>, then:</a:t>
            </a:r>
            <a:endParaRPr lang="en-US" alt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knows the number of events at the sender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(m)[i]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number of events at 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i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j</a:t>
            </a:r>
            <a:r>
              <a:rPr lang="en-US" altLang="en-US" sz="2400" baseline="-25000" dirty="0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 </a:t>
            </a:r>
            <a:r>
              <a:rPr lang="en-US" altLang="en-US" sz="2400" dirty="0">
                <a:ea typeface="Arial" panose="020B0604020202020204" pitchFamily="34" charset="0"/>
              </a:rPr>
              <a:t>also knows the minimum number of events at other processes </a:t>
            </a:r>
            <a:r>
              <a:rPr lang="en-US" altLang="en-US" sz="24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24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r>
              <a:rPr lang="en-US" altLang="en-US" sz="2400" dirty="0">
                <a:ea typeface="Arial" panose="020B0604020202020204" pitchFamily="34" charset="0"/>
              </a:rPr>
              <a:t> that causally precede </a:t>
            </a:r>
            <a:r>
              <a:rPr lang="en-US" altLang="en-US" sz="24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m</a:t>
            </a:r>
            <a:endParaRPr lang="en-US" altLang="en-US" sz="2400" b="1" dirty="0">
              <a:ea typeface="Arial" panose="020B0604020202020204" pitchFamily="34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b="1" dirty="0">
                <a:ea typeface="Arial" panose="020B0604020202020204" pitchFamily="34" charset="0"/>
              </a:rPr>
              <a:t>(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</a:rPr>
              <a:t>ts</a:t>
            </a:r>
            <a:r>
              <a:rPr lang="en-US" altLang="en-US" sz="1800" b="1" dirty="0">
                <a:latin typeface="Courier New" panose="02070309020205020404" pitchFamily="49" charset="0"/>
                <a:ea typeface="MS PGothic" panose="020B0600070205080204" pitchFamily="34" charset="-128"/>
              </a:rPr>
              <a:t>(m)[k] – 1)</a:t>
            </a:r>
            <a:r>
              <a:rPr lang="en-US" altLang="en-US" sz="1800" b="1" dirty="0">
                <a:ea typeface="Arial" panose="020B0604020202020204" pitchFamily="34" charset="0"/>
              </a:rPr>
              <a:t> </a:t>
            </a:r>
            <a:r>
              <a:rPr lang="en-US" altLang="en-US" sz="1800" dirty="0">
                <a:ea typeface="Arial" panose="020B0604020202020204" pitchFamily="34" charset="0"/>
              </a:rPr>
              <a:t>denotes the minimum number of events at </a:t>
            </a:r>
            <a:r>
              <a:rPr lang="en-US" altLang="en-US" sz="1800" b="1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P</a:t>
            </a:r>
            <a:r>
              <a:rPr lang="en-US" altLang="en-US" sz="1800" b="1" baseline="-25000" dirty="0" err="1">
                <a:latin typeface="Courier New" panose="02070309020205020404" pitchFamily="49" charset="0"/>
                <a:ea typeface="MS PGothic" panose="020B0600070205080204" pitchFamily="34" charset="-128"/>
                <a:sym typeface="Wingdings" panose="05000000000000000000" pitchFamily="2" charset="2"/>
              </a:rPr>
              <a:t>k</a:t>
            </a:r>
            <a:endParaRPr lang="en-US" altLang="en-US" sz="1800" b="1" dirty="0">
              <a:latin typeface="Courier New" panose="02070309020205020404" pitchFamily="49" charset="0"/>
              <a:ea typeface="MS PGothic" panose="020B0600070205080204" pitchFamily="34" charset="-128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45A3DA-AAD2-4FFB-81F5-2AE5D20D7D1B}"/>
              </a:ext>
            </a:extLst>
          </p:cNvPr>
          <p:cNvCxnSpPr/>
          <p:nvPr/>
        </p:nvCxnSpPr>
        <p:spPr>
          <a:xfrm>
            <a:off x="2667000" y="477996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D55175-B21A-42B5-9FFC-D144DC690213}"/>
              </a:ext>
            </a:extLst>
          </p:cNvPr>
          <p:cNvCxnSpPr/>
          <p:nvPr/>
        </p:nvCxnSpPr>
        <p:spPr>
          <a:xfrm>
            <a:off x="2667000" y="551973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CB5E96F-7F2F-4FE8-9B29-ACE0B7C83D6E}"/>
              </a:ext>
            </a:extLst>
          </p:cNvPr>
          <p:cNvCxnSpPr/>
          <p:nvPr/>
        </p:nvCxnSpPr>
        <p:spPr>
          <a:xfrm>
            <a:off x="2667000" y="622776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TextBox 6">
            <a:extLst>
              <a:ext uri="{FF2B5EF4-FFF2-40B4-BE49-F238E27FC236}">
                <a16:creationId xmlns:a16="http://schemas.microsoft.com/office/drawing/2014/main" id="{59CFF325-1154-48B3-BCB3-9C2686E20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60533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8680" name="TextBox 7">
            <a:extLst>
              <a:ext uri="{FF2B5EF4-FFF2-40B4-BE49-F238E27FC236}">
                <a16:creationId xmlns:a16="http://schemas.microsoft.com/office/drawing/2014/main" id="{05D26922-783A-4BAD-B1F4-B6F9C99D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4511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28681" name="TextBox 8">
            <a:extLst>
              <a:ext uri="{FF2B5EF4-FFF2-40B4-BE49-F238E27FC236}">
                <a16:creationId xmlns:a16="http://schemas.microsoft.com/office/drawing/2014/main" id="{8EABDE3D-F01A-4F56-8349-B57988336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4202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28682" name="TextBox 9">
            <a:extLst>
              <a:ext uri="{FF2B5EF4-FFF2-40B4-BE49-F238E27FC236}">
                <a16:creationId xmlns:a16="http://schemas.microsoft.com/office/drawing/2014/main" id="{85FB0BC3-E012-41B8-9534-1ECED344A0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82B8E-1B93-4F9E-86D7-95AE07D8B559}"/>
              </a:ext>
            </a:extLst>
          </p:cNvPr>
          <p:cNvCxnSpPr/>
          <p:nvPr/>
        </p:nvCxnSpPr>
        <p:spPr>
          <a:xfrm>
            <a:off x="3810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EAE697B-8A45-41CD-9F9D-CAF58180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037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=(2,0,0)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98BC3B2-F15E-47F8-BE31-D038B429DB2B}"/>
              </a:ext>
            </a:extLst>
          </p:cNvPr>
          <p:cNvCxnSpPr/>
          <p:nvPr/>
        </p:nvCxnSpPr>
        <p:spPr>
          <a:xfrm>
            <a:off x="51816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0BDFE5-82FB-49EB-99DC-A0037430EA61}"/>
              </a:ext>
            </a:extLst>
          </p:cNvPr>
          <p:cNvCxnSpPr/>
          <p:nvPr/>
        </p:nvCxnSpPr>
        <p:spPr>
          <a:xfrm>
            <a:off x="5181600" y="4779961"/>
            <a:ext cx="533400" cy="76200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7" name="TextBox 14">
            <a:extLst>
              <a:ext uri="{FF2B5EF4-FFF2-40B4-BE49-F238E27FC236}">
                <a16:creationId xmlns:a16="http://schemas.microsoft.com/office/drawing/2014/main" id="{3B3FBB47-2226-411B-B79C-BE546D4272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95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28688" name="TextBox 15">
            <a:extLst>
              <a:ext uri="{FF2B5EF4-FFF2-40B4-BE49-F238E27FC236}">
                <a16:creationId xmlns:a16="http://schemas.microsoft.com/office/drawing/2014/main" id="{70E01023-9205-4C0C-B3D7-9DDFC0E4E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235575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8689" name="TextBox 16">
            <a:extLst>
              <a:ext uri="{FF2B5EF4-FFF2-40B4-BE49-F238E27FC236}">
                <a16:creationId xmlns:a16="http://schemas.microsoft.com/office/drawing/2014/main" id="{FDB6E233-CB73-49DA-AE42-CE2ADF146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5153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44AFAF5-82DA-43B2-9C7B-59C1DA0A77A7}"/>
              </a:ext>
            </a:extLst>
          </p:cNvPr>
          <p:cNvCxnSpPr/>
          <p:nvPr/>
        </p:nvCxnSpPr>
        <p:spPr>
          <a:xfrm>
            <a:off x="2667000" y="470376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CAACE-45BF-472E-9397-E8030D016D15}"/>
              </a:ext>
            </a:extLst>
          </p:cNvPr>
          <p:cNvCxnSpPr/>
          <p:nvPr/>
        </p:nvCxnSpPr>
        <p:spPr>
          <a:xfrm>
            <a:off x="2667000" y="544353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325EDA-CE6A-4E48-BD8F-EF3535289411}"/>
              </a:ext>
            </a:extLst>
          </p:cNvPr>
          <p:cNvCxnSpPr/>
          <p:nvPr/>
        </p:nvCxnSpPr>
        <p:spPr>
          <a:xfrm>
            <a:off x="26670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6D10E6-B163-4C58-8236-1C193E7442FB}"/>
              </a:ext>
            </a:extLst>
          </p:cNvPr>
          <p:cNvCxnSpPr/>
          <p:nvPr/>
        </p:nvCxnSpPr>
        <p:spPr>
          <a:xfrm>
            <a:off x="57150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D7F34E7-4390-4A9F-9E07-ADFEC5618E94}"/>
              </a:ext>
            </a:extLst>
          </p:cNvPr>
          <p:cNvSpPr/>
          <p:nvPr/>
        </p:nvSpPr>
        <p:spPr>
          <a:xfrm>
            <a:off x="4495800" y="5037137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</a:t>
            </a:r>
            <a:r>
              <a:rPr lang="en-US" sz="1200" dirty="0"/>
              <a:t>2,0,0)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AD83E1-FA7A-4A5F-89D4-3616D55BC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=(2,2,0)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DB7273-5323-471D-B7D4-791B2E7F8A77}"/>
              </a:ext>
            </a:extLst>
          </p:cNvPr>
          <p:cNvSpPr/>
          <p:nvPr/>
        </p:nvSpPr>
        <p:spPr>
          <a:xfrm>
            <a:off x="4754880" y="4968875"/>
            <a:ext cx="152400" cy="401637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42540BF-DA61-4058-B100-31CEE1D63712}"/>
              </a:ext>
            </a:extLst>
          </p:cNvPr>
          <p:cNvCxnSpPr/>
          <p:nvPr/>
        </p:nvCxnSpPr>
        <p:spPr>
          <a:xfrm>
            <a:off x="6934200" y="5541961"/>
            <a:ext cx="533400" cy="685800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2F3F39-B422-40A7-B275-66AFF88F5F55}"/>
              </a:ext>
            </a:extLst>
          </p:cNvPr>
          <p:cNvCxnSpPr/>
          <p:nvPr/>
        </p:nvCxnSpPr>
        <p:spPr>
          <a:xfrm>
            <a:off x="7467600" y="615156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450E7A-42C9-44BD-9136-DF5185DEA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9229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=(2,3,1)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90C9F10-EC81-4B84-BEEA-21EA6B33189A}"/>
              </a:ext>
            </a:extLst>
          </p:cNvPr>
          <p:cNvSpPr/>
          <p:nvPr/>
        </p:nvSpPr>
        <p:spPr>
          <a:xfrm>
            <a:off x="6248400" y="5799137"/>
            <a:ext cx="914400" cy="27699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FF0000"/>
                </a:solidFill>
              </a:rPr>
              <a:t>m</a:t>
            </a:r>
            <a:r>
              <a:rPr lang="ja-JP" altLang="en-US" sz="1200" dirty="0">
                <a:solidFill>
                  <a:srgbClr val="FF0000"/>
                </a:solidFill>
              </a:rPr>
              <a:t>’</a:t>
            </a:r>
            <a:r>
              <a:rPr lang="en-US" altLang="ja-JP" sz="1200" dirty="0">
                <a:solidFill>
                  <a:srgbClr val="FF0000"/>
                </a:solidFill>
                <a:sym typeface="Wingdings" panose="05000000000000000000" pitchFamily="2" charset="2"/>
              </a:rPr>
              <a:t>:(</a:t>
            </a:r>
            <a:r>
              <a:rPr lang="en-US" altLang="ja-JP" sz="1200" dirty="0">
                <a:solidFill>
                  <a:srgbClr val="FF0000"/>
                </a:solidFill>
              </a:rPr>
              <a:t>2,3,0)</a:t>
            </a:r>
            <a:r>
              <a:rPr lang="en-US" altLang="ja-JP" sz="1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altLang="en-US" sz="1200" dirty="0">
              <a:solidFill>
                <a:srgbClr val="FF00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19C3B5-5B01-4DD4-AC02-630C7C259603}"/>
              </a:ext>
            </a:extLst>
          </p:cNvPr>
          <p:cNvSpPr/>
          <p:nvPr/>
        </p:nvSpPr>
        <p:spPr>
          <a:xfrm>
            <a:off x="657352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246C63-1B3F-48C6-92C8-340B81E67C40}"/>
              </a:ext>
            </a:extLst>
          </p:cNvPr>
          <p:cNvSpPr/>
          <p:nvPr/>
        </p:nvSpPr>
        <p:spPr>
          <a:xfrm>
            <a:off x="6736080" y="5724841"/>
            <a:ext cx="152400" cy="401638"/>
          </a:xfrm>
          <a:prstGeom prst="rect">
            <a:avLst/>
          </a:prstGeom>
          <a:solidFill>
            <a:schemeClr val="bg2">
              <a:lumMod val="25000"/>
              <a:alpha val="3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02F01AB-8692-43A2-A629-5A961990ED63}"/>
              </a:ext>
            </a:extLst>
          </p:cNvPr>
          <p:cNvCxnSpPr/>
          <p:nvPr/>
        </p:nvCxnSpPr>
        <p:spPr>
          <a:xfrm>
            <a:off x="6934200" y="546576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823094B2-7FF5-49CA-A372-BC468605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2578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=(2,3,0)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10F25B1-1E91-456F-92BD-01D048A4B3A8}"/>
              </a:ext>
            </a:extLst>
          </p:cNvPr>
          <p:cNvCxnSpPr/>
          <p:nvPr/>
        </p:nvCxnSpPr>
        <p:spPr>
          <a:xfrm>
            <a:off x="3733800" y="5445124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06" name="TextBox 36">
            <a:extLst>
              <a:ext uri="{FF2B5EF4-FFF2-40B4-BE49-F238E27FC236}">
                <a16:creationId xmlns:a16="http://schemas.microsoft.com/office/drawing/2014/main" id="{6DA26510-D186-40BA-8F63-9DC5E461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3716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 animBg="1"/>
      <p:bldP spid="23" grpId="0"/>
      <p:bldP spid="24" grpId="0" animBg="1"/>
      <p:bldP spid="24" grpId="1" animBg="1"/>
      <p:bldP spid="27" grpId="0"/>
      <p:bldP spid="30" grpId="0" animBg="1"/>
      <p:bldP spid="31" grpId="0" animBg="1"/>
      <p:bldP spid="31" grpId="1" animBg="1"/>
      <p:bldP spid="29" grpId="0" animBg="1"/>
      <p:bldP spid="29" grpId="1" animBg="1"/>
      <p:bldP spid="3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77CF4A3-8CE3-47BE-ACCD-70B42E2BA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Enforcing Causal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361CF-EBA1-4DAE-BE8F-7740193A5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360152" cy="318674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Assume that messages are </a:t>
            </a:r>
            <a:r>
              <a:rPr lang="en-US" altLang="en-US" sz="2400" i="1" dirty="0"/>
              <a:t>multicast</a:t>
            </a:r>
            <a:r>
              <a:rPr lang="en-US" altLang="en-US" sz="2400" dirty="0"/>
              <a:t> within a group of processes, P</a:t>
            </a:r>
            <a:r>
              <a:rPr lang="en-US" altLang="en-US" sz="2400" baseline="-25000" dirty="0"/>
              <a:t>0</a:t>
            </a:r>
            <a:r>
              <a:rPr lang="en-US" altLang="en-US" sz="2400" dirty="0"/>
              <a:t>, P</a:t>
            </a:r>
            <a:r>
              <a:rPr lang="en-US" altLang="en-US" sz="2400" baseline="-25000" dirty="0"/>
              <a:t>1</a:t>
            </a:r>
            <a:r>
              <a:rPr lang="en-US" altLang="en-US" sz="2400" dirty="0"/>
              <a:t> and P</a:t>
            </a:r>
            <a:r>
              <a:rPr lang="en-US" altLang="en-US" sz="2400" baseline="-25000" dirty="0"/>
              <a:t>2</a:t>
            </a: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2400" dirty="0"/>
              <a:t>To enforce </a:t>
            </a:r>
            <a:r>
              <a:rPr lang="en-US" altLang="en-US" sz="2400" dirty="0">
                <a:solidFill>
                  <a:srgbClr val="0070C0"/>
                </a:solidFill>
              </a:rPr>
              <a:t>causally-ordered multicasting</a:t>
            </a:r>
            <a:r>
              <a:rPr lang="en-US" altLang="en-US" sz="2400" dirty="0"/>
              <a:t>, the delivery of a message </a:t>
            </a:r>
            <a:r>
              <a:rPr lang="en-US" altLang="en-US" sz="2400" b="1" i="1" dirty="0"/>
              <a:t>m</a:t>
            </a:r>
            <a:r>
              <a:rPr lang="en-US" altLang="en-US" sz="2400" dirty="0"/>
              <a:t> sent from P</a:t>
            </a:r>
            <a:r>
              <a:rPr lang="en-US" altLang="en-US" sz="2400" baseline="-25000" dirty="0"/>
              <a:t>i</a:t>
            </a:r>
            <a:r>
              <a:rPr lang="en-US" altLang="en-US" sz="2400" dirty="0"/>
              <a:t> to </a:t>
            </a:r>
            <a:r>
              <a:rPr lang="en-US" altLang="en-US" sz="2400" dirty="0" err="1"/>
              <a:t>P</a:t>
            </a:r>
            <a:r>
              <a:rPr lang="en-US" altLang="en-US" sz="2400" baseline="-25000" dirty="0" err="1"/>
              <a:t>j</a:t>
            </a:r>
            <a:r>
              <a:rPr lang="en-US" altLang="en-US" sz="2400" dirty="0"/>
              <a:t> can be delayed until the following two conditions are met: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(m)[i] 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[i] + 1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altLang="en-US" sz="1900" dirty="0" err="1">
                <a:ea typeface="Arial" panose="020B0604020202020204" pitchFamily="34" charset="0"/>
              </a:rPr>
              <a:t>ts</a:t>
            </a:r>
            <a:r>
              <a:rPr lang="en-US" altLang="en-US" sz="1900" dirty="0">
                <a:ea typeface="Arial" panose="020B0604020202020204" pitchFamily="34" charset="0"/>
              </a:rPr>
              <a:t>(m)[k] &lt;= </a:t>
            </a:r>
            <a:r>
              <a:rPr lang="en-US" altLang="en-US" sz="1900" dirty="0" err="1">
                <a:ea typeface="Arial" panose="020B0604020202020204" pitchFamily="34" charset="0"/>
              </a:rPr>
              <a:t>VC</a:t>
            </a:r>
            <a:r>
              <a:rPr lang="en-US" altLang="en-US" sz="1900" baseline="-25000" dirty="0" err="1">
                <a:ea typeface="Arial" panose="020B0604020202020204" pitchFamily="34" charset="0"/>
              </a:rPr>
              <a:t>j</a:t>
            </a:r>
            <a:r>
              <a:rPr lang="en-US" altLang="en-US" sz="1900" dirty="0">
                <a:ea typeface="Arial" panose="020B0604020202020204" pitchFamily="34" charset="0"/>
              </a:rPr>
              <a:t>[k] for all k != i (</a:t>
            </a:r>
            <a:r>
              <a:rPr lang="en-US" altLang="en-US" sz="1900" b="1" dirty="0">
                <a:solidFill>
                  <a:schemeClr val="tx1"/>
                </a:solidFill>
                <a:ea typeface="Arial" panose="020B0604020202020204" pitchFamily="34" charset="0"/>
              </a:rPr>
              <a:t>Condition II</a:t>
            </a:r>
            <a:r>
              <a:rPr lang="en-US" altLang="en-US" sz="1900" dirty="0">
                <a:ea typeface="Arial" panose="020B0604020202020204" pitchFamily="34" charset="0"/>
              </a:rPr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endParaRPr lang="en-US" altLang="en-US" sz="1600" dirty="0">
              <a:ea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Assuming that P</a:t>
            </a:r>
            <a:r>
              <a:rPr lang="en-US" altLang="en-US" sz="16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only increments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[i] upon sending m and adjusts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 to max{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altLang="en-US" sz="16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[k], </a:t>
            </a:r>
            <a:r>
              <a:rPr lang="en-US" alt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(m)[k]} for each k upon receiving a message m</a:t>
            </a:r>
            <a:r>
              <a:rPr lang="ja-JP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endParaRPr lang="en-US" altLang="en-US" sz="2000" dirty="0">
              <a:ea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E28CA13-9396-4B13-BCAA-94F8D84FFBFE}"/>
              </a:ext>
            </a:extLst>
          </p:cNvPr>
          <p:cNvCxnSpPr/>
          <p:nvPr/>
        </p:nvCxnSpPr>
        <p:spPr>
          <a:xfrm>
            <a:off x="2667000" y="4755831"/>
            <a:ext cx="533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EFEC7D7-E2AE-4389-8533-B15F9288F2B3}"/>
              </a:ext>
            </a:extLst>
          </p:cNvPr>
          <p:cNvCxnSpPr/>
          <p:nvPr/>
        </p:nvCxnSpPr>
        <p:spPr>
          <a:xfrm>
            <a:off x="2667000" y="5495607"/>
            <a:ext cx="5334000" cy="22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00E75DC-7413-46E5-8657-97B56CB89ABC}"/>
              </a:ext>
            </a:extLst>
          </p:cNvPr>
          <p:cNvCxnSpPr/>
          <p:nvPr/>
        </p:nvCxnSpPr>
        <p:spPr>
          <a:xfrm>
            <a:off x="2667000" y="6203631"/>
            <a:ext cx="53340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7" name="TextBox 6">
            <a:extLst>
              <a:ext uri="{FF2B5EF4-FFF2-40B4-BE49-F238E27FC236}">
                <a16:creationId xmlns:a16="http://schemas.microsoft.com/office/drawing/2014/main" id="{2DC60D6D-7409-413D-83F6-E67E1F4AB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81206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P</a:t>
            </a:r>
            <a:r>
              <a:rPr lang="en-US" altLang="en-US" sz="1600" baseline="-25000">
                <a:solidFill>
                  <a:schemeClr val="tx1"/>
                </a:solidFill>
              </a:rPr>
              <a:t>0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5848" name="TextBox 7">
            <a:extLst>
              <a:ext uri="{FF2B5EF4-FFF2-40B4-BE49-F238E27FC236}">
                <a16:creationId xmlns:a16="http://schemas.microsoft.com/office/drawing/2014/main" id="{DF864F29-385A-4292-8EA7-D3841ED2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320981"/>
            <a:ext cx="53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FF0000"/>
                </a:solidFill>
              </a:rPr>
              <a:t>P</a:t>
            </a:r>
            <a:r>
              <a:rPr lang="en-US" altLang="en-US" sz="1600" baseline="-25000">
                <a:solidFill>
                  <a:srgbClr val="FF0000"/>
                </a:solidFill>
              </a:rPr>
              <a:t>1</a:t>
            </a:r>
            <a:endParaRPr lang="en-US" altLang="en-US" sz="1600">
              <a:solidFill>
                <a:srgbClr val="FF0000"/>
              </a:solidFill>
            </a:endParaRPr>
          </a:p>
        </p:txBody>
      </p:sp>
      <p:sp>
        <p:nvSpPr>
          <p:cNvPr id="35849" name="TextBox 8">
            <a:extLst>
              <a:ext uri="{FF2B5EF4-FFF2-40B4-BE49-F238E27FC236}">
                <a16:creationId xmlns:a16="http://schemas.microsoft.com/office/drawing/2014/main" id="{41702274-CF39-4FEE-8D0A-FB1C77B64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017895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P</a:t>
            </a:r>
            <a:r>
              <a:rPr lang="en-US" altLang="en-US" sz="1600" baseline="-25000">
                <a:solidFill>
                  <a:srgbClr val="0000FF"/>
                </a:solidFill>
              </a:rPr>
              <a:t>2</a:t>
            </a:r>
            <a:endParaRPr lang="en-US" altLang="en-US" sz="1600">
              <a:solidFill>
                <a:srgbClr val="0000FF"/>
              </a:solidFill>
            </a:endParaRPr>
          </a:p>
        </p:txBody>
      </p:sp>
      <p:sp>
        <p:nvSpPr>
          <p:cNvPr id="35850" name="TextBox 9">
            <a:extLst>
              <a:ext uri="{FF2B5EF4-FFF2-40B4-BE49-F238E27FC236}">
                <a16:creationId xmlns:a16="http://schemas.microsoft.com/office/drawing/2014/main" id="{C33867B5-7DC0-488F-A659-424CE9C4D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6463A65-1E29-4E51-A674-6E7FF18B2683}"/>
              </a:ext>
            </a:extLst>
          </p:cNvPr>
          <p:cNvCxnSpPr/>
          <p:nvPr/>
        </p:nvCxnSpPr>
        <p:spPr>
          <a:xfrm>
            <a:off x="3810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A16F37-E0FC-4CFA-93BB-67E8B6B4E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4796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=(1,1,0)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6E57A7-BA66-48F1-A29B-283F6457EA68}"/>
              </a:ext>
            </a:extLst>
          </p:cNvPr>
          <p:cNvCxnSpPr/>
          <p:nvPr/>
        </p:nvCxnSpPr>
        <p:spPr>
          <a:xfrm>
            <a:off x="64008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BC36EF2-79FE-4FEB-A349-EA274B390510}"/>
              </a:ext>
            </a:extLst>
          </p:cNvPr>
          <p:cNvCxnSpPr/>
          <p:nvPr/>
        </p:nvCxnSpPr>
        <p:spPr>
          <a:xfrm>
            <a:off x="3810000" y="4755832"/>
            <a:ext cx="711200" cy="7397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55" name="TextBox 14">
            <a:extLst>
              <a:ext uri="{FF2B5EF4-FFF2-40B4-BE49-F238E27FC236}">
                <a16:creationId xmlns:a16="http://schemas.microsoft.com/office/drawing/2014/main" id="{611F2505-93C4-426E-BEE0-C2B575D10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4716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chemeClr val="tx1"/>
                </a:solidFill>
              </a:rPr>
              <a:t>VC</a:t>
            </a:r>
            <a:r>
              <a:rPr lang="en-US" altLang="en-US" sz="1200" baseline="-25000">
                <a:solidFill>
                  <a:schemeClr val="tx1"/>
                </a:solidFill>
              </a:rPr>
              <a:t>0</a:t>
            </a:r>
            <a:r>
              <a:rPr lang="en-US" altLang="en-US" sz="1200">
                <a:solidFill>
                  <a:schemeClr val="tx1"/>
                </a:solidFill>
              </a:rPr>
              <a:t>=(0,0,0)</a:t>
            </a:r>
            <a:endParaRPr lang="en-US" altLang="en-US" sz="1200" baseline="-25000">
              <a:solidFill>
                <a:schemeClr val="tx1"/>
              </a:solidFill>
            </a:endParaRPr>
          </a:p>
        </p:txBody>
      </p:sp>
      <p:sp>
        <p:nvSpPr>
          <p:cNvPr id="35857" name="TextBox 16">
            <a:extLst>
              <a:ext uri="{FF2B5EF4-FFF2-40B4-BE49-F238E27FC236}">
                <a16:creationId xmlns:a16="http://schemas.microsoft.com/office/drawing/2014/main" id="{608762F7-F158-4548-AE91-F1F071268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927407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=(0,0,0)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CBD107C-89E8-4D83-BBA7-AC26714FDE7F}"/>
              </a:ext>
            </a:extLst>
          </p:cNvPr>
          <p:cNvCxnSpPr/>
          <p:nvPr/>
        </p:nvCxnSpPr>
        <p:spPr>
          <a:xfrm>
            <a:off x="2667000" y="4679631"/>
            <a:ext cx="0" cy="152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568BB89-8E98-49A0-B2C6-47C6EB64CDC8}"/>
              </a:ext>
            </a:extLst>
          </p:cNvPr>
          <p:cNvCxnSpPr/>
          <p:nvPr/>
        </p:nvCxnSpPr>
        <p:spPr>
          <a:xfrm>
            <a:off x="2667000" y="5419406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EA0EFE6-93B0-4E7B-B621-8F4E5AFEA038}"/>
              </a:ext>
            </a:extLst>
          </p:cNvPr>
          <p:cNvCxnSpPr/>
          <p:nvPr/>
        </p:nvCxnSpPr>
        <p:spPr>
          <a:xfrm>
            <a:off x="2667000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B965DA3-2D09-4CE3-923C-8E4CE6C75B5D}"/>
              </a:ext>
            </a:extLst>
          </p:cNvPr>
          <p:cNvSpPr/>
          <p:nvPr/>
        </p:nvSpPr>
        <p:spPr>
          <a:xfrm>
            <a:off x="308610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,0,0)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768CC-1585-4590-9B3C-135189DA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948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=(1,1,0)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B0BE60-A4DA-4F8C-8206-01FFEA402D25}"/>
              </a:ext>
            </a:extLst>
          </p:cNvPr>
          <p:cNvCxnSpPr/>
          <p:nvPr/>
        </p:nvCxnSpPr>
        <p:spPr>
          <a:xfrm flipV="1">
            <a:off x="5830888" y="4755832"/>
            <a:ext cx="569912" cy="771525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2934E6-5E4C-443D-A0BF-1720A861C817}"/>
              </a:ext>
            </a:extLst>
          </p:cNvPr>
          <p:cNvCxnSpPr/>
          <p:nvPr/>
        </p:nvCxnSpPr>
        <p:spPr>
          <a:xfrm>
            <a:off x="6840538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DAD376B-4BF2-43D8-89B8-1EDAA795E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575" y="59194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=(1,0,0)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C3DBEE5-7030-4C45-A6E2-1F1811E1D4A4}"/>
              </a:ext>
            </a:extLst>
          </p:cNvPr>
          <p:cNvCxnSpPr/>
          <p:nvPr/>
        </p:nvCxnSpPr>
        <p:spPr>
          <a:xfrm>
            <a:off x="5829300" y="5424169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FE7E55-4ECB-450C-A87E-8A4A29388A0D}"/>
              </a:ext>
            </a:extLst>
          </p:cNvPr>
          <p:cNvCxnSpPr/>
          <p:nvPr/>
        </p:nvCxnSpPr>
        <p:spPr>
          <a:xfrm>
            <a:off x="4521200" y="5441631"/>
            <a:ext cx="0" cy="152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74" name="TextBox 36">
            <a:extLst>
              <a:ext uri="{FF2B5EF4-FFF2-40B4-BE49-F238E27FC236}">
                <a16:creationId xmlns:a16="http://schemas.microsoft.com/office/drawing/2014/main" id="{680B54EB-F0CF-4DD4-83C0-DC81B54516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521938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=(1,0,0)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120412C-29B0-4AF4-9C21-5BEB3D2F2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520827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FF0000"/>
                </a:solidFill>
              </a:rPr>
              <a:t>VC</a:t>
            </a:r>
            <a:r>
              <a:rPr lang="en-US" altLang="en-US" sz="1200" baseline="-25000">
                <a:solidFill>
                  <a:srgbClr val="FF0000"/>
                </a:solidFill>
              </a:rPr>
              <a:t>1</a:t>
            </a:r>
            <a:r>
              <a:rPr lang="en-US" altLang="en-US" sz="1200">
                <a:solidFill>
                  <a:srgbClr val="FF0000"/>
                </a:solidFill>
              </a:rPr>
              <a:t>=(0,0,0)</a:t>
            </a:r>
            <a:endParaRPr lang="en-US" altLang="en-US" sz="1200" baseline="-25000">
              <a:solidFill>
                <a:srgbClr val="FF0000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FEAD782-39EE-4C16-A9AD-A2D9DE9D92EA}"/>
              </a:ext>
            </a:extLst>
          </p:cNvPr>
          <p:cNvCxnSpPr/>
          <p:nvPr/>
        </p:nvCxnSpPr>
        <p:spPr>
          <a:xfrm>
            <a:off x="3827464" y="4760595"/>
            <a:ext cx="3013075" cy="14255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8F55CD89-14BD-455E-A973-C4B793778F6B}"/>
              </a:ext>
            </a:extLst>
          </p:cNvPr>
          <p:cNvSpPr/>
          <p:nvPr/>
        </p:nvSpPr>
        <p:spPr>
          <a:xfrm>
            <a:off x="5187950" y="4919345"/>
            <a:ext cx="838200" cy="27622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00" dirty="0"/>
              <a:t>m</a:t>
            </a:r>
            <a:r>
              <a:rPr lang="en-US" sz="1200" dirty="0">
                <a:sym typeface="Wingdings" pitchFamily="2" charset="2"/>
              </a:rPr>
              <a:t>:(1</a:t>
            </a:r>
            <a:r>
              <a:rPr lang="en-US" sz="1200" dirty="0"/>
              <a:t>,1,0)</a:t>
            </a:r>
            <a:r>
              <a:rPr lang="en-US" sz="12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2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ACCB325-18C5-4AAA-A418-8AAC801F1B8A}"/>
              </a:ext>
            </a:extLst>
          </p:cNvPr>
          <p:cNvCxnSpPr/>
          <p:nvPr/>
        </p:nvCxnSpPr>
        <p:spPr>
          <a:xfrm>
            <a:off x="5830888" y="5489256"/>
            <a:ext cx="493712" cy="706438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690B6C4-0D87-4EC4-9F6F-0786F3FC4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050" y="6279832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  <p:sp>
        <p:nvSpPr>
          <p:cNvPr id="16" name="Multiply 15">
            <a:extLst>
              <a:ext uri="{FF2B5EF4-FFF2-40B4-BE49-F238E27FC236}">
                <a16:creationId xmlns:a16="http://schemas.microsoft.com/office/drawing/2014/main" id="{DA53B9A7-0B9C-4A00-B35D-41FEB6A72CC5}"/>
              </a:ext>
            </a:extLst>
          </p:cNvPr>
          <p:cNvSpPr/>
          <p:nvPr/>
        </p:nvSpPr>
        <p:spPr>
          <a:xfrm>
            <a:off x="5715000" y="6309994"/>
            <a:ext cx="839788" cy="214312"/>
          </a:xfrm>
          <a:prstGeom prst="mathMultiply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BB17E1C-3176-4FD0-AA87-465FEF726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8439" y="6289357"/>
            <a:ext cx="2747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Condition II does not hold </a:t>
            </a:r>
            <a:r>
              <a:rPr lang="en-US" alt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altLang="en-US" sz="1600" i="1" dirty="0">
                <a:solidFill>
                  <a:schemeClr val="tx1"/>
                </a:solidFill>
                <a:sym typeface="Wingdings" panose="05000000000000000000" pitchFamily="2" charset="2"/>
              </a:rPr>
              <a:t>Delay delivery</a:t>
            </a:r>
            <a:endParaRPr lang="en-US" altLang="en-US" sz="1600" i="1" dirty="0">
              <a:solidFill>
                <a:schemeClr val="tx1"/>
              </a:solidFill>
            </a:endParaRPr>
          </a:p>
        </p:txBody>
      </p:sp>
      <p:sp>
        <p:nvSpPr>
          <p:cNvPr id="35845" name="Curved Down Arrow 35844">
            <a:extLst>
              <a:ext uri="{FF2B5EF4-FFF2-40B4-BE49-F238E27FC236}">
                <a16:creationId xmlns:a16="http://schemas.microsoft.com/office/drawing/2014/main" id="{81E52E81-8B3F-42EF-9895-481DA9BC17EA}"/>
              </a:ext>
            </a:extLst>
          </p:cNvPr>
          <p:cNvSpPr/>
          <p:nvPr/>
        </p:nvSpPr>
        <p:spPr>
          <a:xfrm>
            <a:off x="6324600" y="5659119"/>
            <a:ext cx="1676400" cy="527050"/>
          </a:xfrm>
          <a:prstGeom prst="curved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7137A32-8548-4769-B088-6690B46FCFE4}"/>
              </a:ext>
            </a:extLst>
          </p:cNvPr>
          <p:cNvCxnSpPr/>
          <p:nvPr/>
        </p:nvCxnSpPr>
        <p:spPr>
          <a:xfrm>
            <a:off x="7974013" y="6127431"/>
            <a:ext cx="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01B71AD1-38F8-453A-A828-C3797C8D5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5916294"/>
            <a:ext cx="990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FF"/>
                </a:solidFill>
              </a:rPr>
              <a:t>VC</a:t>
            </a:r>
            <a:r>
              <a:rPr lang="en-US" altLang="en-US" sz="1200" baseline="-25000">
                <a:solidFill>
                  <a:srgbClr val="0000FF"/>
                </a:solidFill>
              </a:rPr>
              <a:t>2</a:t>
            </a:r>
            <a:r>
              <a:rPr lang="en-US" altLang="en-US" sz="1200">
                <a:solidFill>
                  <a:srgbClr val="0000FF"/>
                </a:solidFill>
              </a:rPr>
              <a:t>=(1,1,0)</a:t>
            </a:r>
            <a:endParaRPr lang="en-US" altLang="en-US" sz="1200" baseline="-250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  <p:bldP spid="35848" grpId="0"/>
      <p:bldP spid="35849" grpId="0"/>
      <p:bldP spid="35850" grpId="0"/>
      <p:bldP spid="12" grpId="0"/>
      <p:bldP spid="35855" grpId="0"/>
      <p:bldP spid="35857" grpId="0"/>
      <p:bldP spid="22" grpId="0" animBg="1"/>
      <p:bldP spid="23" grpId="0"/>
      <p:bldP spid="27" grpId="0"/>
      <p:bldP spid="35874" grpId="0"/>
      <p:bldP spid="37" grpId="0"/>
      <p:bldP spid="40" grpId="0" animBg="1"/>
      <p:bldP spid="44" grpId="0"/>
      <p:bldP spid="17" grpId="0"/>
      <p:bldP spid="35845" grpId="0" animBg="1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AF3307A-1E4F-4091-9B27-E25C7489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Clock Synchronization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4205FCE4-4521-49DC-B665-DE3FDC0B5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Coordinated Universal Time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Tracking Time on a Computer</a:t>
            </a:r>
          </a:p>
          <a:p>
            <a:pPr>
              <a:lnSpc>
                <a:spcPct val="100000"/>
              </a:lnSpc>
              <a:defRPr/>
            </a:pPr>
            <a:r>
              <a:rPr lang="en-US" sz="3600" dirty="0">
                <a:solidFill>
                  <a:srgbClr val="0070C0"/>
                </a:solidFill>
              </a:rPr>
              <a:t>Clock Synchronization Algorithms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 err="1">
                <a:solidFill>
                  <a:schemeClr val="bg1">
                    <a:lumMod val="65000"/>
                  </a:schemeClr>
                </a:solidFill>
              </a:rPr>
              <a:t>Cristian’s</a:t>
            </a: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Berkeley Algorithm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3200" dirty="0">
                <a:solidFill>
                  <a:srgbClr val="0070C0"/>
                </a:solidFill>
              </a:rPr>
              <a:t>Network Time Protocol</a:t>
            </a:r>
          </a:p>
          <a:p>
            <a:pPr lvl="1">
              <a:lnSpc>
                <a:spcPct val="100000"/>
              </a:lnSpc>
              <a:buFontTx/>
              <a:buNone/>
              <a:defRPr/>
            </a:pP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7368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C1EE222F-FAAA-477A-8148-6F4B2DB8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– Logical Clocks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E4723030-B795-4503-88BA-11AEA0A82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Logical clocks are employed when processes have to agree on relative ordering of events, but not necessarily actual time of events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800" dirty="0"/>
              <a:t>Two types of logical clocks: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Lamport’s Logical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relative ordering of events across different processes by using the </a:t>
            </a:r>
            <a:r>
              <a:rPr lang="en-US" altLang="en-US" sz="2200" i="1" u="sng" dirty="0">
                <a:ea typeface="MS PGothic" panose="020B0600070205080204" pitchFamily="34" charset="-128"/>
              </a:rPr>
              <a:t>happened-before</a:t>
            </a:r>
            <a:r>
              <a:rPr lang="en-US" altLang="en-US" sz="2200" dirty="0">
                <a:ea typeface="Arial" panose="020B0604020202020204" pitchFamily="34" charset="0"/>
              </a:rPr>
              <a:t> relationship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400" dirty="0">
              <a:ea typeface="Arial" panose="020B0604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70C0"/>
                </a:solidFill>
                <a:ea typeface="Arial" panose="020B0604020202020204" pitchFamily="34" charset="0"/>
              </a:rPr>
              <a:t>Vector Clocks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>
                <a:ea typeface="Arial" panose="020B0604020202020204" pitchFamily="34" charset="0"/>
              </a:rPr>
              <a:t>Supports </a:t>
            </a:r>
            <a:r>
              <a:rPr lang="en-US" altLang="en-US" sz="2200" i="1" u="sng" dirty="0">
                <a:ea typeface="Arial" panose="020B0604020202020204" pitchFamily="34" charset="0"/>
              </a:rPr>
              <a:t>causal</a:t>
            </a:r>
            <a:r>
              <a:rPr lang="en-US" altLang="en-US" sz="2200" dirty="0">
                <a:ea typeface="Arial" panose="020B0604020202020204" pitchFamily="34" charset="0"/>
              </a:rPr>
              <a:t> ordering of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:a16="http://schemas.microsoft.com/office/drawing/2014/main" id="{5280B235-4C22-4958-9BE2-53F906CE6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Need for Mutual Exclusion</a:t>
            </a:r>
          </a:p>
        </p:txBody>
      </p:sp>
      <p:sp>
        <p:nvSpPr>
          <p:cNvPr id="32772" name="Content Placeholder 2">
            <a:extLst>
              <a:ext uri="{FF2B5EF4-FFF2-40B4-BE49-F238E27FC236}">
                <a16:creationId xmlns:a16="http://schemas.microsoft.com/office/drawing/2014/main" id="{1AB9094F-4FF5-48A3-B1FB-8DAB9ABB1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400" dirty="0"/>
              <a:t>Distributed processes need to coordinate to access shared resources</a:t>
            </a:r>
          </a:p>
          <a:p>
            <a:endParaRPr lang="en-US" altLang="en-US" sz="2000" dirty="0"/>
          </a:p>
          <a:p>
            <a:r>
              <a:rPr lang="en-US" altLang="en-US" sz="2400" dirty="0"/>
              <a:t>Example: Writing a file in a Distributed File System</a:t>
            </a:r>
          </a:p>
          <a:p>
            <a:endParaRPr lang="en-US" altLang="en-US" sz="2000" dirty="0"/>
          </a:p>
        </p:txBody>
      </p:sp>
      <p:sp>
        <p:nvSpPr>
          <p:cNvPr id="32770" name="Slide Number Placeholder 13">
            <a:extLst>
              <a:ext uri="{FF2B5EF4-FFF2-40B4-BE49-F238E27FC236}">
                <a16:creationId xmlns:a16="http://schemas.microsoft.com/office/drawing/2014/main" id="{AD6A58EA-CC64-4E30-8972-BDA17F51D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645275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8CE6E9B-C41C-4E00-8C25-0846D8FC58E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6149" name="Group 3">
            <a:extLst>
              <a:ext uri="{FF2B5EF4-FFF2-40B4-BE49-F238E27FC236}">
                <a16:creationId xmlns:a16="http://schemas.microsoft.com/office/drawing/2014/main" id="{5D00E8BE-5541-410B-84CF-1A1BD033DF6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51151"/>
            <a:ext cx="1219200" cy="1076325"/>
            <a:chOff x="5105400" y="3962400"/>
            <a:chExt cx="3276600" cy="16635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29BB28-D1BA-4DF7-B8E5-5D07A72A5B1E}"/>
                </a:ext>
              </a:extLst>
            </p:cNvPr>
            <p:cNvSpPr/>
            <p:nvPr/>
          </p:nvSpPr>
          <p:spPr>
            <a:xfrm>
              <a:off x="5105400" y="3962400"/>
              <a:ext cx="3276600" cy="16635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045C897-6797-4FD7-B916-377F7BA4B955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41221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DCC47D2A-DBFC-41B2-AB11-DACCEFC3610A}"/>
              </a:ext>
            </a:extLst>
          </p:cNvPr>
          <p:cNvSpPr/>
          <p:nvPr/>
        </p:nvSpPr>
        <p:spPr bwMode="auto">
          <a:xfrm>
            <a:off x="5410200" y="3219259"/>
            <a:ext cx="10668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Distributed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File</a:t>
            </a:r>
          </a:p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abc.txt</a:t>
            </a:r>
          </a:p>
        </p:txBody>
      </p:sp>
      <p:grpSp>
        <p:nvGrpSpPr>
          <p:cNvPr id="6153" name="Group 10">
            <a:extLst>
              <a:ext uri="{FF2B5EF4-FFF2-40B4-BE49-F238E27FC236}">
                <a16:creationId xmlns:a16="http://schemas.microsoft.com/office/drawing/2014/main" id="{D7693B43-A7D9-4828-8086-528F1E26A4C4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1150"/>
            <a:ext cx="1219200" cy="596900"/>
            <a:chOff x="5105400" y="3962400"/>
            <a:chExt cx="3276600" cy="59677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CA26DB-ECFC-48E8-BD83-0C031DADACA7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0671C2-12D2-4283-9529-EE32F7103611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A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9EE97C-3553-4A54-9422-67FF334C39F3}"/>
              </a:ext>
            </a:extLst>
          </p:cNvPr>
          <p:cNvCxnSpPr>
            <a:stCxn id="2" idx="6"/>
          </p:cNvCxnSpPr>
          <p:nvPr/>
        </p:nvCxnSpPr>
        <p:spPr>
          <a:xfrm>
            <a:off x="3249614" y="3282950"/>
            <a:ext cx="2160587" cy="1079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B2B15E7-28FC-45DE-A723-54A4484D86CA}"/>
              </a:ext>
            </a:extLst>
          </p:cNvPr>
          <p:cNvSpPr/>
          <p:nvPr/>
        </p:nvSpPr>
        <p:spPr>
          <a:xfrm>
            <a:off x="3581400" y="2951163"/>
            <a:ext cx="1600200" cy="3095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Read from file abc.txt</a:t>
            </a:r>
          </a:p>
        </p:txBody>
      </p:sp>
      <p:grpSp>
        <p:nvGrpSpPr>
          <p:cNvPr id="6156" name="Group 17">
            <a:extLst>
              <a:ext uri="{FF2B5EF4-FFF2-40B4-BE49-F238E27FC236}">
                <a16:creationId xmlns:a16="http://schemas.microsoft.com/office/drawing/2014/main" id="{E3FE74BB-ED16-484C-8F19-E6827DC5B05A}"/>
              </a:ext>
            </a:extLst>
          </p:cNvPr>
          <p:cNvGrpSpPr>
            <a:grpSpLocks/>
          </p:cNvGrpSpPr>
          <p:nvPr/>
        </p:nvGrpSpPr>
        <p:grpSpPr bwMode="auto">
          <a:xfrm>
            <a:off x="2217738" y="3917950"/>
            <a:ext cx="1219200" cy="596900"/>
            <a:chOff x="5105400" y="3962400"/>
            <a:chExt cx="3276600" cy="59677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2EF5C5C-B777-46AB-AEC3-A4A176680578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3D99961-3420-4DA1-94A6-009B09E644EE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6644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B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E2B3D5A-2229-4117-8472-33E1145225A2}"/>
              </a:ext>
            </a:extLst>
          </p:cNvPr>
          <p:cNvCxnSpPr>
            <a:stCxn id="26" idx="6"/>
          </p:cNvCxnSpPr>
          <p:nvPr/>
        </p:nvCxnSpPr>
        <p:spPr>
          <a:xfrm flipV="1">
            <a:off x="3259138" y="3651251"/>
            <a:ext cx="2151062" cy="7016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E0C1CE5-D1F8-40CD-B5C9-0ECD00A008A9}"/>
              </a:ext>
            </a:extLst>
          </p:cNvPr>
          <p:cNvSpPr/>
          <p:nvPr/>
        </p:nvSpPr>
        <p:spPr>
          <a:xfrm>
            <a:off x="4038600" y="4191000"/>
            <a:ext cx="1447800" cy="279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9592F-56E4-4630-8020-BC112B2FE8C2}"/>
              </a:ext>
            </a:extLst>
          </p:cNvPr>
          <p:cNvSpPr/>
          <p:nvPr/>
        </p:nvSpPr>
        <p:spPr>
          <a:xfrm>
            <a:off x="7110413" y="2895600"/>
            <a:ext cx="1447800" cy="355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100" dirty="0">
                <a:solidFill>
                  <a:schemeClr val="tx1"/>
                </a:solidFill>
              </a:rPr>
              <a:t>Write to file abc.txt</a:t>
            </a:r>
          </a:p>
        </p:txBody>
      </p:sp>
      <p:grpSp>
        <p:nvGrpSpPr>
          <p:cNvPr id="6160" name="Group 31">
            <a:extLst>
              <a:ext uri="{FF2B5EF4-FFF2-40B4-BE49-F238E27FC236}">
                <a16:creationId xmlns:a16="http://schemas.microsoft.com/office/drawing/2014/main" id="{42DEC6E7-7740-4883-B009-B2589D67D222}"/>
              </a:ext>
            </a:extLst>
          </p:cNvPr>
          <p:cNvGrpSpPr>
            <a:grpSpLocks/>
          </p:cNvGrpSpPr>
          <p:nvPr/>
        </p:nvGrpSpPr>
        <p:grpSpPr bwMode="auto">
          <a:xfrm>
            <a:off x="8915400" y="2819400"/>
            <a:ext cx="1219200" cy="596900"/>
            <a:chOff x="5105400" y="3962400"/>
            <a:chExt cx="3276600" cy="59677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7221E70-2959-481A-BBB5-CDC52A90348C}"/>
                </a:ext>
              </a:extLst>
            </p:cNvPr>
            <p:cNvSpPr/>
            <p:nvPr/>
          </p:nvSpPr>
          <p:spPr>
            <a:xfrm>
              <a:off x="5105400" y="3962400"/>
              <a:ext cx="3276600" cy="59677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9D62EEF-F428-4CCC-983D-A7158F122AD7}"/>
                </a:ext>
              </a:extLst>
            </p:cNvPr>
            <p:cNvSpPr/>
            <p:nvPr/>
          </p:nvSpPr>
          <p:spPr bwMode="auto">
            <a:xfrm>
              <a:off x="5105400" y="3962400"/>
              <a:ext cx="3276600" cy="26346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600" dirty="0">
                  <a:solidFill>
                    <a:schemeClr val="bg1"/>
                  </a:solidFill>
                </a:rPr>
                <a:t>Client C</a:t>
              </a: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EAB3637B-17C0-4438-9E94-938F86316063}"/>
              </a:ext>
            </a:extLst>
          </p:cNvPr>
          <p:cNvSpPr/>
          <p:nvPr/>
        </p:nvSpPr>
        <p:spPr>
          <a:xfrm>
            <a:off x="1981200" y="4648200"/>
            <a:ext cx="8229600" cy="6096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uniprocessor systems, mutual exclusion to a shared resource is provided through shared variables or operating system support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86C2E7-BE42-4855-AA15-56D3CB844089}"/>
              </a:ext>
            </a:extLst>
          </p:cNvPr>
          <p:cNvSpPr/>
          <p:nvPr/>
        </p:nvSpPr>
        <p:spPr>
          <a:xfrm>
            <a:off x="1981200" y="5943600"/>
            <a:ext cx="822960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In distributed systems, processes coordinate accesses to a shared resource by passing messages to enforce </a:t>
            </a:r>
            <a:r>
              <a:rPr lang="en-US" sz="1600" i="1" dirty="0"/>
              <a:t>distributed mutual exclusion</a:t>
            </a:r>
            <a:endParaRPr lang="en-US" sz="160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CCA57459-BD21-47D5-BE65-C8CB69DFC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31496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FF1ED99-B2BC-4871-B4F9-FD16094D3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938" y="4219575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7D0A45-2687-48E7-88FD-2E35F62B0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0" y="3124200"/>
            <a:ext cx="838200" cy="266700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600" dirty="0">
                <a:latin typeface="+mn-lt"/>
                <a:ea typeface="+mn-ea"/>
              </a:rPr>
              <a:t>P3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2826FC5-83D7-487A-8839-2AC448FB9125}"/>
              </a:ext>
            </a:extLst>
          </p:cNvPr>
          <p:cNvCxnSpPr>
            <a:stCxn id="27" idx="2"/>
          </p:cNvCxnSpPr>
          <p:nvPr/>
        </p:nvCxnSpPr>
        <p:spPr>
          <a:xfrm flipH="1">
            <a:off x="6477000" y="3257550"/>
            <a:ext cx="2667000" cy="2667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A135605B-7366-4765-81EF-F6322346617B}"/>
              </a:ext>
            </a:extLst>
          </p:cNvPr>
          <p:cNvSpPr/>
          <p:nvPr/>
        </p:nvSpPr>
        <p:spPr>
          <a:xfrm>
            <a:off x="1981200" y="5334000"/>
            <a:ext cx="8229600" cy="533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marL="342900" lvl="1" indent="-342900" algn="ctr" eaLnBrk="1" hangingPunct="1">
              <a:defRPr/>
            </a:pPr>
            <a:r>
              <a:rPr lang="en-US" sz="1600" dirty="0"/>
              <a:t>However, such support is insufficient to enable mutual exclusion of distributed entities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24" grpId="0" animBg="1"/>
      <p:bldP spid="31" grpId="0" animBg="1"/>
      <p:bldP spid="37" grpId="0" animBg="1"/>
      <p:bldP spid="25" grpId="0" animBg="1"/>
      <p:bldP spid="2" grpId="0" animBg="1"/>
      <p:bldP spid="2" grpId="1" animBg="1"/>
      <p:bldP spid="26" grpId="0" animBg="1"/>
      <p:bldP spid="27" grpId="0" animBg="1"/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620000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242425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285843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725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193213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9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8" y="2057401"/>
            <a:ext cx="5715000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one or more coordinators</a:t>
            </a:r>
            <a:endParaRPr lang="en-US" sz="8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Each shared resource has a 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305801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305801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189914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8728076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305800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274051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8732832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43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8723313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00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9677400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3125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7888288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191500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7824788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88011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066214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144001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9753601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069389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9829801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8363858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The coordinator can </a:t>
            </a:r>
            <a:r>
              <a:rPr lang="en-US" altLang="en-US" i="1" dirty="0">
                <a:ea typeface="Arial" panose="020B0604020202020204" pitchFamily="34" charset="0"/>
              </a:rPr>
              <a:t>block</a:t>
            </a:r>
            <a:r>
              <a:rPr lang="en-US" altLang="en-US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206AA585-46B7-4D8B-AEB2-7FDF066E1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AD0CF4F5-01C9-487C-AB1D-91548481A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966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How to coordinate between processes that access the same resource?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Election Algorithms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/>
              <a:t>Here, a group of entities elect one entity as the coordinator for solving a problem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B3A8B33-8595-482C-A6EE-661105F3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Time Protocol (NTP)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EFE703B-554C-4BC8-9E93-81EB97A72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NTP defines an architecture for a time service and a protocol to distribute time information over the Internet</a:t>
            </a:r>
          </a:p>
          <a:p>
            <a:pPr lvl="3"/>
            <a:endParaRPr lang="en-US" altLang="en-US" sz="1400" dirty="0"/>
          </a:p>
          <a:p>
            <a:r>
              <a:rPr lang="en-US" altLang="en-US" sz="2800" dirty="0"/>
              <a:t>In NTP, servers are connected in a logical hierarchy called </a:t>
            </a:r>
            <a:r>
              <a:rPr lang="en-US" altLang="en-US" sz="2800" i="1" dirty="0"/>
              <a:t>synchronization subnet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The levels of synchronization subnet is called </a:t>
            </a:r>
            <a:r>
              <a:rPr lang="en-US" altLang="en-US" sz="2800" i="1" dirty="0"/>
              <a:t>strata</a:t>
            </a:r>
          </a:p>
          <a:p>
            <a:pPr lvl="1"/>
            <a:r>
              <a:rPr lang="en-US" altLang="en-US" sz="2400" dirty="0"/>
              <a:t>Stratum 1 servers have most accurate time information (connected to a UTC receiver)</a:t>
            </a:r>
          </a:p>
          <a:p>
            <a:pPr lvl="1"/>
            <a:r>
              <a:rPr lang="en-US" altLang="en-US" sz="2400" dirty="0"/>
              <a:t>Servers in each stratum act as time servers to the servers in the lower stratum</a:t>
            </a:r>
          </a:p>
        </p:txBody>
      </p:sp>
    </p:spTree>
    <p:extLst>
      <p:ext uri="{BB962C8B-B14F-4D97-AF65-F5344CB8AC3E}">
        <p14:creationId xmlns:p14="http://schemas.microsoft.com/office/powerpoint/2010/main" val="54885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8B7D4F-1C50-4046-9BD4-D26271C9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74320"/>
            <a:ext cx="9601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Hierarchical organization of NTP Servers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DA7B58EF-4484-48DD-B0B4-B4F2320B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4525962"/>
          </a:xfrm>
        </p:spPr>
        <p:txBody>
          <a:bodyPr/>
          <a:lstStyle/>
          <a:p>
            <a:endParaRPr lang="en-US" altLang="en-US" sz="2400" i="1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4D3D73-0700-44FC-9EFC-69E978A69C44}"/>
              </a:ext>
            </a:extLst>
          </p:cNvPr>
          <p:cNvGraphicFramePr/>
          <p:nvPr/>
        </p:nvGraphicFramePr>
        <p:xfrm>
          <a:off x="2667000" y="1447800"/>
          <a:ext cx="769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own Arrow 5">
            <a:extLst>
              <a:ext uri="{FF2B5EF4-FFF2-40B4-BE49-F238E27FC236}">
                <a16:creationId xmlns:a16="http://schemas.microsoft.com/office/drawing/2014/main" id="{1883CB04-15AD-4FA2-8F64-98D78D7A209C}"/>
              </a:ext>
            </a:extLst>
          </p:cNvPr>
          <p:cNvSpPr/>
          <p:nvPr/>
        </p:nvSpPr>
        <p:spPr>
          <a:xfrm rot="10800000">
            <a:off x="2057399" y="1447800"/>
            <a:ext cx="533401" cy="4572000"/>
          </a:xfrm>
          <a:prstGeom prst="downArrow">
            <a:avLst>
              <a:gd name="adj1" fmla="val 50000"/>
              <a:gd name="adj2" fmla="val 125181"/>
            </a:avLst>
          </a:prstGeom>
          <a:gradFill flip="none" rotWithShape="1">
            <a:gsLst>
              <a:gs pos="0">
                <a:schemeClr val="accent4">
                  <a:shade val="51000"/>
                  <a:satMod val="130000"/>
                  <a:alpha val="25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82833F-59ED-4260-9984-30F87F3A02E9}"/>
              </a:ext>
            </a:extLst>
          </p:cNvPr>
          <p:cNvSpPr txBox="1"/>
          <p:nvPr/>
        </p:nvSpPr>
        <p:spPr>
          <a:xfrm rot="16200000">
            <a:off x="718066" y="3533744"/>
            <a:ext cx="2438401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n w="1905"/>
                <a:solidFill>
                  <a:srgbClr val="00B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Arial" charset="0"/>
              </a:rPr>
              <a:t>More accurate time</a:t>
            </a: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80513B1B-6FFC-47D4-AFEB-3A5FFAD7B161}"/>
              </a:ext>
            </a:extLst>
          </p:cNvPr>
          <p:cNvSpPr/>
          <p:nvPr/>
        </p:nvSpPr>
        <p:spPr>
          <a:xfrm rot="5400000">
            <a:off x="5905500" y="4457700"/>
            <a:ext cx="685800" cy="609600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6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A16789-A0AD-4134-9E10-C28918CF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Operation of NTP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CA414-2829-4A68-AE0A-C94BF092C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800" dirty="0"/>
              <a:t>When a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contacts time server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2800" dirty="0"/>
              <a:t> for synchronization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&lt;= stratum(B)</a:t>
            </a:r>
            <a:r>
              <a:rPr lang="en-US" sz="2400" dirty="0"/>
              <a:t>, then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does not synchronize with </a:t>
            </a:r>
            <a:r>
              <a:rPr lang="en-US" sz="2400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If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stratum(A) &gt; stratum(B)</a:t>
            </a:r>
            <a:r>
              <a:rPr lang="en-US" sz="2400" dirty="0"/>
              <a:t>, then: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synchronizes with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2400" dirty="0"/>
              <a:t> 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An algorithm similar to Cristian’s algorithm is used to synchronize. However, larger statistical samples are taken before updating the clock</a:t>
            </a:r>
          </a:p>
          <a:p>
            <a:pPr lvl="2"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/>
              <a:t>Time server 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</a:rPr>
              <a:t>A</a:t>
            </a:r>
            <a:r>
              <a:rPr lang="en-US" sz="2400" dirty="0"/>
              <a:t> updates its stratum</a:t>
            </a:r>
          </a:p>
          <a:p>
            <a:pPr lvl="3">
              <a:lnSpc>
                <a:spcPct val="100000"/>
              </a:lnSpc>
              <a:spcBef>
                <a:spcPts val="1200"/>
              </a:spcBef>
              <a:buFontTx/>
              <a:buNone/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stratum(A) = stratum(B) + 1</a:t>
            </a:r>
          </a:p>
        </p:txBody>
      </p:sp>
    </p:spTree>
    <p:extLst>
      <p:ext uri="{BB962C8B-B14F-4D97-AF65-F5344CB8AC3E}">
        <p14:creationId xmlns:p14="http://schemas.microsoft.com/office/powerpoint/2010/main" val="702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266509D-0297-4A7D-BF74-341284299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8200" cy="1325880"/>
          </a:xfrm>
        </p:spPr>
        <p:txBody>
          <a:bodyPr/>
          <a:lstStyle/>
          <a:p>
            <a:r>
              <a:rPr lang="en-US" altLang="en-US" dirty="0"/>
              <a:t>Discussion of NTP Design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3A0D622-F9B5-4F31-AC32-BA1038CAB03F}"/>
              </a:ext>
            </a:extLst>
          </p:cNvPr>
          <p:cNvGraphicFramePr/>
          <p:nvPr/>
        </p:nvGraphicFramePr>
        <p:xfrm>
          <a:off x="841248" y="1447800"/>
          <a:ext cx="10204704" cy="12403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F0E96D2-A608-4EAC-BD72-EBD112570565}"/>
              </a:ext>
            </a:extLst>
          </p:cNvPr>
          <p:cNvGraphicFramePr/>
          <p:nvPr/>
        </p:nvGraphicFramePr>
        <p:xfrm>
          <a:off x="841248" y="2727960"/>
          <a:ext cx="10204704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C7CD371-AD7F-4633-B30A-5812A5C0C86A}"/>
              </a:ext>
            </a:extLst>
          </p:cNvPr>
          <p:cNvGraphicFramePr/>
          <p:nvPr/>
        </p:nvGraphicFramePr>
        <p:xfrm>
          <a:off x="841248" y="3703320"/>
          <a:ext cx="10204704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F8669-F6DD-4DE2-9EAF-EFABB0B9BF30}"/>
              </a:ext>
            </a:extLst>
          </p:cNvPr>
          <p:cNvGraphicFramePr/>
          <p:nvPr/>
        </p:nvGraphicFramePr>
        <p:xfrm>
          <a:off x="841248" y="5257800"/>
          <a:ext cx="10204704" cy="817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3121533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3717939-2F3E-44EF-A4AF-6A86D81D2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Clock Synchronization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A31C1F2-AB25-406F-A6C8-A39853823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Physical clocks on computers are not accurate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Clock synchronization algorithms provide mechanisms to synchronize clocks on networked computers in a DS</a:t>
            </a:r>
          </a:p>
          <a:p>
            <a:pPr lvl="1"/>
            <a:r>
              <a:rPr lang="en-US" altLang="en-US" sz="2400" dirty="0"/>
              <a:t>Computers on a local network use various algorithms for synchronization</a:t>
            </a:r>
          </a:p>
          <a:p>
            <a:pPr lvl="2"/>
            <a:r>
              <a:rPr lang="en-US" altLang="en-US" sz="2000" dirty="0"/>
              <a:t>Some algorithms (</a:t>
            </a:r>
            <a:r>
              <a:rPr lang="en-US" altLang="en-US" sz="2000" dirty="0" err="1"/>
              <a:t>e.g</a:t>
            </a:r>
            <a:r>
              <a:rPr lang="en-US" altLang="en-US" sz="2000" dirty="0"/>
              <a:t>, Cristian’s algorithm) synchronize time by contacting centralized time servers</a:t>
            </a:r>
          </a:p>
          <a:p>
            <a:pPr lvl="2"/>
            <a:r>
              <a:rPr lang="en-US" altLang="en-US" sz="2000" dirty="0"/>
              <a:t>Some algorithms (e.g., Berkeley algorithm) synchronize in a distributed manner by exchanging the time information on various computers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/>
              <a:t>NTP provides architecture and protocol for time synchronization over wide-area networks such as the Internet</a:t>
            </a:r>
          </a:p>
        </p:txBody>
      </p:sp>
    </p:spTree>
    <p:extLst>
      <p:ext uri="{BB962C8B-B14F-4D97-AF65-F5344CB8AC3E}">
        <p14:creationId xmlns:p14="http://schemas.microsoft.com/office/powerpoint/2010/main" val="222378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39700410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24802</TotalTime>
  <Words>2951</Words>
  <Application>Microsoft Macintosh PowerPoint</Application>
  <PresentationFormat>Widescreen</PresentationFormat>
  <Paragraphs>554</Paragraphs>
  <Slides>38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</vt:lpstr>
      <vt:lpstr>Clock Synchronization</vt:lpstr>
      <vt:lpstr>Network Time Protocol (NTP)</vt:lpstr>
      <vt:lpstr>Hierarchical organization of NTP Servers</vt:lpstr>
      <vt:lpstr>Operation of NTP Protocol</vt:lpstr>
      <vt:lpstr>Discussion of NTP Design</vt:lpstr>
      <vt:lpstr>Summary of Clock Synchronization</vt:lpstr>
      <vt:lpstr>Overview</vt:lpstr>
      <vt:lpstr>Why Logical Clocks?</vt:lpstr>
      <vt:lpstr>Logical Clocks</vt:lpstr>
      <vt:lpstr>Logical Clocks</vt:lpstr>
      <vt:lpstr>Lamport’s Logical Clock</vt:lpstr>
      <vt:lpstr>The Happened-before Relation</vt:lpstr>
      <vt:lpstr>Time values in Logical Clocks</vt:lpstr>
      <vt:lpstr>Properties of Logical Clock</vt:lpstr>
      <vt:lpstr>Synchronizing Logical Clocks</vt:lpstr>
      <vt:lpstr>Lamport’s Clock Algorithm</vt:lpstr>
      <vt:lpstr>Logical Clock Without a Physical Clock</vt:lpstr>
      <vt:lpstr>Implementation of Lamport’s Clock</vt:lpstr>
      <vt:lpstr>Placement of Logical Clock</vt:lpstr>
      <vt:lpstr>Limitation of Lamport’s Clock</vt:lpstr>
      <vt:lpstr>Summary of Lamport’s Clock</vt:lpstr>
      <vt:lpstr>Logical Clocks</vt:lpstr>
      <vt:lpstr>Vector Clocks</vt:lpstr>
      <vt:lpstr>Updating Vector Clocks</vt:lpstr>
      <vt:lpstr>Vector Clock Update Algorithm</vt:lpstr>
      <vt:lpstr>Inferring Events with Vector Clocks</vt:lpstr>
      <vt:lpstr>Enforcing Causal Communication</vt:lpstr>
      <vt:lpstr>Summary – Logical Clocks</vt:lpstr>
      <vt:lpstr>Overview</vt:lpstr>
      <vt:lpstr>Need for Mutual Exclusion</vt:lpstr>
      <vt:lpstr>Types of Distributed Mutual Exclusion</vt:lpstr>
      <vt:lpstr>Overview</vt:lpstr>
      <vt:lpstr>Permission-based Approaches</vt:lpstr>
      <vt:lpstr>A Centralized Algorithm</vt:lpstr>
      <vt:lpstr>Discussion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2242</cp:revision>
  <dcterms:created xsi:type="dcterms:W3CDTF">2008-11-03T12:44:07Z</dcterms:created>
  <dcterms:modified xsi:type="dcterms:W3CDTF">2020-10-07T05:53:46Z</dcterms:modified>
</cp:coreProperties>
</file>