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22"/>
  </p:notesMasterIdLst>
  <p:sldIdLst>
    <p:sldId id="421" r:id="rId3"/>
    <p:sldId id="375" r:id="rId4"/>
    <p:sldId id="564" r:id="rId5"/>
    <p:sldId id="566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63" r:id="rId14"/>
    <p:sldId id="556" r:id="rId15"/>
    <p:sldId id="557" r:id="rId16"/>
    <p:sldId id="558" r:id="rId17"/>
    <p:sldId id="559" r:id="rId18"/>
    <p:sldId id="560" r:id="rId19"/>
    <p:sldId id="561" r:id="rId20"/>
    <p:sldId id="562" r:id="rId21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2" autoAdjust="0"/>
    <p:restoredTop sz="96823" autoAdjust="0"/>
  </p:normalViewPr>
  <p:slideViewPr>
    <p:cSldViewPr>
      <p:cViewPr varScale="1">
        <p:scale>
          <a:sx n="131" d="100"/>
          <a:sy n="131" d="100"/>
        </p:scale>
        <p:origin x="74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9/8/20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879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88D553-8294-48D8-A483-BFE2B3A98B9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80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20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8626C9-DFD6-4A6B-935F-D6EF9F5FBE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504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2000" dirty="0"/>
              <a:t>Basic RPC Set-up</a:t>
            </a:r>
          </a:p>
          <a:p>
            <a:pPr lvl="1">
              <a:defRPr/>
            </a:pPr>
            <a:r>
              <a:rPr lang="en-US" sz="1800" dirty="0"/>
              <a:t>The actual implementation of the procedure is in the server’s address space</a:t>
            </a:r>
          </a:p>
          <a:p>
            <a:pPr lvl="1">
              <a:defRPr/>
            </a:pPr>
            <a:r>
              <a:rPr lang="en-US" sz="1800" dirty="0"/>
              <a:t>A server starts a </a:t>
            </a:r>
            <a:r>
              <a:rPr lang="en-US" sz="1800" dirty="0">
                <a:solidFill>
                  <a:srgbClr val="0000FF"/>
                </a:solidFill>
              </a:rPr>
              <a:t>skeleton</a:t>
            </a:r>
            <a:r>
              <a:rPr lang="en-US" sz="1800" dirty="0"/>
              <a:t> process that waits for client requests for the procedure call</a:t>
            </a:r>
          </a:p>
          <a:p>
            <a:pPr lvl="1">
              <a:defRPr/>
            </a:pPr>
            <a:r>
              <a:rPr lang="en-US" sz="1800" dirty="0"/>
              <a:t>A client </a:t>
            </a:r>
            <a:r>
              <a:rPr lang="en-US" sz="1800" dirty="0">
                <a:solidFill>
                  <a:srgbClr val="0000FF"/>
                </a:solidFill>
              </a:rPr>
              <a:t>stub</a:t>
            </a:r>
            <a:r>
              <a:rPr lang="en-US" sz="1800" dirty="0"/>
              <a:t>, which has the same signature of the server procedure, is inserted into the client’s address space</a:t>
            </a:r>
          </a:p>
          <a:p>
            <a:pPr>
              <a:defRPr/>
            </a:pPr>
            <a:r>
              <a:rPr lang="en-US" sz="2200" dirty="0"/>
              <a:t>During the remote procedure call:</a:t>
            </a:r>
          </a:p>
          <a:p>
            <a:pPr lvl="1">
              <a:defRPr/>
            </a:pPr>
            <a:r>
              <a:rPr lang="en-US" sz="1800" dirty="0"/>
              <a:t>A </a:t>
            </a:r>
            <a:r>
              <a:rPr lang="en-US" sz="1800" dirty="0" err="1"/>
              <a:t>callee</a:t>
            </a:r>
            <a:r>
              <a:rPr lang="en-US" sz="1800" dirty="0"/>
              <a:t> program calls the client stub </a:t>
            </a:r>
          </a:p>
          <a:p>
            <a:pPr lvl="1">
              <a:defRPr/>
            </a:pPr>
            <a:r>
              <a:rPr lang="en-US" sz="1800" dirty="0"/>
              <a:t>The client stub communicates over the network to the server skeleton</a:t>
            </a:r>
          </a:p>
          <a:p>
            <a:pPr lvl="1">
              <a:defRPr/>
            </a:pPr>
            <a:r>
              <a:rPr lang="en-US" sz="1800" dirty="0"/>
              <a:t>The server skeleton calls the procedure</a:t>
            </a:r>
          </a:p>
          <a:p>
            <a:pPr lvl="1">
              <a:defRPr/>
            </a:pPr>
            <a:r>
              <a:rPr lang="en-US" sz="1800" dirty="0"/>
              <a:t>The client stub returns back to the </a:t>
            </a:r>
            <a:r>
              <a:rPr lang="en-US" sz="1800" dirty="0" err="1"/>
              <a:t>callee</a:t>
            </a:r>
            <a:endParaRPr lang="en-US" sz="1800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81BE87-3424-403B-90A3-C612301274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58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664126-4718-42C3-ACAE-B1F7D25F86F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8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368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FC24E9-E58A-43A5-97BA-40B1FFBA710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3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FE9E49-4240-4DF5-8A08-44016AF0BD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269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-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practice, the focus is on masking crash and </a:t>
            </a:r>
            <a:br>
              <a:rPr lang="en-US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omission failures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Add a slide prior to this slide with an animated example to make your point clear.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9D69F2-4CDC-4C74-9370-7809720311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21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9/8/20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/>
              <a:t>Remote Procedure Calls-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6, September 09, 2020</a:t>
            </a:r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Implementation Choices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r>
              <a:rPr lang="en-US" altLang="en-US" sz="2600" dirty="0"/>
              <a:t>RPC transport can be implemented in different ways to provide different </a:t>
            </a:r>
            <a:r>
              <a:rPr lang="en-US" altLang="en-US" sz="2600" i="1" dirty="0"/>
              <a:t>delivery guarantees</a:t>
            </a:r>
            <a:r>
              <a:rPr lang="en-US" altLang="en-US" sz="2600" dirty="0"/>
              <a:t>. The main choices are: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Retry request service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client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retransmit the request service until either a reply is received or the server is assumed to have failed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Duplicate filtering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when retransmissions are used and whether to filter out duplicate requests at the server</a:t>
            </a: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endParaRPr lang="en-US" altLang="en-US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Tx/>
              <a:buAutoNum type="arabicPeriod"/>
            </a:pPr>
            <a:r>
              <a:rPr lang="en-US" altLang="en-US" dirty="0">
                <a:solidFill>
                  <a:srgbClr val="0070C0"/>
                </a:solidFill>
              </a:rPr>
              <a:t>Retention of results 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i="1" dirty="0">
                <a:solidFill>
                  <a:srgbClr val="C00000"/>
                </a:solidFill>
              </a:rPr>
              <a:t>server side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: Controls whether to keep a history of result messages so as to enable lost replies to be retransmitted without re-executing the operations at the server</a:t>
            </a: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877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RPC Call Semantics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Combinations of measures lead to a variety of possible </a:t>
            </a:r>
            <a:r>
              <a:rPr lang="en-US" sz="2600" i="1" dirty="0">
                <a:solidFill>
                  <a:srgbClr val="0070C0"/>
                </a:solidFill>
              </a:rPr>
              <a:t>semantics</a:t>
            </a:r>
            <a:r>
              <a:rPr lang="en-US" sz="2600" dirty="0"/>
              <a:t> for the reliability of RPC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92E61B-3EE3-494C-AEBE-440EF00A4C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284121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94785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77259"/>
              </p:ext>
            </p:extLst>
          </p:nvPr>
        </p:nvGraphicFramePr>
        <p:xfrm>
          <a:off x="1828800" y="2438400"/>
          <a:ext cx="8382000" cy="2667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9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Fault Tolerance Measure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Call Semantics (Pertaining to Remote Procedures)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Retransmit Request Message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Duplicate Filtering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Re-execute Procedure or Retransmit</a:t>
                      </a:r>
                      <a:r>
                        <a:rPr lang="en-US" b="1" baseline="0" dirty="0"/>
                        <a:t> Reply</a:t>
                      </a:r>
                      <a:endParaRPr 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Maybe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Re-execute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At-least-once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Retransmit Reply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rgbClr val="C00000"/>
                          </a:solidFill>
                        </a:rPr>
                        <a:t>At-most</a:t>
                      </a:r>
                      <a:r>
                        <a:rPr lang="en-US" b="1" i="1" baseline="0" dirty="0">
                          <a:solidFill>
                            <a:srgbClr val="C00000"/>
                          </a:solidFill>
                        </a:rPr>
                        <a:t>-once</a:t>
                      </a:r>
                      <a:endParaRPr lang="en-US" b="1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828800" y="5224463"/>
            <a:ext cx="8382000" cy="59690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Ideally, we would want an </a:t>
            </a:r>
            <a:r>
              <a:rPr lang="en-US" sz="2400" i="1" dirty="0">
                <a:solidFill>
                  <a:schemeClr val="tx1"/>
                </a:solidFill>
              </a:rPr>
              <a:t>exactly-once</a:t>
            </a:r>
            <a:r>
              <a:rPr lang="en-US" sz="2400" dirty="0">
                <a:solidFill>
                  <a:schemeClr val="tx1"/>
                </a:solidFill>
              </a:rPr>
              <a:t> semantic!</a:t>
            </a:r>
          </a:p>
        </p:txBody>
      </p:sp>
    </p:spTree>
    <p:extLst>
      <p:ext uri="{BB962C8B-B14F-4D97-AF65-F5344CB8AC3E}">
        <p14:creationId xmlns:p14="http://schemas.microsoft.com/office/powerpoint/2010/main" val="395339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848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7010400" y="3218656"/>
            <a:ext cx="8382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19600" y="2743200"/>
            <a:ext cx="0" cy="475456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3218656"/>
            <a:ext cx="2057400" cy="36274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6324600" y="3557016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781800" y="3550888"/>
            <a:ext cx="3810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RPC over UDP or TCP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If RPC is layered on top of UDP</a:t>
            </a:r>
          </a:p>
          <a:p>
            <a:pPr lvl="1"/>
            <a:r>
              <a:rPr lang="en-US" altLang="en-US" sz="2600" dirty="0"/>
              <a:t>Retransmission shall/can be handled by RPC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If RPC is layered on top of TCP</a:t>
            </a:r>
          </a:p>
          <a:p>
            <a:pPr lvl="1"/>
            <a:r>
              <a:rPr lang="en-US" altLang="en-US" sz="2600" dirty="0"/>
              <a:t>Retransmission will be handled by TCP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Is it still necessary to take fault-tolerance measures within RPC? </a:t>
            </a:r>
          </a:p>
          <a:p>
            <a:pPr lvl="2"/>
            <a:r>
              <a:rPr lang="en-US" altLang="en-US" sz="2400" dirty="0"/>
              <a:t>Yes-- read “End-to-End Arguments in System Design” by </a:t>
            </a:r>
            <a:r>
              <a:rPr lang="en-US" altLang="en-US" sz="2400" dirty="0" err="1"/>
              <a:t>Saltzer</a:t>
            </a:r>
            <a:r>
              <a:rPr lang="en-US" altLang="en-US" sz="2400" dirty="0"/>
              <a:t> </a:t>
            </a:r>
            <a:r>
              <a:rPr lang="en-US" altLang="en-US" sz="2400" i="1" dirty="0"/>
              <a:t>et. al.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286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Flow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892631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 flipH="1">
            <a:off x="2928715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76400" y="268215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76424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6957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49603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62326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06088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597191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</p:cNvCxnSpPr>
          <p:nvPr/>
        </p:nvCxnSpPr>
        <p:spPr>
          <a:xfrm>
            <a:off x="4780821" y="2439325"/>
            <a:ext cx="2694670" cy="0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21956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61616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098555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892631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80856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12557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597192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706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82152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06088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76424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56698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54" name="Flowchart: Magnetic Disk 53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67355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/>
      <p:bldP spid="39" grpId="0"/>
      <p:bldP spid="40" grpId="0"/>
      <p:bldP spid="42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447800" y="320676"/>
            <a:ext cx="90677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Possible Threats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32484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Magnetic Disk 2"/>
          <p:cNvSpPr/>
          <p:nvPr/>
        </p:nvSpPr>
        <p:spPr>
          <a:xfrm>
            <a:off x="2717522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32484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342421" y="1905220"/>
            <a:ext cx="2438400" cy="697309"/>
            <a:chOff x="457200" y="2514599"/>
            <a:chExt cx="2438400" cy="697309"/>
          </a:xfrm>
          <a:solidFill>
            <a:srgbClr val="C00000"/>
          </a:solidFill>
        </p:grpSpPr>
        <p:sp>
          <p:nvSpPr>
            <p:cNvPr id="5" name="Rectangle 4"/>
            <p:cNvSpPr/>
            <p:nvPr/>
          </p:nvSpPr>
          <p:spPr>
            <a:xfrm>
              <a:off x="457200" y="2514599"/>
              <a:ext cx="2438400" cy="69730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b="1" dirty="0"/>
                <a:t>File Transfer App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1905000" y="2910680"/>
              <a:ext cx="990600" cy="301228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DCS</a:t>
              </a: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160" y="5225146"/>
            <a:ext cx="838200" cy="9679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>
            <a:off x="2928715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228611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6400" y="269474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Read </a:t>
            </a:r>
            <a:r>
              <a:rPr lang="en-US" b="1" dirty="0"/>
              <a:t>F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74164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33601" y="378901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Read </a:t>
            </a:r>
            <a:r>
              <a:rPr lang="en-US" b="1" dirty="0"/>
              <a:t>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01468" y="37821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Return </a:t>
            </a:r>
            <a:r>
              <a:rPr lang="en-US" b="1" dirty="0"/>
              <a:t>F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800600" y="206219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Send </a:t>
            </a:r>
            <a:r>
              <a:rPr lang="en-US" b="1" dirty="0"/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71929" y="26749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Return </a:t>
            </a:r>
            <a:r>
              <a:rPr lang="en-US" b="1" dirty="0"/>
              <a:t>F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912243" y="3718677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912243" y="2609780"/>
            <a:ext cx="0" cy="501364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3"/>
            <a:endCxn id="36" idx="1"/>
          </p:cNvCxnSpPr>
          <p:nvPr/>
        </p:nvCxnSpPr>
        <p:spPr>
          <a:xfrm flipV="1">
            <a:off x="4780822" y="2444060"/>
            <a:ext cx="2715655" cy="7855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83988" y="4234545"/>
            <a:ext cx="2438399" cy="21788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Magnetic Disk 31"/>
          <p:cNvSpPr/>
          <p:nvPr/>
        </p:nvSpPr>
        <p:spPr>
          <a:xfrm>
            <a:off x="7974730" y="4574205"/>
            <a:ext cx="1473479" cy="1782763"/>
          </a:xfrm>
          <a:prstGeom prst="flowChartMagneticDisk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7483988" y="3111144"/>
            <a:ext cx="2421835" cy="6096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OS (which includes a LFS)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93925" y="1905220"/>
            <a:ext cx="2438400" cy="697309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/>
              <a:t>File Transfer App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496476" y="2293445"/>
            <a:ext cx="990600" cy="301228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DCS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2368" y="5225146"/>
            <a:ext cx="838200" cy="967949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>
          <a:xfrm flipH="1">
            <a:off x="8080219" y="2609781"/>
            <a:ext cx="2650" cy="454293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85819" y="5483257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F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827904" y="2694741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Write </a:t>
            </a:r>
            <a:r>
              <a:rPr lang="en-US" b="1" dirty="0"/>
              <a:t>F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025668" y="3718677"/>
            <a:ext cx="0" cy="515868"/>
          </a:xfrm>
          <a:prstGeom prst="straightConnector1">
            <a:avLst/>
          </a:prstGeom>
          <a:ln w="3492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885105" y="3789013"/>
            <a:ext cx="1180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Write </a:t>
            </a:r>
            <a:r>
              <a:rPr lang="en-US" b="1" dirty="0"/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99924" y="2069287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</a:t>
            </a:r>
            <a:r>
              <a:rPr lang="en-US" dirty="0" err="1"/>
              <a:t>Rcv</a:t>
            </a:r>
            <a:r>
              <a:rPr lang="en-US" dirty="0"/>
              <a:t> </a:t>
            </a:r>
            <a:r>
              <a:rPr lang="en-US" b="1" dirty="0"/>
              <a:t>F</a:t>
            </a:r>
          </a:p>
        </p:txBody>
      </p:sp>
      <p:sp>
        <p:nvSpPr>
          <p:cNvPr id="24" name="Oval 23"/>
          <p:cNvSpPr/>
          <p:nvPr/>
        </p:nvSpPr>
        <p:spPr>
          <a:xfrm>
            <a:off x="2585843" y="4135883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25" name="Oval 24"/>
          <p:cNvSpPr/>
          <p:nvPr/>
        </p:nvSpPr>
        <p:spPr>
          <a:xfrm>
            <a:off x="2150264" y="305580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3" name="Oval 42"/>
          <p:cNvSpPr/>
          <p:nvPr/>
        </p:nvSpPr>
        <p:spPr>
          <a:xfrm>
            <a:off x="2129530" y="1903454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45" name="Oval 44"/>
          <p:cNvSpPr/>
          <p:nvPr/>
        </p:nvSpPr>
        <p:spPr>
          <a:xfrm>
            <a:off x="7750779" y="4137649"/>
            <a:ext cx="1684488" cy="1045937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4. Corrupted F</a:t>
            </a:r>
          </a:p>
        </p:txBody>
      </p:sp>
      <p:sp>
        <p:nvSpPr>
          <p:cNvPr id="46" name="Oval 45"/>
          <p:cNvSpPr/>
          <p:nvPr/>
        </p:nvSpPr>
        <p:spPr>
          <a:xfrm>
            <a:off x="7315200" y="305757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2. Faulty LFS</a:t>
            </a:r>
          </a:p>
        </p:txBody>
      </p:sp>
      <p:sp>
        <p:nvSpPr>
          <p:cNvPr id="47" name="Oval 46"/>
          <p:cNvSpPr/>
          <p:nvPr/>
        </p:nvSpPr>
        <p:spPr>
          <a:xfrm>
            <a:off x="7294466" y="1905220"/>
            <a:ext cx="2819400" cy="69907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1. Faulty App</a:t>
            </a:r>
          </a:p>
        </p:txBody>
      </p:sp>
      <p:sp>
        <p:nvSpPr>
          <p:cNvPr id="29" name="Oval 28"/>
          <p:cNvSpPr/>
          <p:nvPr/>
        </p:nvSpPr>
        <p:spPr>
          <a:xfrm>
            <a:off x="4979491" y="1865088"/>
            <a:ext cx="2300371" cy="744693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5. Flaky Communication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93322" y="6466139"/>
            <a:ext cx="6917278" cy="369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DCS = Data Communication System; LFS = Local File System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57581" y="1385706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825649" y="1410587"/>
            <a:ext cx="1771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/>
              <a:t>Endpoint 2</a:t>
            </a:r>
          </a:p>
        </p:txBody>
      </p:sp>
      <p:sp>
        <p:nvSpPr>
          <p:cNvPr id="28" name="Oval 27"/>
          <p:cNvSpPr/>
          <p:nvPr/>
        </p:nvSpPr>
        <p:spPr>
          <a:xfrm>
            <a:off x="2246987" y="5181820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  <p:sp>
        <p:nvSpPr>
          <p:cNvPr id="48" name="Oval 47"/>
          <p:cNvSpPr/>
          <p:nvPr/>
        </p:nvSpPr>
        <p:spPr>
          <a:xfrm>
            <a:off x="7411923" y="5183586"/>
            <a:ext cx="2362200" cy="1369615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3. Faulty HW Component</a:t>
            </a:r>
          </a:p>
        </p:txBody>
      </p:sp>
    </p:spTree>
    <p:extLst>
      <p:ext uri="{BB962C8B-B14F-4D97-AF65-F5344CB8AC3E}">
        <p14:creationId xmlns:p14="http://schemas.microsoft.com/office/powerpoint/2010/main" val="85232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43" grpId="0" animBg="1"/>
      <p:bldP spid="45" grpId="0" animBg="1"/>
      <p:bldP spid="46" grpId="0" animBg="1"/>
      <p:bldP spid="47" grpId="0" animBg="1"/>
      <p:bldP spid="29" grpId="0" animBg="1"/>
      <p:bldP spid="28" grpId="0" animBg="1"/>
      <p:bldP spid="4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Endpoint 1 stores with F a checksum C</a:t>
            </a:r>
            <a:r>
              <a:rPr lang="en-US" altLang="en-US" baseline="-25000" dirty="0"/>
              <a:t>A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After Endpoint 2 writes F, it reads it again from disk, calculates a checksum C</a:t>
            </a:r>
            <a:r>
              <a:rPr lang="en-US" altLang="en-US" baseline="-25000" dirty="0"/>
              <a:t>B</a:t>
            </a:r>
            <a:r>
              <a:rPr lang="en-US" altLang="en-US" dirty="0"/>
              <a:t>, and sends it back to Endpoint 1</a:t>
            </a:r>
          </a:p>
          <a:p>
            <a:endParaRPr lang="en-US" altLang="en-US" dirty="0"/>
          </a:p>
          <a:p>
            <a:r>
              <a:rPr lang="en-US" altLang="en-US" dirty="0"/>
              <a:t>Endpoint 1 compares C</a:t>
            </a:r>
            <a:r>
              <a:rPr lang="en-US" altLang="en-US" baseline="-25000" dirty="0"/>
              <a:t>A</a:t>
            </a:r>
            <a:r>
              <a:rPr lang="en-US" altLang="en-US" dirty="0"/>
              <a:t> and C</a:t>
            </a:r>
            <a:r>
              <a:rPr lang="en-US" altLang="en-US" baseline="-25000" dirty="0"/>
              <a:t>B</a:t>
            </a:r>
            <a:endParaRPr lang="en-US" altLang="en-US" dirty="0"/>
          </a:p>
          <a:p>
            <a:pPr lvl="1"/>
            <a:r>
              <a:rPr lang="en-US" altLang="en-US" sz="2600" dirty="0"/>
              <a:t>If C</a:t>
            </a:r>
            <a:r>
              <a:rPr lang="en-US" altLang="en-US" sz="2600" baseline="-25000" dirty="0"/>
              <a:t>A</a:t>
            </a:r>
            <a:r>
              <a:rPr lang="en-US" altLang="en-US" sz="2600" dirty="0"/>
              <a:t> = C</a:t>
            </a:r>
            <a:r>
              <a:rPr lang="en-US" altLang="en-US" sz="2600" baseline="-25000" dirty="0"/>
              <a:t>B</a:t>
            </a:r>
            <a:r>
              <a:rPr lang="en-US" altLang="en-US" sz="2600" dirty="0"/>
              <a:t>, commit the file transfer</a:t>
            </a:r>
          </a:p>
          <a:p>
            <a:pPr lvl="1"/>
            <a:r>
              <a:rPr lang="en-US" altLang="en-US" sz="2600" dirty="0"/>
              <a:t>Else, retry the file transfer</a:t>
            </a:r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85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How many retries?</a:t>
            </a:r>
          </a:p>
          <a:p>
            <a:pPr lvl="1"/>
            <a:r>
              <a:rPr lang="en-US" altLang="en-US" sz="2600" dirty="0"/>
              <a:t>Usually 1 if failures are rare</a:t>
            </a:r>
          </a:p>
          <a:p>
            <a:pPr lvl="1"/>
            <a:r>
              <a:rPr lang="en-US" altLang="en-US" sz="2600" dirty="0"/>
              <a:t>3 retries might indicate that some part of the system needs repair</a:t>
            </a:r>
          </a:p>
          <a:p>
            <a:pPr lvl="1"/>
            <a:endParaRPr lang="en-US" altLang="en-US" sz="2200" dirty="0"/>
          </a:p>
          <a:p>
            <a:r>
              <a:rPr lang="en-US" altLang="en-US" dirty="0"/>
              <a:t>What if the Data Communication System uses TCP?</a:t>
            </a:r>
          </a:p>
          <a:p>
            <a:pPr lvl="1"/>
            <a:r>
              <a:rPr lang="en-US" altLang="en-US" sz="2600" dirty="0"/>
              <a:t>Only threat 5 (e.g., packet loss due to a flaky communication) is eliminated </a:t>
            </a:r>
          </a:p>
          <a:p>
            <a:pPr lvl="1"/>
            <a:r>
              <a:rPr lang="en-US" altLang="en-US" sz="2600" dirty="0"/>
              <a:t>The frequency of retries gets reduced if the fault was caused by the communication system</a:t>
            </a:r>
          </a:p>
          <a:p>
            <a:pPr lvl="1"/>
            <a:r>
              <a:rPr lang="en-US" altLang="en-US" sz="2600" dirty="0"/>
              <a:t>More </a:t>
            </a:r>
            <a:r>
              <a:rPr lang="en-US" altLang="en-US" sz="2600" i="1" dirty="0"/>
              <a:t>control</a:t>
            </a:r>
            <a:r>
              <a:rPr lang="en-US" altLang="en-US" sz="2600" dirty="0"/>
              <a:t> traffic, but only missing parts of F need to be reshipped</a:t>
            </a:r>
          </a:p>
          <a:p>
            <a:pPr lvl="1"/>
            <a:r>
              <a:rPr lang="en-US" altLang="en-US" sz="2600" dirty="0">
                <a:solidFill>
                  <a:srgbClr val="0070C0"/>
                </a:solidFill>
              </a:rPr>
              <a:t>The file transfer application still needs to apply </a:t>
            </a:r>
            <a:r>
              <a:rPr lang="en-US" altLang="en-US" sz="2600" i="1" dirty="0">
                <a:solidFill>
                  <a:srgbClr val="0070C0"/>
                </a:solidFill>
              </a:rPr>
              <a:t>end-to-end reliability measures</a:t>
            </a:r>
            <a:r>
              <a:rPr lang="en-US" altLang="en-US" sz="2600" dirty="0">
                <a:solidFill>
                  <a:srgbClr val="0070C0"/>
                </a:solidFill>
              </a:rPr>
              <a:t>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15826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What if the Data Communication System uses UDP?</a:t>
            </a:r>
          </a:p>
          <a:p>
            <a:pPr lvl="1"/>
            <a:r>
              <a:rPr lang="en-US" altLang="en-US" sz="2600" dirty="0"/>
              <a:t>Threat 5 (e.g., packet loss due to a flaky communication) is NOT eliminated- </a:t>
            </a:r>
            <a:r>
              <a:rPr lang="en-US" altLang="en-US" sz="2600" i="1" dirty="0"/>
              <a:t>F needs to be reshipped by the application if no measures are taken to address this threat </a:t>
            </a:r>
          </a:p>
          <a:p>
            <a:pPr lvl="1"/>
            <a:r>
              <a:rPr lang="en-US" altLang="en-US" sz="2600" dirty="0"/>
              <a:t>The frequency of retries might increase</a:t>
            </a:r>
          </a:p>
          <a:p>
            <a:pPr lvl="1"/>
            <a:r>
              <a:rPr lang="en-US" altLang="en-US" sz="2600" dirty="0"/>
              <a:t>Worse performance on flaky links</a:t>
            </a:r>
          </a:p>
          <a:p>
            <a:pPr lvl="1"/>
            <a:r>
              <a:rPr lang="en-US" altLang="en-US" sz="2600" i="1" dirty="0">
                <a:solidFill>
                  <a:srgbClr val="0070C0"/>
                </a:solidFill>
              </a:rPr>
              <a:t>The file transfer application still needs to apply end-to-end reliability measures!</a:t>
            </a:r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1066800" y="4876800"/>
            <a:ext cx="9601200" cy="1176793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i="1" dirty="0">
                <a:solidFill>
                  <a:schemeClr val="tx1"/>
                </a:solidFill>
              </a:rPr>
              <a:t>both cases</a:t>
            </a:r>
            <a:r>
              <a:rPr lang="en-US" sz="2800" dirty="0">
                <a:solidFill>
                  <a:schemeClr val="tx1"/>
                </a:solidFill>
              </a:rPr>
              <a:t>, the application needs to provide end-to-end reliability guarantees!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20676"/>
            <a:ext cx="11277599" cy="1055688"/>
          </a:xfrm>
        </p:spPr>
        <p:txBody>
          <a:bodyPr>
            <a:noAutofit/>
          </a:bodyPr>
          <a:lstStyle/>
          <a:p>
            <a:r>
              <a:rPr lang="en-US" altLang="en-US" i="1" dirty="0"/>
              <a:t>Careful</a:t>
            </a:r>
            <a:r>
              <a:rPr lang="en-US" altLang="en-US" dirty="0"/>
              <a:t> File Transfer: End-To-End Check and Retry</a:t>
            </a:r>
          </a:p>
        </p:txBody>
      </p:sp>
    </p:spTree>
    <p:extLst>
      <p:ext uri="{BB962C8B-B14F-4D97-AF65-F5344CB8AC3E}">
        <p14:creationId xmlns:p14="http://schemas.microsoft.com/office/powerpoint/2010/main" val="358298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r>
              <a:rPr lang="en-US" altLang="en-US" dirty="0"/>
              <a:t>Architectures</a:t>
            </a:r>
            <a:endParaRPr lang="en-US" altLang="en-US" sz="2400" i="1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076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RPC- Part I 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Continue with Remote Procedure Calls</a:t>
            </a:r>
            <a:endParaRPr lang="en-US" sz="2600" dirty="0"/>
          </a:p>
          <a:p>
            <a:pPr marL="457200" lvl="1" indent="0" eaLnBrk="1" hangingPunct="1">
              <a:buNone/>
              <a:defRPr/>
            </a:pPr>
            <a:endParaRPr lang="en-US" sz="26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/>
              <a:t>Project I is now out. It is due on Oct 05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Middleware Layers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marL="857250" lvl="1" indent="-457200">
              <a:spcBef>
                <a:spcPct val="30000"/>
              </a:spcBef>
              <a:buFont typeface="Wingdings" panose="05000000000000000000" pitchFamily="2" charset="2"/>
              <a:buChar char="§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57250" lvl="1" indent="-457200" algn="just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601200" y="6457950"/>
            <a:ext cx="838200" cy="476250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9F4F22-16F2-4D1F-AFD8-EFAE13C08D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34290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Transport Layer (TCP/UDP)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28956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IPC Primitives (e.g., Sockets)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505200" y="2362200"/>
            <a:ext cx="5029200" cy="533400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Remote Invocation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3505200" y="1828800"/>
            <a:ext cx="5029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Applications, Services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456403" y="2572543"/>
            <a:ext cx="1600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Middleware Layers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40386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Network Layer (IP)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505200" y="46482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Data-Link Layer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505200" y="5257800"/>
            <a:ext cx="5029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Physical Layer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783020" y="2282280"/>
            <a:ext cx="7857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400" dirty="0"/>
              <a:t> </a:t>
            </a:r>
          </a:p>
        </p:txBody>
      </p:sp>
      <p:sp>
        <p:nvSpPr>
          <p:cNvPr id="3" name="Left Brace 2"/>
          <p:cNvSpPr/>
          <p:nvPr/>
        </p:nvSpPr>
        <p:spPr>
          <a:xfrm>
            <a:off x="3078726" y="2362200"/>
            <a:ext cx="228600" cy="10668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467600" y="3581400"/>
            <a:ext cx="3124200" cy="3124200"/>
            <a:chOff x="6025148" y="3962400"/>
            <a:chExt cx="2356853" cy="2057400"/>
          </a:xfrm>
        </p:grpSpPr>
        <p:sp>
          <p:nvSpPr>
            <p:cNvPr id="5" name="Rectangle 4"/>
            <p:cNvSpPr/>
            <p:nvPr/>
          </p:nvSpPr>
          <p:spPr>
            <a:xfrm>
              <a:off x="6025148" y="3962400"/>
              <a:ext cx="2356853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25148" y="3962400"/>
              <a:ext cx="2356853" cy="35126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 – Server</a:t>
              </a:r>
            </a:p>
          </p:txBody>
        </p:sp>
      </p:grpSp>
      <p:sp>
        <p:nvSpPr>
          <p:cNvPr id="31" name="Oval 30"/>
          <p:cNvSpPr/>
          <p:nvPr/>
        </p:nvSpPr>
        <p:spPr>
          <a:xfrm>
            <a:off x="7543800" y="4572000"/>
            <a:ext cx="29718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905000" y="3581400"/>
            <a:ext cx="2971800" cy="3124200"/>
            <a:chOff x="5105400" y="3962400"/>
            <a:chExt cx="2366434" cy="2057400"/>
          </a:xfrm>
        </p:grpSpPr>
        <p:sp>
          <p:nvSpPr>
            <p:cNvPr id="9" name="Rectangle 8"/>
            <p:cNvSpPr/>
            <p:nvPr/>
          </p:nvSpPr>
          <p:spPr>
            <a:xfrm>
              <a:off x="5105400" y="3962400"/>
              <a:ext cx="2366434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105400" y="3962400"/>
              <a:ext cx="2366434" cy="30840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 – Client</a:t>
              </a:r>
            </a:p>
          </p:txBody>
        </p:sp>
      </p:grpSp>
      <p:sp>
        <p:nvSpPr>
          <p:cNvPr id="29" name="Oval 28"/>
          <p:cNvSpPr/>
          <p:nvPr/>
        </p:nvSpPr>
        <p:spPr>
          <a:xfrm>
            <a:off x="1981200" y="4572000"/>
            <a:ext cx="2819400" cy="1828800"/>
          </a:xfrm>
          <a:prstGeom prst="ellipse">
            <a:avLst/>
          </a:prstGeom>
          <a:solidFill>
            <a:schemeClr val="accent3">
              <a:lumMod val="85000"/>
              <a:alpha val="2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4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Remote Procedure Calls (RPC)</a:t>
            </a:r>
          </a:p>
        </p:txBody>
      </p:sp>
      <p:sp>
        <p:nvSpPr>
          <p:cNvPr id="17415" name="Content Placeholder 2"/>
          <p:cNvSpPr>
            <a:spLocks noGrp="1"/>
          </p:cNvSpPr>
          <p:nvPr>
            <p:ph idx="1"/>
          </p:nvPr>
        </p:nvSpPr>
        <p:spPr>
          <a:xfrm>
            <a:off x="841248" y="1371600"/>
            <a:ext cx="10207752" cy="2057400"/>
          </a:xfrm>
        </p:spPr>
        <p:txBody>
          <a:bodyPr/>
          <a:lstStyle/>
          <a:p>
            <a:r>
              <a:rPr lang="en-US" altLang="en-US" sz="2600" dirty="0"/>
              <a:t>RPC enables a sender to communicate with a receiver using a simple procedure call</a:t>
            </a:r>
          </a:p>
          <a:p>
            <a:pPr lvl="1"/>
            <a:r>
              <a:rPr lang="en-US" altLang="en-US" dirty="0"/>
              <a:t>No communication or message-passing is visible to the programmer</a:t>
            </a:r>
          </a:p>
          <a:p>
            <a:pPr lvl="3"/>
            <a:endParaRPr lang="en-US" altLang="en-US" sz="1200" dirty="0"/>
          </a:p>
          <a:p>
            <a:r>
              <a:rPr lang="en-US" altLang="en-US" sz="2600" dirty="0"/>
              <a:t>Basic RPC Approach: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86800" y="4900614"/>
            <a:ext cx="1371600" cy="11699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y) {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    return 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62200" y="4989514"/>
            <a:ext cx="1066800" cy="95408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…</a:t>
            </a:r>
          </a:p>
          <a:p>
            <a:pPr eaLnBrk="1" hangingPunct="1">
              <a:defRPr/>
            </a:pPr>
            <a:r>
              <a:rPr lang="en-US" sz="1400" i="1" dirty="0">
                <a:latin typeface="Courier New" pitchFamily="49" charset="0"/>
                <a:cs typeface="Courier New" pitchFamily="49" charset="0"/>
              </a:rPr>
              <a:t>add(</a:t>
            </a:r>
            <a:r>
              <a:rPr lang="en-US" sz="1400" i="1" dirty="0" err="1"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1400" i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eaLnBrk="1" hangingPunct="1">
              <a:defRPr/>
            </a:pPr>
            <a:r>
              <a:rPr lang="en-US" sz="1400" i="1" dirty="0"/>
              <a:t>…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4267200" y="5181600"/>
            <a:ext cx="35814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91000" y="6261100"/>
            <a:ext cx="762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Stub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467600" y="6324600"/>
            <a:ext cx="10668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Stub (Skeleton)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35814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Flowchart: Alternate Process 21"/>
          <p:cNvSpPr/>
          <p:nvPr/>
        </p:nvSpPr>
        <p:spPr>
          <a:xfrm>
            <a:off x="403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200400" y="41148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981200" y="41148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Program</a:t>
            </a:r>
          </a:p>
        </p:txBody>
      </p:sp>
      <p:sp>
        <p:nvSpPr>
          <p:cNvPr id="25" name="Rectangle 24"/>
          <p:cNvSpPr/>
          <p:nvPr/>
        </p:nvSpPr>
        <p:spPr>
          <a:xfrm>
            <a:off x="9525000" y="4191000"/>
            <a:ext cx="9144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Procedure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543800" y="4191000"/>
            <a:ext cx="16002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Communication Module</a:t>
            </a:r>
          </a:p>
        </p:txBody>
      </p:sp>
      <p:sp>
        <p:nvSpPr>
          <p:cNvPr id="27" name="Flowchart: Alternate Process 26"/>
          <p:cNvSpPr/>
          <p:nvPr/>
        </p:nvSpPr>
        <p:spPr>
          <a:xfrm>
            <a:off x="78486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Flowchart: Alternate Process 27"/>
          <p:cNvSpPr/>
          <p:nvPr/>
        </p:nvSpPr>
        <p:spPr>
          <a:xfrm>
            <a:off x="8267700" y="5105400"/>
            <a:ext cx="304800" cy="685800"/>
          </a:xfrm>
          <a:prstGeom prst="flowChartAlternate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743200" y="6019800"/>
            <a:ext cx="13716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Client process</a:t>
            </a:r>
          </a:p>
        </p:txBody>
      </p:sp>
      <p:cxnSp>
        <p:nvCxnSpPr>
          <p:cNvPr id="35" name="Straight Arrow Connector 34"/>
          <p:cNvCxnSpPr>
            <a:stCxn id="21" idx="2"/>
          </p:cNvCxnSpPr>
          <p:nvPr/>
        </p:nvCxnSpPr>
        <p:spPr>
          <a:xfrm>
            <a:off x="3733800" y="5791200"/>
            <a:ext cx="6096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1" idx="0"/>
            <a:endCxn id="24" idx="2"/>
          </p:cNvCxnSpPr>
          <p:nvPr/>
        </p:nvCxnSpPr>
        <p:spPr>
          <a:xfrm flipH="1" flipV="1">
            <a:off x="2438400" y="4495801"/>
            <a:ext cx="457200" cy="4937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0"/>
            <a:endCxn id="23" idx="2"/>
          </p:cNvCxnSpPr>
          <p:nvPr/>
        </p:nvCxnSpPr>
        <p:spPr>
          <a:xfrm flipH="1" flipV="1">
            <a:off x="4000500" y="4495800"/>
            <a:ext cx="1905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7" idx="0"/>
          </p:cNvCxnSpPr>
          <p:nvPr/>
        </p:nvCxnSpPr>
        <p:spPr>
          <a:xfrm flipV="1">
            <a:off x="8001000" y="4495800"/>
            <a:ext cx="76200" cy="609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8" idx="2"/>
            <a:endCxn id="17" idx="0"/>
          </p:cNvCxnSpPr>
          <p:nvPr/>
        </p:nvCxnSpPr>
        <p:spPr>
          <a:xfrm flipH="1">
            <a:off x="8001000" y="5791200"/>
            <a:ext cx="4191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7" idx="0"/>
            <a:endCxn id="25" idx="2"/>
          </p:cNvCxnSpPr>
          <p:nvPr/>
        </p:nvCxnSpPr>
        <p:spPr>
          <a:xfrm flipV="1">
            <a:off x="9372600" y="4572001"/>
            <a:ext cx="609600" cy="328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8382000" y="6096000"/>
            <a:ext cx="13716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000000"/>
                </a:solidFill>
              </a:rPr>
              <a:t>Server process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486400" y="48117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70C0"/>
                </a:solidFill>
              </a:rPr>
              <a:t>Request</a:t>
            </a:r>
          </a:p>
        </p:txBody>
      </p:sp>
      <p:sp>
        <p:nvSpPr>
          <p:cNvPr id="62" name="Right Arrow 61"/>
          <p:cNvSpPr/>
          <p:nvPr/>
        </p:nvSpPr>
        <p:spPr>
          <a:xfrm rot="10800000">
            <a:off x="4343400" y="5486400"/>
            <a:ext cx="3505200" cy="152400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410200" y="5638800"/>
            <a:ext cx="1219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70C0"/>
                </a:solidFill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439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9" grpId="0" animBg="1"/>
      <p:bldP spid="7" grpId="0" animBg="1"/>
      <p:bldP spid="11" grpId="0" animBg="1"/>
      <p:bldP spid="14" grpId="0" animBg="1"/>
      <p:bldP spid="16" grpId="0"/>
      <p:bldP spid="17" grpId="0"/>
      <p:bldP spid="21" grpId="0" animBg="1"/>
      <p:bldP spid="22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30" grpId="0"/>
      <p:bldP spid="56" grpId="0"/>
      <p:bldP spid="61" grpId="0"/>
      <p:bldP spid="62" grpId="0" animBg="1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Transport Primitives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RPC communication module (or </a:t>
            </a:r>
            <a:r>
              <a:rPr lang="en-US" sz="2600" i="1" dirty="0"/>
              <a:t>transport</a:t>
            </a:r>
            <a:r>
              <a:rPr lang="en-US" sz="2600" dirty="0"/>
              <a:t>) is mainly based on a trio of communication primitives, </a:t>
            </a:r>
            <a:r>
              <a:rPr lang="en-US" sz="2600" i="1" dirty="0" err="1">
                <a:solidFill>
                  <a:srgbClr val="0070C0"/>
                </a:solidFill>
              </a:rPr>
              <a:t>makerpc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600" i="1" dirty="0" err="1">
                <a:solidFill>
                  <a:srgbClr val="0070C0"/>
                </a:solidFill>
              </a:rPr>
              <a:t>getRequest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r>
              <a:rPr lang="en-US" sz="2600" dirty="0"/>
              <a:t>,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/>
              <a:t>and </a:t>
            </a:r>
            <a:r>
              <a:rPr lang="en-US" sz="2600" i="1" dirty="0" err="1">
                <a:solidFill>
                  <a:srgbClr val="0070C0"/>
                </a:solidFill>
              </a:rPr>
              <a:t>sendResponse</a:t>
            </a:r>
            <a:r>
              <a:rPr lang="en-US" sz="2600" i="1" dirty="0">
                <a:solidFill>
                  <a:srgbClr val="0070C0"/>
                </a:solidFill>
              </a:rPr>
              <a:t>(.)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D1F88B-97E7-45B4-B90B-1962927DD10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2659952" y="2938177"/>
            <a:ext cx="2459736" cy="2386584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500" b="1" dirty="0"/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makerpc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(wait)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marL="171450" indent="-171450" algn="ctr" eaLnBrk="1" hangingPunct="1">
              <a:buFont typeface="Arial" pitchFamily="34" charset="0"/>
              <a:buChar char="•"/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(continuation)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606676" y="2914650"/>
            <a:ext cx="2563813" cy="241935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453892" y="2526304"/>
            <a:ext cx="89639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8" name="Oval 7"/>
          <p:cNvSpPr/>
          <p:nvPr/>
        </p:nvSpPr>
        <p:spPr>
          <a:xfrm>
            <a:off x="7251700" y="2928938"/>
            <a:ext cx="2463800" cy="2388298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getRequest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select operation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en-US" sz="1500" b="1" dirty="0">
                <a:solidFill>
                  <a:schemeClr val="tx1"/>
                </a:solidFill>
              </a:rPr>
              <a:t>execute operation 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1500" b="1" u="sng" dirty="0" err="1">
                <a:solidFill>
                  <a:schemeClr val="tx1"/>
                </a:solidFill>
              </a:rPr>
              <a:t>sendResponse</a:t>
            </a:r>
            <a:r>
              <a:rPr lang="en-US" sz="1500" b="1" u="sng" dirty="0">
                <a:solidFill>
                  <a:schemeClr val="tx1"/>
                </a:solidFill>
              </a:rPr>
              <a:t>(.)</a:t>
            </a:r>
          </a:p>
          <a:p>
            <a:pPr algn="ctr" eaLnBrk="1" hangingPunct="1">
              <a:defRPr/>
            </a:pP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213600" y="2895600"/>
            <a:ext cx="2540000" cy="245165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079962" y="2526304"/>
            <a:ext cx="98296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i="1" dirty="0">
                <a:solidFill>
                  <a:schemeClr val="tx1"/>
                </a:solidFill>
              </a:rPr>
              <a:t>Server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181600" y="3352800"/>
            <a:ext cx="2011680" cy="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181600" y="4419600"/>
            <a:ext cx="201168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58972" y="2974229"/>
            <a:ext cx="198002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Request Service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25696" y="4419600"/>
            <a:ext cx="16466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i="1" dirty="0">
                <a:solidFill>
                  <a:schemeClr val="tx1"/>
                </a:solidFill>
              </a:rPr>
              <a:t>Send Results</a:t>
            </a:r>
          </a:p>
        </p:txBody>
      </p:sp>
    </p:spTree>
    <p:extLst>
      <p:ext uri="{BB962C8B-B14F-4D97-AF65-F5344CB8AC3E}">
        <p14:creationId xmlns:p14="http://schemas.microsoft.com/office/powerpoint/2010/main" val="27605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8" grpId="0" animBg="1"/>
      <p:bldP spid="9" grpId="0" animBg="1"/>
      <p:bldP spid="10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RPC systems may suffer from various types of failures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7059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950833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87057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800871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121804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62249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82187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108676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43662"/>
              </p:ext>
            </p:extLst>
          </p:nvPr>
        </p:nvGraphicFramePr>
        <p:xfrm>
          <a:off x="1371600" y="22098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600" dirty="0"/>
                        <a:t>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</a:t>
                      </a:r>
                      <a:r>
                        <a:rPr lang="en-US" sz="1600" baseline="0" dirty="0"/>
                        <a:t> may produce arbitrary responses at arbitrary times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733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Timeout Mechanism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allow for occasions where a request or a reply message is lost,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use a </a:t>
            </a:r>
            <a:r>
              <a:rPr lang="en-US" sz="2600" i="1" dirty="0">
                <a:solidFill>
                  <a:srgbClr val="0070C0"/>
                </a:solidFill>
              </a:rPr>
              <a:t>timeout mechanism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i="1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There are various options as to what </a:t>
            </a:r>
            <a:r>
              <a:rPr lang="en-US" sz="2600" i="1" dirty="0" err="1"/>
              <a:t>makerpc</a:t>
            </a:r>
            <a:r>
              <a:rPr lang="en-US" sz="2600" i="1" dirty="0"/>
              <a:t>(.)</a:t>
            </a:r>
            <a:r>
              <a:rPr lang="en-US" sz="2600" dirty="0"/>
              <a:t> can do after a timeout: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 return immediately with an indication to the client that the request </a:t>
            </a:r>
            <a:br>
              <a:rPr lang="en-US" dirty="0"/>
            </a:br>
            <a:r>
              <a:rPr lang="en-US" dirty="0"/>
              <a:t>has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 </a:t>
            </a:r>
            <a:r>
              <a:rPr lang="en-US" i="1" dirty="0"/>
              <a:t>retransmit</a:t>
            </a:r>
            <a:r>
              <a:rPr lang="en-US" dirty="0"/>
              <a:t> the request repeatedly until either a reply is received or the server is assumed to have failed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8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How to pick a timeout value?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best, use empirical/theoretical statistics 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At worst, no good value exists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0F0921-0ABC-40BC-AD30-468A250D430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23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067800" cy="1143000"/>
          </a:xfrm>
        </p:spPr>
        <p:txBody>
          <a:bodyPr/>
          <a:lstStyle/>
          <a:p>
            <a:pPr eaLnBrk="1" hangingPunct="1"/>
            <a:r>
              <a:rPr lang="en-US" altLang="en-US"/>
              <a:t>Idempotent Operations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64820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In cases when the request message is retransmitted, the server may receive it </a:t>
            </a:r>
            <a:r>
              <a:rPr lang="en-US" sz="2600" i="1" dirty="0"/>
              <a:t>more than once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This can cause an operation to be executed more than once for the same request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i="1" u="sng" dirty="0"/>
              <a:t>Caveat:</a:t>
            </a:r>
            <a:r>
              <a:rPr lang="en-US" sz="2600" i="1" dirty="0"/>
              <a:t> Not</a:t>
            </a:r>
            <a:r>
              <a:rPr lang="en-US" sz="2600" dirty="0"/>
              <a:t> every operation can be executed more than once and obtain the same result each time!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6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Operations that CAN be executed repeatedly with the same effect are called </a:t>
            </a:r>
            <a:r>
              <a:rPr lang="en-US" sz="2600" i="1" dirty="0">
                <a:solidFill>
                  <a:srgbClr val="0070C0"/>
                </a:solidFill>
              </a:rPr>
              <a:t>idempotent operations</a:t>
            </a:r>
          </a:p>
          <a:p>
            <a:pPr marL="0" indent="0">
              <a:spcBef>
                <a:spcPct val="30000"/>
              </a:spcBef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63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0096AC-322F-4CC2-A0F3-BDA7FF26767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7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Duplicate Filtering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10515600" cy="4984750"/>
          </a:xfrm>
        </p:spPr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600" dirty="0"/>
              <a:t>To avoid problems with operations, the server should: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Identify successive messages from the “same” client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Monotonically increasing </a:t>
            </a:r>
            <a:r>
              <a:rPr lang="en-US" sz="2200" i="1" dirty="0"/>
              <a:t>sequence numbers </a:t>
            </a:r>
            <a:r>
              <a:rPr lang="en-US" sz="2200" dirty="0"/>
              <a:t>can be used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Filter out duplicates</a:t>
            </a: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200" dirty="0"/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Upon receiving a “duplicate” request, the server can: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Either</a:t>
            </a:r>
            <a:r>
              <a:rPr lang="en-US" dirty="0">
                <a:solidFill>
                  <a:srgbClr val="0070C0"/>
                </a:solidFill>
              </a:rPr>
              <a:t> re-execute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/>
              <a:t>the operation again and reply 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200" dirty="0"/>
              <a:t>Possible only for idempotent operations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dirty="0"/>
              <a:t>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avoid re-executing </a:t>
            </a:r>
            <a:r>
              <a:rPr lang="en-US" dirty="0"/>
              <a:t>the operation via </a:t>
            </a:r>
            <a:r>
              <a:rPr lang="en-US" i="1" u="sng" dirty="0"/>
              <a:t>retaining </a:t>
            </a:r>
            <a:r>
              <a:rPr lang="en-US" dirty="0"/>
              <a:t>its output in a non-volatile history (or </a:t>
            </a:r>
            <a:r>
              <a:rPr lang="en-US" i="1" dirty="0"/>
              <a:t>log</a:t>
            </a:r>
            <a:r>
              <a:rPr lang="en-US" dirty="0"/>
              <a:t>) file</a:t>
            </a:r>
          </a:p>
          <a:p>
            <a:pPr lvl="2">
              <a:spcBef>
                <a:spcPct val="30000"/>
              </a:spcBef>
              <a:buFont typeface="Wingdings" pitchFamily="2" charset="2"/>
              <a:buChar char="§"/>
              <a:defRPr/>
            </a:pPr>
            <a:r>
              <a:rPr lang="en-US" sz="2400" dirty="0"/>
              <a:t>Might necessitate </a:t>
            </a:r>
            <a:r>
              <a:rPr lang="en-US" sz="2400" i="1" dirty="0">
                <a:solidFill>
                  <a:srgbClr val="0070C0"/>
                </a:solidFill>
              </a:rPr>
              <a:t>transactional semantics </a:t>
            </a:r>
            <a:r>
              <a:rPr lang="en-US" sz="2400" i="1" dirty="0"/>
              <a:t>(more on this later in the course)</a:t>
            </a: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spcBef>
                <a:spcPct val="30000"/>
              </a:spcBef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84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79532FD-3039-456D-A62A-C0EB58A2574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26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23469</TotalTime>
  <Words>2491</Words>
  <Application>Microsoft Macintosh PowerPoint</Application>
  <PresentationFormat>Widescreen</PresentationFormat>
  <Paragraphs>642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1_Office Theme</vt:lpstr>
      <vt:lpstr>Theme1</vt:lpstr>
      <vt:lpstr>Distributed Systems CS 15-440 </vt:lpstr>
      <vt:lpstr>Today…</vt:lpstr>
      <vt:lpstr>Middleware Layers</vt:lpstr>
      <vt:lpstr>Remote Procedure Calls (RPC)</vt:lpstr>
      <vt:lpstr>Transport Primitives</vt:lpstr>
      <vt:lpstr>Failure Types</vt:lpstr>
      <vt:lpstr>Timeout Mechanism</vt:lpstr>
      <vt:lpstr>Idempotent Operations</vt:lpstr>
      <vt:lpstr>Duplicate Filtering</vt:lpstr>
      <vt:lpstr>Implementation Choices</vt:lpstr>
      <vt:lpstr>RPC Call Semantics</vt:lpstr>
      <vt:lpstr>Middleware Layers</vt:lpstr>
      <vt:lpstr>RPC over UDP or TCP</vt:lpstr>
      <vt:lpstr>Careful File Transfer: Flow</vt:lpstr>
      <vt:lpstr>Careful File Transfer: Possible Threats</vt:lpstr>
      <vt:lpstr>Careful File Transfer: End-To-End Check and Retry</vt:lpstr>
      <vt:lpstr>Careful File Transfer: End-To-End Check and Retry</vt:lpstr>
      <vt:lpstr>Careful File Transfer: End-To-End Check and Retry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1298</cp:revision>
  <dcterms:created xsi:type="dcterms:W3CDTF">2008-11-03T12:44:07Z</dcterms:created>
  <dcterms:modified xsi:type="dcterms:W3CDTF">2020-09-09T05:48:43Z</dcterms:modified>
</cp:coreProperties>
</file>