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5"/>
  </p:notesMasterIdLst>
  <p:sldIdLst>
    <p:sldId id="541" r:id="rId2"/>
    <p:sldId id="923" r:id="rId3"/>
    <p:sldId id="871" r:id="rId4"/>
    <p:sldId id="870" r:id="rId5"/>
    <p:sldId id="879" r:id="rId6"/>
    <p:sldId id="880" r:id="rId7"/>
    <p:sldId id="886" r:id="rId8"/>
    <p:sldId id="887" r:id="rId9"/>
    <p:sldId id="888" r:id="rId10"/>
    <p:sldId id="889" r:id="rId11"/>
    <p:sldId id="892" r:id="rId12"/>
    <p:sldId id="890" r:id="rId13"/>
    <p:sldId id="893" r:id="rId14"/>
    <p:sldId id="894" r:id="rId15"/>
    <p:sldId id="896" r:id="rId16"/>
    <p:sldId id="907" r:id="rId17"/>
    <p:sldId id="911" r:id="rId18"/>
    <p:sldId id="918" r:id="rId19"/>
    <p:sldId id="919" r:id="rId20"/>
    <p:sldId id="920" r:id="rId21"/>
    <p:sldId id="921" r:id="rId22"/>
    <p:sldId id="922" r:id="rId23"/>
    <p:sldId id="912" r:id="rId24"/>
    <p:sldId id="897" r:id="rId25"/>
    <p:sldId id="898" r:id="rId26"/>
    <p:sldId id="925" r:id="rId27"/>
    <p:sldId id="899" r:id="rId28"/>
    <p:sldId id="900" r:id="rId29"/>
    <p:sldId id="901" r:id="rId30"/>
    <p:sldId id="902" r:id="rId31"/>
    <p:sldId id="903" r:id="rId32"/>
    <p:sldId id="904" r:id="rId33"/>
    <p:sldId id="914" r:id="rId34"/>
  </p:sldIdLst>
  <p:sldSz cx="12192000" cy="68580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2E40EA"/>
    <a:srgbClr val="C41230"/>
    <a:srgbClr val="808080"/>
    <a:srgbClr val="A50021"/>
    <a:srgbClr val="5F5F5F"/>
    <a:srgbClr val="4D4D4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B9631B5-78F2-41C9-869B-9F39066F8104}" styleName="Medium Style 3 - 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989" autoAdjust="0"/>
    <p:restoredTop sz="96823" autoAdjust="0"/>
  </p:normalViewPr>
  <p:slideViewPr>
    <p:cSldViewPr>
      <p:cViewPr varScale="1">
        <p:scale>
          <a:sx n="107" d="100"/>
          <a:sy n="107" d="100"/>
        </p:scale>
        <p:origin x="342" y="10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65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E5DBA042-C4DC-4511-B679-ADA7CC2EF806}" type="datetimeFigureOut">
              <a:rPr lang="en-US"/>
              <a:pPr>
                <a:defRPr/>
              </a:pPr>
              <a:t>12/5/2019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A5648822-7CCD-4058-A13C-2E7B87C5DD8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3139107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5648822-7CCD-4058-A13C-2E7B87C5DD89}" type="slidenum">
              <a:rPr lang="en-US" altLang="en-US" smtClean="0"/>
              <a:pPr>
                <a:defRPr/>
              </a:pPr>
              <a:t>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411172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7347" name="Notes Placeholder 2"/>
          <p:cNvSpPr>
            <a:spLocks noGrp="1"/>
          </p:cNvSpPr>
          <p:nvPr>
            <p:ph type="body" idx="1"/>
          </p:nvPr>
        </p:nvSpPr>
        <p:spPr bwMode="auto">
          <a:extLst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endParaRPr lang="en-US" dirty="0">
              <a:solidFill>
                <a:schemeClr val="bg1">
                  <a:lumMod val="50000"/>
                </a:schemeClr>
              </a:solidFill>
            </a:endParaRPr>
          </a:p>
          <a:p>
            <a:pPr eaLnBrk="1" hangingPunct="1">
              <a:defRPr/>
            </a:pPr>
            <a:endParaRPr lang="en-US" dirty="0"/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A58F0AC-BC49-4B35-9F1D-8C04B8455F41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16128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5648822-7CCD-4058-A13C-2E7B87C5DD89}" type="slidenum">
              <a:rPr lang="en-US" altLang="en-US" smtClean="0"/>
              <a:pPr>
                <a:defRPr/>
              </a:pPr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9477408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1379" name="Notes Placeholder 2"/>
          <p:cNvSpPr>
            <a:spLocks noGrp="1"/>
          </p:cNvSpPr>
          <p:nvPr>
            <p:ph type="body" idx="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endParaRPr lang="en-US" dirty="0"/>
          </a:p>
          <a:p>
            <a:pPr>
              <a:defRPr/>
            </a:pPr>
            <a:endParaRPr lang="en-US" dirty="0"/>
          </a:p>
        </p:txBody>
      </p:sp>
      <p:sp>
        <p:nvSpPr>
          <p:cNvPr id="655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CCB7D9C-A014-4D79-B674-242853BCF0DD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12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959269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5648822-7CCD-4058-A13C-2E7B87C5DD89}" type="slidenum">
              <a:rPr lang="en-US" altLang="en-US" smtClean="0"/>
              <a:pPr>
                <a:defRPr/>
              </a:pPr>
              <a:t>15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3120137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222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/>
              <a:t>The coordinator as well as the participants have states in which they block waiting for incoming messages. Consequently, the protocol can easily fail when a process crashes for other processes may be indefinitely waiting for a message from that process. For this reason, a timeout mechanism is used.</a:t>
            </a:r>
          </a:p>
        </p:txBody>
      </p:sp>
      <p:sp>
        <p:nvSpPr>
          <p:cNvPr id="5222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2BEDBE0-FD8A-44E2-9B51-531C6A0BE9B6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27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78189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7BCBB81-D996-45DD-B471-B5CCC20B796D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12/5/2019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39264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DC6BA19-72E9-4837-A60C-1743973BF13D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12/5/2019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8871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8B9EA39-B878-4919-926D-201D49DB2F06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12/5/2019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44512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5648" y="274320"/>
            <a:ext cx="8455152" cy="1325880"/>
          </a:xfrm>
        </p:spPr>
        <p:txBody>
          <a:bodyPr>
            <a:normAutofit/>
          </a:bodyPr>
          <a:lstStyle>
            <a:lvl1pPr algn="ctr" defTabSz="6858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None/>
              <a:tabLst>
                <a:tab pos="491729" algn="l"/>
                <a:tab pos="984647" algn="l"/>
                <a:tab pos="1476375" algn="l"/>
                <a:tab pos="1969294" algn="l"/>
                <a:tab pos="2462213" algn="l"/>
                <a:tab pos="2953941" algn="l"/>
                <a:tab pos="3446860" algn="l"/>
                <a:tab pos="3939779" algn="l"/>
                <a:tab pos="4431506" algn="l"/>
                <a:tab pos="4924425" algn="l"/>
                <a:tab pos="5417344" algn="l"/>
                <a:tab pos="5909072" algn="l"/>
              </a:tabLst>
              <a:defRPr lang="en-US" sz="4400" kern="120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63040"/>
            <a:ext cx="10351008" cy="4526280"/>
          </a:xfrm>
        </p:spPr>
        <p:txBody>
          <a:bodyPr>
            <a:normAutofit/>
          </a:bodyPr>
          <a:lstStyle>
            <a:lvl1pPr>
              <a:defRPr sz="3200"/>
            </a:lvl1pPr>
            <a:lvl2pPr>
              <a:defRPr sz="28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B6475CC-4C3C-4985-9A0D-0AD10955CBC3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12/5/2019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69646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C488CEE-0121-4ADB-B8FD-CCEF6914BF7E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12/5/2019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34246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5647" y="274320"/>
            <a:ext cx="8604504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8C9683C-4871-4C8F-BEEA-10AF86B392BF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12/5/2019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81910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B40BE36-488E-4863-BE8B-D3A83D23C034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12/5/2019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01638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5647" y="274320"/>
            <a:ext cx="8604504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98F92F1-570F-44E4-BBF4-1F8F64D4D95A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12/5/2019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40467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753877-7FD5-4441-908E-24202D23D682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12/5/2019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13609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733D58C-3E0D-4875-BD18-5F8E67BFAEE4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12/5/2019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56191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FD6FDA-026B-4FDA-86C9-6656EB6D6CC7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12/5/2019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84086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55648" y="274319"/>
            <a:ext cx="8458200" cy="13258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1248" y="1463040"/>
            <a:ext cx="108204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9733455" y="6266890"/>
            <a:ext cx="2280103" cy="4633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63702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defTabSz="6858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2">
            <a:extLst>
              <a:ext uri="{FF2B5EF4-FFF2-40B4-BE49-F238E27FC236}">
                <a16:creationId xmlns:a16="http://schemas.microsoft.com/office/drawing/2014/main" id="{DC0514E8-69C0-4C14-92D3-F0CA820D000E}"/>
              </a:ext>
            </a:extLst>
          </p:cNvPr>
          <p:cNvSpPr txBox="1">
            <a:spLocks noChangeArrowheads="1"/>
          </p:cNvSpPr>
          <p:nvPr/>
        </p:nvSpPr>
        <p:spPr>
          <a:xfrm>
            <a:off x="2209800" y="2057400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US" sz="4400" dirty="0">
                <a:solidFill>
                  <a:srgbClr val="0070C0"/>
                </a:solidFill>
              </a:rPr>
              <a:t>Distributed Systems</a:t>
            </a:r>
            <a:br>
              <a:rPr lang="en-US" sz="4400" dirty="0">
                <a:solidFill>
                  <a:srgbClr val="0070C0"/>
                </a:solidFill>
              </a:rPr>
            </a:br>
            <a:r>
              <a:rPr lang="en-US" sz="4400" dirty="0">
                <a:solidFill>
                  <a:srgbClr val="0070C0"/>
                </a:solidFill>
              </a:rPr>
              <a:t>CS 15-440</a:t>
            </a:r>
            <a:br>
              <a:rPr lang="en-US" sz="4400" dirty="0">
                <a:solidFill>
                  <a:srgbClr val="0070C0"/>
                </a:solidFill>
              </a:rPr>
            </a:br>
            <a:endParaRPr lang="en-US" altLang="en-US" sz="4400" dirty="0"/>
          </a:p>
        </p:txBody>
      </p:sp>
      <p:sp>
        <p:nvSpPr>
          <p:cNvPr id="14" name="Rectangle 3">
            <a:extLst>
              <a:ext uri="{FF2B5EF4-FFF2-40B4-BE49-F238E27FC236}">
                <a16:creationId xmlns:a16="http://schemas.microsoft.com/office/drawing/2014/main" id="{B87C9F80-C063-488D-8B39-C8C22349D2A4}"/>
              </a:ext>
            </a:extLst>
          </p:cNvPr>
          <p:cNvSpPr txBox="1">
            <a:spLocks noChangeArrowheads="1"/>
          </p:cNvSpPr>
          <p:nvPr/>
        </p:nvSpPr>
        <p:spPr>
          <a:xfrm>
            <a:off x="1524000" y="3352800"/>
            <a:ext cx="9144000" cy="2590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</a:pPr>
            <a:r>
              <a:rPr lang="en-US" altLang="en-US" sz="3900" dirty="0"/>
              <a:t>Fault Tolerance </a:t>
            </a:r>
            <a:endParaRPr lang="en-US" altLang="en-US" sz="3900" dirty="0" smtClean="0"/>
          </a:p>
          <a:p>
            <a:pPr fontAlgn="auto">
              <a:spcAft>
                <a:spcPts val="0"/>
              </a:spcAft>
            </a:pPr>
            <a:r>
              <a:rPr lang="en-US" altLang="en-US" sz="3000" dirty="0" smtClean="0"/>
              <a:t>Lecture 26, </a:t>
            </a:r>
            <a:r>
              <a:rPr lang="en-US" altLang="en-US" sz="3000" dirty="0" smtClean="0"/>
              <a:t>December 02, </a:t>
            </a:r>
            <a:r>
              <a:rPr lang="en-US" altLang="en-US" sz="3000" dirty="0" smtClean="0"/>
              <a:t>2019</a:t>
            </a:r>
            <a:endParaRPr lang="en-US" altLang="en-US" sz="3000" dirty="0"/>
          </a:p>
          <a:p>
            <a:pPr fontAlgn="auto">
              <a:spcAft>
                <a:spcPts val="0"/>
              </a:spcAft>
            </a:pPr>
            <a:endParaRPr lang="en-US" altLang="en-US" sz="3000" dirty="0"/>
          </a:p>
          <a:p>
            <a:pPr fontAlgn="auto">
              <a:lnSpc>
                <a:spcPct val="100000"/>
              </a:lnSpc>
              <a:spcAft>
                <a:spcPts val="0"/>
              </a:spcAft>
            </a:pPr>
            <a:r>
              <a:rPr lang="en-US" altLang="en-US" sz="3000" dirty="0"/>
              <a:t>Mohammad Hammoud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dirty="0"/>
              <a:t>Failure Types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905000" y="1981200"/>
          <a:ext cx="8382000" cy="3789368"/>
        </p:xfrm>
        <a:graphic>
          <a:graphicData uri="http://schemas.openxmlformats.org/drawingml/2006/table">
            <a:tbl>
              <a:tblPr firstRow="1" bandRow="1">
                <a:tableStyleId>{85BE263C-DBD7-4A20-BB59-AAB30ACAA65A}</a:tableStyleId>
              </a:tblPr>
              <a:tblGrid>
                <a:gridCol w="2895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736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Type of Failure</a:t>
                      </a:r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Description</a:t>
                      </a:r>
                    </a:p>
                  </a:txBody>
                  <a:tcPr marT="45708" marB="45708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736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Crash Failure</a:t>
                      </a:r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A server halts,</a:t>
                      </a:r>
                      <a:r>
                        <a:rPr lang="en-US" sz="1600" baseline="0" dirty="0"/>
                        <a:t> but was working correctly until it stopped</a:t>
                      </a:r>
                      <a:endParaRPr lang="en-US" sz="1600" dirty="0"/>
                    </a:p>
                  </a:txBody>
                  <a:tcPr marT="45708" marB="45708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22933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Omission Failure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Receive Omission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baseline="0" dirty="0">
                          <a:solidFill>
                            <a:schemeClr val="bg1"/>
                          </a:solidFill>
                        </a:rPr>
                        <a:t>Send Omission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A server fails to respond to incoming requests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A server fails to receive incoming messages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A server fails to send messages</a:t>
                      </a:r>
                    </a:p>
                  </a:txBody>
                  <a:tcPr marT="45708" marB="45708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9094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Timing Failure</a:t>
                      </a:r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A server’s response lies outside the specified time interval</a:t>
                      </a:r>
                    </a:p>
                  </a:txBody>
                  <a:tcPr marT="45708" marB="45708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66772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Response Failure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Value Failure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State</a:t>
                      </a:r>
                      <a:r>
                        <a:rPr lang="en-US" sz="1600" baseline="0" dirty="0">
                          <a:solidFill>
                            <a:schemeClr val="bg1"/>
                          </a:solidFill>
                        </a:rPr>
                        <a:t> Transition Failure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A server’s response is incorrect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The value of the response is wrong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The server</a:t>
                      </a:r>
                      <a:r>
                        <a:rPr lang="en-US" sz="1600" baseline="0" dirty="0">
                          <a:solidFill>
                            <a:schemeClr val="bg1"/>
                          </a:solidFill>
                        </a:rPr>
                        <a:t> deviates from the correct flow of control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 marT="45708" marB="45708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79094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Arbitrary Failure</a:t>
                      </a:r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A server</a:t>
                      </a:r>
                      <a:r>
                        <a:rPr lang="en-US" sz="1600" baseline="0" dirty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 may produce arbitrary responses at arbitrary times</a:t>
                      </a:r>
                      <a:endParaRPr lang="en-US" sz="1600" dirty="0"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 marT="45708" marB="45708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1905000" y="1981200"/>
          <a:ext cx="8382000" cy="3789368"/>
        </p:xfrm>
        <a:graphic>
          <a:graphicData uri="http://schemas.openxmlformats.org/drawingml/2006/table">
            <a:tbl>
              <a:tblPr firstRow="1" bandRow="1">
                <a:tableStyleId>{85BE263C-DBD7-4A20-BB59-AAB30ACAA65A}</a:tableStyleId>
              </a:tblPr>
              <a:tblGrid>
                <a:gridCol w="2895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736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Type of Failure</a:t>
                      </a:r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Description</a:t>
                      </a:r>
                    </a:p>
                  </a:txBody>
                  <a:tcPr marT="45708" marB="45708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736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Crash Failure</a:t>
                      </a:r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A server halts,</a:t>
                      </a:r>
                      <a:r>
                        <a:rPr lang="en-US" sz="1600" baseline="0" dirty="0"/>
                        <a:t> but was working correctly until it stopped</a:t>
                      </a:r>
                      <a:endParaRPr lang="en-US" sz="1600" dirty="0"/>
                    </a:p>
                  </a:txBody>
                  <a:tcPr marT="45708" marB="45708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22933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Omission Failure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Receive Omission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baseline="0" dirty="0">
                          <a:solidFill>
                            <a:schemeClr val="bg1"/>
                          </a:solidFill>
                        </a:rPr>
                        <a:t>Send Omission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A server fails to respond to incoming requests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A server fails to receive incoming messages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A server fails to send messages</a:t>
                      </a:r>
                    </a:p>
                  </a:txBody>
                  <a:tcPr marT="45708" marB="45708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9094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Timing Failure</a:t>
                      </a:r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A server’s response lies outside the specified time interval</a:t>
                      </a:r>
                    </a:p>
                  </a:txBody>
                  <a:tcPr marT="45708" marB="45708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66772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Response Failure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Value Failure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State</a:t>
                      </a:r>
                      <a:r>
                        <a:rPr lang="en-US" sz="1600" baseline="0" dirty="0">
                          <a:solidFill>
                            <a:schemeClr val="bg1"/>
                          </a:solidFill>
                        </a:rPr>
                        <a:t> Transition Failure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A server’s response is incorrect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The value of the response is wrong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The server</a:t>
                      </a:r>
                      <a:r>
                        <a:rPr lang="en-US" sz="1600" baseline="0" dirty="0">
                          <a:solidFill>
                            <a:schemeClr val="bg1"/>
                          </a:solidFill>
                        </a:rPr>
                        <a:t> deviates from the correct flow of control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 marT="45708" marB="45708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79094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Byzantine Failure</a:t>
                      </a:r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A server</a:t>
                      </a:r>
                      <a:r>
                        <a:rPr lang="en-US" sz="1600" baseline="0" dirty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 may produce arbitrary responses at arbitrary times</a:t>
                      </a:r>
                      <a:endParaRPr lang="en-US" sz="1600" dirty="0"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 marT="45708" marB="45708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1905000" y="1981200"/>
          <a:ext cx="8382000" cy="3789368"/>
        </p:xfrm>
        <a:graphic>
          <a:graphicData uri="http://schemas.openxmlformats.org/drawingml/2006/table">
            <a:tbl>
              <a:tblPr firstRow="1" bandRow="1">
                <a:tableStyleId>{85BE263C-DBD7-4A20-BB59-AAB30ACAA65A}</a:tableStyleId>
              </a:tblPr>
              <a:tblGrid>
                <a:gridCol w="2895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736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Type of Failure</a:t>
                      </a:r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Description</a:t>
                      </a:r>
                    </a:p>
                  </a:txBody>
                  <a:tcPr marT="45708" marB="45708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736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Crash Failure</a:t>
                      </a:r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A server halts,</a:t>
                      </a:r>
                      <a:r>
                        <a:rPr lang="en-US" sz="1600" baseline="0" dirty="0"/>
                        <a:t> but was working correctly until it stopped</a:t>
                      </a:r>
                      <a:endParaRPr lang="en-US" sz="1600" dirty="0"/>
                    </a:p>
                  </a:txBody>
                  <a:tcPr marT="45708" marB="45708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22933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Omission Failure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Receive Omission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baseline="0" dirty="0">
                          <a:solidFill>
                            <a:schemeClr val="bg1"/>
                          </a:solidFill>
                        </a:rPr>
                        <a:t>Send Omission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A server fails to respond to incoming requests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A server fails to receive incoming messages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A server fails to send messages</a:t>
                      </a:r>
                    </a:p>
                  </a:txBody>
                  <a:tcPr marT="45708" marB="45708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9094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Timing Failure</a:t>
                      </a:r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A server’s response lies outside the specified time interval</a:t>
                      </a:r>
                    </a:p>
                  </a:txBody>
                  <a:tcPr marT="45708" marB="45708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66772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Response Failure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Value Failure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State</a:t>
                      </a:r>
                      <a:r>
                        <a:rPr lang="en-US" sz="1600" baseline="0" dirty="0">
                          <a:solidFill>
                            <a:schemeClr val="bg1"/>
                          </a:solidFill>
                        </a:rPr>
                        <a:t> Transition Failure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A server’s response is incorrect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The value of the response is wrong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The server</a:t>
                      </a:r>
                      <a:r>
                        <a:rPr lang="en-US" sz="1600" baseline="0" dirty="0">
                          <a:solidFill>
                            <a:schemeClr val="bg1"/>
                          </a:solidFill>
                        </a:rPr>
                        <a:t> deviates from the correct flow of control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 marT="45708" marB="45708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79094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Byzantine Failure</a:t>
                      </a:r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A server</a:t>
                      </a:r>
                      <a:r>
                        <a:rPr lang="en-US" sz="1600" baseline="0" dirty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 may produce arbitrary responses at arbitrary times</a:t>
                      </a:r>
                      <a:endParaRPr lang="en-US" sz="1600" dirty="0"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 marT="45708" marB="45708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1905000" y="1981200"/>
          <a:ext cx="8382000" cy="3789368"/>
        </p:xfrm>
        <a:graphic>
          <a:graphicData uri="http://schemas.openxmlformats.org/drawingml/2006/table">
            <a:tbl>
              <a:tblPr firstRow="1" bandRow="1">
                <a:tableStyleId>{85BE263C-DBD7-4A20-BB59-AAB30ACAA65A}</a:tableStyleId>
              </a:tblPr>
              <a:tblGrid>
                <a:gridCol w="2895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736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Type of Failure</a:t>
                      </a:r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Description</a:t>
                      </a:r>
                    </a:p>
                  </a:txBody>
                  <a:tcPr marT="45708" marB="45708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736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Crash Failure</a:t>
                      </a:r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A server halts,</a:t>
                      </a:r>
                      <a:r>
                        <a:rPr lang="en-US" sz="1600" baseline="0" dirty="0"/>
                        <a:t> but was working correctly until it stopped</a:t>
                      </a:r>
                      <a:endParaRPr lang="en-US" sz="1600" dirty="0"/>
                    </a:p>
                  </a:txBody>
                  <a:tcPr marT="45708" marB="45708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22933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Omission Failure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Receive Omission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baseline="0" dirty="0"/>
                        <a:t>Send Omission</a:t>
                      </a:r>
                      <a:endParaRPr lang="en-US" sz="1600" dirty="0"/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A server fails to respond to incoming requests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A server fails to receive incoming messages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A server fails to send messages</a:t>
                      </a:r>
                    </a:p>
                  </a:txBody>
                  <a:tcPr marT="45708" marB="45708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9094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Timing Failure</a:t>
                      </a:r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A server’s response lies outside the specified time interval</a:t>
                      </a:r>
                    </a:p>
                  </a:txBody>
                  <a:tcPr marT="45708" marB="45708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66772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Response Failure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Value Failure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State</a:t>
                      </a:r>
                      <a:r>
                        <a:rPr lang="en-US" sz="1600" baseline="0" dirty="0">
                          <a:solidFill>
                            <a:schemeClr val="bg1"/>
                          </a:solidFill>
                        </a:rPr>
                        <a:t> Transition Failure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A server’s response is incorrect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The value of the response is wrong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The server</a:t>
                      </a:r>
                      <a:r>
                        <a:rPr lang="en-US" sz="1600" baseline="0" dirty="0">
                          <a:solidFill>
                            <a:schemeClr val="bg1"/>
                          </a:solidFill>
                        </a:rPr>
                        <a:t> deviates from the correct flow of control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 marT="45708" marB="45708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79094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Byzantine Failure</a:t>
                      </a:r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A server</a:t>
                      </a:r>
                      <a:r>
                        <a:rPr lang="en-US" sz="1600" baseline="0" dirty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 may produce arbitrary responses at arbitrary times</a:t>
                      </a:r>
                      <a:endParaRPr lang="en-US" sz="1600" dirty="0"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 marT="45708" marB="45708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1905000" y="1981200"/>
          <a:ext cx="8382000" cy="3789368"/>
        </p:xfrm>
        <a:graphic>
          <a:graphicData uri="http://schemas.openxmlformats.org/drawingml/2006/table">
            <a:tbl>
              <a:tblPr firstRow="1" bandRow="1">
                <a:tableStyleId>{85BE263C-DBD7-4A20-BB59-AAB30ACAA65A}</a:tableStyleId>
              </a:tblPr>
              <a:tblGrid>
                <a:gridCol w="2895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736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Type of Failure</a:t>
                      </a:r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Description</a:t>
                      </a:r>
                    </a:p>
                  </a:txBody>
                  <a:tcPr marT="45708" marB="45708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736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Crash Failure</a:t>
                      </a:r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A server halts,</a:t>
                      </a:r>
                      <a:r>
                        <a:rPr lang="en-US" sz="1600" baseline="0" dirty="0"/>
                        <a:t> but was working correctly until it stopped</a:t>
                      </a:r>
                      <a:endParaRPr lang="en-US" sz="1600" dirty="0"/>
                    </a:p>
                  </a:txBody>
                  <a:tcPr marT="45708" marB="45708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22933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Omission Failure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Receive Omission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baseline="0" dirty="0"/>
                        <a:t>Send Omission</a:t>
                      </a:r>
                      <a:endParaRPr lang="en-US" sz="1600" dirty="0"/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A server fails to respond to incoming requests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A server fails to receive incoming messages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A server fails to send messages</a:t>
                      </a:r>
                    </a:p>
                  </a:txBody>
                  <a:tcPr marT="45708" marB="45708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9094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Timing Failure</a:t>
                      </a:r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A server’s response lies outside the specified time interval</a:t>
                      </a:r>
                    </a:p>
                  </a:txBody>
                  <a:tcPr marT="45708" marB="45708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66772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Response Failure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Value Failure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State</a:t>
                      </a:r>
                      <a:r>
                        <a:rPr lang="en-US" sz="1600" baseline="0" dirty="0">
                          <a:solidFill>
                            <a:schemeClr val="bg1"/>
                          </a:solidFill>
                        </a:rPr>
                        <a:t> Transition Failure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A server’s response is incorrect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The value of the response is wrong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The server</a:t>
                      </a:r>
                      <a:r>
                        <a:rPr lang="en-US" sz="1600" baseline="0" dirty="0">
                          <a:solidFill>
                            <a:schemeClr val="bg1"/>
                          </a:solidFill>
                        </a:rPr>
                        <a:t> deviates from the correct flow of control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 marT="45708" marB="45708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79094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Byzantine Failure</a:t>
                      </a:r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A server</a:t>
                      </a:r>
                      <a:r>
                        <a:rPr lang="en-US" sz="1600" baseline="0" dirty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 may produce arbitrary responses at arbitrary times</a:t>
                      </a:r>
                      <a:endParaRPr lang="en-US" sz="1600" dirty="0"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 marT="45708" marB="45708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1905000" y="1981200"/>
          <a:ext cx="8382000" cy="3789368"/>
        </p:xfrm>
        <a:graphic>
          <a:graphicData uri="http://schemas.openxmlformats.org/drawingml/2006/table">
            <a:tbl>
              <a:tblPr firstRow="1" bandRow="1">
                <a:tableStyleId>{85BE263C-DBD7-4A20-BB59-AAB30ACAA65A}</a:tableStyleId>
              </a:tblPr>
              <a:tblGrid>
                <a:gridCol w="2895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736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Type of Failure</a:t>
                      </a:r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Description</a:t>
                      </a:r>
                    </a:p>
                  </a:txBody>
                  <a:tcPr marT="45708" marB="45708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736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Crash Failure</a:t>
                      </a:r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A server halts,</a:t>
                      </a:r>
                      <a:r>
                        <a:rPr lang="en-US" sz="1600" baseline="0" dirty="0"/>
                        <a:t> but was working correctly until it stopped</a:t>
                      </a:r>
                      <a:endParaRPr lang="en-US" sz="1600" dirty="0"/>
                    </a:p>
                  </a:txBody>
                  <a:tcPr marT="45708" marB="45708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22933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Omission Failure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Receive Omission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baseline="0" dirty="0"/>
                        <a:t>Send Omission</a:t>
                      </a:r>
                      <a:endParaRPr lang="en-US" sz="1600" dirty="0"/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A server fails to respond to incoming requests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A server fails to receive incoming messages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A server fails to send messages</a:t>
                      </a:r>
                    </a:p>
                  </a:txBody>
                  <a:tcPr marT="45708" marB="45708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9094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Timing Failure</a:t>
                      </a:r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A server’s response lies outside the specified time interval</a:t>
                      </a:r>
                    </a:p>
                  </a:txBody>
                  <a:tcPr marT="45708" marB="45708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66772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Response Failure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Value Failure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State</a:t>
                      </a:r>
                      <a:r>
                        <a:rPr lang="en-US" sz="1600" baseline="0" dirty="0">
                          <a:solidFill>
                            <a:schemeClr val="bg1"/>
                          </a:solidFill>
                        </a:rPr>
                        <a:t> Transition Failure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A server’s response is incorrect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The value of the response is wrong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The server</a:t>
                      </a:r>
                      <a:r>
                        <a:rPr lang="en-US" sz="1600" baseline="0" dirty="0">
                          <a:solidFill>
                            <a:schemeClr val="bg1"/>
                          </a:solidFill>
                        </a:rPr>
                        <a:t> deviates from the correct flow of control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 marT="45708" marB="45708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79094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Byzantine Failure</a:t>
                      </a:r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A server</a:t>
                      </a:r>
                      <a:r>
                        <a:rPr lang="en-US" sz="1600" baseline="0" dirty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 may produce arbitrary responses at arbitrary times</a:t>
                      </a:r>
                      <a:endParaRPr lang="en-US" sz="1600" dirty="0"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 marT="45708" marB="45708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/>
        </p:nvGraphicFramePr>
        <p:xfrm>
          <a:off x="1905000" y="1981200"/>
          <a:ext cx="8382000" cy="3789368"/>
        </p:xfrm>
        <a:graphic>
          <a:graphicData uri="http://schemas.openxmlformats.org/drawingml/2006/table">
            <a:tbl>
              <a:tblPr firstRow="1" bandRow="1">
                <a:tableStyleId>{85BE263C-DBD7-4A20-BB59-AAB30ACAA65A}</a:tableStyleId>
              </a:tblPr>
              <a:tblGrid>
                <a:gridCol w="2895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736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Type of Failure</a:t>
                      </a:r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Description</a:t>
                      </a:r>
                    </a:p>
                  </a:txBody>
                  <a:tcPr marT="45708" marB="45708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736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Crash Failure</a:t>
                      </a:r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A server halts,</a:t>
                      </a:r>
                      <a:r>
                        <a:rPr lang="en-US" sz="1600" baseline="0" dirty="0"/>
                        <a:t> but was working correctly until it stopped</a:t>
                      </a:r>
                      <a:endParaRPr lang="en-US" sz="1600" dirty="0"/>
                    </a:p>
                  </a:txBody>
                  <a:tcPr marT="45708" marB="45708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22933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Omission Failure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Receive Omission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baseline="0" dirty="0"/>
                        <a:t>Send Omission</a:t>
                      </a:r>
                      <a:endParaRPr lang="en-US" sz="1600" dirty="0"/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A server fails to respond to incoming requests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A server fails to receive incoming messages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A server fails to send messages</a:t>
                      </a:r>
                    </a:p>
                  </a:txBody>
                  <a:tcPr marT="45708" marB="45708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9094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Timing Failure</a:t>
                      </a:r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A server’s response lies outside the specified time interval</a:t>
                      </a:r>
                    </a:p>
                  </a:txBody>
                  <a:tcPr marT="45708" marB="45708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66772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Response Failure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Value Failure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State</a:t>
                      </a:r>
                      <a:r>
                        <a:rPr lang="en-US" sz="1600" baseline="0" dirty="0">
                          <a:solidFill>
                            <a:schemeClr val="bg1"/>
                          </a:solidFill>
                        </a:rPr>
                        <a:t> Transition Failure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A server’s response is incorrect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The value of the response is wrong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The server</a:t>
                      </a:r>
                      <a:r>
                        <a:rPr lang="en-US" sz="1600" baseline="0" dirty="0">
                          <a:solidFill>
                            <a:schemeClr val="bg1"/>
                          </a:solidFill>
                        </a:rPr>
                        <a:t> deviates from the correct flow of control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 marT="45708" marB="45708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79094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Byzantine Failure</a:t>
                      </a:r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A server</a:t>
                      </a:r>
                      <a:r>
                        <a:rPr lang="en-US" sz="1600" baseline="0" dirty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 may produce arbitrary responses at arbitrary times</a:t>
                      </a:r>
                      <a:endParaRPr lang="en-US" sz="1600" dirty="0"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 marT="45708" marB="45708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12" name="Table 11"/>
          <p:cNvGraphicFramePr>
            <a:graphicFrameLocks noGrp="1"/>
          </p:cNvGraphicFramePr>
          <p:nvPr/>
        </p:nvGraphicFramePr>
        <p:xfrm>
          <a:off x="1905000" y="1981200"/>
          <a:ext cx="8382000" cy="3789368"/>
        </p:xfrm>
        <a:graphic>
          <a:graphicData uri="http://schemas.openxmlformats.org/drawingml/2006/table">
            <a:tbl>
              <a:tblPr firstRow="1" bandRow="1">
                <a:tableStyleId>{85BE263C-DBD7-4A20-BB59-AAB30ACAA65A}</a:tableStyleId>
              </a:tblPr>
              <a:tblGrid>
                <a:gridCol w="2895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736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Type of Failure</a:t>
                      </a:r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Description</a:t>
                      </a:r>
                    </a:p>
                  </a:txBody>
                  <a:tcPr marT="45708" marB="45708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736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Crash Failure</a:t>
                      </a:r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A server halts,</a:t>
                      </a:r>
                      <a:r>
                        <a:rPr lang="en-US" sz="1600" baseline="0" dirty="0"/>
                        <a:t> but was working correctly until it stopped</a:t>
                      </a:r>
                      <a:endParaRPr lang="en-US" sz="1600" dirty="0"/>
                    </a:p>
                  </a:txBody>
                  <a:tcPr marT="45708" marB="45708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22933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Omission Failure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Receive Omission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baseline="0" dirty="0"/>
                        <a:t>Send Omission</a:t>
                      </a:r>
                      <a:endParaRPr lang="en-US" sz="1600" dirty="0"/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A server fails to respond to incoming requests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A server fails to receive incoming messages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A server fails to send messages</a:t>
                      </a:r>
                    </a:p>
                  </a:txBody>
                  <a:tcPr marT="45708" marB="45708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9094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Timing Failure</a:t>
                      </a:r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A server’s response lies outside the specified time interval</a:t>
                      </a:r>
                    </a:p>
                  </a:txBody>
                  <a:tcPr marT="45708" marB="45708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66772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Response Failure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Value Failure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State</a:t>
                      </a:r>
                      <a:r>
                        <a:rPr lang="en-US" sz="1600" baseline="0" dirty="0"/>
                        <a:t> Transition Failure</a:t>
                      </a:r>
                      <a:endParaRPr lang="en-US" sz="1600" dirty="0"/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A server’s response is incorrect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The value of the response is wrong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The server</a:t>
                      </a:r>
                      <a:r>
                        <a:rPr lang="en-US" sz="1600" baseline="0" dirty="0"/>
                        <a:t> deviates from the correct flow of control</a:t>
                      </a:r>
                      <a:endParaRPr lang="en-US" sz="1600" dirty="0"/>
                    </a:p>
                  </a:txBody>
                  <a:tcPr marT="45708" marB="45708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79094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Byzantine Failure</a:t>
                      </a:r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A server</a:t>
                      </a:r>
                      <a:r>
                        <a:rPr lang="en-US" sz="1600" baseline="0" dirty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 may produce arbitrary responses at arbitrary times</a:t>
                      </a:r>
                      <a:endParaRPr lang="en-US" sz="1600" dirty="0"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 marT="45708" marB="45708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50210773"/>
              </p:ext>
            </p:extLst>
          </p:nvPr>
        </p:nvGraphicFramePr>
        <p:xfrm>
          <a:off x="841248" y="1828800"/>
          <a:ext cx="10332720" cy="4267200"/>
        </p:xfrm>
        <a:graphic>
          <a:graphicData uri="http://schemas.openxmlformats.org/drawingml/2006/table">
            <a:tbl>
              <a:tblPr firstRow="1" bandRow="1">
                <a:tableStyleId>{85BE263C-DBD7-4A20-BB59-AAB30ACAA65A}</a:tableStyleId>
              </a:tblPr>
              <a:tblGrid>
                <a:gridCol w="35694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76323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17485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Type of Failure</a:t>
                      </a:r>
                    </a:p>
                  </a:txBody>
                  <a:tcPr marT="45708" marB="4570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Description</a:t>
                      </a:r>
                    </a:p>
                  </a:txBody>
                  <a:tcPr marT="45708" marB="45708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7485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Crash Failure</a:t>
                      </a:r>
                    </a:p>
                  </a:txBody>
                  <a:tcPr marT="45708" marB="45708" anchor="ctr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A server halts,</a:t>
                      </a:r>
                      <a:r>
                        <a:rPr lang="en-US" sz="1800" baseline="0" dirty="0"/>
                        <a:t> but was working correctly until it stopped</a:t>
                      </a:r>
                      <a:endParaRPr lang="en-US" sz="1800" dirty="0"/>
                    </a:p>
                  </a:txBody>
                  <a:tcPr marT="45708" marB="45708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26707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Omission Failure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Receive Omission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800" baseline="0" dirty="0"/>
                        <a:t>Send Omission</a:t>
                      </a:r>
                      <a:endParaRPr lang="en-US" sz="1800" dirty="0"/>
                    </a:p>
                  </a:txBody>
                  <a:tcPr marT="45708" marB="45708" anchor="ctr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A server fails to respond to incoming requests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A server fails to receive incoming messages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A server fails to send messages</a:t>
                      </a:r>
                    </a:p>
                  </a:txBody>
                  <a:tcPr marT="45708" marB="45708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52116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Timing Failure</a:t>
                      </a:r>
                    </a:p>
                  </a:txBody>
                  <a:tcPr marT="45708" marB="45708" anchor="ctr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A server’s response lies outside the specified time interval</a:t>
                      </a:r>
                    </a:p>
                  </a:txBody>
                  <a:tcPr marT="45708" marB="45708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201290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Response Failure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Value Failure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State</a:t>
                      </a:r>
                      <a:r>
                        <a:rPr lang="en-US" sz="1800" baseline="0" dirty="0"/>
                        <a:t> Transition Failure</a:t>
                      </a:r>
                      <a:endParaRPr lang="en-US" sz="1800" dirty="0"/>
                    </a:p>
                  </a:txBody>
                  <a:tcPr marT="45708" marB="45708" anchor="ctr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A server’s response is incorrect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The value of the response is wrong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The server</a:t>
                      </a:r>
                      <a:r>
                        <a:rPr lang="en-US" sz="1800" baseline="0" dirty="0"/>
                        <a:t> deviates from the correct flow of control</a:t>
                      </a:r>
                      <a:endParaRPr lang="en-US" sz="1800" dirty="0"/>
                    </a:p>
                  </a:txBody>
                  <a:tcPr marT="45708" marB="45708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52117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Byzantine</a:t>
                      </a:r>
                      <a:r>
                        <a:rPr lang="en-US" sz="1800" dirty="0"/>
                        <a:t> Failure</a:t>
                      </a:r>
                    </a:p>
                  </a:txBody>
                  <a:tcPr marT="45708" marB="45708" anchor="ctr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A server</a:t>
                      </a:r>
                      <a:r>
                        <a:rPr lang="en-US" sz="1800" baseline="0" dirty="0"/>
                        <a:t> may produce arbitrary responses at arbitrary times</a:t>
                      </a:r>
                      <a:endParaRPr lang="en-US" sz="1800" dirty="0"/>
                    </a:p>
                  </a:txBody>
                  <a:tcPr marT="45708" marB="45708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4" name="Rectangle 13"/>
          <p:cNvSpPr/>
          <p:nvPr/>
        </p:nvSpPr>
        <p:spPr>
          <a:xfrm>
            <a:off x="841248" y="5506473"/>
            <a:ext cx="10332720" cy="604066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>
                <a:solidFill>
                  <a:schemeClr val="tx1"/>
                </a:solidFill>
              </a:rPr>
              <a:t>Known generally as </a:t>
            </a:r>
            <a:r>
              <a:rPr lang="en-US" sz="2200" b="1" i="1" dirty="0">
                <a:solidFill>
                  <a:schemeClr val="tx1"/>
                </a:solidFill>
              </a:rPr>
              <a:t>Arbitrary</a:t>
            </a:r>
            <a:r>
              <a:rPr lang="en-US" sz="2200" b="1" dirty="0">
                <a:solidFill>
                  <a:schemeClr val="tx1"/>
                </a:solidFill>
              </a:rPr>
              <a:t> or </a:t>
            </a:r>
            <a:r>
              <a:rPr lang="en-US" sz="2200" b="1" i="1" dirty="0">
                <a:solidFill>
                  <a:schemeClr val="tx1"/>
                </a:solidFill>
              </a:rPr>
              <a:t>Byzantine </a:t>
            </a:r>
            <a:r>
              <a:rPr lang="en-US" sz="2200" b="1" dirty="0">
                <a:solidFill>
                  <a:schemeClr val="tx1"/>
                </a:solidFill>
              </a:rPr>
              <a:t>Failures</a:t>
            </a:r>
          </a:p>
        </p:txBody>
      </p:sp>
      <p:sp>
        <p:nvSpPr>
          <p:cNvPr id="15" name="Rectangle 14"/>
          <p:cNvSpPr/>
          <p:nvPr/>
        </p:nvSpPr>
        <p:spPr>
          <a:xfrm>
            <a:off x="841248" y="2235200"/>
            <a:ext cx="10332720" cy="406178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>
                <a:solidFill>
                  <a:schemeClr val="tx1"/>
                </a:solidFill>
              </a:rPr>
              <a:t>Known generally as </a:t>
            </a:r>
            <a:r>
              <a:rPr lang="en-US" sz="2200" b="1" i="1" dirty="0">
                <a:solidFill>
                  <a:schemeClr val="tx1"/>
                </a:solidFill>
              </a:rPr>
              <a:t>Fail-Stop</a:t>
            </a:r>
            <a:r>
              <a:rPr lang="en-US" sz="2200" b="1" dirty="0">
                <a:solidFill>
                  <a:schemeClr val="tx1"/>
                </a:solidFill>
              </a:rPr>
              <a:t> or </a:t>
            </a:r>
            <a:r>
              <a:rPr lang="en-US" sz="2200" b="1" i="1" dirty="0">
                <a:solidFill>
                  <a:schemeClr val="tx1"/>
                </a:solidFill>
              </a:rPr>
              <a:t>Fail-Fast</a:t>
            </a:r>
            <a:r>
              <a:rPr lang="en-US" sz="2200" b="1" dirty="0">
                <a:solidFill>
                  <a:schemeClr val="tx1"/>
                </a:solidFill>
              </a:rPr>
              <a:t> Failures</a:t>
            </a:r>
          </a:p>
        </p:txBody>
      </p:sp>
      <p:sp>
        <p:nvSpPr>
          <p:cNvPr id="16" name="Rectangle 15"/>
          <p:cNvSpPr/>
          <p:nvPr/>
        </p:nvSpPr>
        <p:spPr>
          <a:xfrm>
            <a:off x="841248" y="2645278"/>
            <a:ext cx="10332720" cy="2855661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>
                <a:solidFill>
                  <a:schemeClr val="tx1"/>
                </a:solidFill>
              </a:rPr>
              <a:t>Known generally as </a:t>
            </a:r>
            <a:r>
              <a:rPr lang="en-US" sz="2200" b="1" i="1" dirty="0">
                <a:solidFill>
                  <a:schemeClr val="tx1"/>
                </a:solidFill>
              </a:rPr>
              <a:t>Fail-Silent</a:t>
            </a:r>
            <a:r>
              <a:rPr lang="en-US" sz="2200" b="1" dirty="0">
                <a:solidFill>
                  <a:schemeClr val="tx1"/>
                </a:solidFill>
              </a:rPr>
              <a:t> Failures</a:t>
            </a:r>
          </a:p>
        </p:txBody>
      </p:sp>
    </p:spTree>
    <p:extLst>
      <p:ext uri="{BB962C8B-B14F-4D97-AF65-F5344CB8AC3E}">
        <p14:creationId xmlns:p14="http://schemas.microsoft.com/office/powerpoint/2010/main" val="41260680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dirty="0"/>
              <a:t>Masking Failures</a:t>
            </a: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841248" y="1463040"/>
            <a:ext cx="10332720" cy="502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3200">
                <a:solidFill>
                  <a:srgbClr val="808080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800">
                <a:solidFill>
                  <a:srgbClr val="808080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400">
                <a:solidFill>
                  <a:srgbClr val="808080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9pPr>
          </a:lstStyle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600" dirty="0">
                <a:solidFill>
                  <a:schemeClr val="tx1"/>
                </a:solidFill>
              </a:rPr>
              <a:t>The key technique for masking failures is to use </a:t>
            </a:r>
            <a:r>
              <a:rPr lang="en-US" sz="2600" i="1" dirty="0">
                <a:solidFill>
                  <a:srgbClr val="0070C0"/>
                </a:solidFill>
              </a:rPr>
              <a:t>redundancy</a:t>
            </a:r>
            <a:endParaRPr lang="en-US" sz="2600" dirty="0">
              <a:solidFill>
                <a:srgbClr val="0070C0"/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1800" dirty="0">
              <a:solidFill>
                <a:schemeClr val="bg1">
                  <a:lumMod val="50000"/>
                </a:schemeClr>
              </a:solidFill>
            </a:endParaRPr>
          </a:p>
          <a:p>
            <a:pPr lvl="1" algn="just" eaLnBrk="1" hangingPunct="1">
              <a:buFont typeface="Wingdings" pitchFamily="2" charset="2"/>
              <a:buChar char="§"/>
              <a:defRPr/>
            </a:pPr>
            <a:endParaRPr lang="en-US" dirty="0"/>
          </a:p>
        </p:txBody>
      </p:sp>
      <p:sp>
        <p:nvSpPr>
          <p:cNvPr id="14" name="Freeform 13"/>
          <p:cNvSpPr/>
          <p:nvPr/>
        </p:nvSpPr>
        <p:spPr>
          <a:xfrm>
            <a:off x="5410200" y="3628494"/>
            <a:ext cx="1371600" cy="1033462"/>
          </a:xfrm>
          <a:custGeom>
            <a:avLst/>
            <a:gdLst>
              <a:gd name="connsiteX0" fmla="*/ 0 w 1371595"/>
              <a:gd name="connsiteY0" fmla="*/ 172475 h 1034830"/>
              <a:gd name="connsiteX1" fmla="*/ 172475 w 1371595"/>
              <a:gd name="connsiteY1" fmla="*/ 0 h 1034830"/>
              <a:gd name="connsiteX2" fmla="*/ 1199120 w 1371595"/>
              <a:gd name="connsiteY2" fmla="*/ 0 h 1034830"/>
              <a:gd name="connsiteX3" fmla="*/ 1371595 w 1371595"/>
              <a:gd name="connsiteY3" fmla="*/ 172475 h 1034830"/>
              <a:gd name="connsiteX4" fmla="*/ 1371595 w 1371595"/>
              <a:gd name="connsiteY4" fmla="*/ 862355 h 1034830"/>
              <a:gd name="connsiteX5" fmla="*/ 1199120 w 1371595"/>
              <a:gd name="connsiteY5" fmla="*/ 1034830 h 1034830"/>
              <a:gd name="connsiteX6" fmla="*/ 172475 w 1371595"/>
              <a:gd name="connsiteY6" fmla="*/ 1034830 h 1034830"/>
              <a:gd name="connsiteX7" fmla="*/ 0 w 1371595"/>
              <a:gd name="connsiteY7" fmla="*/ 862355 h 1034830"/>
              <a:gd name="connsiteX8" fmla="*/ 0 w 1371595"/>
              <a:gd name="connsiteY8" fmla="*/ 172475 h 10348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371595" h="1034830">
                <a:moveTo>
                  <a:pt x="0" y="172475"/>
                </a:moveTo>
                <a:cubicBezTo>
                  <a:pt x="0" y="77220"/>
                  <a:pt x="77220" y="0"/>
                  <a:pt x="172475" y="0"/>
                </a:cubicBezTo>
                <a:lnTo>
                  <a:pt x="1199120" y="0"/>
                </a:lnTo>
                <a:cubicBezTo>
                  <a:pt x="1294375" y="0"/>
                  <a:pt x="1371595" y="77220"/>
                  <a:pt x="1371595" y="172475"/>
                </a:cubicBezTo>
                <a:lnTo>
                  <a:pt x="1371595" y="862355"/>
                </a:lnTo>
                <a:cubicBezTo>
                  <a:pt x="1371595" y="957610"/>
                  <a:pt x="1294375" y="1034830"/>
                  <a:pt x="1199120" y="1034830"/>
                </a:cubicBezTo>
                <a:lnTo>
                  <a:pt x="172475" y="1034830"/>
                </a:lnTo>
                <a:cubicBezTo>
                  <a:pt x="77220" y="1034830"/>
                  <a:pt x="0" y="957610"/>
                  <a:pt x="0" y="862355"/>
                </a:cubicBezTo>
                <a:lnTo>
                  <a:pt x="0" y="172475"/>
                </a:lnTo>
                <a:close/>
              </a:path>
            </a:pathLst>
          </a:cu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50516" tIns="50516" rIns="50516" bIns="50516" spcCol="1270" anchor="ctr"/>
          <a:lstStyle/>
          <a:p>
            <a:pPr algn="ctr" defTabSz="711200" eaLnBrk="1" hangingPunct="1">
              <a:lnSpc>
                <a:spcPct val="90000"/>
              </a:lnSpc>
              <a:spcAft>
                <a:spcPct val="35000"/>
              </a:spcAft>
              <a:defRPr/>
            </a:pPr>
            <a:r>
              <a:rPr lang="en-US" sz="1600" dirty="0"/>
              <a:t>Redundancy</a:t>
            </a:r>
          </a:p>
        </p:txBody>
      </p:sp>
      <p:sp>
        <p:nvSpPr>
          <p:cNvPr id="15" name="Freeform 14"/>
          <p:cNvSpPr/>
          <p:nvPr/>
        </p:nvSpPr>
        <p:spPr>
          <a:xfrm rot="16200000">
            <a:off x="5838825" y="3371319"/>
            <a:ext cx="514350" cy="0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0" y="0"/>
                </a:moveTo>
                <a:lnTo>
                  <a:pt x="513669" y="0"/>
                </a:lnTo>
              </a:path>
            </a:pathLst>
          </a:cu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6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6" name="Freeform 15"/>
          <p:cNvSpPr/>
          <p:nvPr/>
        </p:nvSpPr>
        <p:spPr>
          <a:xfrm>
            <a:off x="5513389" y="2525180"/>
            <a:ext cx="1165225" cy="693738"/>
          </a:xfrm>
          <a:custGeom>
            <a:avLst/>
            <a:gdLst>
              <a:gd name="connsiteX0" fmla="*/ 0 w 1164181"/>
              <a:gd name="connsiteY0" fmla="*/ 115558 h 693336"/>
              <a:gd name="connsiteX1" fmla="*/ 115558 w 1164181"/>
              <a:gd name="connsiteY1" fmla="*/ 0 h 693336"/>
              <a:gd name="connsiteX2" fmla="*/ 1048623 w 1164181"/>
              <a:gd name="connsiteY2" fmla="*/ 0 h 693336"/>
              <a:gd name="connsiteX3" fmla="*/ 1164181 w 1164181"/>
              <a:gd name="connsiteY3" fmla="*/ 115558 h 693336"/>
              <a:gd name="connsiteX4" fmla="*/ 1164181 w 1164181"/>
              <a:gd name="connsiteY4" fmla="*/ 577778 h 693336"/>
              <a:gd name="connsiteX5" fmla="*/ 1048623 w 1164181"/>
              <a:gd name="connsiteY5" fmla="*/ 693336 h 693336"/>
              <a:gd name="connsiteX6" fmla="*/ 115558 w 1164181"/>
              <a:gd name="connsiteY6" fmla="*/ 693336 h 693336"/>
              <a:gd name="connsiteX7" fmla="*/ 0 w 1164181"/>
              <a:gd name="connsiteY7" fmla="*/ 577778 h 693336"/>
              <a:gd name="connsiteX8" fmla="*/ 0 w 1164181"/>
              <a:gd name="connsiteY8" fmla="*/ 115558 h 6933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164181" h="693336">
                <a:moveTo>
                  <a:pt x="0" y="115558"/>
                </a:moveTo>
                <a:cubicBezTo>
                  <a:pt x="0" y="51737"/>
                  <a:pt x="51737" y="0"/>
                  <a:pt x="115558" y="0"/>
                </a:cubicBezTo>
                <a:lnTo>
                  <a:pt x="1048623" y="0"/>
                </a:lnTo>
                <a:cubicBezTo>
                  <a:pt x="1112444" y="0"/>
                  <a:pt x="1164181" y="51737"/>
                  <a:pt x="1164181" y="115558"/>
                </a:cubicBezTo>
                <a:lnTo>
                  <a:pt x="1164181" y="577778"/>
                </a:lnTo>
                <a:cubicBezTo>
                  <a:pt x="1164181" y="641599"/>
                  <a:pt x="1112444" y="693336"/>
                  <a:pt x="1048623" y="693336"/>
                </a:cubicBezTo>
                <a:lnTo>
                  <a:pt x="115558" y="693336"/>
                </a:lnTo>
                <a:cubicBezTo>
                  <a:pt x="51737" y="693336"/>
                  <a:pt x="0" y="641599"/>
                  <a:pt x="0" y="577778"/>
                </a:cubicBezTo>
                <a:lnTo>
                  <a:pt x="0" y="115558"/>
                </a:lnTo>
                <a:close/>
              </a:path>
            </a:pathLst>
          </a:custGeom>
          <a:solidFill>
            <a:srgbClr val="00B050"/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33846" tIns="33846" rIns="33846" bIns="33846" spcCol="1270" anchor="ctr"/>
          <a:lstStyle/>
          <a:p>
            <a:pPr algn="ctr" defTabSz="711200" eaLnBrk="1" hangingPunct="1">
              <a:lnSpc>
                <a:spcPct val="90000"/>
              </a:lnSpc>
              <a:spcAft>
                <a:spcPct val="35000"/>
              </a:spcAft>
              <a:defRPr/>
            </a:pPr>
            <a:r>
              <a:rPr lang="en-US" sz="1600" dirty="0"/>
              <a:t>Information</a:t>
            </a:r>
          </a:p>
        </p:txBody>
      </p:sp>
      <p:sp>
        <p:nvSpPr>
          <p:cNvPr id="17" name="Freeform 16"/>
          <p:cNvSpPr/>
          <p:nvPr/>
        </p:nvSpPr>
        <p:spPr>
          <a:xfrm>
            <a:off x="6781800" y="4144431"/>
            <a:ext cx="109538" cy="0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0" y="0"/>
                </a:moveTo>
                <a:lnTo>
                  <a:pt x="109864" y="0"/>
                </a:lnTo>
              </a:path>
            </a:pathLst>
          </a:custGeom>
          <a:noFill/>
          <a:ln>
            <a:solidFill>
              <a:srgbClr val="0000FF"/>
            </a:solidFill>
          </a:ln>
        </p:spPr>
        <p:style>
          <a:lnRef idx="2">
            <a:schemeClr val="accent1">
              <a:shade val="6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8" name="Freeform 17"/>
          <p:cNvSpPr/>
          <p:nvPr/>
        </p:nvSpPr>
        <p:spPr>
          <a:xfrm>
            <a:off x="6891339" y="3798356"/>
            <a:ext cx="1165225" cy="693738"/>
          </a:xfrm>
          <a:custGeom>
            <a:avLst/>
            <a:gdLst>
              <a:gd name="connsiteX0" fmla="*/ 0 w 1164181"/>
              <a:gd name="connsiteY0" fmla="*/ 115558 h 693336"/>
              <a:gd name="connsiteX1" fmla="*/ 115558 w 1164181"/>
              <a:gd name="connsiteY1" fmla="*/ 0 h 693336"/>
              <a:gd name="connsiteX2" fmla="*/ 1048623 w 1164181"/>
              <a:gd name="connsiteY2" fmla="*/ 0 h 693336"/>
              <a:gd name="connsiteX3" fmla="*/ 1164181 w 1164181"/>
              <a:gd name="connsiteY3" fmla="*/ 115558 h 693336"/>
              <a:gd name="connsiteX4" fmla="*/ 1164181 w 1164181"/>
              <a:gd name="connsiteY4" fmla="*/ 577778 h 693336"/>
              <a:gd name="connsiteX5" fmla="*/ 1048623 w 1164181"/>
              <a:gd name="connsiteY5" fmla="*/ 693336 h 693336"/>
              <a:gd name="connsiteX6" fmla="*/ 115558 w 1164181"/>
              <a:gd name="connsiteY6" fmla="*/ 693336 h 693336"/>
              <a:gd name="connsiteX7" fmla="*/ 0 w 1164181"/>
              <a:gd name="connsiteY7" fmla="*/ 577778 h 693336"/>
              <a:gd name="connsiteX8" fmla="*/ 0 w 1164181"/>
              <a:gd name="connsiteY8" fmla="*/ 115558 h 6933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164181" h="693336">
                <a:moveTo>
                  <a:pt x="0" y="115558"/>
                </a:moveTo>
                <a:cubicBezTo>
                  <a:pt x="0" y="51737"/>
                  <a:pt x="51737" y="0"/>
                  <a:pt x="115558" y="0"/>
                </a:cubicBezTo>
                <a:lnTo>
                  <a:pt x="1048623" y="0"/>
                </a:lnTo>
                <a:cubicBezTo>
                  <a:pt x="1112444" y="0"/>
                  <a:pt x="1164181" y="51737"/>
                  <a:pt x="1164181" y="115558"/>
                </a:cubicBezTo>
                <a:lnTo>
                  <a:pt x="1164181" y="577778"/>
                </a:lnTo>
                <a:cubicBezTo>
                  <a:pt x="1164181" y="641599"/>
                  <a:pt x="1112444" y="693336"/>
                  <a:pt x="1048623" y="693336"/>
                </a:cubicBezTo>
                <a:lnTo>
                  <a:pt x="115558" y="693336"/>
                </a:lnTo>
                <a:cubicBezTo>
                  <a:pt x="51737" y="693336"/>
                  <a:pt x="0" y="641599"/>
                  <a:pt x="0" y="577778"/>
                </a:cubicBezTo>
                <a:lnTo>
                  <a:pt x="0" y="115558"/>
                </a:lnTo>
                <a:close/>
              </a:path>
            </a:pathLst>
          </a:custGeom>
          <a:solidFill>
            <a:srgbClr val="0000FF"/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74486" tIns="74486" rIns="74486" bIns="74486" spcCol="1270" anchor="ctr"/>
          <a:lstStyle/>
          <a:p>
            <a:pPr algn="ctr" defTabSz="711200" eaLnBrk="1" hangingPunct="1">
              <a:lnSpc>
                <a:spcPct val="90000"/>
              </a:lnSpc>
              <a:spcAft>
                <a:spcPct val="35000"/>
              </a:spcAft>
              <a:defRPr/>
            </a:pPr>
            <a:r>
              <a:rPr lang="en-US" sz="1600" dirty="0"/>
              <a:t>Hardware</a:t>
            </a:r>
          </a:p>
        </p:txBody>
      </p:sp>
      <p:sp>
        <p:nvSpPr>
          <p:cNvPr id="19" name="Freeform 18"/>
          <p:cNvSpPr/>
          <p:nvPr/>
        </p:nvSpPr>
        <p:spPr>
          <a:xfrm rot="5400000">
            <a:off x="5838825" y="4919131"/>
            <a:ext cx="514350" cy="0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0" y="0"/>
                </a:moveTo>
                <a:lnTo>
                  <a:pt x="513669" y="0"/>
                </a:lnTo>
              </a:path>
            </a:pathLst>
          </a:cu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6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20" name="Freeform 19"/>
          <p:cNvSpPr/>
          <p:nvPr/>
        </p:nvSpPr>
        <p:spPr>
          <a:xfrm>
            <a:off x="5513389" y="5047718"/>
            <a:ext cx="1165225" cy="693738"/>
          </a:xfrm>
          <a:custGeom>
            <a:avLst/>
            <a:gdLst>
              <a:gd name="connsiteX0" fmla="*/ 0 w 1164181"/>
              <a:gd name="connsiteY0" fmla="*/ 115558 h 693336"/>
              <a:gd name="connsiteX1" fmla="*/ 115558 w 1164181"/>
              <a:gd name="connsiteY1" fmla="*/ 0 h 693336"/>
              <a:gd name="connsiteX2" fmla="*/ 1048623 w 1164181"/>
              <a:gd name="connsiteY2" fmla="*/ 0 h 693336"/>
              <a:gd name="connsiteX3" fmla="*/ 1164181 w 1164181"/>
              <a:gd name="connsiteY3" fmla="*/ 115558 h 693336"/>
              <a:gd name="connsiteX4" fmla="*/ 1164181 w 1164181"/>
              <a:gd name="connsiteY4" fmla="*/ 577778 h 693336"/>
              <a:gd name="connsiteX5" fmla="*/ 1048623 w 1164181"/>
              <a:gd name="connsiteY5" fmla="*/ 693336 h 693336"/>
              <a:gd name="connsiteX6" fmla="*/ 115558 w 1164181"/>
              <a:gd name="connsiteY6" fmla="*/ 693336 h 693336"/>
              <a:gd name="connsiteX7" fmla="*/ 0 w 1164181"/>
              <a:gd name="connsiteY7" fmla="*/ 577778 h 693336"/>
              <a:gd name="connsiteX8" fmla="*/ 0 w 1164181"/>
              <a:gd name="connsiteY8" fmla="*/ 115558 h 6933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164181" h="693336">
                <a:moveTo>
                  <a:pt x="0" y="115558"/>
                </a:moveTo>
                <a:cubicBezTo>
                  <a:pt x="0" y="51737"/>
                  <a:pt x="51737" y="0"/>
                  <a:pt x="115558" y="0"/>
                </a:cubicBezTo>
                <a:lnTo>
                  <a:pt x="1048623" y="0"/>
                </a:lnTo>
                <a:cubicBezTo>
                  <a:pt x="1112444" y="0"/>
                  <a:pt x="1164181" y="51737"/>
                  <a:pt x="1164181" y="115558"/>
                </a:cubicBezTo>
                <a:lnTo>
                  <a:pt x="1164181" y="577778"/>
                </a:lnTo>
                <a:cubicBezTo>
                  <a:pt x="1164181" y="641599"/>
                  <a:pt x="1112444" y="693336"/>
                  <a:pt x="1048623" y="693336"/>
                </a:cubicBezTo>
                <a:lnTo>
                  <a:pt x="115558" y="693336"/>
                </a:lnTo>
                <a:cubicBezTo>
                  <a:pt x="51737" y="693336"/>
                  <a:pt x="0" y="641599"/>
                  <a:pt x="0" y="577778"/>
                </a:cubicBezTo>
                <a:lnTo>
                  <a:pt x="0" y="115558"/>
                </a:lnTo>
                <a:close/>
              </a:path>
            </a:pathLst>
          </a:custGeom>
          <a:solidFill>
            <a:srgbClr val="C00000"/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74486" tIns="74486" rIns="74486" bIns="74486" spcCol="1270" anchor="ctr"/>
          <a:lstStyle/>
          <a:p>
            <a:pPr algn="ctr" defTabSz="711200" eaLnBrk="1" hangingPunct="1">
              <a:lnSpc>
                <a:spcPct val="90000"/>
              </a:lnSpc>
              <a:spcAft>
                <a:spcPct val="35000"/>
              </a:spcAft>
              <a:defRPr/>
            </a:pPr>
            <a:r>
              <a:rPr lang="en-US" sz="1600" dirty="0"/>
              <a:t>Time</a:t>
            </a:r>
          </a:p>
        </p:txBody>
      </p:sp>
      <p:sp>
        <p:nvSpPr>
          <p:cNvPr id="21" name="Freeform 20"/>
          <p:cNvSpPr/>
          <p:nvPr/>
        </p:nvSpPr>
        <p:spPr>
          <a:xfrm rot="10800000">
            <a:off x="5300664" y="4144431"/>
            <a:ext cx="109537" cy="0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0" y="0"/>
                </a:moveTo>
                <a:lnTo>
                  <a:pt x="109864" y="0"/>
                </a:lnTo>
              </a:path>
            </a:pathLst>
          </a:cu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6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22" name="Freeform 21"/>
          <p:cNvSpPr/>
          <p:nvPr/>
        </p:nvSpPr>
        <p:spPr>
          <a:xfrm>
            <a:off x="4168775" y="3798356"/>
            <a:ext cx="1165225" cy="693738"/>
          </a:xfrm>
          <a:custGeom>
            <a:avLst/>
            <a:gdLst>
              <a:gd name="connsiteX0" fmla="*/ 0 w 1164181"/>
              <a:gd name="connsiteY0" fmla="*/ 115558 h 693336"/>
              <a:gd name="connsiteX1" fmla="*/ 115558 w 1164181"/>
              <a:gd name="connsiteY1" fmla="*/ 0 h 693336"/>
              <a:gd name="connsiteX2" fmla="*/ 1048623 w 1164181"/>
              <a:gd name="connsiteY2" fmla="*/ 0 h 693336"/>
              <a:gd name="connsiteX3" fmla="*/ 1164181 w 1164181"/>
              <a:gd name="connsiteY3" fmla="*/ 115558 h 693336"/>
              <a:gd name="connsiteX4" fmla="*/ 1164181 w 1164181"/>
              <a:gd name="connsiteY4" fmla="*/ 577778 h 693336"/>
              <a:gd name="connsiteX5" fmla="*/ 1048623 w 1164181"/>
              <a:gd name="connsiteY5" fmla="*/ 693336 h 693336"/>
              <a:gd name="connsiteX6" fmla="*/ 115558 w 1164181"/>
              <a:gd name="connsiteY6" fmla="*/ 693336 h 693336"/>
              <a:gd name="connsiteX7" fmla="*/ 0 w 1164181"/>
              <a:gd name="connsiteY7" fmla="*/ 577778 h 693336"/>
              <a:gd name="connsiteX8" fmla="*/ 0 w 1164181"/>
              <a:gd name="connsiteY8" fmla="*/ 115558 h 6933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164181" h="693336">
                <a:moveTo>
                  <a:pt x="0" y="115558"/>
                </a:moveTo>
                <a:cubicBezTo>
                  <a:pt x="0" y="51737"/>
                  <a:pt x="51737" y="0"/>
                  <a:pt x="115558" y="0"/>
                </a:cubicBezTo>
                <a:lnTo>
                  <a:pt x="1048623" y="0"/>
                </a:lnTo>
                <a:cubicBezTo>
                  <a:pt x="1112444" y="0"/>
                  <a:pt x="1164181" y="51737"/>
                  <a:pt x="1164181" y="115558"/>
                </a:cubicBezTo>
                <a:lnTo>
                  <a:pt x="1164181" y="577778"/>
                </a:lnTo>
                <a:cubicBezTo>
                  <a:pt x="1164181" y="641599"/>
                  <a:pt x="1112444" y="693336"/>
                  <a:pt x="1048623" y="693336"/>
                </a:cubicBezTo>
                <a:lnTo>
                  <a:pt x="115558" y="693336"/>
                </a:lnTo>
                <a:cubicBezTo>
                  <a:pt x="51737" y="693336"/>
                  <a:pt x="0" y="641599"/>
                  <a:pt x="0" y="577778"/>
                </a:cubicBezTo>
                <a:lnTo>
                  <a:pt x="0" y="115558"/>
                </a:lnTo>
                <a:close/>
              </a:path>
            </a:pathLst>
          </a:custGeom>
          <a:solidFill>
            <a:srgbClr val="FFC000"/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74486" tIns="74486" rIns="74486" bIns="74486" spcCol="1270" anchor="ctr"/>
          <a:lstStyle/>
          <a:p>
            <a:pPr algn="ctr" defTabSz="711200" eaLnBrk="1" hangingPunct="1">
              <a:lnSpc>
                <a:spcPct val="90000"/>
              </a:lnSpc>
              <a:spcAft>
                <a:spcPct val="35000"/>
              </a:spcAft>
              <a:defRPr/>
            </a:pPr>
            <a:r>
              <a:rPr lang="en-US" sz="1600" dirty="0"/>
              <a:t>Software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2655888" y="2050520"/>
            <a:ext cx="6869112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solidFill>
                  <a:schemeClr val="tx1"/>
                </a:solidFill>
              </a:rPr>
              <a:t>Usually, extra bits are added to allow recovery from garbled bits</a:t>
            </a: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2386013" y="5836178"/>
            <a:ext cx="78105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solidFill>
                  <a:schemeClr val="tx1"/>
                </a:solidFill>
              </a:rPr>
              <a:t>Usually, an action is performed, and then, if required, it is performed again</a:t>
            </a: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8250238" y="3406245"/>
            <a:ext cx="2336423" cy="1476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r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solidFill>
                  <a:schemeClr val="tx1"/>
                </a:solidFill>
              </a:rPr>
              <a:t> Usually, extra  equipment are added  to allow tolerating  failed hardware  components</a:t>
            </a: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1692283" y="3544356"/>
            <a:ext cx="2322506" cy="1201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r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solidFill>
                  <a:schemeClr val="tx1"/>
                </a:solidFill>
              </a:rPr>
              <a:t> Usually, extra  processes are added  to allow tolerating  failed processes</a:t>
            </a:r>
          </a:p>
        </p:txBody>
      </p:sp>
      <p:sp>
        <p:nvSpPr>
          <p:cNvPr id="3" name="Rounded Rectangle 2"/>
          <p:cNvSpPr/>
          <p:nvPr/>
        </p:nvSpPr>
        <p:spPr>
          <a:xfrm>
            <a:off x="2655888" y="2050520"/>
            <a:ext cx="6869112" cy="369887"/>
          </a:xfrm>
          <a:prstGeom prst="roundRect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5" name="Rounded Rectangle 4"/>
          <p:cNvSpPr/>
          <p:nvPr/>
        </p:nvSpPr>
        <p:spPr>
          <a:xfrm>
            <a:off x="1676408" y="3544356"/>
            <a:ext cx="2322506" cy="1201738"/>
          </a:xfrm>
          <a:prstGeom prst="roundRect">
            <a:avLst/>
          </a:prstGeom>
          <a:noFill/>
          <a:ln w="381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7" name="Rounded Rectangle 6"/>
          <p:cNvSpPr/>
          <p:nvPr/>
        </p:nvSpPr>
        <p:spPr>
          <a:xfrm>
            <a:off x="8208962" y="3406245"/>
            <a:ext cx="2379783" cy="1476375"/>
          </a:xfrm>
          <a:prstGeom prst="round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0" name="Rounded Rectangle 9"/>
          <p:cNvSpPr/>
          <p:nvPr/>
        </p:nvSpPr>
        <p:spPr>
          <a:xfrm>
            <a:off x="2386014" y="5826652"/>
            <a:ext cx="7824787" cy="379412"/>
          </a:xfrm>
          <a:prstGeom prst="roundRect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32451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6" grpId="0" animBg="1"/>
      <p:bldP spid="18" grpId="0" animBg="1"/>
      <p:bldP spid="20" grpId="0" animBg="1"/>
      <p:bldP spid="22" grpId="0" animBg="1"/>
      <p:bldP spid="6" grpId="0"/>
      <p:bldP spid="8" grpId="0"/>
      <p:bldP spid="9" grpId="0"/>
      <p:bldP spid="13" grpId="0"/>
      <p:bldP spid="3" grpId="0" animBg="1"/>
      <p:bldP spid="5" grpId="0" animBg="1"/>
      <p:bldP spid="7" grpId="0" animBg="1"/>
      <p:bldP spid="10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dirty="0"/>
              <a:t>Detecting Failures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>
            <a:normAutofit fontScale="92500"/>
          </a:bodyPr>
          <a:lstStyle/>
          <a:p>
            <a:pPr algn="just" eaLnBrk="1" hangingPunct="1">
              <a:buFont typeface="Wingdings" panose="05000000000000000000" pitchFamily="2" charset="2"/>
              <a:buChar char="§"/>
            </a:pPr>
            <a:r>
              <a:rPr lang="en-US" altLang="en-US" sz="3000" dirty="0" smtClean="0"/>
              <a:t>But, </a:t>
            </a:r>
            <a:r>
              <a:rPr lang="en-US" altLang="en-US" sz="3000" dirty="0"/>
              <a:t>failures need to be detected before they can be </a:t>
            </a:r>
            <a:r>
              <a:rPr lang="en-US" altLang="en-US" sz="3000" dirty="0" smtClean="0"/>
              <a:t>masked</a:t>
            </a: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3000" dirty="0"/>
          </a:p>
          <a:p>
            <a:pPr algn="just">
              <a:buFont typeface="Wingdings" panose="05000000000000000000" pitchFamily="2" charset="2"/>
              <a:buChar char="§"/>
            </a:pPr>
            <a:r>
              <a:rPr lang="en-US" altLang="en-US" sz="3000" dirty="0"/>
              <a:t>A detection subsystem </a:t>
            </a:r>
            <a:r>
              <a:rPr lang="en-US" altLang="en-US" sz="3000" dirty="0" smtClean="0"/>
              <a:t>(especially, for </a:t>
            </a:r>
            <a:r>
              <a:rPr lang="en-US" altLang="en-US" sz="3000" dirty="0"/>
              <a:t>a fail-stop or fail-silent </a:t>
            </a:r>
            <a:r>
              <a:rPr lang="en-US" altLang="en-US" sz="3000" dirty="0" smtClean="0"/>
              <a:t>failure):</a:t>
            </a:r>
            <a:endParaRPr lang="en-US" altLang="en-US" sz="3000" dirty="0"/>
          </a:p>
          <a:p>
            <a:pPr marL="914400" lvl="1" indent="-457200" algn="just">
              <a:buFont typeface="Wingdings" panose="05000000000000000000" pitchFamily="2" charset="2"/>
              <a:buChar char="§"/>
            </a:pPr>
            <a:r>
              <a:rPr lang="en-US" altLang="en-US" sz="2600" dirty="0"/>
              <a:t>Can usually be done as a side-effect of regularly exchanging information with servers</a:t>
            </a:r>
          </a:p>
          <a:p>
            <a:pPr marL="914400" lvl="1" indent="-457200" algn="just">
              <a:buFont typeface="Wingdings" panose="05000000000000000000" pitchFamily="2" charset="2"/>
              <a:buChar char="§"/>
            </a:pPr>
            <a:endParaRPr lang="en-US" altLang="en-US" sz="2600" dirty="0"/>
          </a:p>
          <a:p>
            <a:pPr marL="914400" lvl="1" indent="-457200" algn="just">
              <a:buFont typeface="Wingdings" panose="05000000000000000000" pitchFamily="2" charset="2"/>
              <a:buChar char="§"/>
            </a:pPr>
            <a:r>
              <a:rPr lang="en-US" altLang="en-US" sz="2600" dirty="0"/>
              <a:t>Should ideally be able to distinguish between network and server failures</a:t>
            </a:r>
          </a:p>
          <a:p>
            <a:pPr marL="1314450" lvl="2" indent="-457200" algn="just">
              <a:buFont typeface="Wingdings" panose="05000000000000000000" pitchFamily="2" charset="2"/>
              <a:buChar char="§"/>
            </a:pPr>
            <a:r>
              <a:rPr lang="en-US" altLang="en-US" sz="2600" dirty="0"/>
              <a:t>A process, </a:t>
            </a:r>
            <a:r>
              <a:rPr lang="en-US" altLang="en-US" sz="2600" i="1" dirty="0"/>
              <a:t>P</a:t>
            </a:r>
            <a:r>
              <a:rPr lang="en-US" altLang="en-US" sz="2600" dirty="0"/>
              <a:t>, that cannot reach a server can check with other processes on whether they can reach the server</a:t>
            </a:r>
          </a:p>
          <a:p>
            <a:pPr marL="1771650" lvl="3" indent="-457200" algn="just">
              <a:buFont typeface="Wingdings" panose="05000000000000000000" pitchFamily="2" charset="2"/>
              <a:buChar char="§"/>
            </a:pPr>
            <a:r>
              <a:rPr lang="en-US" altLang="en-US" sz="2600" dirty="0"/>
              <a:t>If at least one other process indicates that it can reach the server, P can presume that it is a network failure (assuming all processes are non-malicious/non-faulty)</a:t>
            </a: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dirty="0"/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dirty="0"/>
          </a:p>
          <a:p>
            <a:pPr marL="800100" lvl="1" indent="-342900" algn="just" eaLnBrk="1" hangingPunct="1">
              <a:buFontTx/>
              <a:buAutoNum type="arabicPeriod" startAt="2"/>
            </a:pPr>
            <a:endParaRPr lang="en-US" altLang="en-US" sz="3200" dirty="0"/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800" dirty="0"/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400" dirty="0"/>
          </a:p>
          <a:p>
            <a:pPr marL="800100" lvl="1" indent="-342900" algn="just" eaLnBrk="1" hangingPunct="1">
              <a:buFont typeface="Wingdings" panose="05000000000000000000" pitchFamily="2" charset="2"/>
              <a:buChar char="§"/>
            </a:pPr>
            <a:endParaRPr lang="en-US" altLang="en-US" sz="3600" dirty="0"/>
          </a:p>
        </p:txBody>
      </p:sp>
      <p:sp>
        <p:nvSpPr>
          <p:cNvPr id="64516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B7626C56-6C3C-4BB3-9864-C4DB96100FA2}" type="slidenum">
              <a:rPr lang="en-US" altLang="en-US" sz="1400">
                <a:solidFill>
                  <a:schemeClr val="bg2"/>
                </a:solidFill>
              </a:rPr>
              <a:pPr>
                <a:spcBef>
                  <a:spcPct val="0"/>
                </a:spcBef>
                <a:buFontTx/>
                <a:buNone/>
              </a:pPr>
              <a:t>12</a:t>
            </a:fld>
            <a:endParaRPr lang="en-US" altLang="en-US" sz="140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73698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dirty="0"/>
              <a:t>Example 1: Speculative Execution in Hadoop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>
            <a:noAutofit/>
          </a:bodyPr>
          <a:lstStyle/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400" dirty="0"/>
              <a:t>A </a:t>
            </a:r>
            <a:r>
              <a:rPr lang="en-US" sz="2400" dirty="0" err="1"/>
              <a:t>MapReduce</a:t>
            </a:r>
            <a:r>
              <a:rPr lang="en-US" sz="2400" dirty="0"/>
              <a:t> job is dominated by the slowest task</a:t>
            </a: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1200" dirty="0"/>
          </a:p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400" dirty="0" err="1"/>
              <a:t>MapReduce</a:t>
            </a:r>
            <a:r>
              <a:rPr lang="en-US" sz="2400" dirty="0"/>
              <a:t> attempts to locate slow tasks (or </a:t>
            </a:r>
            <a:r>
              <a:rPr lang="en-US" sz="2400" i="1" dirty="0">
                <a:solidFill>
                  <a:srgbClr val="0070C0"/>
                </a:solidFill>
              </a:rPr>
              <a:t>stragglers</a:t>
            </a:r>
            <a:r>
              <a:rPr lang="en-US" sz="2400" dirty="0"/>
              <a:t>) and run </a:t>
            </a:r>
            <a:r>
              <a:rPr lang="en-US" sz="2400" i="1" dirty="0"/>
              <a:t>replicated</a:t>
            </a:r>
            <a:r>
              <a:rPr lang="en-US" sz="2400" dirty="0"/>
              <a:t> (or </a:t>
            </a:r>
            <a:r>
              <a:rPr lang="en-US" sz="2400" i="1" dirty="0">
                <a:solidFill>
                  <a:srgbClr val="0070C0"/>
                </a:solidFill>
              </a:rPr>
              <a:t>speculative</a:t>
            </a:r>
            <a:r>
              <a:rPr lang="en-US" sz="2400" dirty="0"/>
              <a:t>) tasks that will optimistically commit before corresponding stragglers</a:t>
            </a: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1200" dirty="0"/>
          </a:p>
          <a:p>
            <a:pPr marL="342900" lvl="1" indent="-342900" algn="just" eaLnBrk="1" hangingPunct="1">
              <a:buFont typeface="Wingdings" pitchFamily="2" charset="2"/>
              <a:buChar char="§"/>
              <a:defRPr/>
            </a:pPr>
            <a:r>
              <a:rPr lang="en-US" sz="2400" dirty="0"/>
              <a:t>In general, this strategy is known as </a:t>
            </a:r>
            <a:r>
              <a:rPr lang="en-US" sz="2400" i="1" dirty="0"/>
              <a:t>task resiliency </a:t>
            </a:r>
            <a:r>
              <a:rPr lang="en-US" sz="2400" dirty="0"/>
              <a:t>or </a:t>
            </a:r>
            <a:r>
              <a:rPr lang="en-US" sz="2400" i="1" dirty="0"/>
              <a:t>task replication</a:t>
            </a:r>
            <a:r>
              <a:rPr lang="en-US" sz="2400" dirty="0"/>
              <a:t> (as opposed to </a:t>
            </a:r>
            <a:r>
              <a:rPr lang="en-US" sz="2400" i="1" dirty="0"/>
              <a:t>data replication</a:t>
            </a:r>
            <a:r>
              <a:rPr lang="en-US" sz="2400" dirty="0"/>
              <a:t>)</a:t>
            </a:r>
          </a:p>
          <a:p>
            <a:pPr marL="742950" lvl="2" indent="-342900" algn="just" eaLnBrk="1" hangingPunct="1">
              <a:buFont typeface="Wingdings" pitchFamily="2" charset="2"/>
              <a:buChar char="§"/>
              <a:defRPr/>
            </a:pPr>
            <a:r>
              <a:rPr lang="en-US" dirty="0"/>
              <a:t>In Hadoop it is called </a:t>
            </a:r>
            <a:r>
              <a:rPr lang="en-US" i="1" dirty="0">
                <a:solidFill>
                  <a:srgbClr val="0070C0"/>
                </a:solidFill>
              </a:rPr>
              <a:t>speculative execution</a:t>
            </a: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1200" dirty="0"/>
          </a:p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400" dirty="0"/>
              <a:t>Only </a:t>
            </a:r>
            <a:r>
              <a:rPr lang="en-US" sz="2400" u="sng" dirty="0"/>
              <a:t>one</a:t>
            </a:r>
            <a:r>
              <a:rPr lang="en-US" sz="2400" dirty="0"/>
              <a:t> copy of a straggler is allowed to be speculated</a:t>
            </a: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1200" dirty="0"/>
          </a:p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400" dirty="0"/>
              <a:t>Whichever task (among the two tasks) commits first, its results are exploited, and the other task is killed </a:t>
            </a:r>
          </a:p>
        </p:txBody>
      </p:sp>
    </p:spTree>
    <p:extLst>
      <p:ext uri="{BB962C8B-B14F-4D97-AF65-F5344CB8AC3E}">
        <p14:creationId xmlns:p14="http://schemas.microsoft.com/office/powerpoint/2010/main" val="6224669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dirty="0"/>
              <a:t>But, How to Detect Stragglers?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>
            <a:normAutofit/>
          </a:bodyPr>
          <a:lstStyle/>
          <a:p>
            <a:pPr marL="231775" indent="-231775" algn="just" eaLnBrk="1" hangingPunct="1">
              <a:buFont typeface="Wingdings" pitchFamily="2" charset="2"/>
              <a:buChar char="§"/>
              <a:defRPr/>
            </a:pPr>
            <a:r>
              <a:rPr lang="en-US" sz="2600" dirty="0"/>
              <a:t>Hadoop monitors the progresses of all tasks and assigns each task a </a:t>
            </a:r>
            <a:r>
              <a:rPr lang="en-US" sz="2600" i="1" dirty="0"/>
              <a:t>progress score </a:t>
            </a:r>
            <a:r>
              <a:rPr lang="en-US" sz="2600" dirty="0"/>
              <a:t>between 0 and 1</a:t>
            </a:r>
          </a:p>
          <a:p>
            <a:pPr marL="231775" indent="-231775" algn="just" eaLnBrk="1" hangingPunct="1">
              <a:buFont typeface="Wingdings" pitchFamily="2" charset="2"/>
              <a:buChar char="§"/>
              <a:defRPr/>
            </a:pPr>
            <a:endParaRPr lang="en-US" sz="2600" dirty="0"/>
          </a:p>
          <a:p>
            <a:pPr marL="231775" indent="-231775" algn="just" eaLnBrk="1" hangingPunct="1">
              <a:buFont typeface="Wingdings" pitchFamily="2" charset="2"/>
              <a:buChar char="§"/>
              <a:defRPr/>
            </a:pPr>
            <a:r>
              <a:rPr lang="en-US" sz="2600" dirty="0"/>
              <a:t>A task is marked as a straggler if its progress score (PS) </a:t>
            </a:r>
            <a:r>
              <a:rPr lang="en-US" sz="2600" i="1" dirty="0"/>
              <a:t>&lt;</a:t>
            </a:r>
            <a:r>
              <a:rPr lang="en-US" sz="2600" dirty="0"/>
              <a:t> (average – 0.2) after running at least 1 minute</a:t>
            </a:r>
          </a:p>
        </p:txBody>
      </p:sp>
      <p:sp>
        <p:nvSpPr>
          <p:cNvPr id="4" name="Rectangle 3"/>
          <p:cNvSpPr/>
          <p:nvPr/>
        </p:nvSpPr>
        <p:spPr>
          <a:xfrm>
            <a:off x="3962400" y="4292600"/>
            <a:ext cx="1905000" cy="152400"/>
          </a:xfrm>
          <a:prstGeom prst="rect">
            <a:avLst/>
          </a:prstGeom>
          <a:solidFill>
            <a:srgbClr val="00B05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3954464" y="5054600"/>
            <a:ext cx="160337" cy="152400"/>
          </a:xfrm>
          <a:prstGeom prst="rect">
            <a:avLst/>
          </a:prstGeom>
          <a:solidFill>
            <a:srgbClr val="0000FF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cxnSp>
        <p:nvCxnSpPr>
          <p:cNvPr id="6" name="Straight Connector 5"/>
          <p:cNvCxnSpPr/>
          <p:nvPr/>
        </p:nvCxnSpPr>
        <p:spPr>
          <a:xfrm>
            <a:off x="5867400" y="4292600"/>
            <a:ext cx="0" cy="3048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8"/>
          <p:cNvSpPr txBox="1">
            <a:spLocks noChangeArrowheads="1"/>
          </p:cNvSpPr>
          <p:nvPr/>
        </p:nvSpPr>
        <p:spPr bwMode="auto">
          <a:xfrm>
            <a:off x="5448300" y="4594226"/>
            <a:ext cx="827088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chemeClr val="tx1"/>
                </a:solidFill>
              </a:rPr>
              <a:t>PS= 2/3</a:t>
            </a:r>
          </a:p>
        </p:txBody>
      </p:sp>
      <p:sp>
        <p:nvSpPr>
          <p:cNvPr id="8" name="Rectangle 7"/>
          <p:cNvSpPr/>
          <p:nvPr/>
        </p:nvSpPr>
        <p:spPr>
          <a:xfrm>
            <a:off x="5867400" y="4292600"/>
            <a:ext cx="973138" cy="152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4114800" y="5054600"/>
            <a:ext cx="2743200" cy="152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4114800" y="5057775"/>
            <a:ext cx="0" cy="3048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4"/>
          <p:cNvSpPr txBox="1">
            <a:spLocks noChangeArrowheads="1"/>
          </p:cNvSpPr>
          <p:nvPr/>
        </p:nvSpPr>
        <p:spPr bwMode="auto">
          <a:xfrm>
            <a:off x="3886200" y="5359401"/>
            <a:ext cx="9271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chemeClr val="tx1"/>
                </a:solidFill>
              </a:rPr>
              <a:t>PS= 1/12</a:t>
            </a:r>
          </a:p>
        </p:txBody>
      </p:sp>
      <p:cxnSp>
        <p:nvCxnSpPr>
          <p:cNvPr id="12" name="Straight Arrow Connector 11"/>
          <p:cNvCxnSpPr/>
          <p:nvPr/>
        </p:nvCxnSpPr>
        <p:spPr>
          <a:xfrm>
            <a:off x="2209800" y="5740400"/>
            <a:ext cx="7162800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6965951" y="4213226"/>
            <a:ext cx="164782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285750" indent="-285750"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US" altLang="en-US" sz="1400">
                <a:solidFill>
                  <a:schemeClr val="tx1"/>
                </a:solidFill>
              </a:rPr>
              <a:t>Not a straggler</a:t>
            </a:r>
          </a:p>
        </p:txBody>
      </p:sp>
      <p:cxnSp>
        <p:nvCxnSpPr>
          <p:cNvPr id="15" name="Straight Connector 14"/>
          <p:cNvCxnSpPr/>
          <p:nvPr/>
        </p:nvCxnSpPr>
        <p:spPr>
          <a:xfrm>
            <a:off x="3954463" y="4064000"/>
            <a:ext cx="0" cy="187960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37"/>
          <p:cNvSpPr txBox="1">
            <a:spLocks noChangeArrowheads="1"/>
          </p:cNvSpPr>
          <p:nvPr/>
        </p:nvSpPr>
        <p:spPr bwMode="auto">
          <a:xfrm>
            <a:off x="3492500" y="4214814"/>
            <a:ext cx="3937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chemeClr val="tx1"/>
                </a:solidFill>
              </a:rPr>
              <a:t>T1</a:t>
            </a:r>
          </a:p>
        </p:txBody>
      </p:sp>
      <p:sp>
        <p:nvSpPr>
          <p:cNvPr id="17" name="TextBox 38"/>
          <p:cNvSpPr txBox="1">
            <a:spLocks noChangeArrowheads="1"/>
          </p:cNvSpPr>
          <p:nvPr/>
        </p:nvSpPr>
        <p:spPr bwMode="auto">
          <a:xfrm>
            <a:off x="3492500" y="4976814"/>
            <a:ext cx="3937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chemeClr val="tx1"/>
                </a:solidFill>
              </a:rPr>
              <a:t>T2</a:t>
            </a:r>
          </a:p>
        </p:txBody>
      </p:sp>
      <p:sp>
        <p:nvSpPr>
          <p:cNvPr id="18" name="TextBox 17"/>
          <p:cNvSpPr txBox="1">
            <a:spLocks noChangeArrowheads="1"/>
          </p:cNvSpPr>
          <p:nvPr/>
        </p:nvSpPr>
        <p:spPr bwMode="auto">
          <a:xfrm>
            <a:off x="8643938" y="5864226"/>
            <a:ext cx="576262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chemeClr val="tx1"/>
                </a:solidFill>
              </a:rPr>
              <a:t>Time</a:t>
            </a:r>
          </a:p>
        </p:txBody>
      </p:sp>
      <p:cxnSp>
        <p:nvCxnSpPr>
          <p:cNvPr id="3" name="Straight Arrow Connector 2"/>
          <p:cNvCxnSpPr/>
          <p:nvPr/>
        </p:nvCxnSpPr>
        <p:spPr>
          <a:xfrm>
            <a:off x="5867400" y="3733800"/>
            <a:ext cx="0" cy="2514600"/>
          </a:xfrm>
          <a:prstGeom prst="straightConnector1">
            <a:avLst/>
          </a:prstGeom>
          <a:ln w="19050">
            <a:solidFill>
              <a:srgbClr val="C00000"/>
            </a:solidFill>
            <a:prstDash val="dash"/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>
            <a:spLocks noChangeArrowheads="1"/>
          </p:cNvSpPr>
          <p:nvPr/>
        </p:nvSpPr>
        <p:spPr bwMode="auto">
          <a:xfrm>
            <a:off x="7269163" y="4949826"/>
            <a:ext cx="10414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chemeClr val="tx1"/>
                </a:solidFill>
              </a:rPr>
              <a:t>A straggler</a:t>
            </a:r>
          </a:p>
        </p:txBody>
      </p:sp>
      <p:sp>
        <p:nvSpPr>
          <p:cNvPr id="19" name="Multiply 18"/>
          <p:cNvSpPr/>
          <p:nvPr/>
        </p:nvSpPr>
        <p:spPr>
          <a:xfrm>
            <a:off x="6965950" y="4948238"/>
            <a:ext cx="304800" cy="309562"/>
          </a:xfrm>
          <a:prstGeom prst="mathMultiply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52195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7" grpId="0"/>
      <p:bldP spid="8" grpId="0" animBg="1"/>
      <p:bldP spid="9" grpId="0" animBg="1"/>
      <p:bldP spid="11" grpId="0"/>
      <p:bldP spid="14" grpId="0"/>
      <p:bldP spid="16" grpId="0"/>
      <p:bldP spid="17" grpId="0"/>
      <p:bldP spid="18" grpId="0"/>
      <p:bldP spid="21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dirty="0"/>
              <a:t>Example 2: Atomic Multicasting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sz="2800" dirty="0"/>
              <a:t>Atomic multicasting requires satisfying two conditions: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400" dirty="0"/>
              <a:t>A message should be delivered to </a:t>
            </a:r>
            <a:r>
              <a:rPr lang="en-US" sz="2400" i="1" dirty="0"/>
              <a:t>either all or none</a:t>
            </a:r>
            <a:r>
              <a:rPr lang="en-US" sz="2400" dirty="0"/>
              <a:t> of the processes (or replica sites)</a:t>
            </a:r>
          </a:p>
          <a:p>
            <a:pPr marL="1314450" lvl="2" indent="-285750">
              <a:spcAft>
                <a:spcPts val="1200"/>
              </a:spcAft>
              <a:buFont typeface="Wingdings" panose="05000000000000000000" pitchFamily="2" charset="2"/>
              <a:buChar char="§"/>
              <a:tabLst>
                <a:tab pos="971550" algn="l"/>
              </a:tabLst>
            </a:pPr>
            <a:r>
              <a:rPr lang="en-US" sz="2400" dirty="0"/>
              <a:t>This property is known as </a:t>
            </a:r>
            <a:r>
              <a:rPr lang="en-US" sz="2400" dirty="0">
                <a:solidFill>
                  <a:srgbClr val="0070C0"/>
                </a:solidFill>
              </a:rPr>
              <a:t>atomicity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400" dirty="0"/>
              <a:t>All messages should be delivered </a:t>
            </a:r>
            <a:r>
              <a:rPr lang="en-US" sz="2400" i="1" dirty="0"/>
              <a:t>in the same order to all </a:t>
            </a:r>
            <a:r>
              <a:rPr lang="en-US" sz="2400" dirty="0"/>
              <a:t>processes (or replica sites) </a:t>
            </a:r>
          </a:p>
          <a:p>
            <a:pPr marL="1314450" lvl="2" indent="-285750">
              <a:buFont typeface="Wingdings" panose="05000000000000000000" pitchFamily="2" charset="2"/>
              <a:buChar char="§"/>
              <a:tabLst>
                <a:tab pos="971550" algn="l"/>
              </a:tabLst>
            </a:pPr>
            <a:r>
              <a:rPr lang="en-US" sz="2400" dirty="0"/>
              <a:t>This property is known as </a:t>
            </a:r>
            <a:r>
              <a:rPr lang="en-US" sz="2400" dirty="0">
                <a:solidFill>
                  <a:srgbClr val="0070C0"/>
                </a:solidFill>
              </a:rPr>
              <a:t>consistent ordering</a:t>
            </a:r>
          </a:p>
          <a:p>
            <a:pPr lvl="1">
              <a:buFont typeface="Wingdings" panose="05000000000000000000" pitchFamily="2" charset="2"/>
              <a:buChar char="§"/>
            </a:pPr>
            <a:endParaRPr lang="en-US" sz="2400" dirty="0"/>
          </a:p>
          <a:p>
            <a:pPr>
              <a:buFont typeface="Wingdings" panose="05000000000000000000" pitchFamily="2" charset="2"/>
              <a:buChar char="§"/>
            </a:pPr>
            <a:r>
              <a:rPr lang="en-US" sz="2800" dirty="0"/>
              <a:t>The atomicity property entails </a:t>
            </a:r>
            <a:r>
              <a:rPr lang="en-US" sz="2800" i="1" dirty="0"/>
              <a:t>reliable</a:t>
            </a:r>
            <a:r>
              <a:rPr lang="en-US" sz="2800" dirty="0"/>
              <a:t> multicasting since it guarantees that ALL (or none) of the processes will receive the multicast message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9521729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dirty="0"/>
              <a:t>Message Ordering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>
            <a:normAutofit/>
          </a:bodyPr>
          <a:lstStyle/>
          <a:p>
            <a:pPr algn="just" eaLnBrk="1" hangingPunct="1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§"/>
              <a:defRPr/>
            </a:pPr>
            <a:r>
              <a:rPr lang="en-US" sz="2800" dirty="0"/>
              <a:t>As discussed before, there are typically three types of message orderings:</a:t>
            </a:r>
          </a:p>
          <a:p>
            <a:pPr marL="685800" lvl="1" indent="-342900" algn="just" eaLnBrk="1" hangingPunct="1">
              <a:spcBef>
                <a:spcPts val="600"/>
              </a:spcBef>
              <a:spcAft>
                <a:spcPts val="600"/>
              </a:spcAft>
              <a:buClr>
                <a:srgbClr val="0070C0"/>
              </a:buClr>
              <a:buFont typeface="+mj-lt"/>
              <a:buAutoNum type="arabicPeriod"/>
              <a:defRPr/>
            </a:pPr>
            <a:r>
              <a:rPr lang="en-US" sz="2400" dirty="0">
                <a:solidFill>
                  <a:srgbClr val="0070C0"/>
                </a:solidFill>
              </a:rPr>
              <a:t>Sequential (or FIFO) Ordering</a:t>
            </a:r>
          </a:p>
          <a:p>
            <a:pPr marL="1028700" lvl="2" algn="just" eaLnBrk="1" hangingPunct="1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  <a:defRPr/>
            </a:pPr>
            <a:r>
              <a:rPr lang="en-US" sz="2400" dirty="0"/>
              <a:t>Messages sent </a:t>
            </a:r>
            <a:r>
              <a:rPr lang="en-US" sz="2400" i="1" dirty="0"/>
              <a:t>from the same process </a:t>
            </a:r>
            <a:r>
              <a:rPr lang="en-US" sz="2400" dirty="0"/>
              <a:t>are delivered in the same order as they were sent at every receiving process </a:t>
            </a:r>
          </a:p>
          <a:p>
            <a:pPr marL="685800" lvl="1" indent="-342900" algn="just" eaLnBrk="1" hangingPunct="1">
              <a:spcBef>
                <a:spcPts val="600"/>
              </a:spcBef>
              <a:spcAft>
                <a:spcPts val="600"/>
              </a:spcAft>
              <a:buClr>
                <a:srgbClr val="0070C0"/>
              </a:buClr>
              <a:buFont typeface="+mj-lt"/>
              <a:buAutoNum type="arabicPeriod"/>
              <a:defRPr/>
            </a:pPr>
            <a:r>
              <a:rPr lang="en-US" sz="2400" dirty="0">
                <a:solidFill>
                  <a:srgbClr val="0070C0"/>
                </a:solidFill>
              </a:rPr>
              <a:t>Causal Ordering</a:t>
            </a:r>
          </a:p>
          <a:p>
            <a:pPr marL="1028700" lvl="2" algn="just" eaLnBrk="1" hangingPunct="1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  <a:defRPr/>
            </a:pPr>
            <a:r>
              <a:rPr lang="en-US" sz="2400" dirty="0"/>
              <a:t>If message </a:t>
            </a:r>
            <a:r>
              <a:rPr lang="en-US" sz="2400" i="1" dirty="0"/>
              <a:t>m</a:t>
            </a:r>
            <a:r>
              <a:rPr lang="en-US" sz="2400" i="1" baseline="-25000" dirty="0"/>
              <a:t>1</a:t>
            </a:r>
            <a:r>
              <a:rPr lang="en-US" sz="2400" dirty="0"/>
              <a:t> causally precedes message </a:t>
            </a:r>
            <a:r>
              <a:rPr lang="en-US" sz="2400" i="1" dirty="0"/>
              <a:t>m</a:t>
            </a:r>
            <a:r>
              <a:rPr lang="en-US" sz="2400" i="1" baseline="-25000" dirty="0"/>
              <a:t>2</a:t>
            </a:r>
            <a:r>
              <a:rPr lang="en-US" sz="2400" dirty="0"/>
              <a:t>, </a:t>
            </a:r>
            <a:r>
              <a:rPr lang="en-US" sz="2400" i="1" dirty="0"/>
              <a:t>m</a:t>
            </a:r>
            <a:r>
              <a:rPr lang="en-US" sz="2400" i="1" baseline="-25000" dirty="0"/>
              <a:t>1</a:t>
            </a:r>
            <a:r>
              <a:rPr lang="en-US" sz="2400" dirty="0"/>
              <a:t> is delivered before </a:t>
            </a:r>
            <a:r>
              <a:rPr lang="en-US" sz="2400" i="1" dirty="0"/>
              <a:t>m</a:t>
            </a:r>
            <a:r>
              <a:rPr lang="en-US" sz="2400" i="1" baseline="-25000" dirty="0"/>
              <a:t>2 </a:t>
            </a:r>
            <a:r>
              <a:rPr lang="en-US" sz="2400" dirty="0"/>
              <a:t>at every receiving process</a:t>
            </a:r>
          </a:p>
          <a:p>
            <a:pPr marL="685800" lvl="1" indent="-342900" algn="just" eaLnBrk="1" hangingPunct="1">
              <a:spcBef>
                <a:spcPts val="600"/>
              </a:spcBef>
              <a:spcAft>
                <a:spcPts val="600"/>
              </a:spcAft>
              <a:buClr>
                <a:srgbClr val="0070C0"/>
              </a:buClr>
              <a:buFont typeface="+mj-lt"/>
              <a:buAutoNum type="arabicPeriod"/>
              <a:defRPr/>
            </a:pPr>
            <a:r>
              <a:rPr lang="en-US" sz="2400" dirty="0">
                <a:solidFill>
                  <a:srgbClr val="0070C0"/>
                </a:solidFill>
              </a:rPr>
              <a:t>Total Ordering</a:t>
            </a:r>
          </a:p>
          <a:p>
            <a:pPr marL="1028700" lvl="2" algn="just" eaLnBrk="1" hangingPunct="1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  <a:defRPr/>
            </a:pPr>
            <a:r>
              <a:rPr lang="en-US" sz="2400" dirty="0"/>
              <a:t>Messages are delivered </a:t>
            </a:r>
            <a:r>
              <a:rPr lang="en-US" sz="2400" i="1" dirty="0"/>
              <a:t>in the same order </a:t>
            </a:r>
            <a:r>
              <a:rPr lang="en-US" sz="2400" dirty="0"/>
              <a:t>at every receiving process </a:t>
            </a:r>
          </a:p>
          <a:p>
            <a:pPr algn="just" eaLnBrk="1" hangingPunct="1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§"/>
              <a:defRPr/>
            </a:pPr>
            <a:endParaRPr lang="en-US" sz="3600" dirty="0"/>
          </a:p>
        </p:txBody>
      </p:sp>
      <p:sp>
        <p:nvSpPr>
          <p:cNvPr id="41988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AF9088EA-F6B5-4AC3-A2FB-A56D0716A146}" type="slidenum">
              <a:rPr lang="en-US" altLang="en-US" sz="1400">
                <a:solidFill>
                  <a:schemeClr val="bg2"/>
                </a:solidFill>
              </a:rPr>
              <a:pPr>
                <a:spcBef>
                  <a:spcPct val="0"/>
                </a:spcBef>
                <a:buFontTx/>
                <a:buNone/>
              </a:pPr>
              <a:t>16</a:t>
            </a:fld>
            <a:endParaRPr lang="en-US" altLang="en-US" sz="140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21193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dirty="0"/>
              <a:t>Types of Reliable Multicasting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>
          <a:xfrm>
            <a:off x="822960" y="1463040"/>
            <a:ext cx="10351008" cy="4526280"/>
          </a:xfrm>
        </p:spPr>
        <p:txBody>
          <a:bodyPr/>
          <a:lstStyle/>
          <a:p>
            <a:pPr marL="0" indent="0" algn="just" eaLnBrk="1" hangingPunct="1">
              <a:buNone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dirty="0"/>
          </a:p>
        </p:txBody>
      </p:sp>
      <p:sp>
        <p:nvSpPr>
          <p:cNvPr id="46289" name="Slide Number Placeholder 2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3AF01EC-056D-4625-89EA-A45D46250557}" type="slidenum">
              <a:rPr lang="en-US" altLang="en-US" sz="1400">
                <a:solidFill>
                  <a:schemeClr val="bg2"/>
                </a:solidFill>
              </a:rPr>
              <a:pPr>
                <a:spcBef>
                  <a:spcPct val="0"/>
                </a:spcBef>
                <a:buFontTx/>
                <a:buNone/>
              </a:pPr>
              <a:t>17</a:t>
            </a:fld>
            <a:endParaRPr lang="en-US" altLang="en-US" sz="1400">
              <a:solidFill>
                <a:schemeClr val="bg2"/>
              </a:solidFill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6603484"/>
              </p:ext>
            </p:extLst>
          </p:nvPr>
        </p:nvGraphicFramePr>
        <p:xfrm>
          <a:off x="2209800" y="2743201"/>
          <a:ext cx="8077200" cy="25955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92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92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92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795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Multicasting Type</a:t>
                      </a:r>
                    </a:p>
                  </a:txBody>
                  <a:tcPr marT="45714" marB="45714">
                    <a:solidFill>
                      <a:srgbClr val="C4123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Basic</a:t>
                      </a:r>
                      <a:r>
                        <a:rPr lang="en-US" sz="1800" baseline="0" dirty="0"/>
                        <a:t> Message Ordering</a:t>
                      </a:r>
                      <a:endParaRPr lang="en-US" sz="1800" dirty="0"/>
                    </a:p>
                  </a:txBody>
                  <a:tcPr marT="45714" marB="45714">
                    <a:solidFill>
                      <a:srgbClr val="C4123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Total-Ordered Delivery?</a:t>
                      </a:r>
                    </a:p>
                  </a:txBody>
                  <a:tcPr marT="45714" marB="45714">
                    <a:solidFill>
                      <a:srgbClr val="C4123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795">
                <a:tc>
                  <a:txBody>
                    <a:bodyPr/>
                    <a:lstStyle/>
                    <a:p>
                      <a:pPr algn="ctr"/>
                      <a:r>
                        <a:rPr lang="en-US" sz="1700" dirty="0"/>
                        <a:t>Reliable multicasting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/>
                        <a:t>None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/>
                        <a:t>No</a:t>
                      </a:r>
                    </a:p>
                  </a:txBody>
                  <a:tcPr marT="45714" marB="45714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FIFO multicasting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FIFO-ordered delivery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No</a:t>
                      </a:r>
                    </a:p>
                  </a:txBody>
                  <a:tcPr marT="45714" marB="45714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Causal multicasting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Causal-ordered delivery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No</a:t>
                      </a:r>
                    </a:p>
                  </a:txBody>
                  <a:tcPr marT="45714" marB="45714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Atomic multicasting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None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Yes</a:t>
                      </a:r>
                    </a:p>
                  </a:txBody>
                  <a:tcPr marT="45714" marB="45714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FIFO atomic multicasting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FIFO-ordered</a:t>
                      </a:r>
                      <a:r>
                        <a:rPr lang="en-US" sz="1400" baseline="0" dirty="0"/>
                        <a:t> delivery</a:t>
                      </a:r>
                      <a:endParaRPr lang="en-US" sz="1400" dirty="0"/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Yes</a:t>
                      </a:r>
                    </a:p>
                  </a:txBody>
                  <a:tcPr marT="45714" marB="45714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Causal atomic multicasting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Causal-ordered delivery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Yes</a:t>
                      </a:r>
                    </a:p>
                  </a:txBody>
                  <a:tcPr marT="45714" marB="45714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12" name="Rectangle 3"/>
          <p:cNvSpPr txBox="1">
            <a:spLocks noChangeArrowheads="1"/>
          </p:cNvSpPr>
          <p:nvPr/>
        </p:nvSpPr>
        <p:spPr bwMode="auto">
          <a:xfrm>
            <a:off x="841248" y="1463040"/>
            <a:ext cx="10332720" cy="11769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3200">
                <a:solidFill>
                  <a:srgbClr val="808080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800">
                <a:solidFill>
                  <a:srgbClr val="808080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400">
                <a:solidFill>
                  <a:srgbClr val="808080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9pPr>
          </a:lstStyle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800" kern="0" dirty="0">
                <a:solidFill>
                  <a:schemeClr val="tx1"/>
                </a:solidFill>
              </a:rPr>
              <a:t>There is usually a distinction between </a:t>
            </a:r>
            <a:r>
              <a:rPr lang="en-US" sz="2800" i="1" kern="0" dirty="0">
                <a:solidFill>
                  <a:schemeClr val="tx1"/>
                </a:solidFill>
              </a:rPr>
              <a:t>six</a:t>
            </a:r>
            <a:r>
              <a:rPr lang="en-US" sz="2800" kern="0" dirty="0">
                <a:solidFill>
                  <a:schemeClr val="tx1"/>
                </a:solidFill>
              </a:rPr>
              <a:t> types of reliable multicasting</a:t>
            </a:r>
            <a:endParaRPr lang="en-US" sz="2400" kern="0" dirty="0">
              <a:solidFill>
                <a:schemeClr val="tx1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33600" y="3495369"/>
            <a:ext cx="8229600" cy="2390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00993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dirty="0"/>
              <a:t>Types of Reliable Multicasting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algn="just" eaLnBrk="1" hangingPunct="1">
              <a:buNone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dirty="0"/>
          </a:p>
        </p:txBody>
      </p:sp>
      <p:sp>
        <p:nvSpPr>
          <p:cNvPr id="46289" name="Slide Number Placeholder 2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3AF01EC-056D-4625-89EA-A45D46250557}" type="slidenum">
              <a:rPr lang="en-US" altLang="en-US" sz="1400">
                <a:solidFill>
                  <a:schemeClr val="bg2"/>
                </a:solidFill>
              </a:rPr>
              <a:pPr>
                <a:spcBef>
                  <a:spcPct val="0"/>
                </a:spcBef>
                <a:buFontTx/>
                <a:buNone/>
              </a:pPr>
              <a:t>18</a:t>
            </a:fld>
            <a:endParaRPr lang="en-US" altLang="en-US" sz="1400">
              <a:solidFill>
                <a:schemeClr val="bg2"/>
              </a:solidFill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1410410"/>
              </p:ext>
            </p:extLst>
          </p:nvPr>
        </p:nvGraphicFramePr>
        <p:xfrm>
          <a:off x="2209800" y="2743201"/>
          <a:ext cx="8077200" cy="25955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92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92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92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795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Multicasting Type</a:t>
                      </a:r>
                    </a:p>
                  </a:txBody>
                  <a:tcPr marT="45714" marB="45714">
                    <a:solidFill>
                      <a:srgbClr val="C4123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Basic</a:t>
                      </a:r>
                      <a:r>
                        <a:rPr lang="en-US" sz="1800" baseline="0" dirty="0"/>
                        <a:t> Message Ordering</a:t>
                      </a:r>
                      <a:endParaRPr lang="en-US" sz="1800" dirty="0"/>
                    </a:p>
                  </a:txBody>
                  <a:tcPr marT="45714" marB="45714">
                    <a:solidFill>
                      <a:srgbClr val="C4123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Total-Ordered Delivery?</a:t>
                      </a:r>
                    </a:p>
                  </a:txBody>
                  <a:tcPr marT="45714" marB="45714">
                    <a:solidFill>
                      <a:srgbClr val="C4123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795">
                <a:tc>
                  <a:txBody>
                    <a:bodyPr/>
                    <a:lstStyle/>
                    <a:p>
                      <a:pPr algn="ctr"/>
                      <a:r>
                        <a:rPr lang="en-US" sz="1700" dirty="0"/>
                        <a:t>Reliable multicasting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/>
                        <a:t>None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/>
                        <a:t>No</a:t>
                      </a:r>
                    </a:p>
                  </a:txBody>
                  <a:tcPr marT="45714" marB="45714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795">
                <a:tc>
                  <a:txBody>
                    <a:bodyPr/>
                    <a:lstStyle/>
                    <a:p>
                      <a:pPr algn="ctr"/>
                      <a:r>
                        <a:rPr lang="en-US" sz="1700" dirty="0"/>
                        <a:t>FIFO multicasting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/>
                        <a:t>FIFO-ordered delivery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/>
                        <a:t>No</a:t>
                      </a:r>
                    </a:p>
                  </a:txBody>
                  <a:tcPr marT="45714" marB="45714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Causal multicasting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Causal-ordered delivery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No</a:t>
                      </a:r>
                    </a:p>
                  </a:txBody>
                  <a:tcPr marT="45714" marB="45714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Atomic multicasting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None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Yes</a:t>
                      </a:r>
                    </a:p>
                  </a:txBody>
                  <a:tcPr marT="45714" marB="45714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FIFO atomic multicasting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FIFO-ordered</a:t>
                      </a:r>
                      <a:r>
                        <a:rPr lang="en-US" sz="1400" baseline="0" dirty="0"/>
                        <a:t> delivery</a:t>
                      </a:r>
                      <a:endParaRPr lang="en-US" sz="1400" dirty="0"/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Yes</a:t>
                      </a:r>
                    </a:p>
                  </a:txBody>
                  <a:tcPr marT="45714" marB="45714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Causal atomic multicasting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Causal-ordered delivery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Yes</a:t>
                      </a:r>
                    </a:p>
                  </a:txBody>
                  <a:tcPr marT="45714" marB="45714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12" name="Rectangle 3"/>
          <p:cNvSpPr txBox="1">
            <a:spLocks noChangeArrowheads="1"/>
          </p:cNvSpPr>
          <p:nvPr/>
        </p:nvSpPr>
        <p:spPr bwMode="auto">
          <a:xfrm>
            <a:off x="841248" y="1463040"/>
            <a:ext cx="10332720" cy="12801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3200">
                <a:solidFill>
                  <a:srgbClr val="808080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800">
                <a:solidFill>
                  <a:srgbClr val="808080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400">
                <a:solidFill>
                  <a:srgbClr val="808080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9pPr>
          </a:lstStyle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800" kern="0" dirty="0">
                <a:solidFill>
                  <a:schemeClr val="tx1"/>
                </a:solidFill>
              </a:rPr>
              <a:t>There is usually a distinction between </a:t>
            </a:r>
            <a:r>
              <a:rPr lang="en-US" sz="2800" i="1" kern="0" dirty="0">
                <a:solidFill>
                  <a:schemeClr val="tx1"/>
                </a:solidFill>
              </a:rPr>
              <a:t>six</a:t>
            </a:r>
            <a:r>
              <a:rPr lang="en-US" sz="2800" kern="0" dirty="0">
                <a:solidFill>
                  <a:schemeClr val="tx1"/>
                </a:solidFill>
              </a:rPr>
              <a:t> types of reliable multicasting</a:t>
            </a:r>
            <a:endParaRPr lang="en-US" sz="2400" kern="0" dirty="0">
              <a:solidFill>
                <a:schemeClr val="tx1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33600" y="3856705"/>
            <a:ext cx="8229600" cy="19999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8148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dirty="0"/>
              <a:t>Types of Reliable Multicasting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algn="just" eaLnBrk="1" hangingPunct="1">
              <a:buNone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dirty="0"/>
          </a:p>
        </p:txBody>
      </p:sp>
      <p:sp>
        <p:nvSpPr>
          <p:cNvPr id="46289" name="Slide Number Placeholder 2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3AF01EC-056D-4625-89EA-A45D46250557}" type="slidenum">
              <a:rPr lang="en-US" altLang="en-US" sz="1400">
                <a:solidFill>
                  <a:schemeClr val="bg2"/>
                </a:solidFill>
              </a:rPr>
              <a:pPr>
                <a:spcBef>
                  <a:spcPct val="0"/>
                </a:spcBef>
                <a:buFontTx/>
                <a:buNone/>
              </a:pPr>
              <a:t>19</a:t>
            </a:fld>
            <a:endParaRPr lang="en-US" altLang="en-US" sz="1400">
              <a:solidFill>
                <a:schemeClr val="bg2"/>
              </a:solidFill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62359179"/>
              </p:ext>
            </p:extLst>
          </p:nvPr>
        </p:nvGraphicFramePr>
        <p:xfrm>
          <a:off x="2209800" y="2743201"/>
          <a:ext cx="8077200" cy="25955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92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92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92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795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Multicasting Type</a:t>
                      </a:r>
                    </a:p>
                  </a:txBody>
                  <a:tcPr marT="45714" marB="45714">
                    <a:solidFill>
                      <a:srgbClr val="C4123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Basic</a:t>
                      </a:r>
                      <a:r>
                        <a:rPr lang="en-US" sz="1800" baseline="0" dirty="0"/>
                        <a:t> Message Ordering</a:t>
                      </a:r>
                      <a:endParaRPr lang="en-US" sz="1800" dirty="0"/>
                    </a:p>
                  </a:txBody>
                  <a:tcPr marT="45714" marB="45714">
                    <a:solidFill>
                      <a:srgbClr val="C4123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Total-Ordered Delivery?</a:t>
                      </a:r>
                    </a:p>
                  </a:txBody>
                  <a:tcPr marT="45714" marB="45714">
                    <a:solidFill>
                      <a:srgbClr val="C4123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795">
                <a:tc>
                  <a:txBody>
                    <a:bodyPr/>
                    <a:lstStyle/>
                    <a:p>
                      <a:pPr algn="ctr"/>
                      <a:r>
                        <a:rPr lang="en-US" sz="1700" dirty="0"/>
                        <a:t>Reliable multicasting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/>
                        <a:t>None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/>
                        <a:t>No</a:t>
                      </a:r>
                    </a:p>
                  </a:txBody>
                  <a:tcPr marT="45714" marB="45714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795">
                <a:tc>
                  <a:txBody>
                    <a:bodyPr/>
                    <a:lstStyle/>
                    <a:p>
                      <a:pPr algn="ctr"/>
                      <a:r>
                        <a:rPr lang="en-US" sz="1700" dirty="0"/>
                        <a:t>FIFO multicasting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/>
                        <a:t>FIFO-ordered delivery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/>
                        <a:t>No</a:t>
                      </a:r>
                    </a:p>
                  </a:txBody>
                  <a:tcPr marT="45714" marB="45714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795">
                <a:tc>
                  <a:txBody>
                    <a:bodyPr/>
                    <a:lstStyle/>
                    <a:p>
                      <a:pPr algn="ctr"/>
                      <a:r>
                        <a:rPr lang="en-US" sz="1700" dirty="0"/>
                        <a:t>Causal multicasting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/>
                        <a:t>Causal-ordered delivery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/>
                        <a:t>No</a:t>
                      </a:r>
                    </a:p>
                  </a:txBody>
                  <a:tcPr marT="45714" marB="45714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Atomic multicasting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None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Yes</a:t>
                      </a:r>
                    </a:p>
                  </a:txBody>
                  <a:tcPr marT="45714" marB="45714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FIFO atomic multicasting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FIFO-ordered</a:t>
                      </a:r>
                      <a:r>
                        <a:rPr lang="en-US" sz="1400" baseline="0" dirty="0"/>
                        <a:t> delivery</a:t>
                      </a:r>
                      <a:endParaRPr lang="en-US" sz="1400" dirty="0"/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Yes</a:t>
                      </a:r>
                    </a:p>
                  </a:txBody>
                  <a:tcPr marT="45714" marB="45714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Causal atomic multicasting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Causal-ordered delivery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Yes</a:t>
                      </a:r>
                    </a:p>
                  </a:txBody>
                  <a:tcPr marT="45714" marB="45714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12" name="Rectangle 3"/>
          <p:cNvSpPr txBox="1">
            <a:spLocks noChangeArrowheads="1"/>
          </p:cNvSpPr>
          <p:nvPr/>
        </p:nvSpPr>
        <p:spPr bwMode="auto">
          <a:xfrm>
            <a:off x="841248" y="1463040"/>
            <a:ext cx="10332720" cy="1167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3200">
                <a:solidFill>
                  <a:srgbClr val="808080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800">
                <a:solidFill>
                  <a:srgbClr val="808080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400">
                <a:solidFill>
                  <a:srgbClr val="808080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9pPr>
          </a:lstStyle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800" kern="0" dirty="0">
                <a:solidFill>
                  <a:schemeClr val="tx1"/>
                </a:solidFill>
              </a:rPr>
              <a:t>There is usually a distinction between </a:t>
            </a:r>
            <a:r>
              <a:rPr lang="en-US" sz="2800" i="1" kern="0" dirty="0">
                <a:solidFill>
                  <a:schemeClr val="tx1"/>
                </a:solidFill>
              </a:rPr>
              <a:t>six</a:t>
            </a:r>
            <a:r>
              <a:rPr lang="en-US" sz="2800" kern="0" dirty="0">
                <a:solidFill>
                  <a:schemeClr val="tx1"/>
                </a:solidFill>
              </a:rPr>
              <a:t> types of reliable multicasting</a:t>
            </a:r>
            <a:endParaRPr lang="en-US" sz="2400" kern="0" dirty="0">
              <a:solidFill>
                <a:schemeClr val="tx1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33600" y="4227873"/>
            <a:ext cx="8229600" cy="16189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1048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dirty="0"/>
              <a:t>Today…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>
            <a:normAutofit/>
          </a:bodyPr>
          <a:lstStyle/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400" dirty="0">
                <a:solidFill>
                  <a:srgbClr val="0070C0"/>
                </a:solidFill>
              </a:rPr>
              <a:t>Last Session:</a:t>
            </a:r>
          </a:p>
          <a:p>
            <a:pPr lvl="1" algn="just" eaLnBrk="1" hangingPunct="1">
              <a:buFont typeface="Wingdings" pitchFamily="2" charset="2"/>
              <a:buChar char="§"/>
              <a:defRPr/>
            </a:pPr>
            <a:r>
              <a:rPr lang="en-US" sz="2400" dirty="0"/>
              <a:t>Replication - Part II</a:t>
            </a:r>
            <a:endParaRPr lang="en-US" sz="2000" dirty="0"/>
          </a:p>
          <a:p>
            <a:pPr marL="1828800" lvl="4" indent="0" algn="just" eaLnBrk="1" hangingPunct="1">
              <a:buNone/>
              <a:defRPr/>
            </a:pPr>
            <a:endParaRPr lang="en-US" sz="14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400" dirty="0">
                <a:solidFill>
                  <a:srgbClr val="0070C0"/>
                </a:solidFill>
              </a:rPr>
              <a:t>Today’s Session:</a:t>
            </a:r>
          </a:p>
          <a:p>
            <a:pPr lvl="1" algn="just" eaLnBrk="1" hangingPunct="1">
              <a:buFont typeface="Wingdings" pitchFamily="2" charset="2"/>
              <a:buChar char="§"/>
              <a:defRPr/>
            </a:pPr>
            <a:r>
              <a:rPr lang="en-US" sz="2400" dirty="0"/>
              <a:t>Fault </a:t>
            </a:r>
            <a:r>
              <a:rPr lang="en-US" sz="2400" dirty="0" smtClean="0"/>
              <a:t>Tolerance</a:t>
            </a:r>
            <a:endParaRPr lang="en-US" sz="2400" dirty="0"/>
          </a:p>
          <a:p>
            <a:pPr lvl="2" algn="just" eaLnBrk="1" hangingPunct="1">
              <a:buFont typeface="Wingdings" pitchFamily="2" charset="2"/>
              <a:buChar char="§"/>
              <a:defRPr/>
            </a:pPr>
            <a:r>
              <a:rPr lang="en-US" dirty="0"/>
              <a:t>Definitions</a:t>
            </a:r>
          </a:p>
          <a:p>
            <a:pPr lvl="2" algn="just" eaLnBrk="1" hangingPunct="1">
              <a:buFont typeface="Wingdings" pitchFamily="2" charset="2"/>
              <a:buChar char="§"/>
              <a:defRPr/>
            </a:pPr>
            <a:r>
              <a:rPr lang="en-US" dirty="0"/>
              <a:t>Detecting and masking failures</a:t>
            </a:r>
          </a:p>
          <a:p>
            <a:pPr lvl="3" algn="just" eaLnBrk="1" hangingPunct="1">
              <a:buFont typeface="Wingdings" pitchFamily="2" charset="2"/>
              <a:buChar char="§"/>
              <a:defRPr/>
            </a:pPr>
            <a:r>
              <a:rPr lang="en-US" sz="2000" dirty="0"/>
              <a:t>2PC</a:t>
            </a:r>
          </a:p>
          <a:p>
            <a:pPr lvl="4" algn="just" eaLnBrk="1" hangingPunct="1">
              <a:buFont typeface="Wingdings" pitchFamily="2" charset="2"/>
              <a:buChar char="§"/>
              <a:defRPr/>
            </a:pPr>
            <a:endParaRPr lang="en-US" sz="16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400" dirty="0">
                <a:solidFill>
                  <a:srgbClr val="0070C0"/>
                </a:solidFill>
              </a:rPr>
              <a:t>Announcements:</a:t>
            </a:r>
          </a:p>
          <a:p>
            <a:pPr lvl="1" algn="just">
              <a:buFont typeface="Wingdings" pitchFamily="2" charset="2"/>
              <a:buChar char="§"/>
              <a:defRPr/>
            </a:pPr>
            <a:r>
              <a:rPr lang="en-US" sz="2400" dirty="0"/>
              <a:t>Project 4 is due </a:t>
            </a:r>
            <a:r>
              <a:rPr lang="en-US" sz="2400" i="1" dirty="0"/>
              <a:t>on Dec </a:t>
            </a:r>
            <a:r>
              <a:rPr lang="en-US" sz="2400" i="1" dirty="0" smtClean="0"/>
              <a:t>3 </a:t>
            </a:r>
            <a:r>
              <a:rPr lang="en-US" sz="2400" dirty="0"/>
              <a:t>by </a:t>
            </a:r>
            <a:r>
              <a:rPr lang="en-US" sz="2400" dirty="0" smtClean="0"/>
              <a:t>midnight </a:t>
            </a:r>
          </a:p>
          <a:p>
            <a:pPr lvl="1" algn="just">
              <a:buFont typeface="Wingdings" pitchFamily="2" charset="2"/>
              <a:buChar char="§"/>
              <a:defRPr/>
            </a:pPr>
            <a:r>
              <a:rPr lang="en-US" sz="2400" dirty="0" smtClean="0"/>
              <a:t>PS5 </a:t>
            </a:r>
            <a:r>
              <a:rPr lang="en-US" sz="2400" dirty="0"/>
              <a:t>is due on December 5 by midnight</a:t>
            </a:r>
          </a:p>
          <a:p>
            <a:pPr lvl="1" algn="just">
              <a:buFont typeface="Wingdings" pitchFamily="2" charset="2"/>
              <a:buChar char="§"/>
              <a:defRPr/>
            </a:pPr>
            <a:r>
              <a:rPr lang="en-US" sz="2400" dirty="0">
                <a:solidFill>
                  <a:srgbClr val="FF0000"/>
                </a:solidFill>
              </a:rPr>
              <a:t>The final exam is on Thursday, Dec 12 from 8:30 to 11:30AM in room 3044. It will be open book, open notes.</a:t>
            </a:r>
          </a:p>
        </p:txBody>
      </p:sp>
    </p:spTree>
    <p:extLst>
      <p:ext uri="{BB962C8B-B14F-4D97-AF65-F5344CB8AC3E}">
        <p14:creationId xmlns:p14="http://schemas.microsoft.com/office/powerpoint/2010/main" val="996522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dirty="0"/>
              <a:t>Types of Reliable Multicasting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algn="just" eaLnBrk="1" hangingPunct="1">
              <a:buNone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dirty="0"/>
          </a:p>
        </p:txBody>
      </p:sp>
      <p:sp>
        <p:nvSpPr>
          <p:cNvPr id="46289" name="Slide Number Placeholder 2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3AF01EC-056D-4625-89EA-A45D46250557}" type="slidenum">
              <a:rPr lang="en-US" altLang="en-US" sz="1400">
                <a:solidFill>
                  <a:schemeClr val="bg2"/>
                </a:solidFill>
              </a:rPr>
              <a:pPr>
                <a:spcBef>
                  <a:spcPct val="0"/>
                </a:spcBef>
                <a:buFontTx/>
                <a:buNone/>
              </a:pPr>
              <a:t>20</a:t>
            </a:fld>
            <a:endParaRPr lang="en-US" altLang="en-US" sz="1400">
              <a:solidFill>
                <a:schemeClr val="bg2"/>
              </a:solidFill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6345140"/>
              </p:ext>
            </p:extLst>
          </p:nvPr>
        </p:nvGraphicFramePr>
        <p:xfrm>
          <a:off x="2209800" y="2743201"/>
          <a:ext cx="8077200" cy="25955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92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92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92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795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Multicasting Type</a:t>
                      </a:r>
                    </a:p>
                  </a:txBody>
                  <a:tcPr marT="45714" marB="45714">
                    <a:solidFill>
                      <a:srgbClr val="C4123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Basic</a:t>
                      </a:r>
                      <a:r>
                        <a:rPr lang="en-US" sz="1800" baseline="0" dirty="0"/>
                        <a:t> Message Ordering</a:t>
                      </a:r>
                      <a:endParaRPr lang="en-US" sz="1800" dirty="0"/>
                    </a:p>
                  </a:txBody>
                  <a:tcPr marT="45714" marB="45714">
                    <a:solidFill>
                      <a:srgbClr val="C4123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Total-Ordered Delivery?</a:t>
                      </a:r>
                    </a:p>
                  </a:txBody>
                  <a:tcPr marT="45714" marB="45714">
                    <a:solidFill>
                      <a:srgbClr val="C4123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795">
                <a:tc>
                  <a:txBody>
                    <a:bodyPr/>
                    <a:lstStyle/>
                    <a:p>
                      <a:pPr algn="ctr"/>
                      <a:r>
                        <a:rPr lang="en-US" sz="1700" dirty="0"/>
                        <a:t>Reliable multicasting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/>
                        <a:t>None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/>
                        <a:t>No</a:t>
                      </a:r>
                    </a:p>
                  </a:txBody>
                  <a:tcPr marT="45714" marB="45714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795">
                <a:tc>
                  <a:txBody>
                    <a:bodyPr/>
                    <a:lstStyle/>
                    <a:p>
                      <a:pPr algn="ctr"/>
                      <a:r>
                        <a:rPr lang="en-US" sz="1700" dirty="0"/>
                        <a:t>FIFO multicasting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/>
                        <a:t>FIFO-ordered delivery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/>
                        <a:t>No</a:t>
                      </a:r>
                    </a:p>
                  </a:txBody>
                  <a:tcPr marT="45714" marB="45714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795">
                <a:tc>
                  <a:txBody>
                    <a:bodyPr/>
                    <a:lstStyle/>
                    <a:p>
                      <a:pPr algn="ctr"/>
                      <a:r>
                        <a:rPr lang="en-US" sz="1700" dirty="0"/>
                        <a:t>Causal multicasting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/>
                        <a:t>Causal-ordered delivery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/>
                        <a:t>No</a:t>
                      </a:r>
                    </a:p>
                  </a:txBody>
                  <a:tcPr marT="45714" marB="45714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795">
                <a:tc>
                  <a:txBody>
                    <a:bodyPr/>
                    <a:lstStyle/>
                    <a:p>
                      <a:pPr algn="ctr"/>
                      <a:r>
                        <a:rPr lang="en-US" sz="1700" dirty="0"/>
                        <a:t>Atomic multicasting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/>
                        <a:t>None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/>
                        <a:t>Yes</a:t>
                      </a:r>
                    </a:p>
                  </a:txBody>
                  <a:tcPr marT="45714" marB="45714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FIFO atomic multicasting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FIFO-ordered</a:t>
                      </a:r>
                      <a:r>
                        <a:rPr lang="en-US" sz="1400" baseline="0" dirty="0"/>
                        <a:t> delivery</a:t>
                      </a:r>
                      <a:endParaRPr lang="en-US" sz="1400" dirty="0"/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Yes</a:t>
                      </a:r>
                    </a:p>
                  </a:txBody>
                  <a:tcPr marT="45714" marB="45714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Causal atomic multicasting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Causal-ordered delivery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Yes</a:t>
                      </a:r>
                    </a:p>
                  </a:txBody>
                  <a:tcPr marT="45714" marB="45714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12" name="Rectangle 3"/>
          <p:cNvSpPr txBox="1">
            <a:spLocks noChangeArrowheads="1"/>
          </p:cNvSpPr>
          <p:nvPr/>
        </p:nvSpPr>
        <p:spPr bwMode="auto">
          <a:xfrm>
            <a:off x="841248" y="1463040"/>
            <a:ext cx="10332720" cy="10515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3200">
                <a:solidFill>
                  <a:srgbClr val="808080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800">
                <a:solidFill>
                  <a:srgbClr val="808080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400">
                <a:solidFill>
                  <a:srgbClr val="808080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9pPr>
          </a:lstStyle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800" kern="0" dirty="0">
                <a:solidFill>
                  <a:schemeClr val="tx1"/>
                </a:solidFill>
              </a:rPr>
              <a:t>There is usually a distinction between </a:t>
            </a:r>
            <a:r>
              <a:rPr lang="en-US" sz="2800" i="1" kern="0" dirty="0">
                <a:solidFill>
                  <a:schemeClr val="tx1"/>
                </a:solidFill>
              </a:rPr>
              <a:t>six</a:t>
            </a:r>
            <a:r>
              <a:rPr lang="en-US" sz="2800" kern="0" dirty="0">
                <a:solidFill>
                  <a:schemeClr val="tx1"/>
                </a:solidFill>
              </a:rPr>
              <a:t> types of reliable multicasting</a:t>
            </a:r>
            <a:endParaRPr lang="en-US" sz="2400" kern="0" dirty="0">
              <a:solidFill>
                <a:schemeClr val="tx1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33600" y="4572001"/>
            <a:ext cx="8229600" cy="12846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8030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dirty="0"/>
              <a:t>Types of Reliable Multicasting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algn="just" eaLnBrk="1" hangingPunct="1">
              <a:buNone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dirty="0"/>
          </a:p>
        </p:txBody>
      </p:sp>
      <p:sp>
        <p:nvSpPr>
          <p:cNvPr id="46289" name="Slide Number Placeholder 2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3AF01EC-056D-4625-89EA-A45D46250557}" type="slidenum">
              <a:rPr lang="en-US" altLang="en-US" sz="1400">
                <a:solidFill>
                  <a:schemeClr val="bg2"/>
                </a:solidFill>
              </a:rPr>
              <a:pPr>
                <a:spcBef>
                  <a:spcPct val="0"/>
                </a:spcBef>
                <a:buFontTx/>
                <a:buNone/>
              </a:pPr>
              <a:t>21</a:t>
            </a:fld>
            <a:endParaRPr lang="en-US" altLang="en-US" sz="1400">
              <a:solidFill>
                <a:schemeClr val="bg2"/>
              </a:solidFill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16534148"/>
              </p:ext>
            </p:extLst>
          </p:nvPr>
        </p:nvGraphicFramePr>
        <p:xfrm>
          <a:off x="2209800" y="2743201"/>
          <a:ext cx="8077200" cy="25955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92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92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92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795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Multicasting Type</a:t>
                      </a:r>
                    </a:p>
                  </a:txBody>
                  <a:tcPr marT="45714" marB="45714">
                    <a:solidFill>
                      <a:srgbClr val="C4123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Basic</a:t>
                      </a:r>
                      <a:r>
                        <a:rPr lang="en-US" sz="1800" baseline="0" dirty="0"/>
                        <a:t> Message Ordering</a:t>
                      </a:r>
                      <a:endParaRPr lang="en-US" sz="1800" dirty="0"/>
                    </a:p>
                  </a:txBody>
                  <a:tcPr marT="45714" marB="45714">
                    <a:solidFill>
                      <a:srgbClr val="C4123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Total-Ordered Delivery?</a:t>
                      </a:r>
                    </a:p>
                  </a:txBody>
                  <a:tcPr marT="45714" marB="45714">
                    <a:solidFill>
                      <a:srgbClr val="C4123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795">
                <a:tc>
                  <a:txBody>
                    <a:bodyPr/>
                    <a:lstStyle/>
                    <a:p>
                      <a:pPr algn="ctr"/>
                      <a:r>
                        <a:rPr lang="en-US" sz="1700" dirty="0"/>
                        <a:t>Reliable multicasting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/>
                        <a:t>None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/>
                        <a:t>No</a:t>
                      </a:r>
                    </a:p>
                  </a:txBody>
                  <a:tcPr marT="45714" marB="45714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795">
                <a:tc>
                  <a:txBody>
                    <a:bodyPr/>
                    <a:lstStyle/>
                    <a:p>
                      <a:pPr algn="ctr"/>
                      <a:r>
                        <a:rPr lang="en-US" sz="1700" dirty="0"/>
                        <a:t>FIFO multicasting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/>
                        <a:t>FIFO-ordered delivery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/>
                        <a:t>No</a:t>
                      </a:r>
                    </a:p>
                  </a:txBody>
                  <a:tcPr marT="45714" marB="45714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795">
                <a:tc>
                  <a:txBody>
                    <a:bodyPr/>
                    <a:lstStyle/>
                    <a:p>
                      <a:pPr algn="ctr"/>
                      <a:r>
                        <a:rPr lang="en-US" sz="1700" dirty="0"/>
                        <a:t>Causal multicasting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/>
                        <a:t>Causal-ordered delivery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/>
                        <a:t>No</a:t>
                      </a:r>
                    </a:p>
                  </a:txBody>
                  <a:tcPr marT="45714" marB="45714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795">
                <a:tc>
                  <a:txBody>
                    <a:bodyPr/>
                    <a:lstStyle/>
                    <a:p>
                      <a:pPr algn="ctr"/>
                      <a:r>
                        <a:rPr lang="en-US" sz="1700" dirty="0"/>
                        <a:t>Atomic multicasting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/>
                        <a:t>None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/>
                        <a:t>Yes</a:t>
                      </a:r>
                    </a:p>
                  </a:txBody>
                  <a:tcPr marT="45714" marB="45714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795">
                <a:tc>
                  <a:txBody>
                    <a:bodyPr/>
                    <a:lstStyle/>
                    <a:p>
                      <a:pPr algn="ctr"/>
                      <a:r>
                        <a:rPr lang="en-US" sz="1700" dirty="0"/>
                        <a:t>FIFO atomic multicasting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/>
                        <a:t>FIFO-ordered</a:t>
                      </a:r>
                      <a:r>
                        <a:rPr lang="en-US" sz="1700" baseline="0" dirty="0"/>
                        <a:t> delivery</a:t>
                      </a:r>
                      <a:endParaRPr lang="en-US" sz="1700" dirty="0"/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/>
                        <a:t>Yes</a:t>
                      </a:r>
                    </a:p>
                  </a:txBody>
                  <a:tcPr marT="45714" marB="45714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Causal atomic multicasting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Causal-ordered delivery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Yes</a:t>
                      </a:r>
                    </a:p>
                  </a:txBody>
                  <a:tcPr marT="45714" marB="45714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12" name="Rectangle 3"/>
          <p:cNvSpPr txBox="1">
            <a:spLocks noChangeArrowheads="1"/>
          </p:cNvSpPr>
          <p:nvPr/>
        </p:nvSpPr>
        <p:spPr bwMode="auto">
          <a:xfrm>
            <a:off x="841248" y="1463040"/>
            <a:ext cx="10332720" cy="11474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3200">
                <a:solidFill>
                  <a:srgbClr val="808080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800">
                <a:solidFill>
                  <a:srgbClr val="808080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400">
                <a:solidFill>
                  <a:srgbClr val="808080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9pPr>
          </a:lstStyle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800" kern="0" dirty="0">
                <a:solidFill>
                  <a:schemeClr val="tx1"/>
                </a:solidFill>
              </a:rPr>
              <a:t>There is usually a distinction between </a:t>
            </a:r>
            <a:r>
              <a:rPr lang="en-US" sz="2800" i="1" kern="0" dirty="0">
                <a:solidFill>
                  <a:schemeClr val="tx1"/>
                </a:solidFill>
              </a:rPr>
              <a:t>six</a:t>
            </a:r>
            <a:r>
              <a:rPr lang="en-US" sz="2800" kern="0" dirty="0">
                <a:solidFill>
                  <a:schemeClr val="tx1"/>
                </a:solidFill>
              </a:rPr>
              <a:t> types of reliable multicasting</a:t>
            </a:r>
            <a:endParaRPr lang="en-US" sz="2400" kern="0" dirty="0">
              <a:solidFill>
                <a:schemeClr val="tx1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33600" y="4953001"/>
            <a:ext cx="8229600" cy="9036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7051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dirty="0"/>
              <a:t>Types of Reliable Multicasting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algn="just" eaLnBrk="1" hangingPunct="1">
              <a:buNone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dirty="0"/>
          </a:p>
        </p:txBody>
      </p:sp>
      <p:sp>
        <p:nvSpPr>
          <p:cNvPr id="46289" name="Slide Number Placeholder 2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3AF01EC-056D-4625-89EA-A45D46250557}" type="slidenum">
              <a:rPr lang="en-US" altLang="en-US" sz="1400">
                <a:solidFill>
                  <a:schemeClr val="bg2"/>
                </a:solidFill>
              </a:rPr>
              <a:pPr>
                <a:spcBef>
                  <a:spcPct val="0"/>
                </a:spcBef>
                <a:buFontTx/>
                <a:buNone/>
              </a:pPr>
              <a:t>22</a:t>
            </a:fld>
            <a:endParaRPr lang="en-US" altLang="en-US" sz="1400">
              <a:solidFill>
                <a:schemeClr val="bg2"/>
              </a:solidFill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1676674"/>
              </p:ext>
            </p:extLst>
          </p:nvPr>
        </p:nvGraphicFramePr>
        <p:xfrm>
          <a:off x="2209800" y="2743198"/>
          <a:ext cx="8077200" cy="25955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92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92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92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795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Multicasting Type</a:t>
                      </a:r>
                    </a:p>
                  </a:txBody>
                  <a:tcPr marT="45714" marB="45714">
                    <a:solidFill>
                      <a:srgbClr val="C4123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Basic</a:t>
                      </a:r>
                      <a:r>
                        <a:rPr lang="en-US" sz="1800" baseline="0" dirty="0"/>
                        <a:t> Message Ordering</a:t>
                      </a:r>
                      <a:endParaRPr lang="en-US" sz="1800" dirty="0"/>
                    </a:p>
                  </a:txBody>
                  <a:tcPr marT="45714" marB="45714">
                    <a:solidFill>
                      <a:srgbClr val="C4123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Total-Ordered Delivery?</a:t>
                      </a:r>
                    </a:p>
                  </a:txBody>
                  <a:tcPr marT="45714" marB="45714">
                    <a:solidFill>
                      <a:srgbClr val="C4123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795">
                <a:tc>
                  <a:txBody>
                    <a:bodyPr/>
                    <a:lstStyle/>
                    <a:p>
                      <a:pPr algn="ctr"/>
                      <a:r>
                        <a:rPr lang="en-US" sz="1700" dirty="0"/>
                        <a:t>Reliable multicasting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/>
                        <a:t>None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/>
                        <a:t>No</a:t>
                      </a:r>
                    </a:p>
                  </a:txBody>
                  <a:tcPr marT="45714" marB="45714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795">
                <a:tc>
                  <a:txBody>
                    <a:bodyPr/>
                    <a:lstStyle/>
                    <a:p>
                      <a:pPr algn="ctr"/>
                      <a:r>
                        <a:rPr lang="en-US" sz="1700" dirty="0"/>
                        <a:t>FIFO multicasting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/>
                        <a:t>FIFO-ordered delivery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/>
                        <a:t>No</a:t>
                      </a:r>
                    </a:p>
                  </a:txBody>
                  <a:tcPr marT="45714" marB="45714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795">
                <a:tc>
                  <a:txBody>
                    <a:bodyPr/>
                    <a:lstStyle/>
                    <a:p>
                      <a:pPr algn="ctr"/>
                      <a:r>
                        <a:rPr lang="en-US" sz="1700" dirty="0"/>
                        <a:t>Causal multicasting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/>
                        <a:t>Causal-ordered delivery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/>
                        <a:t>No</a:t>
                      </a:r>
                    </a:p>
                  </a:txBody>
                  <a:tcPr marT="45714" marB="45714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795">
                <a:tc>
                  <a:txBody>
                    <a:bodyPr/>
                    <a:lstStyle/>
                    <a:p>
                      <a:pPr algn="ctr"/>
                      <a:r>
                        <a:rPr lang="en-US" sz="1700" dirty="0"/>
                        <a:t>Atomic multicasting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/>
                        <a:t>None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/>
                        <a:t>Yes</a:t>
                      </a:r>
                    </a:p>
                  </a:txBody>
                  <a:tcPr marT="45714" marB="45714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795">
                <a:tc>
                  <a:txBody>
                    <a:bodyPr/>
                    <a:lstStyle/>
                    <a:p>
                      <a:pPr algn="ctr"/>
                      <a:r>
                        <a:rPr lang="en-US" sz="1700" dirty="0"/>
                        <a:t>FIFO atomic multicasting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/>
                        <a:t>FIFO-ordered</a:t>
                      </a:r>
                      <a:r>
                        <a:rPr lang="en-US" sz="1700" baseline="0" dirty="0"/>
                        <a:t> delivery</a:t>
                      </a:r>
                      <a:endParaRPr lang="en-US" sz="1700" dirty="0"/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/>
                        <a:t>Yes</a:t>
                      </a:r>
                    </a:p>
                  </a:txBody>
                  <a:tcPr marT="45714" marB="45714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795">
                <a:tc>
                  <a:txBody>
                    <a:bodyPr/>
                    <a:lstStyle/>
                    <a:p>
                      <a:pPr algn="ctr"/>
                      <a:r>
                        <a:rPr lang="en-US" sz="1700" dirty="0"/>
                        <a:t>Causal atomic multicasting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/>
                        <a:t>Causal-ordered delivery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/>
                        <a:t>Yes</a:t>
                      </a:r>
                    </a:p>
                  </a:txBody>
                  <a:tcPr marT="45714" marB="45714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12" name="Rectangle 3"/>
          <p:cNvSpPr txBox="1">
            <a:spLocks noChangeArrowheads="1"/>
          </p:cNvSpPr>
          <p:nvPr/>
        </p:nvSpPr>
        <p:spPr bwMode="auto">
          <a:xfrm>
            <a:off x="841248" y="1463040"/>
            <a:ext cx="10332720" cy="11277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3200">
                <a:solidFill>
                  <a:srgbClr val="808080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800">
                <a:solidFill>
                  <a:srgbClr val="808080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400">
                <a:solidFill>
                  <a:srgbClr val="808080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9pPr>
          </a:lstStyle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800" kern="0" dirty="0">
                <a:solidFill>
                  <a:schemeClr val="tx1"/>
                </a:solidFill>
              </a:rPr>
              <a:t>There is usually a distinction between </a:t>
            </a:r>
            <a:r>
              <a:rPr lang="en-US" sz="2800" i="1" kern="0" dirty="0">
                <a:solidFill>
                  <a:schemeClr val="tx1"/>
                </a:solidFill>
              </a:rPr>
              <a:t>six</a:t>
            </a:r>
            <a:r>
              <a:rPr lang="en-US" sz="2800" kern="0" dirty="0">
                <a:solidFill>
                  <a:schemeClr val="tx1"/>
                </a:solidFill>
              </a:rPr>
              <a:t> types of reliable multicasting</a:t>
            </a:r>
            <a:endParaRPr lang="en-US" sz="2400" kern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7111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dirty="0"/>
              <a:t>Distributed Atomic Transactions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>
            <a:normAutofit/>
          </a:bodyPr>
          <a:lstStyle/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800" dirty="0"/>
              <a:t>Atomic multicasting is an example of a general problem, known as </a:t>
            </a:r>
            <a:r>
              <a:rPr lang="en-US" sz="2800" dirty="0">
                <a:solidFill>
                  <a:srgbClr val="0070C0"/>
                </a:solidFill>
              </a:rPr>
              <a:t>distributed atomic transactions</a:t>
            </a:r>
          </a:p>
          <a:p>
            <a:pPr lvl="1" algn="just" eaLnBrk="1" hangingPunct="1">
              <a:buFont typeface="Wingdings" pitchFamily="2" charset="2"/>
              <a:buChar char="§"/>
              <a:defRPr/>
            </a:pPr>
            <a:r>
              <a:rPr lang="en-US" sz="2400" dirty="0"/>
              <a:t>Given a transaction with multiple actions</a:t>
            </a:r>
          </a:p>
          <a:p>
            <a:pPr lvl="2" algn="just" eaLnBrk="1" hangingPunct="1">
              <a:buFont typeface="Wingdings" pitchFamily="2" charset="2"/>
              <a:buChar char="§"/>
              <a:defRPr/>
            </a:pPr>
            <a:r>
              <a:rPr lang="en-US" sz="2400" dirty="0"/>
              <a:t>Either all or none of the actions are committed</a:t>
            </a:r>
          </a:p>
          <a:p>
            <a:pPr lvl="2" algn="just" eaLnBrk="1" hangingPunct="1">
              <a:buFont typeface="Wingdings" pitchFamily="2" charset="2"/>
              <a:buChar char="§"/>
              <a:defRPr/>
            </a:pPr>
            <a:r>
              <a:rPr lang="en-US" sz="2400" dirty="0"/>
              <a:t>If all actions are committed, they will be committed in the same order at all replica sites</a:t>
            </a:r>
          </a:p>
          <a:p>
            <a:pPr marL="0" indent="0" algn="just" eaLnBrk="1" hangingPunct="1">
              <a:buNone/>
              <a:defRPr/>
            </a:pPr>
            <a:endParaRPr lang="en-US" sz="2400" dirty="0">
              <a:solidFill>
                <a:schemeClr val="bg1">
                  <a:lumMod val="50000"/>
                </a:schemeClr>
              </a:solidFill>
            </a:endParaRPr>
          </a:p>
          <a:p>
            <a:pPr>
              <a:buFont typeface="Wingdings" pitchFamily="2" charset="2"/>
              <a:buChar char="§"/>
            </a:pPr>
            <a:r>
              <a:rPr lang="en-US" sz="2400" dirty="0"/>
              <a:t>A popular distributed atomic transaction protocol is known as the </a:t>
            </a:r>
            <a:r>
              <a:rPr lang="en-US" sz="2400" i="1" dirty="0">
                <a:solidFill>
                  <a:srgbClr val="0070C0"/>
                </a:solidFill>
              </a:rPr>
              <a:t>two-phase commit protocol </a:t>
            </a:r>
            <a:r>
              <a:rPr lang="en-US" sz="2400" dirty="0"/>
              <a:t>(2PC), which involves: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/>
              <a:t>One </a:t>
            </a:r>
            <a:r>
              <a:rPr lang="en-US" sz="2400" i="1" dirty="0">
                <a:solidFill>
                  <a:srgbClr val="C00000"/>
                </a:solidFill>
              </a:rPr>
              <a:t>coordinator</a:t>
            </a:r>
            <a:r>
              <a:rPr lang="en-US" sz="2400" dirty="0"/>
              <a:t> 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/>
              <a:t>Multiple </a:t>
            </a:r>
            <a:r>
              <a:rPr lang="en-US" sz="2400" i="1" dirty="0">
                <a:solidFill>
                  <a:srgbClr val="C00000"/>
                </a:solidFill>
              </a:rPr>
              <a:t>participants</a:t>
            </a:r>
            <a:endParaRPr lang="en-US" sz="3600" dirty="0"/>
          </a:p>
        </p:txBody>
      </p:sp>
      <p:sp>
        <p:nvSpPr>
          <p:cNvPr id="47108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D79142CA-E7A3-46ED-B637-551954927870}" type="slidenum">
              <a:rPr lang="en-US" altLang="en-US" sz="1400">
                <a:solidFill>
                  <a:schemeClr val="bg2"/>
                </a:solidFill>
              </a:rPr>
              <a:pPr>
                <a:spcBef>
                  <a:spcPct val="0"/>
                </a:spcBef>
                <a:buFontTx/>
                <a:buNone/>
              </a:pPr>
              <a:t>23</a:t>
            </a:fld>
            <a:endParaRPr lang="en-US" altLang="en-US" sz="140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67285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dirty="0"/>
              <a:t>Two-Phase Commit Protocol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>
            <a:normAutofit/>
          </a:bodyPr>
          <a:lstStyle/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700" dirty="0"/>
              <a:t>2PC is comprised of the following two phases, each involving two steps:</a:t>
            </a: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400" dirty="0"/>
          </a:p>
          <a:p>
            <a:pPr lvl="2" algn="just">
              <a:buFont typeface="Wingdings" pitchFamily="2" charset="2"/>
              <a:buChar char="§"/>
              <a:defRPr/>
            </a:pPr>
            <a:endParaRPr lang="en-US" sz="1200" dirty="0"/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3600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3266156"/>
              </p:ext>
            </p:extLst>
          </p:nvPr>
        </p:nvGraphicFramePr>
        <p:xfrm>
          <a:off x="1018032" y="2514600"/>
          <a:ext cx="10155936" cy="3124200"/>
        </p:xfrm>
        <a:graphic>
          <a:graphicData uri="http://schemas.openxmlformats.org/drawingml/2006/table">
            <a:tbl>
              <a:tblPr firstRow="1" bandRow="1">
                <a:tableStyleId>{85BE263C-DBD7-4A20-BB59-AAB30ACAA65A}</a:tableStyleId>
              </a:tblPr>
              <a:tblGrid>
                <a:gridCol w="24755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68042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80140">
                <a:tc gridSpan="2"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Phase I: Voting Phase</a:t>
                      </a:r>
                    </a:p>
                  </a:txBody>
                  <a:tcPr anchor="ctr">
                    <a:solidFill>
                      <a:srgbClr val="C0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49808">
                <a:tc>
                  <a:txBody>
                    <a:bodyPr/>
                    <a:lstStyle/>
                    <a:p>
                      <a:pPr algn="ctr"/>
                      <a:r>
                        <a:rPr lang="en-US" sz="1800" b="1" i="1" dirty="0"/>
                        <a:t>Step 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285750" marR="0" lvl="1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US" sz="1800" dirty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The coordinator sends a VOTE_REQUEST message to all participants.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94252">
                <a:tc>
                  <a:txBody>
                    <a:bodyPr/>
                    <a:lstStyle/>
                    <a:p>
                      <a:pPr algn="ctr"/>
                      <a:r>
                        <a:rPr lang="en-US" sz="1800" b="1" i="1" dirty="0"/>
                        <a:t>Step 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>
                          <a:solidFill>
                            <a:schemeClr val="bg1"/>
                          </a:solidFill>
                        </a:rPr>
                        <a:t>When a participant receives a VOTE_REQUEST message,</a:t>
                      </a:r>
                      <a:r>
                        <a:rPr lang="en-US" sz="1800" baseline="0" dirty="0">
                          <a:solidFill>
                            <a:schemeClr val="bg1"/>
                          </a:solidFill>
                        </a:rPr>
                        <a:t> it returns either a VOTE_COMMIT message to the coordinator telling the coordinator that it is prepared to locally commit its part of the transaction, or otherwise a VOTE_ABORT message</a:t>
                      </a:r>
                      <a:endParaRPr 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2924119"/>
              </p:ext>
            </p:extLst>
          </p:nvPr>
        </p:nvGraphicFramePr>
        <p:xfrm>
          <a:off x="1018032" y="2514600"/>
          <a:ext cx="10155936" cy="3124200"/>
        </p:xfrm>
        <a:graphic>
          <a:graphicData uri="http://schemas.openxmlformats.org/drawingml/2006/table">
            <a:tbl>
              <a:tblPr firstRow="1" bandRow="1">
                <a:tableStyleId>{85BE263C-DBD7-4A20-BB59-AAB30ACAA65A}</a:tableStyleId>
              </a:tblPr>
              <a:tblGrid>
                <a:gridCol w="24755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68042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80140">
                <a:tc gridSpan="2"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en-US" sz="20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Phase I: Voting Phase</a:t>
                      </a:r>
                    </a:p>
                  </a:txBody>
                  <a:tcPr anchor="ctr">
                    <a:solidFill>
                      <a:srgbClr val="C0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49808">
                <a:tc>
                  <a:txBody>
                    <a:bodyPr/>
                    <a:lstStyle/>
                    <a:p>
                      <a:pPr algn="ctr"/>
                      <a:r>
                        <a:rPr lang="en-US" sz="1800" b="1" i="1" dirty="0"/>
                        <a:t>Step 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285750" marR="0" lvl="1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US" sz="1800" dirty="0"/>
                        <a:t>The coordinator sends a VOTE_REQUEST message to all participants.</a:t>
                      </a:r>
                      <a:endParaRPr lang="en-US" sz="18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94252">
                <a:tc>
                  <a:txBody>
                    <a:bodyPr/>
                    <a:lstStyle/>
                    <a:p>
                      <a:pPr algn="ctr"/>
                      <a:r>
                        <a:rPr lang="en-US" sz="1800" b="1" i="1" dirty="0"/>
                        <a:t>Step 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>
                          <a:solidFill>
                            <a:schemeClr val="bg1"/>
                          </a:solidFill>
                        </a:rPr>
                        <a:t>When a participant receives a VOTE_REQUEST message,</a:t>
                      </a:r>
                      <a:r>
                        <a:rPr lang="en-US" sz="1800" baseline="0" dirty="0">
                          <a:solidFill>
                            <a:schemeClr val="bg1"/>
                          </a:solidFill>
                        </a:rPr>
                        <a:t> it returns either a VOTE_COMMIT message to the coordinator telling the coordinator that it is prepared to locally commit its part of the transaction, or otherwise a VOTE_ABORT message</a:t>
                      </a:r>
                      <a:endParaRPr 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96036600"/>
              </p:ext>
            </p:extLst>
          </p:nvPr>
        </p:nvGraphicFramePr>
        <p:xfrm>
          <a:off x="1016001" y="2514600"/>
          <a:ext cx="10155936" cy="3124200"/>
        </p:xfrm>
        <a:graphic>
          <a:graphicData uri="http://schemas.openxmlformats.org/drawingml/2006/table">
            <a:tbl>
              <a:tblPr firstRow="1" bandRow="1">
                <a:tableStyleId>{85BE263C-DBD7-4A20-BB59-AAB30ACAA65A}</a:tableStyleId>
              </a:tblPr>
              <a:tblGrid>
                <a:gridCol w="24755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68042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80140">
                <a:tc gridSpan="2"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Phase I: Voting Phase</a:t>
                      </a:r>
                    </a:p>
                  </a:txBody>
                  <a:tcPr anchor="ctr">
                    <a:solidFill>
                      <a:srgbClr val="C0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49808">
                <a:tc>
                  <a:txBody>
                    <a:bodyPr/>
                    <a:lstStyle/>
                    <a:p>
                      <a:pPr algn="ctr"/>
                      <a:r>
                        <a:rPr lang="en-US" sz="1800" b="1" i="1" dirty="0"/>
                        <a:t>Step 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285750" marR="0" lvl="1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US" sz="1800" dirty="0"/>
                        <a:t>The coordinator sends a VOTE_REQUEST message to all participants.</a:t>
                      </a:r>
                      <a:endParaRPr lang="en-US" sz="18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94252">
                <a:tc>
                  <a:txBody>
                    <a:bodyPr/>
                    <a:lstStyle/>
                    <a:p>
                      <a:pPr algn="ctr"/>
                      <a:r>
                        <a:rPr lang="en-US" sz="1800" b="1" i="1" dirty="0"/>
                        <a:t>Step 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When a participant receives a VOTE_REQUEST message,</a:t>
                      </a:r>
                      <a:r>
                        <a:rPr lang="en-US" sz="1800" baseline="0" dirty="0">
                          <a:solidFill>
                            <a:schemeClr val="tx1"/>
                          </a:solidFill>
                        </a:rPr>
                        <a:t> it returns either a VOTE_COMMIT message to the coordinator indicating that it is prepared to locally commit its part of the transaction, or otherwise a VOTE_ABORT message.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139974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33218533"/>
              </p:ext>
            </p:extLst>
          </p:nvPr>
        </p:nvGraphicFramePr>
        <p:xfrm>
          <a:off x="2133600" y="1524000"/>
          <a:ext cx="8077200" cy="4762500"/>
        </p:xfrm>
        <a:graphic>
          <a:graphicData uri="http://schemas.openxmlformats.org/drawingml/2006/table">
            <a:tbl>
              <a:tblPr firstRow="1" bandRow="1">
                <a:tableStyleId>{85BE263C-DBD7-4A20-BB59-AAB30ACAA65A}</a:tableStyleId>
              </a:tblPr>
              <a:tblGrid>
                <a:gridCol w="196881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10838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34043">
                <a:tc gridSpan="2"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Phase II: Decision Phase</a:t>
                      </a:r>
                    </a:p>
                  </a:txBody>
                  <a:tcPr marT="45723" marB="45723">
                    <a:solidFill>
                      <a:srgbClr val="C0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86157">
                <a:tc>
                  <a:txBody>
                    <a:bodyPr/>
                    <a:lstStyle/>
                    <a:p>
                      <a:pPr algn="ctr"/>
                      <a:r>
                        <a:rPr lang="en-US" sz="1800" b="1" i="1" dirty="0"/>
                        <a:t>Step 1</a:t>
                      </a:r>
                    </a:p>
                  </a:txBody>
                  <a:tcPr marT="45723" marB="45723" anchor="ctr"/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T="45723" marB="45723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42300">
                <a:tc>
                  <a:txBody>
                    <a:bodyPr/>
                    <a:lstStyle/>
                    <a:p>
                      <a:pPr algn="ctr"/>
                      <a:r>
                        <a:rPr lang="en-US" sz="1800" b="1" i="1" dirty="0"/>
                        <a:t>Step 2</a:t>
                      </a:r>
                    </a:p>
                  </a:txBody>
                  <a:tcPr marT="45723" marB="45723" anchor="ctr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T="45723" marB="45723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50187" name="Rectangle 2"/>
          <p:cNvSpPr>
            <a:spLocks noGrp="1" noChangeArrowheads="1"/>
          </p:cNvSpPr>
          <p:nvPr>
            <p:ph type="title"/>
          </p:nvPr>
        </p:nvSpPr>
        <p:spPr>
          <a:xfrm>
            <a:off x="929640" y="282259"/>
            <a:ext cx="10332720" cy="132588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dirty="0"/>
              <a:t>Two-Phase Commit Protocol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>
          <a:xfrm>
            <a:off x="1981200" y="1143001"/>
            <a:ext cx="8229600" cy="4525963"/>
          </a:xfrm>
        </p:spPr>
        <p:txBody>
          <a:bodyPr/>
          <a:lstStyle/>
          <a:p>
            <a:pPr marL="0" indent="0" algn="just" eaLnBrk="1" hangingPunct="1">
              <a:buNone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dirty="0"/>
          </a:p>
        </p:txBody>
      </p:sp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72748701"/>
              </p:ext>
            </p:extLst>
          </p:nvPr>
        </p:nvGraphicFramePr>
        <p:xfrm>
          <a:off x="2133600" y="1524000"/>
          <a:ext cx="8077200" cy="4762500"/>
        </p:xfrm>
        <a:graphic>
          <a:graphicData uri="http://schemas.openxmlformats.org/drawingml/2006/table">
            <a:tbl>
              <a:tblPr firstRow="1" bandRow="1">
                <a:tableStyleId>{85BE263C-DBD7-4A20-BB59-AAB30ACAA65A}</a:tableStyleId>
              </a:tblPr>
              <a:tblGrid>
                <a:gridCol w="196881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10838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34043">
                <a:tc gridSpan="2"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Phase II: Decision Phase</a:t>
                      </a:r>
                    </a:p>
                  </a:txBody>
                  <a:tcPr marT="45723" marB="45723">
                    <a:solidFill>
                      <a:srgbClr val="C0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86157">
                <a:tc>
                  <a:txBody>
                    <a:bodyPr/>
                    <a:lstStyle/>
                    <a:p>
                      <a:pPr algn="ctr"/>
                      <a:r>
                        <a:rPr lang="en-US" sz="1800" b="1" i="1" dirty="0"/>
                        <a:t>Step 1</a:t>
                      </a:r>
                    </a:p>
                  </a:txBody>
                  <a:tcPr marT="45723" marB="45723" anchor="ctr"/>
                </a:tc>
                <a:tc>
                  <a:txBody>
                    <a:bodyPr/>
                    <a:lstStyle/>
                    <a:p>
                      <a:pPr marL="285750" marR="0" lvl="1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US" sz="1600" dirty="0"/>
                        <a:t>The coordinator collects all votes from the participants.</a:t>
                      </a:r>
                      <a:r>
                        <a:rPr lang="en-US" sz="1600" baseline="0" dirty="0"/>
                        <a:t> </a:t>
                      </a:r>
                    </a:p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endParaRPr lang="en-US" sz="1600" baseline="0" dirty="0"/>
                    </a:p>
                  </a:txBody>
                  <a:tcPr marT="45723" marB="45723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42300">
                <a:tc>
                  <a:txBody>
                    <a:bodyPr/>
                    <a:lstStyle/>
                    <a:p>
                      <a:pPr algn="ctr"/>
                      <a:r>
                        <a:rPr lang="en-US" sz="1800" b="1" i="1" dirty="0"/>
                        <a:t>Step 2</a:t>
                      </a:r>
                    </a:p>
                  </a:txBody>
                  <a:tcPr marT="45723" marB="45723" anchor="ctr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T="45723" marB="45723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1881665"/>
              </p:ext>
            </p:extLst>
          </p:nvPr>
        </p:nvGraphicFramePr>
        <p:xfrm>
          <a:off x="2133600" y="1524000"/>
          <a:ext cx="8077200" cy="4762500"/>
        </p:xfrm>
        <a:graphic>
          <a:graphicData uri="http://schemas.openxmlformats.org/drawingml/2006/table">
            <a:tbl>
              <a:tblPr firstRow="1" bandRow="1">
                <a:tableStyleId>{85BE263C-DBD7-4A20-BB59-AAB30ACAA65A}</a:tableStyleId>
              </a:tblPr>
              <a:tblGrid>
                <a:gridCol w="196881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10838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34043">
                <a:tc gridSpan="2"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Phase II: Decision Phase</a:t>
                      </a:r>
                    </a:p>
                  </a:txBody>
                  <a:tcPr marT="45723" marB="45723">
                    <a:solidFill>
                      <a:srgbClr val="C0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86157">
                <a:tc>
                  <a:txBody>
                    <a:bodyPr/>
                    <a:lstStyle/>
                    <a:p>
                      <a:pPr algn="ctr"/>
                      <a:r>
                        <a:rPr lang="en-US" sz="1800" b="1" i="1" dirty="0"/>
                        <a:t>Step 1</a:t>
                      </a:r>
                    </a:p>
                  </a:txBody>
                  <a:tcPr marT="45723" marB="45723" anchor="ctr"/>
                </a:tc>
                <a:tc>
                  <a:txBody>
                    <a:bodyPr/>
                    <a:lstStyle/>
                    <a:p>
                      <a:pPr marL="285750" marR="0" lvl="1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US" sz="1600" dirty="0"/>
                        <a:t>The coordinator collects all votes from the participants.</a:t>
                      </a:r>
                      <a:r>
                        <a:rPr lang="en-US" sz="1600" baseline="0" dirty="0"/>
                        <a:t> </a:t>
                      </a:r>
                    </a:p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endParaRPr lang="en-US" sz="1600" baseline="0" dirty="0"/>
                    </a:p>
                    <a:p>
                      <a:pPr marL="285750" marR="0" lvl="1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US" sz="1600" baseline="0" dirty="0">
                          <a:solidFill>
                            <a:schemeClr val="tx1"/>
                          </a:solidFill>
                        </a:rPr>
                        <a:t>If all participants have voted to commit the transaction, then so will the coordinator. In that case, it sends a GLOBAL_COMMIT message to all participants. </a:t>
                      </a:r>
                    </a:p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endParaRPr lang="en-US" sz="1600" baseline="0" dirty="0"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 marT="45723" marB="45723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42300">
                <a:tc>
                  <a:txBody>
                    <a:bodyPr/>
                    <a:lstStyle/>
                    <a:p>
                      <a:pPr algn="ctr"/>
                      <a:r>
                        <a:rPr lang="en-US" sz="1800" b="1" i="1" dirty="0"/>
                        <a:t>Step 2</a:t>
                      </a:r>
                    </a:p>
                  </a:txBody>
                  <a:tcPr marT="45723" marB="45723" anchor="ctr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T="45723" marB="45723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2369159"/>
              </p:ext>
            </p:extLst>
          </p:nvPr>
        </p:nvGraphicFramePr>
        <p:xfrm>
          <a:off x="2133600" y="1524000"/>
          <a:ext cx="8077200" cy="4762500"/>
        </p:xfrm>
        <a:graphic>
          <a:graphicData uri="http://schemas.openxmlformats.org/drawingml/2006/table">
            <a:tbl>
              <a:tblPr firstRow="1" bandRow="1">
                <a:tableStyleId>{85BE263C-DBD7-4A20-BB59-AAB30ACAA65A}</a:tableStyleId>
              </a:tblPr>
              <a:tblGrid>
                <a:gridCol w="196881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10838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34043">
                <a:tc gridSpan="2"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Phase II: Decision Phase</a:t>
                      </a:r>
                    </a:p>
                  </a:txBody>
                  <a:tcPr marT="45723" marB="45723">
                    <a:solidFill>
                      <a:srgbClr val="C0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86157">
                <a:tc>
                  <a:txBody>
                    <a:bodyPr/>
                    <a:lstStyle/>
                    <a:p>
                      <a:pPr algn="ctr"/>
                      <a:r>
                        <a:rPr lang="en-US" sz="1800" b="1" i="1" dirty="0"/>
                        <a:t>Step 1</a:t>
                      </a:r>
                    </a:p>
                  </a:txBody>
                  <a:tcPr marT="45723" marB="45723" anchor="ctr"/>
                </a:tc>
                <a:tc>
                  <a:txBody>
                    <a:bodyPr/>
                    <a:lstStyle/>
                    <a:p>
                      <a:pPr marL="285750" marR="0" lvl="1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US" sz="1600" dirty="0"/>
                        <a:t>The coordinator collects all votes from the participants.</a:t>
                      </a:r>
                      <a:r>
                        <a:rPr lang="en-US" sz="1600" baseline="0" dirty="0"/>
                        <a:t> </a:t>
                      </a:r>
                    </a:p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endParaRPr lang="en-US" sz="1600" baseline="0" dirty="0"/>
                    </a:p>
                    <a:p>
                      <a:pPr marL="285750" marR="0" lvl="1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US" sz="1600" baseline="0" dirty="0">
                          <a:solidFill>
                            <a:schemeClr val="tx1"/>
                          </a:solidFill>
                        </a:rPr>
                        <a:t>If all participants have voted to commit the transaction, then so will the coordinator. In that case, it sends a GLOBAL_COMMIT message to all participants. </a:t>
                      </a:r>
                    </a:p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endParaRPr lang="en-US" sz="1600" baseline="0" dirty="0"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</a:endParaRPr>
                    </a:p>
                    <a:p>
                      <a:pPr marL="285750" marR="0" lvl="1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US" sz="1600" baseline="0" dirty="0">
                          <a:solidFill>
                            <a:schemeClr val="tx1"/>
                          </a:solidFill>
                        </a:rPr>
                        <a:t>However, if one participant had voted to abort the transaction, the coordinator will also decide to abort the transaction and multicast a GLOBAL_ABORT message.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T="45723" marB="45723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42300">
                <a:tc>
                  <a:txBody>
                    <a:bodyPr/>
                    <a:lstStyle/>
                    <a:p>
                      <a:pPr algn="ctr"/>
                      <a:r>
                        <a:rPr lang="en-US" sz="1800" b="1" i="1" dirty="0"/>
                        <a:t>Step 2</a:t>
                      </a:r>
                    </a:p>
                  </a:txBody>
                  <a:tcPr marT="45723" marB="45723" anchor="ctr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T="45723" marB="45723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20" name="Table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19496744"/>
              </p:ext>
            </p:extLst>
          </p:nvPr>
        </p:nvGraphicFramePr>
        <p:xfrm>
          <a:off x="2133600" y="1524000"/>
          <a:ext cx="8077200" cy="4762500"/>
        </p:xfrm>
        <a:graphic>
          <a:graphicData uri="http://schemas.openxmlformats.org/drawingml/2006/table">
            <a:tbl>
              <a:tblPr firstRow="1" bandRow="1">
                <a:tableStyleId>{85BE263C-DBD7-4A20-BB59-AAB30ACAA65A}</a:tableStyleId>
              </a:tblPr>
              <a:tblGrid>
                <a:gridCol w="196881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10838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34043">
                <a:tc gridSpan="2"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Phase II: Decision Phase</a:t>
                      </a:r>
                    </a:p>
                  </a:txBody>
                  <a:tcPr marT="45723" marB="45723">
                    <a:solidFill>
                      <a:srgbClr val="C0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86157">
                <a:tc>
                  <a:txBody>
                    <a:bodyPr/>
                    <a:lstStyle/>
                    <a:p>
                      <a:pPr algn="ctr"/>
                      <a:r>
                        <a:rPr lang="en-US" sz="1800" b="1" i="1" dirty="0"/>
                        <a:t>Step 1</a:t>
                      </a:r>
                    </a:p>
                  </a:txBody>
                  <a:tcPr marT="45723" marB="45723" anchor="ctr"/>
                </a:tc>
                <a:tc>
                  <a:txBody>
                    <a:bodyPr/>
                    <a:lstStyle/>
                    <a:p>
                      <a:pPr marL="285750" marR="0" lvl="1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US" sz="1600" dirty="0"/>
                        <a:t>The coordinator collects all votes from the participants.</a:t>
                      </a:r>
                      <a:r>
                        <a:rPr lang="en-US" sz="1600" baseline="0" dirty="0"/>
                        <a:t> </a:t>
                      </a:r>
                    </a:p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endParaRPr lang="en-US" sz="1600" baseline="0" dirty="0"/>
                    </a:p>
                    <a:p>
                      <a:pPr marL="285750" marR="0" lvl="1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US" sz="1600" baseline="0" dirty="0">
                          <a:solidFill>
                            <a:schemeClr val="tx1"/>
                          </a:solidFill>
                        </a:rPr>
                        <a:t>If all participants have voted to commit the transaction, then so will the coordinator. In that case, it sends a GLOBAL_COMMIT message to all participants. </a:t>
                      </a:r>
                    </a:p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endParaRPr lang="en-US" sz="1600" baseline="0" dirty="0"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</a:endParaRPr>
                    </a:p>
                    <a:p>
                      <a:pPr marL="285750" marR="0" lvl="1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US" sz="1600" baseline="0" dirty="0">
                          <a:solidFill>
                            <a:schemeClr val="tx1"/>
                          </a:solidFill>
                        </a:rPr>
                        <a:t>However, if one participant had voted to abort the transaction, the coordinator will also decide to abort the transaction and multicast a GLOBAL_ABORT message.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T="45723" marB="45723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42300">
                <a:tc>
                  <a:txBody>
                    <a:bodyPr/>
                    <a:lstStyle/>
                    <a:p>
                      <a:pPr algn="ctr"/>
                      <a:r>
                        <a:rPr lang="en-US" sz="1800" b="1" i="1" dirty="0"/>
                        <a:t>Step 2</a:t>
                      </a:r>
                    </a:p>
                  </a:txBody>
                  <a:tcPr marT="45723" marB="45723" anchor="ctr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Each participant that voted for a commit</a:t>
                      </a:r>
                      <a:r>
                        <a:rPr lang="en-US" sz="1600" baseline="0" dirty="0">
                          <a:solidFill>
                            <a:schemeClr val="tx1"/>
                          </a:solidFill>
                        </a:rPr>
                        <a:t> waits for the final reaction by the coordinator. 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endParaRPr lang="en-US" sz="1600" baseline="0" dirty="0">
                        <a:solidFill>
                          <a:schemeClr val="tx1"/>
                        </a:solidFill>
                      </a:endParaRPr>
                    </a:p>
                  </a:txBody>
                  <a:tcPr marT="45723" marB="45723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21" name="Table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3964545"/>
              </p:ext>
            </p:extLst>
          </p:nvPr>
        </p:nvGraphicFramePr>
        <p:xfrm>
          <a:off x="2133600" y="1531938"/>
          <a:ext cx="8077200" cy="4762500"/>
        </p:xfrm>
        <a:graphic>
          <a:graphicData uri="http://schemas.openxmlformats.org/drawingml/2006/table">
            <a:tbl>
              <a:tblPr firstRow="1" bandRow="1">
                <a:tableStyleId>{85BE263C-DBD7-4A20-BB59-AAB30ACAA65A}</a:tableStyleId>
              </a:tblPr>
              <a:tblGrid>
                <a:gridCol w="196881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10838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34043">
                <a:tc gridSpan="2"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Phase II: Decision Phase</a:t>
                      </a:r>
                    </a:p>
                  </a:txBody>
                  <a:tcPr marT="45723" marB="45723">
                    <a:solidFill>
                      <a:srgbClr val="C0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86157">
                <a:tc>
                  <a:txBody>
                    <a:bodyPr/>
                    <a:lstStyle/>
                    <a:p>
                      <a:pPr algn="ctr"/>
                      <a:r>
                        <a:rPr lang="en-US" sz="1800" b="1" i="1" dirty="0"/>
                        <a:t>Step 1</a:t>
                      </a:r>
                    </a:p>
                  </a:txBody>
                  <a:tcPr marT="45723" marB="45723" anchor="ctr"/>
                </a:tc>
                <a:tc>
                  <a:txBody>
                    <a:bodyPr/>
                    <a:lstStyle/>
                    <a:p>
                      <a:pPr marL="285750" marR="0" lvl="1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US" sz="1600" dirty="0"/>
                        <a:t>The coordinator collects all votes from the participants.</a:t>
                      </a:r>
                      <a:r>
                        <a:rPr lang="en-US" sz="1600" baseline="0" dirty="0"/>
                        <a:t> </a:t>
                      </a:r>
                    </a:p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endParaRPr lang="en-US" sz="1600" baseline="0" dirty="0"/>
                    </a:p>
                    <a:p>
                      <a:pPr marL="285750" marR="0" lvl="1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US" sz="1600" baseline="0" dirty="0">
                          <a:solidFill>
                            <a:schemeClr val="tx1"/>
                          </a:solidFill>
                        </a:rPr>
                        <a:t>If all participants have voted to commit the transaction, then so will the coordinator. In that case, it sends a GLOBAL_COMMIT message to all participants. </a:t>
                      </a:r>
                    </a:p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endParaRPr lang="en-US" sz="1600" baseline="0" dirty="0"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</a:endParaRPr>
                    </a:p>
                    <a:p>
                      <a:pPr marL="285750" marR="0" lvl="1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US" sz="1600" baseline="0" dirty="0">
                          <a:solidFill>
                            <a:schemeClr val="tx1"/>
                          </a:solidFill>
                        </a:rPr>
                        <a:t>However, if one participant had voted to abort the transaction, the coordinator will also decide to abort the transaction and multicast a GLOBAL_ABORT message.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T="45723" marB="45723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42300">
                <a:tc>
                  <a:txBody>
                    <a:bodyPr/>
                    <a:lstStyle/>
                    <a:p>
                      <a:pPr algn="ctr"/>
                      <a:r>
                        <a:rPr lang="en-US" sz="1800" b="1" i="1" dirty="0"/>
                        <a:t>Step 2</a:t>
                      </a:r>
                    </a:p>
                  </a:txBody>
                  <a:tcPr marT="45723" marB="45723" anchor="ctr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Each participant that voted for a commit</a:t>
                      </a:r>
                      <a:r>
                        <a:rPr lang="en-US" sz="1600" baseline="0" dirty="0">
                          <a:solidFill>
                            <a:schemeClr val="tx1"/>
                          </a:solidFill>
                        </a:rPr>
                        <a:t> waits for the final reaction by the coordinator. 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endParaRPr lang="en-US" sz="1600" baseline="0" dirty="0">
                        <a:solidFill>
                          <a:schemeClr val="tx1"/>
                        </a:solidFill>
                      </a:endParaRP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baseline="0" dirty="0">
                          <a:solidFill>
                            <a:schemeClr val="tx1"/>
                          </a:solidFill>
                        </a:rPr>
                        <a:t>If a participant receives a GLOBAL_COMMIT message, it locally commits the transaction. </a:t>
                      </a:r>
                    </a:p>
                    <a:p>
                      <a:pPr marL="0" indent="0">
                        <a:buFont typeface="Arial" pitchFamily="34" charset="0"/>
                        <a:buNone/>
                      </a:pPr>
                      <a:endParaRPr lang="en-US" sz="16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T="45723" marB="45723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22" name="Table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22856103"/>
              </p:ext>
            </p:extLst>
          </p:nvPr>
        </p:nvGraphicFramePr>
        <p:xfrm>
          <a:off x="1018032" y="1463040"/>
          <a:ext cx="10155936" cy="4823460"/>
        </p:xfrm>
        <a:graphic>
          <a:graphicData uri="http://schemas.openxmlformats.org/drawingml/2006/table">
            <a:tbl>
              <a:tblPr firstRow="1" bandRow="1">
                <a:tableStyleId>{85BE263C-DBD7-4A20-BB59-AAB30ACAA65A}</a:tableStyleId>
              </a:tblPr>
              <a:tblGrid>
                <a:gridCol w="24755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68042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39598">
                <a:tc gridSpan="2"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en-US" sz="20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Phase II: Decision Phase</a:t>
                      </a:r>
                    </a:p>
                  </a:txBody>
                  <a:tcPr marT="45723" marB="45723" anchor="ctr">
                    <a:solidFill>
                      <a:srgbClr val="C0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15420">
                <a:tc>
                  <a:txBody>
                    <a:bodyPr/>
                    <a:lstStyle/>
                    <a:p>
                      <a:pPr algn="ctr"/>
                      <a:r>
                        <a:rPr lang="en-US" sz="1800" b="1" i="1" dirty="0"/>
                        <a:t>Step 1</a:t>
                      </a:r>
                    </a:p>
                  </a:txBody>
                  <a:tcPr marT="45723" marB="45723" anchor="ctr"/>
                </a:tc>
                <a:tc>
                  <a:txBody>
                    <a:bodyPr/>
                    <a:lstStyle/>
                    <a:p>
                      <a:pPr marL="285750" marR="0" lvl="1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US" sz="1800" dirty="0"/>
                        <a:t>The coordinator collects all votes from the participants.</a:t>
                      </a:r>
                      <a:r>
                        <a:rPr lang="en-US" sz="1800" baseline="0" dirty="0"/>
                        <a:t> </a:t>
                      </a:r>
                    </a:p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endParaRPr lang="en-US" sz="700" baseline="0" dirty="0"/>
                    </a:p>
                    <a:p>
                      <a:pPr marL="285750" marR="0" lvl="1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US" sz="1800" baseline="0" dirty="0">
                          <a:solidFill>
                            <a:schemeClr val="tx1"/>
                          </a:solidFill>
                        </a:rPr>
                        <a:t>If all participants have voted to commit the transaction, then so will the coordinator. In that case, it sends a GLOBAL_COMMIT message to all participants. </a:t>
                      </a:r>
                    </a:p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endParaRPr lang="en-US" sz="700" baseline="0" dirty="0"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</a:endParaRPr>
                    </a:p>
                    <a:p>
                      <a:pPr marL="285750" marR="0" lvl="1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US" sz="1800" baseline="0" dirty="0">
                          <a:solidFill>
                            <a:schemeClr val="tx1"/>
                          </a:solidFill>
                        </a:rPr>
                        <a:t>However, if one participant had voted to abort the transaction, the coordinator will also decide to abort the transaction and multicast a GLOBAL_ABORT message.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T="45723" marB="45723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68442">
                <a:tc>
                  <a:txBody>
                    <a:bodyPr/>
                    <a:lstStyle/>
                    <a:p>
                      <a:pPr algn="ctr"/>
                      <a:r>
                        <a:rPr lang="en-US" sz="1800" b="1" i="1" dirty="0"/>
                        <a:t>Step 2</a:t>
                      </a:r>
                    </a:p>
                  </a:txBody>
                  <a:tcPr marT="45723" marB="45723" anchor="ctr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Each participant that voted for a commit</a:t>
                      </a:r>
                      <a:r>
                        <a:rPr lang="en-US" sz="1800" baseline="0" dirty="0">
                          <a:solidFill>
                            <a:schemeClr val="tx1"/>
                          </a:solidFill>
                        </a:rPr>
                        <a:t> waits for the final reaction by the coordinator. 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endParaRPr lang="en-US" sz="700" baseline="0" dirty="0">
                        <a:solidFill>
                          <a:schemeClr val="tx1"/>
                        </a:solidFill>
                      </a:endParaRP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baseline="0" dirty="0">
                          <a:solidFill>
                            <a:schemeClr val="tx1"/>
                          </a:solidFill>
                        </a:rPr>
                        <a:t>If a participant receives a GLOBAL_COMMIT message, it locally commits the transaction. </a:t>
                      </a:r>
                    </a:p>
                    <a:p>
                      <a:pPr marL="0" indent="0">
                        <a:buFont typeface="Arial" pitchFamily="34" charset="0"/>
                        <a:buNone/>
                      </a:pPr>
                      <a:endParaRPr lang="en-US" sz="700" baseline="0" dirty="0">
                        <a:solidFill>
                          <a:schemeClr val="bg1"/>
                        </a:solidFill>
                      </a:endParaRP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baseline="0" dirty="0">
                          <a:solidFill>
                            <a:schemeClr val="tx1"/>
                          </a:solidFill>
                        </a:rPr>
                        <a:t>If a participant receives a GLOBAL_ABORT message, , it locally aborts the transaction.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T="45723" marB="45723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965639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87" name="Rectangle 2"/>
          <p:cNvSpPr>
            <a:spLocks noGrp="1" noChangeArrowheads="1"/>
          </p:cNvSpPr>
          <p:nvPr>
            <p:ph type="title"/>
          </p:nvPr>
        </p:nvSpPr>
        <p:spPr>
          <a:xfrm>
            <a:off x="929640" y="282259"/>
            <a:ext cx="10332720" cy="132588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dirty="0"/>
              <a:t>Two-Phase Commit Protocol</a:t>
            </a:r>
          </a:p>
        </p:txBody>
      </p:sp>
      <p:graphicFrame>
        <p:nvGraphicFramePr>
          <p:cNvPr id="22" name="Table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69087342"/>
              </p:ext>
            </p:extLst>
          </p:nvPr>
        </p:nvGraphicFramePr>
        <p:xfrm>
          <a:off x="1018032" y="1463040"/>
          <a:ext cx="10155936" cy="4823460"/>
        </p:xfrm>
        <a:graphic>
          <a:graphicData uri="http://schemas.openxmlformats.org/drawingml/2006/table">
            <a:tbl>
              <a:tblPr firstRow="1" bandRow="1">
                <a:tableStyleId>{85BE263C-DBD7-4A20-BB59-AAB30ACAA65A}</a:tableStyleId>
              </a:tblPr>
              <a:tblGrid>
                <a:gridCol w="24755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68042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39598">
                <a:tc gridSpan="2"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en-US" sz="20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Phase II: Decision Phase</a:t>
                      </a:r>
                    </a:p>
                  </a:txBody>
                  <a:tcPr marT="45723" marB="45723" anchor="ctr">
                    <a:solidFill>
                      <a:srgbClr val="C0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15420">
                <a:tc>
                  <a:txBody>
                    <a:bodyPr/>
                    <a:lstStyle/>
                    <a:p>
                      <a:pPr algn="ctr"/>
                      <a:r>
                        <a:rPr lang="en-US" sz="1800" b="1" i="1" dirty="0"/>
                        <a:t>Step 1</a:t>
                      </a:r>
                    </a:p>
                  </a:txBody>
                  <a:tcPr marT="45723" marB="45723" anchor="ctr"/>
                </a:tc>
                <a:tc>
                  <a:txBody>
                    <a:bodyPr/>
                    <a:lstStyle/>
                    <a:p>
                      <a:pPr marL="285750" marR="0" lvl="1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US" sz="1800" dirty="0"/>
                        <a:t>The coordinator collects all votes from the participants.</a:t>
                      </a:r>
                      <a:r>
                        <a:rPr lang="en-US" sz="1800" baseline="0" dirty="0"/>
                        <a:t> </a:t>
                      </a:r>
                    </a:p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endParaRPr lang="en-US" sz="700" baseline="0" dirty="0"/>
                    </a:p>
                    <a:p>
                      <a:pPr marL="285750" marR="0" lvl="1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US" sz="1800" baseline="0" dirty="0">
                          <a:solidFill>
                            <a:schemeClr val="tx1"/>
                          </a:solidFill>
                        </a:rPr>
                        <a:t>If all participants have voted to commit the transaction, then so will the coordinator. In that case, it sends a GLOBAL_COMMIT message to all participants. </a:t>
                      </a:r>
                    </a:p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endParaRPr lang="en-US" sz="700" baseline="0" dirty="0"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</a:endParaRPr>
                    </a:p>
                    <a:p>
                      <a:pPr marL="285750" marR="0" lvl="1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US" sz="1800" baseline="0" dirty="0">
                          <a:solidFill>
                            <a:schemeClr val="tx1"/>
                          </a:solidFill>
                        </a:rPr>
                        <a:t>However, if one participant had voted to abort the transaction, the coordinator will also decide to abort the transaction and multicast a GLOBAL_ABORT message.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T="45723" marB="45723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68442">
                <a:tc>
                  <a:txBody>
                    <a:bodyPr/>
                    <a:lstStyle/>
                    <a:p>
                      <a:pPr algn="ctr"/>
                      <a:r>
                        <a:rPr lang="en-US" sz="1800" b="1" i="1" dirty="0"/>
                        <a:t>Step 2</a:t>
                      </a:r>
                    </a:p>
                  </a:txBody>
                  <a:tcPr marT="45723" marB="45723" anchor="ctr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Each participant that voted for a commit</a:t>
                      </a:r>
                      <a:r>
                        <a:rPr lang="en-US" sz="1800" baseline="0" dirty="0">
                          <a:solidFill>
                            <a:schemeClr val="tx1"/>
                          </a:solidFill>
                        </a:rPr>
                        <a:t> waits for the final reaction by the coordinator. 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endParaRPr lang="en-US" sz="700" baseline="0" dirty="0">
                        <a:solidFill>
                          <a:schemeClr val="tx1"/>
                        </a:solidFill>
                      </a:endParaRP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baseline="0" dirty="0">
                          <a:solidFill>
                            <a:schemeClr val="tx1"/>
                          </a:solidFill>
                        </a:rPr>
                        <a:t>If a participant receives a GLOBAL_COMMIT message, it locally commits the transaction. </a:t>
                      </a:r>
                    </a:p>
                    <a:p>
                      <a:pPr marL="0" indent="0">
                        <a:buFont typeface="Arial" pitchFamily="34" charset="0"/>
                        <a:buNone/>
                      </a:pPr>
                      <a:endParaRPr lang="en-US" sz="700" baseline="0" dirty="0">
                        <a:solidFill>
                          <a:schemeClr val="bg1"/>
                        </a:solidFill>
                      </a:endParaRP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baseline="0" dirty="0">
                          <a:solidFill>
                            <a:schemeClr val="tx1"/>
                          </a:solidFill>
                        </a:rPr>
                        <a:t>If a participant receives a GLOBAL_ABORT message, , it locally aborts the transaction.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T="45723" marB="45723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6" name="Rectangle 15">
            <a:extLst>
              <a:ext uri="{FF2B5EF4-FFF2-40B4-BE49-F238E27FC236}">
                <a16:creationId xmlns:a16="http://schemas.microsoft.com/office/drawing/2014/main" id="{F3B78E8E-1AE6-446E-8D05-A673DF2EC560}"/>
              </a:ext>
            </a:extLst>
          </p:cNvPr>
          <p:cNvSpPr/>
          <p:nvPr/>
        </p:nvSpPr>
        <p:spPr>
          <a:xfrm>
            <a:off x="3276600" y="3276600"/>
            <a:ext cx="7848600" cy="9017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2684078A-5DDF-4D58-A709-5EE5087E8FAF}"/>
              </a:ext>
            </a:extLst>
          </p:cNvPr>
          <p:cNvSpPr/>
          <p:nvPr/>
        </p:nvSpPr>
        <p:spPr>
          <a:xfrm>
            <a:off x="3369564" y="5638800"/>
            <a:ext cx="7848600" cy="5334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3A636ECC-5D4C-4E82-AA39-88C97B3FC5B1}"/>
              </a:ext>
            </a:extLst>
          </p:cNvPr>
          <p:cNvSpPr/>
          <p:nvPr/>
        </p:nvSpPr>
        <p:spPr>
          <a:xfrm>
            <a:off x="3581400" y="4876800"/>
            <a:ext cx="7315200" cy="12954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943D3145-72E6-4E1E-98AC-ECDE8DDAFDD9}"/>
              </a:ext>
            </a:extLst>
          </p:cNvPr>
          <p:cNvSpPr/>
          <p:nvPr/>
        </p:nvSpPr>
        <p:spPr>
          <a:xfrm>
            <a:off x="3293618" y="4343400"/>
            <a:ext cx="7848600" cy="173355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7EC9E5F0-FBC7-4ABB-BF8C-25E3C59BFCCA}"/>
              </a:ext>
            </a:extLst>
          </p:cNvPr>
          <p:cNvSpPr/>
          <p:nvPr/>
        </p:nvSpPr>
        <p:spPr>
          <a:xfrm>
            <a:off x="3300984" y="2370139"/>
            <a:ext cx="7848600" cy="1712911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6D8AE9D6-86E2-49B3-96B5-B77D9824AE85}"/>
              </a:ext>
            </a:extLst>
          </p:cNvPr>
          <p:cNvSpPr/>
          <p:nvPr/>
        </p:nvSpPr>
        <p:spPr>
          <a:xfrm>
            <a:off x="3300984" y="2057400"/>
            <a:ext cx="7848600" cy="20828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38568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7" grpId="0" animBg="1"/>
      <p:bldP spid="19" grpId="0" animBg="1"/>
      <p:bldP spid="23" grpId="0" animBg="1"/>
      <p:bldP spid="24" grpId="0" animBg="1"/>
      <p:bldP spid="25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dirty="0"/>
              <a:t>2PC Finite State Machines</a:t>
            </a:r>
          </a:p>
        </p:txBody>
      </p:sp>
      <p:sp>
        <p:nvSpPr>
          <p:cNvPr id="2" name="Rounded Rectangle 1"/>
          <p:cNvSpPr/>
          <p:nvPr/>
        </p:nvSpPr>
        <p:spPr>
          <a:xfrm>
            <a:off x="3319463" y="2514600"/>
            <a:ext cx="914400" cy="381000"/>
          </a:xfrm>
          <a:prstGeom prst="round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INIT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3317875" y="3200400"/>
            <a:ext cx="914400" cy="381000"/>
          </a:xfrm>
          <a:prstGeom prst="round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WAIT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4071938" y="4038600"/>
            <a:ext cx="1066800" cy="381000"/>
          </a:xfrm>
          <a:prstGeom prst="round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eaLnBrk="1" hangingPunct="1">
              <a:defRPr/>
            </a:pPr>
            <a:r>
              <a:rPr lang="en-US" dirty="0"/>
              <a:t>COMMIT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2471738" y="4038600"/>
            <a:ext cx="1066800" cy="381000"/>
          </a:xfrm>
          <a:prstGeom prst="roundRect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eaLnBrk="1" hangingPunct="1">
              <a:defRPr/>
            </a:pPr>
            <a:r>
              <a:rPr lang="en-US" dirty="0"/>
              <a:t>ABORT</a:t>
            </a:r>
          </a:p>
        </p:txBody>
      </p:sp>
      <p:cxnSp>
        <p:nvCxnSpPr>
          <p:cNvPr id="4" name="Straight Arrow Connector 3"/>
          <p:cNvCxnSpPr>
            <a:stCxn id="2" idx="2"/>
            <a:endCxn id="5" idx="0"/>
          </p:cNvCxnSpPr>
          <p:nvPr/>
        </p:nvCxnSpPr>
        <p:spPr>
          <a:xfrm flipH="1">
            <a:off x="3775075" y="2895600"/>
            <a:ext cx="1588" cy="30480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>
            <a:stCxn id="5" idx="2"/>
            <a:endCxn id="8" idx="0"/>
          </p:cNvCxnSpPr>
          <p:nvPr/>
        </p:nvCxnSpPr>
        <p:spPr>
          <a:xfrm flipH="1">
            <a:off x="3005139" y="3581400"/>
            <a:ext cx="769937" cy="45720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stCxn id="5" idx="2"/>
            <a:endCxn id="6" idx="0"/>
          </p:cNvCxnSpPr>
          <p:nvPr/>
        </p:nvCxnSpPr>
        <p:spPr>
          <a:xfrm>
            <a:off x="3775076" y="3581400"/>
            <a:ext cx="830263" cy="45720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210" name="TextBox 13"/>
          <p:cNvSpPr txBox="1">
            <a:spLocks noChangeArrowheads="1"/>
          </p:cNvSpPr>
          <p:nvPr/>
        </p:nvSpPr>
        <p:spPr bwMode="auto">
          <a:xfrm>
            <a:off x="2025597" y="2470205"/>
            <a:ext cx="1255985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dirty="0">
                <a:solidFill>
                  <a:schemeClr val="tx1"/>
                </a:solidFill>
              </a:rPr>
              <a:t>    Commit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dirty="0">
                <a:solidFill>
                  <a:schemeClr val="tx1"/>
                </a:solidFill>
              </a:rPr>
              <a:t>Vote-request</a:t>
            </a:r>
          </a:p>
        </p:txBody>
      </p:sp>
      <p:cxnSp>
        <p:nvCxnSpPr>
          <p:cNvPr id="16" name="Straight Connector 15"/>
          <p:cNvCxnSpPr>
            <a:stCxn id="51210" idx="1"/>
            <a:endCxn id="51210" idx="3"/>
          </p:cNvCxnSpPr>
          <p:nvPr/>
        </p:nvCxnSpPr>
        <p:spPr>
          <a:xfrm>
            <a:off x="2125664" y="2765425"/>
            <a:ext cx="962025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212" name="TextBox 24"/>
          <p:cNvSpPr txBox="1">
            <a:spLocks noChangeArrowheads="1"/>
          </p:cNvSpPr>
          <p:nvPr/>
        </p:nvSpPr>
        <p:spPr bwMode="auto">
          <a:xfrm>
            <a:off x="2143072" y="3359205"/>
            <a:ext cx="1220847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dirty="0">
                <a:solidFill>
                  <a:schemeClr val="tx1"/>
                </a:solidFill>
              </a:rPr>
              <a:t>  Vote-abort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dirty="0">
                <a:solidFill>
                  <a:schemeClr val="tx1"/>
                </a:solidFill>
              </a:rPr>
              <a:t>Global-abort</a:t>
            </a:r>
          </a:p>
        </p:txBody>
      </p:sp>
      <p:cxnSp>
        <p:nvCxnSpPr>
          <p:cNvPr id="26" name="Straight Connector 25"/>
          <p:cNvCxnSpPr>
            <a:stCxn id="51212" idx="1"/>
            <a:endCxn id="51212" idx="3"/>
          </p:cNvCxnSpPr>
          <p:nvPr/>
        </p:nvCxnSpPr>
        <p:spPr>
          <a:xfrm>
            <a:off x="2243139" y="3656013"/>
            <a:ext cx="935037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214" name="TextBox 26"/>
          <p:cNvSpPr txBox="1">
            <a:spLocks noChangeArrowheads="1"/>
          </p:cNvSpPr>
          <p:nvPr/>
        </p:nvSpPr>
        <p:spPr bwMode="auto">
          <a:xfrm>
            <a:off x="4343401" y="3352801"/>
            <a:ext cx="1414811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dirty="0">
                <a:solidFill>
                  <a:schemeClr val="tx1"/>
                </a:solidFill>
              </a:rPr>
              <a:t>Vote-commit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dirty="0">
                <a:solidFill>
                  <a:schemeClr val="tx1"/>
                </a:solidFill>
              </a:rPr>
              <a:t>Global-commit</a:t>
            </a:r>
          </a:p>
        </p:txBody>
      </p:sp>
      <p:cxnSp>
        <p:nvCxnSpPr>
          <p:cNvPr id="28" name="Straight Connector 27"/>
          <p:cNvCxnSpPr>
            <a:stCxn id="51214" idx="1"/>
            <a:endCxn id="51214" idx="3"/>
          </p:cNvCxnSpPr>
          <p:nvPr/>
        </p:nvCxnSpPr>
        <p:spPr>
          <a:xfrm>
            <a:off x="4405314" y="3659188"/>
            <a:ext cx="1081087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Rounded Rectangle 28"/>
          <p:cNvSpPr/>
          <p:nvPr/>
        </p:nvSpPr>
        <p:spPr>
          <a:xfrm>
            <a:off x="8272463" y="2514600"/>
            <a:ext cx="914400" cy="381000"/>
          </a:xfrm>
          <a:prstGeom prst="round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INIT</a:t>
            </a:r>
          </a:p>
        </p:txBody>
      </p:sp>
      <p:sp>
        <p:nvSpPr>
          <p:cNvPr id="30" name="Rounded Rectangle 29"/>
          <p:cNvSpPr/>
          <p:nvPr/>
        </p:nvSpPr>
        <p:spPr>
          <a:xfrm>
            <a:off x="8270876" y="3200400"/>
            <a:ext cx="872331" cy="379411"/>
          </a:xfrm>
          <a:prstGeom prst="round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 eaLnBrk="1" hangingPunct="1">
              <a:defRPr/>
            </a:pPr>
            <a:r>
              <a:rPr lang="en-US" dirty="0"/>
              <a:t>READY</a:t>
            </a:r>
          </a:p>
        </p:txBody>
      </p:sp>
      <p:sp>
        <p:nvSpPr>
          <p:cNvPr id="31" name="Rounded Rectangle 30"/>
          <p:cNvSpPr/>
          <p:nvPr/>
        </p:nvSpPr>
        <p:spPr>
          <a:xfrm>
            <a:off x="9024938" y="4038600"/>
            <a:ext cx="1066800" cy="381000"/>
          </a:xfrm>
          <a:prstGeom prst="round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eaLnBrk="1" hangingPunct="1">
              <a:defRPr/>
            </a:pPr>
            <a:r>
              <a:rPr lang="en-US" dirty="0"/>
              <a:t>COMMIT</a:t>
            </a:r>
          </a:p>
        </p:txBody>
      </p:sp>
      <p:sp>
        <p:nvSpPr>
          <p:cNvPr id="32" name="Rounded Rectangle 31"/>
          <p:cNvSpPr/>
          <p:nvPr/>
        </p:nvSpPr>
        <p:spPr>
          <a:xfrm>
            <a:off x="7424738" y="4038600"/>
            <a:ext cx="1066800" cy="381000"/>
          </a:xfrm>
          <a:prstGeom prst="roundRect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eaLnBrk="1" hangingPunct="1">
              <a:defRPr/>
            </a:pPr>
            <a:r>
              <a:rPr lang="en-US" dirty="0"/>
              <a:t>ABORT</a:t>
            </a:r>
          </a:p>
        </p:txBody>
      </p:sp>
      <p:cxnSp>
        <p:nvCxnSpPr>
          <p:cNvPr id="33" name="Straight Arrow Connector 32"/>
          <p:cNvCxnSpPr>
            <a:stCxn id="29" idx="2"/>
            <a:endCxn id="30" idx="0"/>
          </p:cNvCxnSpPr>
          <p:nvPr/>
        </p:nvCxnSpPr>
        <p:spPr>
          <a:xfrm flipH="1">
            <a:off x="8728075" y="2895600"/>
            <a:ext cx="1588" cy="30480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>
            <a:stCxn id="30" idx="2"/>
            <a:endCxn id="32" idx="0"/>
          </p:cNvCxnSpPr>
          <p:nvPr/>
        </p:nvCxnSpPr>
        <p:spPr>
          <a:xfrm flipH="1">
            <a:off x="7958139" y="3581400"/>
            <a:ext cx="769937" cy="45720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>
            <a:stCxn id="30" idx="2"/>
            <a:endCxn id="31" idx="0"/>
          </p:cNvCxnSpPr>
          <p:nvPr/>
        </p:nvCxnSpPr>
        <p:spPr>
          <a:xfrm>
            <a:off x="8728076" y="3581400"/>
            <a:ext cx="830263" cy="45720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655" name="TextBox 35"/>
          <p:cNvSpPr txBox="1">
            <a:spLocks noChangeArrowheads="1"/>
          </p:cNvSpPr>
          <p:nvPr/>
        </p:nvSpPr>
        <p:spPr bwMode="auto">
          <a:xfrm>
            <a:off x="7127530" y="2740497"/>
            <a:ext cx="1255985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dirty="0">
                <a:solidFill>
                  <a:schemeClr val="tx1"/>
                </a:solidFill>
              </a:rPr>
              <a:t>Vote-request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dirty="0">
                <a:solidFill>
                  <a:schemeClr val="tx1"/>
                </a:solidFill>
              </a:rPr>
              <a:t>Vote-commit</a:t>
            </a:r>
          </a:p>
        </p:txBody>
      </p:sp>
      <p:cxnSp>
        <p:nvCxnSpPr>
          <p:cNvPr id="37" name="Straight Connector 36"/>
          <p:cNvCxnSpPr>
            <a:stCxn id="69655" idx="1"/>
            <a:endCxn id="69655" idx="3"/>
          </p:cNvCxnSpPr>
          <p:nvPr/>
        </p:nvCxnSpPr>
        <p:spPr>
          <a:xfrm>
            <a:off x="7267576" y="3046413"/>
            <a:ext cx="962025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657" name="TextBox 37"/>
          <p:cNvSpPr txBox="1">
            <a:spLocks noChangeArrowheads="1"/>
          </p:cNvSpPr>
          <p:nvPr/>
        </p:nvSpPr>
        <p:spPr bwMode="auto">
          <a:xfrm>
            <a:off x="7130235" y="3358335"/>
            <a:ext cx="1220847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solidFill>
                  <a:schemeClr val="tx1"/>
                </a:solidFill>
              </a:rPr>
              <a:t>Global-abort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solidFill>
                  <a:schemeClr val="tx1"/>
                </a:solidFill>
              </a:rPr>
              <a:t>ACK</a:t>
            </a:r>
          </a:p>
        </p:txBody>
      </p:sp>
      <p:cxnSp>
        <p:nvCxnSpPr>
          <p:cNvPr id="39" name="Straight Connector 38"/>
          <p:cNvCxnSpPr>
            <a:stCxn id="69657" idx="1"/>
            <a:endCxn id="69657" idx="3"/>
          </p:cNvCxnSpPr>
          <p:nvPr/>
        </p:nvCxnSpPr>
        <p:spPr>
          <a:xfrm>
            <a:off x="7196139" y="3656013"/>
            <a:ext cx="935037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659" name="TextBox 39"/>
          <p:cNvSpPr txBox="1">
            <a:spLocks noChangeArrowheads="1"/>
          </p:cNvSpPr>
          <p:nvPr/>
        </p:nvSpPr>
        <p:spPr bwMode="auto">
          <a:xfrm>
            <a:off x="9226506" y="3371335"/>
            <a:ext cx="1414811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600" dirty="0">
                <a:solidFill>
                  <a:schemeClr val="tx1"/>
                </a:solidFill>
              </a:rPr>
              <a:t>Global-commit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600" dirty="0">
                <a:solidFill>
                  <a:schemeClr val="tx1"/>
                </a:solidFill>
              </a:rPr>
              <a:t>ACK</a:t>
            </a:r>
          </a:p>
        </p:txBody>
      </p:sp>
      <p:cxnSp>
        <p:nvCxnSpPr>
          <p:cNvPr id="41" name="Straight Connector 40"/>
          <p:cNvCxnSpPr>
            <a:stCxn id="69659" idx="1"/>
            <a:endCxn id="69659" idx="3"/>
          </p:cNvCxnSpPr>
          <p:nvPr/>
        </p:nvCxnSpPr>
        <p:spPr>
          <a:xfrm>
            <a:off x="9358314" y="3659188"/>
            <a:ext cx="1081087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stCxn id="29" idx="1"/>
          </p:cNvCxnSpPr>
          <p:nvPr/>
        </p:nvCxnSpPr>
        <p:spPr>
          <a:xfrm flipH="1">
            <a:off x="6629401" y="2705100"/>
            <a:ext cx="1643063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6629400" y="2705100"/>
            <a:ext cx="0" cy="1524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>
            <a:endCxn id="32" idx="1"/>
          </p:cNvCxnSpPr>
          <p:nvPr/>
        </p:nvCxnSpPr>
        <p:spPr>
          <a:xfrm>
            <a:off x="6629400" y="4229100"/>
            <a:ext cx="795338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664" name="TextBox 47"/>
          <p:cNvSpPr txBox="1">
            <a:spLocks noChangeArrowheads="1"/>
          </p:cNvSpPr>
          <p:nvPr/>
        </p:nvSpPr>
        <p:spPr bwMode="auto">
          <a:xfrm>
            <a:off x="6542644" y="2143897"/>
            <a:ext cx="1255985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600" dirty="0">
                <a:solidFill>
                  <a:schemeClr val="tx1"/>
                </a:solidFill>
              </a:rPr>
              <a:t>Vote-request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600" dirty="0">
                <a:solidFill>
                  <a:schemeClr val="tx1"/>
                </a:solidFill>
              </a:rPr>
              <a:t>Vote-abort</a:t>
            </a:r>
          </a:p>
        </p:txBody>
      </p:sp>
      <p:cxnSp>
        <p:nvCxnSpPr>
          <p:cNvPr id="49" name="Straight Connector 48"/>
          <p:cNvCxnSpPr>
            <a:stCxn id="69664" idx="1"/>
            <a:endCxn id="69664" idx="3"/>
          </p:cNvCxnSpPr>
          <p:nvPr/>
        </p:nvCxnSpPr>
        <p:spPr>
          <a:xfrm>
            <a:off x="6657976" y="2439988"/>
            <a:ext cx="962025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234" name="TextBox 46"/>
          <p:cNvSpPr txBox="1">
            <a:spLocks noChangeArrowheads="1"/>
          </p:cNvSpPr>
          <p:nvPr/>
        </p:nvSpPr>
        <p:spPr bwMode="auto">
          <a:xfrm>
            <a:off x="2008410" y="5051269"/>
            <a:ext cx="3685625" cy="707886"/>
          </a:xfrm>
          <a:prstGeom prst="rect">
            <a:avLst/>
          </a:prstGeom>
          <a:noFill/>
          <a:ln w="9525">
            <a:solidFill>
              <a:srgbClr val="FF99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</a:rPr>
              <a:t>The finite state machine of the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 b="1" dirty="0">
                <a:solidFill>
                  <a:schemeClr val="tx1"/>
                </a:solidFill>
              </a:rPr>
              <a:t>COORDINATOR</a:t>
            </a:r>
            <a:r>
              <a:rPr lang="en-US" altLang="en-US" sz="2000" dirty="0">
                <a:solidFill>
                  <a:schemeClr val="tx1"/>
                </a:solidFill>
              </a:rPr>
              <a:t> in 2PC</a:t>
            </a:r>
          </a:p>
        </p:txBody>
      </p:sp>
      <p:sp>
        <p:nvSpPr>
          <p:cNvPr id="69667" name="TextBox 51"/>
          <p:cNvSpPr txBox="1">
            <a:spLocks noChangeArrowheads="1"/>
          </p:cNvSpPr>
          <p:nvPr/>
        </p:nvSpPr>
        <p:spPr bwMode="auto">
          <a:xfrm>
            <a:off x="6700050" y="5051268"/>
            <a:ext cx="3401893" cy="707886"/>
          </a:xfrm>
          <a:prstGeom prst="rect">
            <a:avLst/>
          </a:prstGeom>
          <a:noFill/>
          <a:ln w="9525">
            <a:solidFill>
              <a:srgbClr val="FF99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</a:rPr>
              <a:t>The finite state machine of a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 b="1" dirty="0">
                <a:solidFill>
                  <a:schemeClr val="tx1"/>
                </a:solidFill>
              </a:rPr>
              <a:t>PARTICIPANT</a:t>
            </a:r>
            <a:r>
              <a:rPr lang="en-US" altLang="en-US" sz="2000" i="1" u="sng" dirty="0">
                <a:solidFill>
                  <a:schemeClr val="tx1"/>
                </a:solidFill>
              </a:rPr>
              <a:t> </a:t>
            </a:r>
            <a:r>
              <a:rPr lang="en-US" altLang="en-US" sz="2000" dirty="0">
                <a:solidFill>
                  <a:schemeClr val="tx1"/>
                </a:solidFill>
              </a:rPr>
              <a:t>in 2PC</a:t>
            </a:r>
          </a:p>
        </p:txBody>
      </p:sp>
      <p:cxnSp>
        <p:nvCxnSpPr>
          <p:cNvPr id="51" name="Straight Connector 50"/>
          <p:cNvCxnSpPr/>
          <p:nvPr/>
        </p:nvCxnSpPr>
        <p:spPr>
          <a:xfrm>
            <a:off x="5867400" y="1981200"/>
            <a:ext cx="0" cy="4267200"/>
          </a:xfrm>
          <a:prstGeom prst="line">
            <a:avLst/>
          </a:prstGeom>
          <a:ln w="12700">
            <a:solidFill>
              <a:schemeClr val="accent6">
                <a:lumMod val="60000"/>
                <a:lumOff val="4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Curved Up Arrow 52"/>
          <p:cNvSpPr/>
          <p:nvPr/>
        </p:nvSpPr>
        <p:spPr>
          <a:xfrm>
            <a:off x="5181600" y="6096000"/>
            <a:ext cx="1447800" cy="457200"/>
          </a:xfrm>
          <a:prstGeom prst="curvedUpArrow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3" name="Oval 2"/>
          <p:cNvSpPr/>
          <p:nvPr/>
        </p:nvSpPr>
        <p:spPr>
          <a:xfrm>
            <a:off x="1877842" y="2434424"/>
            <a:ext cx="1412875" cy="746629"/>
          </a:xfrm>
          <a:prstGeom prst="ellipse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Arrow Connector 8"/>
          <p:cNvCxnSpPr>
            <a:stCxn id="3" idx="0"/>
          </p:cNvCxnSpPr>
          <p:nvPr/>
        </p:nvCxnSpPr>
        <p:spPr>
          <a:xfrm flipV="1">
            <a:off x="2584279" y="2067917"/>
            <a:ext cx="551054" cy="366506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841248" y="1463040"/>
            <a:ext cx="102601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u="sng" dirty="0">
                <a:solidFill>
                  <a:srgbClr val="C00000"/>
                </a:solidFill>
              </a:rPr>
              <a:t>Note</a:t>
            </a:r>
            <a:r>
              <a:rPr lang="en-US" dirty="0">
                <a:solidFill>
                  <a:srgbClr val="C00000"/>
                </a:solidFill>
              </a:rPr>
              <a:t>: </a:t>
            </a:r>
            <a:r>
              <a:rPr lang="en-US" dirty="0"/>
              <a:t>The terms above and below the line indicate what have been received and sent, respectively</a:t>
            </a:r>
          </a:p>
        </p:txBody>
      </p:sp>
    </p:spTree>
    <p:extLst>
      <p:ext uri="{BB962C8B-B14F-4D97-AF65-F5344CB8AC3E}">
        <p14:creationId xmlns:p14="http://schemas.microsoft.com/office/powerpoint/2010/main" val="2277137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  <p:bldP spid="30" grpId="0" animBg="1"/>
      <p:bldP spid="31" grpId="0" animBg="1"/>
      <p:bldP spid="32" grpId="0" animBg="1"/>
      <p:bldP spid="69655" grpId="0"/>
      <p:bldP spid="69657" grpId="0"/>
      <p:bldP spid="69659" grpId="0"/>
      <p:bldP spid="69664" grpId="0"/>
      <p:bldP spid="69667" grpId="0" animBg="1"/>
      <p:bldP spid="53" grpId="0" animBg="1"/>
      <p:bldP spid="3" grpId="0" animBg="1"/>
      <p:bldP spid="10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dirty="0"/>
              <a:t>2PC Algorithm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>
          <a:xfrm>
            <a:off x="1981200" y="1874838"/>
            <a:ext cx="7315200" cy="4678362"/>
          </a:xfrm>
          <a:ln w="12700">
            <a:solidFill>
              <a:srgbClr val="0000FF"/>
            </a:solidFill>
            <a:miter lim="800000"/>
            <a:headEnd/>
            <a:tailEnd/>
          </a:ln>
        </p:spPr>
        <p:txBody>
          <a:bodyPr>
            <a:normAutofit fontScale="92500" lnSpcReduction="10000"/>
          </a:bodyPr>
          <a:lstStyle/>
          <a:p>
            <a:pPr marL="0" indent="0" algn="just" eaLnBrk="1" hangingPunct="1">
              <a:buNone/>
            </a:pPr>
            <a:r>
              <a:rPr lang="en-US" altLang="en-US" sz="1400" b="1" dirty="0">
                <a:solidFill>
                  <a:schemeClr val="tx1"/>
                </a:solidFill>
              </a:rPr>
              <a:t>write START_2PC to local log;</a:t>
            </a:r>
          </a:p>
          <a:p>
            <a:pPr marL="0" indent="0" algn="just" eaLnBrk="1" hangingPunct="1">
              <a:buNone/>
            </a:pPr>
            <a:r>
              <a:rPr lang="en-US" altLang="en-US" sz="1400" b="1" dirty="0">
                <a:solidFill>
                  <a:schemeClr val="tx1"/>
                </a:solidFill>
              </a:rPr>
              <a:t>multicast VOTE_REQUEST to all participants;</a:t>
            </a:r>
          </a:p>
          <a:p>
            <a:pPr marL="0" indent="0" algn="just" eaLnBrk="1" hangingPunct="1">
              <a:buNone/>
            </a:pPr>
            <a:r>
              <a:rPr lang="en-US" altLang="en-US" sz="1400" b="1" dirty="0">
                <a:solidFill>
                  <a:schemeClr val="tx1"/>
                </a:solidFill>
              </a:rPr>
              <a:t>while not all votes have been collected{</a:t>
            </a:r>
          </a:p>
          <a:p>
            <a:pPr marL="0" indent="0" algn="just" eaLnBrk="1" hangingPunct="1">
              <a:buNone/>
            </a:pPr>
            <a:r>
              <a:rPr lang="en-US" altLang="en-US" sz="1400" b="1" dirty="0">
                <a:solidFill>
                  <a:schemeClr val="tx1"/>
                </a:solidFill>
              </a:rPr>
              <a:t>	wait for any incoming vote;</a:t>
            </a:r>
          </a:p>
          <a:p>
            <a:pPr marL="0" indent="0" algn="just" eaLnBrk="1" hangingPunct="1">
              <a:buNone/>
            </a:pPr>
            <a:r>
              <a:rPr lang="en-US" altLang="en-US" sz="1400" b="1" dirty="0">
                <a:solidFill>
                  <a:schemeClr val="tx1"/>
                </a:solidFill>
              </a:rPr>
              <a:t>	if timeout{</a:t>
            </a:r>
          </a:p>
          <a:p>
            <a:pPr marL="0" indent="0" algn="just" eaLnBrk="1" hangingPunct="1">
              <a:buNone/>
            </a:pPr>
            <a:r>
              <a:rPr lang="en-US" altLang="en-US" sz="1400" b="1" dirty="0">
                <a:solidFill>
                  <a:schemeClr val="tx1"/>
                </a:solidFill>
              </a:rPr>
              <a:t>		write GLOBAL_ABORT to local log;</a:t>
            </a:r>
          </a:p>
          <a:p>
            <a:pPr marL="0" indent="0" algn="just" eaLnBrk="1" hangingPunct="1">
              <a:buNone/>
            </a:pPr>
            <a:r>
              <a:rPr lang="en-US" altLang="en-US" sz="1400" b="1" dirty="0">
                <a:solidFill>
                  <a:schemeClr val="tx1"/>
                </a:solidFill>
              </a:rPr>
              <a:t>		multicast GLOBAL_ABORT to all participants;</a:t>
            </a:r>
          </a:p>
          <a:p>
            <a:pPr marL="0" indent="0" algn="just" eaLnBrk="1" hangingPunct="1">
              <a:buNone/>
            </a:pPr>
            <a:r>
              <a:rPr lang="en-US" altLang="en-US" sz="1400" b="1" dirty="0">
                <a:solidFill>
                  <a:schemeClr val="tx1"/>
                </a:solidFill>
              </a:rPr>
              <a:t>		exit;</a:t>
            </a:r>
          </a:p>
          <a:p>
            <a:pPr marL="0" indent="0" algn="just" eaLnBrk="1" hangingPunct="1">
              <a:buNone/>
            </a:pPr>
            <a:r>
              <a:rPr lang="en-US" altLang="en-US" sz="1400" b="1" dirty="0">
                <a:solidFill>
                  <a:schemeClr val="tx1"/>
                </a:solidFill>
              </a:rPr>
              <a:t>	}</a:t>
            </a:r>
          </a:p>
          <a:p>
            <a:pPr marL="0" indent="0" algn="just" eaLnBrk="1" hangingPunct="1">
              <a:buNone/>
            </a:pPr>
            <a:r>
              <a:rPr lang="en-US" altLang="en-US" sz="1400" b="1" dirty="0">
                <a:solidFill>
                  <a:schemeClr val="tx1"/>
                </a:solidFill>
              </a:rPr>
              <a:t>	record vote;</a:t>
            </a:r>
          </a:p>
          <a:p>
            <a:pPr marL="0" indent="0" algn="just" eaLnBrk="1" hangingPunct="1">
              <a:buNone/>
            </a:pPr>
            <a:r>
              <a:rPr lang="en-US" altLang="en-US" sz="1400" b="1" dirty="0">
                <a:solidFill>
                  <a:schemeClr val="tx1"/>
                </a:solidFill>
              </a:rPr>
              <a:t>}</a:t>
            </a:r>
          </a:p>
          <a:p>
            <a:pPr marL="0" indent="0" algn="just" eaLnBrk="1" hangingPunct="1">
              <a:buNone/>
            </a:pPr>
            <a:r>
              <a:rPr lang="en-US" altLang="en-US" sz="1400" b="1" dirty="0">
                <a:solidFill>
                  <a:schemeClr val="tx1"/>
                </a:solidFill>
              </a:rPr>
              <a:t>If all participants sent VOTE_COMMIT and coordinator votes COMMIT{</a:t>
            </a:r>
          </a:p>
          <a:p>
            <a:pPr marL="0" indent="0" algn="just" eaLnBrk="1" hangingPunct="1">
              <a:buNone/>
            </a:pPr>
            <a:r>
              <a:rPr lang="en-US" altLang="en-US" sz="1400" b="1" dirty="0">
                <a:solidFill>
                  <a:schemeClr val="tx1"/>
                </a:solidFill>
              </a:rPr>
              <a:t>	write GLOBAL_COMMIT to local log;</a:t>
            </a:r>
          </a:p>
          <a:p>
            <a:pPr marL="0" indent="0" algn="just" eaLnBrk="1" hangingPunct="1">
              <a:buNone/>
            </a:pPr>
            <a:r>
              <a:rPr lang="en-US" altLang="en-US" sz="1400" b="1" dirty="0">
                <a:solidFill>
                  <a:schemeClr val="tx1"/>
                </a:solidFill>
              </a:rPr>
              <a:t>	multicast GLOBAL_COMMIT to all participants;</a:t>
            </a:r>
          </a:p>
          <a:p>
            <a:pPr marL="0" indent="0" algn="just" eaLnBrk="1" hangingPunct="1">
              <a:buNone/>
            </a:pPr>
            <a:r>
              <a:rPr lang="en-US" altLang="en-US" sz="1400" b="1" dirty="0">
                <a:solidFill>
                  <a:schemeClr val="tx1"/>
                </a:solidFill>
              </a:rPr>
              <a:t>}else{</a:t>
            </a:r>
          </a:p>
          <a:p>
            <a:pPr marL="0" indent="0" algn="just" eaLnBrk="1" hangingPunct="1">
              <a:buNone/>
            </a:pPr>
            <a:r>
              <a:rPr lang="en-US" altLang="en-US" sz="1400" b="1" dirty="0">
                <a:solidFill>
                  <a:schemeClr val="tx1"/>
                </a:solidFill>
              </a:rPr>
              <a:t>	write GLOBAL_ABORT to local log;</a:t>
            </a:r>
          </a:p>
          <a:p>
            <a:pPr marL="0" indent="0" algn="just" eaLnBrk="1" hangingPunct="1">
              <a:buNone/>
            </a:pPr>
            <a:r>
              <a:rPr lang="en-US" altLang="en-US" sz="1400" b="1" dirty="0">
                <a:solidFill>
                  <a:schemeClr val="tx1"/>
                </a:solidFill>
              </a:rPr>
              <a:t>	multicast GLOBAL_ABORT to all participants;</a:t>
            </a:r>
          </a:p>
          <a:p>
            <a:pPr marL="0" indent="0" algn="just" eaLnBrk="1" hangingPunct="1">
              <a:buNone/>
            </a:pPr>
            <a:r>
              <a:rPr lang="en-US" altLang="en-US" sz="1400" b="1" dirty="0">
                <a:solidFill>
                  <a:schemeClr val="tx1"/>
                </a:solidFill>
              </a:rPr>
              <a:t>}</a:t>
            </a:r>
          </a:p>
          <a:p>
            <a:pPr marL="0" indent="0"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marL="0" indent="0" algn="just" eaLnBrk="1" hangingPunct="1">
              <a:buFontTx/>
              <a:buAutoNum type="arabicPeriod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marL="0" indent="0" algn="just" eaLnBrk="1" hangingPunct="1">
              <a:buFont typeface="Wingdings" panose="05000000000000000000" pitchFamily="2" charset="2"/>
              <a:buChar char="§"/>
            </a:pPr>
            <a:endParaRPr lang="en-US" altLang="en-US" dirty="0"/>
          </a:p>
        </p:txBody>
      </p:sp>
      <p:sp>
        <p:nvSpPr>
          <p:cNvPr id="70660" name="TextBox 1"/>
          <p:cNvSpPr txBox="1">
            <a:spLocks noChangeArrowheads="1"/>
          </p:cNvSpPr>
          <p:nvPr/>
        </p:nvSpPr>
        <p:spPr bwMode="auto">
          <a:xfrm>
            <a:off x="1981201" y="1458914"/>
            <a:ext cx="2532063" cy="369887"/>
          </a:xfrm>
          <a:prstGeom prst="rect">
            <a:avLst/>
          </a:prstGeom>
          <a:noFill/>
          <a:ln w="19050">
            <a:solidFill>
              <a:srgbClr val="00B050"/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solidFill>
                  <a:srgbClr val="C00000"/>
                </a:solidFill>
              </a:rPr>
              <a:t>Actions by coordinator:</a:t>
            </a:r>
          </a:p>
        </p:txBody>
      </p:sp>
    </p:spTree>
    <p:extLst>
      <p:ext uri="{BB962C8B-B14F-4D97-AF65-F5344CB8AC3E}">
        <p14:creationId xmlns:p14="http://schemas.microsoft.com/office/powerpoint/2010/main" val="35624794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5" grpId="0" build="p" animBg="1"/>
      <p:bldP spid="70660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dirty="0"/>
              <a:t>Coordinator Recovery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01217925"/>
              </p:ext>
            </p:extLst>
          </p:nvPr>
        </p:nvGraphicFramePr>
        <p:xfrm>
          <a:off x="1981200" y="3540760"/>
          <a:ext cx="8229600" cy="2250440"/>
        </p:xfrm>
        <a:graphic>
          <a:graphicData uri="http://schemas.openxmlformats.org/drawingml/2006/table">
            <a:tbl>
              <a:tblPr firstRow="1" bandRow="1">
                <a:tableStyleId>{10A1B5D5-9B99-4C35-A422-299274C87663}</a:tableStyleId>
              </a:tblPr>
              <a:tblGrid>
                <a:gridCol w="4114800">
                  <a:extLst>
                    <a:ext uri="{9D8B030D-6E8A-4147-A177-3AD203B41FA5}">
                      <a16:colId xmlns:a16="http://schemas.microsoft.com/office/drawing/2014/main" val="1464882439"/>
                    </a:ext>
                  </a:extLst>
                </a:gridCol>
                <a:gridCol w="4114800">
                  <a:extLst>
                    <a:ext uri="{9D8B030D-6E8A-4147-A177-3AD203B41FA5}">
                      <a16:colId xmlns:a16="http://schemas.microsoft.com/office/drawing/2014/main" val="3026903871"/>
                    </a:ext>
                  </a:extLst>
                </a:gridCol>
              </a:tblGrid>
              <a:tr h="450088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State in Log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Action After</a:t>
                      </a:r>
                      <a:r>
                        <a:rPr lang="en-US" sz="1800" baseline="0" dirty="0"/>
                        <a:t> Recovery</a:t>
                      </a:r>
                      <a:endParaRPr lang="en-US" sz="18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84553655"/>
                  </a:ext>
                </a:extLst>
              </a:tr>
              <a:tr h="450088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INIT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 algn="l">
                        <a:buFont typeface="Wingdings" panose="05000000000000000000" pitchFamily="2" charset="2"/>
                        <a:buNone/>
                      </a:pPr>
                      <a:r>
                        <a:rPr lang="en-US" sz="1600" dirty="0"/>
                        <a:t>Abort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6765024"/>
                  </a:ext>
                </a:extLst>
              </a:tr>
              <a:tr h="450088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WAIT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 algn="l">
                        <a:buFont typeface="Wingdings" panose="05000000000000000000" pitchFamily="2" charset="2"/>
                        <a:buNone/>
                      </a:pPr>
                      <a:r>
                        <a:rPr lang="en-US" sz="1600" dirty="0"/>
                        <a:t>Retransmit VOTE_REQUEST to participants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10653580"/>
                  </a:ext>
                </a:extLst>
              </a:tr>
              <a:tr h="450088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COMMIT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 algn="l">
                        <a:buFont typeface="Wingdings" panose="05000000000000000000" pitchFamily="2" charset="2"/>
                        <a:buNone/>
                      </a:pPr>
                      <a:r>
                        <a:rPr lang="en-US" sz="1600" dirty="0"/>
                        <a:t>Retransmit GLOBAL_COMMIT to all participants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095067782"/>
                  </a:ext>
                </a:extLst>
              </a:tr>
              <a:tr h="450088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ABORT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 algn="l">
                        <a:buFont typeface="Wingdings" panose="05000000000000000000" pitchFamily="2" charset="2"/>
                        <a:buNone/>
                      </a:pPr>
                      <a:r>
                        <a:rPr lang="en-US" sz="1600" dirty="0"/>
                        <a:t>Retransmit GLOBAL_ABORT</a:t>
                      </a:r>
                      <a:r>
                        <a:rPr lang="en-US" sz="1600" baseline="0" dirty="0"/>
                        <a:t> to all participants</a:t>
                      </a:r>
                      <a:endParaRPr lang="en-US" sz="16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95857420"/>
                  </a:ext>
                </a:extLst>
              </a:tr>
            </a:tbl>
          </a:graphicData>
        </a:graphic>
      </p:graphicFrame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841248" y="1463040"/>
            <a:ext cx="10332720" cy="185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3200">
                <a:solidFill>
                  <a:srgbClr val="808080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800">
                <a:solidFill>
                  <a:srgbClr val="808080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400">
                <a:solidFill>
                  <a:srgbClr val="808080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§"/>
            </a:pPr>
            <a:r>
              <a:rPr lang="en-US" sz="2800" kern="0" dirty="0">
                <a:solidFill>
                  <a:schemeClr val="tx1"/>
                </a:solidFill>
              </a:rPr>
              <a:t>The coordinator can fail at any stage in 2PC</a:t>
            </a:r>
          </a:p>
          <a:p>
            <a:pPr>
              <a:buFont typeface="Wingdings" panose="05000000000000000000" pitchFamily="2" charset="2"/>
              <a:buChar char="§"/>
            </a:pPr>
            <a:endParaRPr lang="en-US" sz="2800" kern="0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US" sz="2800" kern="0" dirty="0">
                <a:solidFill>
                  <a:schemeClr val="tx1"/>
                </a:solidFill>
              </a:rPr>
              <a:t>However, due to </a:t>
            </a:r>
            <a:r>
              <a:rPr lang="en-US" sz="2800" i="1" kern="0" dirty="0">
                <a:solidFill>
                  <a:srgbClr val="0070C0"/>
                </a:solidFill>
              </a:rPr>
              <a:t>logging</a:t>
            </a:r>
            <a:r>
              <a:rPr lang="en-US" sz="2800" kern="0" dirty="0"/>
              <a:t> </a:t>
            </a:r>
            <a:r>
              <a:rPr lang="en-US" sz="2800" kern="0" dirty="0">
                <a:solidFill>
                  <a:schemeClr val="tx1"/>
                </a:solidFill>
              </a:rPr>
              <a:t>its state, it can recover as follows:</a:t>
            </a:r>
          </a:p>
          <a:p>
            <a:pPr>
              <a:buFont typeface="Wingdings" panose="05000000000000000000" pitchFamily="2" charset="2"/>
              <a:buChar char="§"/>
            </a:pPr>
            <a:endParaRPr lang="en-US" sz="1800" kern="0" dirty="0"/>
          </a:p>
        </p:txBody>
      </p:sp>
    </p:spTree>
    <p:extLst>
      <p:ext uri="{BB962C8B-B14F-4D97-AF65-F5344CB8AC3E}">
        <p14:creationId xmlns:p14="http://schemas.microsoft.com/office/powerpoint/2010/main" val="14571776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Fault-Tolerance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400" dirty="0"/>
              <a:t>Systems can be designed in a way that can </a:t>
            </a:r>
            <a:r>
              <a:rPr lang="en-US" sz="2400" i="1" dirty="0"/>
              <a:t>automatically</a:t>
            </a:r>
            <a:r>
              <a:rPr lang="en-US" sz="2400" dirty="0"/>
              <a:t> recover from </a:t>
            </a:r>
            <a:r>
              <a:rPr lang="en-US" sz="2400" i="1" dirty="0"/>
              <a:t>partial</a:t>
            </a:r>
            <a:r>
              <a:rPr lang="en-US" sz="2400" dirty="0"/>
              <a:t> failures</a:t>
            </a: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/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/>
          </a:p>
          <a:p>
            <a:pPr marL="0" indent="0" algn="just" eaLnBrk="1" hangingPunct="1">
              <a:buNone/>
              <a:defRPr/>
            </a:pPr>
            <a:endParaRPr lang="en-US" sz="2000" dirty="0"/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85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b="1" dirty="0"/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b="1" dirty="0"/>
          </a:p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000" b="1" dirty="0">
                <a:solidFill>
                  <a:srgbClr val="0070C0"/>
                </a:solidFill>
              </a:rPr>
              <a:t>Fault-tolerance</a:t>
            </a:r>
            <a:r>
              <a:rPr lang="en-US" sz="2000" dirty="0">
                <a:solidFill>
                  <a:srgbClr val="0070C0"/>
                </a:solidFill>
              </a:rPr>
              <a:t> </a:t>
            </a:r>
            <a:r>
              <a:rPr lang="en-US" sz="2000" dirty="0"/>
              <a:t>is the property that enables a system to continue operating properly even if a </a:t>
            </a:r>
            <a:r>
              <a:rPr lang="en-US" sz="2000" i="1" dirty="0"/>
              <a:t>failure</a:t>
            </a:r>
            <a:r>
              <a:rPr lang="en-US" sz="2000" dirty="0"/>
              <a:t> takes place during operation</a:t>
            </a: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85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000" dirty="0"/>
              <a:t>For example, TCP is designed to allow reliable two-way communications in packet-switched networks, even in the presence of communication links that are imperfect or overloaded</a:t>
            </a:r>
            <a:endParaRPr lang="en-US" sz="2000" dirty="0">
              <a:solidFill>
                <a:schemeClr val="bg1">
                  <a:lumMod val="85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lvl="1" algn="just" eaLnBrk="1" hangingPunct="1">
              <a:buFont typeface="Wingdings" pitchFamily="2" charset="2"/>
              <a:buChar char="§"/>
              <a:defRPr/>
            </a:pPr>
            <a:endParaRPr lang="en-US" sz="3200" dirty="0"/>
          </a:p>
        </p:txBody>
      </p:sp>
      <p:sp>
        <p:nvSpPr>
          <p:cNvPr id="49170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05DCF9B5-3B45-46C6-A6C6-8ABEABF46755}" type="slidenum">
              <a:rPr lang="en-US" altLang="en-US" sz="1400">
                <a:solidFill>
                  <a:schemeClr val="bg2"/>
                </a:solidFill>
              </a:rPr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US" altLang="en-US" sz="1400">
              <a:solidFill>
                <a:schemeClr val="bg2"/>
              </a:solidFill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2438400" y="3108325"/>
            <a:ext cx="7391400" cy="0"/>
          </a:xfrm>
          <a:prstGeom prst="line">
            <a:avLst/>
          </a:prstGeom>
          <a:ln w="50800" cmpd="dbl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7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0200" y="2428875"/>
            <a:ext cx="8382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2" name="Lightning Bolt 11"/>
          <p:cNvSpPr/>
          <p:nvPr/>
        </p:nvSpPr>
        <p:spPr>
          <a:xfrm rot="9921253">
            <a:off x="5791200" y="2897188"/>
            <a:ext cx="533400" cy="146050"/>
          </a:xfrm>
          <a:prstGeom prst="lightningBol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3" name="Isosceles Triangle 12"/>
          <p:cNvSpPr/>
          <p:nvPr/>
        </p:nvSpPr>
        <p:spPr>
          <a:xfrm rot="5400000">
            <a:off x="5181601" y="2879726"/>
            <a:ext cx="304800" cy="136525"/>
          </a:xfrm>
          <a:prstGeom prst="triangle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cxnSp>
        <p:nvCxnSpPr>
          <p:cNvPr id="15" name="Straight Arrow Connector 14"/>
          <p:cNvCxnSpPr>
            <a:stCxn id="13" idx="0"/>
          </p:cNvCxnSpPr>
          <p:nvPr/>
        </p:nvCxnSpPr>
        <p:spPr>
          <a:xfrm>
            <a:off x="5402263" y="2947988"/>
            <a:ext cx="379412" cy="0"/>
          </a:xfrm>
          <a:prstGeom prst="straightConnector1">
            <a:avLst/>
          </a:prstGeom>
          <a:ln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3825876" y="2657476"/>
            <a:ext cx="125571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200" dirty="0">
                <a:solidFill>
                  <a:schemeClr val="tx1"/>
                </a:solidFill>
              </a:rPr>
              <a:t>Tire punctured.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200" dirty="0">
                <a:solidFill>
                  <a:schemeClr val="tx1"/>
                </a:solidFill>
              </a:rPr>
              <a:t>Car stopped.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2438400" y="4029075"/>
            <a:ext cx="7391400" cy="0"/>
          </a:xfrm>
          <a:prstGeom prst="line">
            <a:avLst/>
          </a:prstGeom>
          <a:ln w="50800" cmpd="dbl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" name="Picture 19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20175" y="3349625"/>
            <a:ext cx="8382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1" name="Lightning Bolt 20"/>
          <p:cNvSpPr/>
          <p:nvPr/>
        </p:nvSpPr>
        <p:spPr>
          <a:xfrm rot="9921253">
            <a:off x="5791200" y="3819526"/>
            <a:ext cx="533400" cy="144463"/>
          </a:xfrm>
          <a:prstGeom prst="lightningBol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7" name="Multiply 16"/>
          <p:cNvSpPr/>
          <p:nvPr/>
        </p:nvSpPr>
        <p:spPr>
          <a:xfrm>
            <a:off x="9867900" y="2741614"/>
            <a:ext cx="533400" cy="663575"/>
          </a:xfrm>
          <a:prstGeom prst="mathMultiply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8" name="TextBox 17"/>
          <p:cNvSpPr txBox="1">
            <a:spLocks noChangeArrowheads="1"/>
          </p:cNvSpPr>
          <p:nvPr/>
        </p:nvSpPr>
        <p:spPr bwMode="auto">
          <a:xfrm>
            <a:off x="9823450" y="3436684"/>
            <a:ext cx="92075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285750" indent="-285750"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US" altLang="en-US" sz="5400" dirty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27" name="Isosceles Triangle 26"/>
          <p:cNvSpPr/>
          <p:nvPr/>
        </p:nvSpPr>
        <p:spPr>
          <a:xfrm rot="5400000">
            <a:off x="8784432" y="3807619"/>
            <a:ext cx="304800" cy="138113"/>
          </a:xfrm>
          <a:prstGeom prst="triangle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8" name="TextBox 27"/>
          <p:cNvSpPr txBox="1">
            <a:spLocks noChangeArrowheads="1"/>
          </p:cNvSpPr>
          <p:nvPr/>
        </p:nvSpPr>
        <p:spPr bwMode="auto">
          <a:xfrm>
            <a:off x="6487241" y="3567114"/>
            <a:ext cx="244650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200" dirty="0">
                <a:solidFill>
                  <a:schemeClr val="tx1"/>
                </a:solidFill>
              </a:rPr>
              <a:t>Tire punctured. </a:t>
            </a:r>
            <a:br>
              <a:rPr lang="en-US" altLang="en-US" sz="1200" dirty="0">
                <a:solidFill>
                  <a:schemeClr val="tx1"/>
                </a:solidFill>
              </a:rPr>
            </a:br>
            <a:r>
              <a:rPr lang="en-US" altLang="en-US" sz="1200" dirty="0">
                <a:solidFill>
                  <a:schemeClr val="tx1"/>
                </a:solidFill>
              </a:rPr>
              <a:t>It got </a:t>
            </a:r>
            <a:r>
              <a:rPr lang="en-US" altLang="en-US" sz="1200" b="1" i="1" dirty="0" smtClean="0">
                <a:solidFill>
                  <a:schemeClr val="tx1"/>
                </a:solidFill>
              </a:rPr>
              <a:t>masked </a:t>
            </a:r>
            <a:r>
              <a:rPr lang="en-US" altLang="en-US" sz="1200" dirty="0">
                <a:solidFill>
                  <a:schemeClr val="tx1"/>
                </a:solidFill>
              </a:rPr>
              <a:t>and car continued</a:t>
            </a:r>
            <a:r>
              <a:rPr lang="en-US" altLang="en-US" sz="1200" b="1" i="1" dirty="0">
                <a:solidFill>
                  <a:schemeClr val="tx1"/>
                </a:solidFill>
              </a:rPr>
              <a:t>.</a:t>
            </a:r>
          </a:p>
        </p:txBody>
      </p:sp>
      <p:cxnSp>
        <p:nvCxnSpPr>
          <p:cNvPr id="29" name="Straight Arrow Connector 28"/>
          <p:cNvCxnSpPr/>
          <p:nvPr/>
        </p:nvCxnSpPr>
        <p:spPr>
          <a:xfrm>
            <a:off x="9005889" y="3876675"/>
            <a:ext cx="377825" cy="0"/>
          </a:xfrm>
          <a:prstGeom prst="straightConnector1">
            <a:avLst/>
          </a:prstGeom>
          <a:ln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700685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6" grpId="0"/>
      <p:bldP spid="18" grpId="0"/>
      <p:bldP spid="27" grpId="0" animBg="1"/>
      <p:bldP spid="28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Two-Phase Commit Protocol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>
          <a:xfrm>
            <a:off x="1981200" y="1874838"/>
            <a:ext cx="7315200" cy="4678362"/>
          </a:xfrm>
          <a:ln w="12700">
            <a:solidFill>
              <a:srgbClr val="0000FF"/>
            </a:solidFill>
            <a:miter lim="800000"/>
            <a:headEnd/>
            <a:tailEnd/>
          </a:ln>
        </p:spPr>
        <p:txBody>
          <a:bodyPr>
            <a:normAutofit fontScale="92500" lnSpcReduction="20000"/>
          </a:bodyPr>
          <a:lstStyle/>
          <a:p>
            <a:pPr marL="0" indent="0" algn="just" eaLnBrk="1" hangingPunct="1">
              <a:buNone/>
            </a:pPr>
            <a:r>
              <a:rPr lang="en-US" altLang="en-US" sz="1200" b="1">
                <a:solidFill>
                  <a:schemeClr val="tx1"/>
                </a:solidFill>
              </a:rPr>
              <a:t>write INIT to local log;</a:t>
            </a:r>
          </a:p>
          <a:p>
            <a:pPr marL="0" indent="0" algn="just" eaLnBrk="1" hangingPunct="1">
              <a:buNone/>
            </a:pPr>
            <a:r>
              <a:rPr lang="en-US" altLang="en-US" sz="1200" b="1">
                <a:solidFill>
                  <a:schemeClr val="tx1"/>
                </a:solidFill>
              </a:rPr>
              <a:t>Wait for VOTE_REQUEST from coordinator;</a:t>
            </a:r>
          </a:p>
          <a:p>
            <a:pPr marL="0" indent="0" algn="just" eaLnBrk="1" hangingPunct="1">
              <a:buNone/>
            </a:pPr>
            <a:r>
              <a:rPr lang="en-US" altLang="en-US" sz="1200" b="1">
                <a:solidFill>
                  <a:schemeClr val="tx1"/>
                </a:solidFill>
              </a:rPr>
              <a:t>If timeout{</a:t>
            </a:r>
          </a:p>
          <a:p>
            <a:pPr marL="0" indent="0" algn="just" eaLnBrk="1" hangingPunct="1">
              <a:buNone/>
            </a:pPr>
            <a:r>
              <a:rPr lang="en-US" altLang="en-US" sz="1200" b="1">
                <a:solidFill>
                  <a:schemeClr val="tx1"/>
                </a:solidFill>
              </a:rPr>
              <a:t>	write VOTE_ABORT to local log;</a:t>
            </a:r>
          </a:p>
          <a:p>
            <a:pPr marL="0" indent="0" algn="just" eaLnBrk="1" hangingPunct="1">
              <a:buNone/>
            </a:pPr>
            <a:r>
              <a:rPr lang="en-US" altLang="en-US" sz="1200" b="1">
                <a:solidFill>
                  <a:schemeClr val="tx1"/>
                </a:solidFill>
              </a:rPr>
              <a:t>	exit;</a:t>
            </a:r>
          </a:p>
          <a:p>
            <a:pPr marL="0" indent="0" algn="just" eaLnBrk="1" hangingPunct="1">
              <a:buNone/>
            </a:pPr>
            <a:r>
              <a:rPr lang="en-US" altLang="en-US" sz="1200" b="1">
                <a:solidFill>
                  <a:schemeClr val="tx1"/>
                </a:solidFill>
              </a:rPr>
              <a:t>}</a:t>
            </a:r>
          </a:p>
          <a:p>
            <a:pPr marL="0" indent="0" algn="just" eaLnBrk="1" hangingPunct="1">
              <a:buNone/>
            </a:pPr>
            <a:r>
              <a:rPr lang="en-US" altLang="en-US" sz="1200" b="1">
                <a:solidFill>
                  <a:schemeClr val="tx1"/>
                </a:solidFill>
              </a:rPr>
              <a:t>If participant votes COMMIT{</a:t>
            </a:r>
          </a:p>
          <a:p>
            <a:pPr marL="0" indent="0" algn="just" eaLnBrk="1" hangingPunct="1">
              <a:buNone/>
            </a:pPr>
            <a:r>
              <a:rPr lang="en-US" altLang="en-US" sz="1200" b="1">
                <a:solidFill>
                  <a:schemeClr val="tx1"/>
                </a:solidFill>
              </a:rPr>
              <a:t>	write VOTE_COMMIT to local log;</a:t>
            </a:r>
          </a:p>
          <a:p>
            <a:pPr marL="0" indent="0" algn="just" eaLnBrk="1" hangingPunct="1">
              <a:buNone/>
            </a:pPr>
            <a:r>
              <a:rPr lang="en-US" altLang="en-US" sz="1200" b="1">
                <a:solidFill>
                  <a:schemeClr val="tx1"/>
                </a:solidFill>
              </a:rPr>
              <a:t>	send VOTE_COMMIT to coordinator;</a:t>
            </a:r>
          </a:p>
          <a:p>
            <a:pPr marL="0" indent="0" algn="just" eaLnBrk="1" hangingPunct="1">
              <a:buNone/>
            </a:pPr>
            <a:r>
              <a:rPr lang="en-US" altLang="en-US" sz="1200" b="1">
                <a:solidFill>
                  <a:schemeClr val="tx1"/>
                </a:solidFill>
              </a:rPr>
              <a:t>	wait for DECISION from coordinator;</a:t>
            </a:r>
          </a:p>
          <a:p>
            <a:pPr marL="0" indent="0" algn="just" eaLnBrk="1" hangingPunct="1">
              <a:buNone/>
            </a:pPr>
            <a:r>
              <a:rPr lang="en-US" altLang="en-US" sz="1200" b="1">
                <a:solidFill>
                  <a:schemeClr val="tx1"/>
                </a:solidFill>
              </a:rPr>
              <a:t>	if timeout{</a:t>
            </a:r>
          </a:p>
          <a:p>
            <a:pPr marL="0" indent="0" algn="just" eaLnBrk="1" hangingPunct="1">
              <a:buNone/>
            </a:pPr>
            <a:r>
              <a:rPr lang="en-US" altLang="en-US" sz="1200" b="1">
                <a:solidFill>
                  <a:schemeClr val="tx1"/>
                </a:solidFill>
              </a:rPr>
              <a:t>		multicast DECISION_RQUEST to other participants;</a:t>
            </a:r>
          </a:p>
          <a:p>
            <a:pPr marL="0" indent="0" algn="just" eaLnBrk="1" hangingPunct="1">
              <a:buNone/>
            </a:pPr>
            <a:r>
              <a:rPr lang="en-US" altLang="en-US" sz="1200" b="1">
                <a:solidFill>
                  <a:schemeClr val="tx1"/>
                </a:solidFill>
              </a:rPr>
              <a:t>		wait until DECISION is received; /*remain blocked*/</a:t>
            </a:r>
          </a:p>
          <a:p>
            <a:pPr marL="0" indent="0" algn="just" eaLnBrk="1" hangingPunct="1">
              <a:buNone/>
            </a:pPr>
            <a:r>
              <a:rPr lang="en-US" altLang="en-US" sz="1200" b="1">
                <a:solidFill>
                  <a:schemeClr val="tx1"/>
                </a:solidFill>
              </a:rPr>
              <a:t>		write DECISION to local log;</a:t>
            </a:r>
          </a:p>
          <a:p>
            <a:pPr marL="0" indent="0" algn="just" eaLnBrk="1" hangingPunct="1">
              <a:buNone/>
            </a:pPr>
            <a:r>
              <a:rPr lang="en-US" altLang="en-US" sz="1200" b="1">
                <a:solidFill>
                  <a:schemeClr val="tx1"/>
                </a:solidFill>
              </a:rPr>
              <a:t>	}</a:t>
            </a:r>
          </a:p>
          <a:p>
            <a:pPr marL="0" indent="0" algn="just" eaLnBrk="1" hangingPunct="1">
              <a:buNone/>
            </a:pPr>
            <a:r>
              <a:rPr lang="en-US" altLang="en-US" sz="1200" b="1">
                <a:solidFill>
                  <a:schemeClr val="tx1"/>
                </a:solidFill>
              </a:rPr>
              <a:t>	if DECISION == GLOBAL_COMMIT { write GLOBAL_COMMIT to local log;}</a:t>
            </a:r>
          </a:p>
          <a:p>
            <a:pPr marL="0" indent="0" algn="just" eaLnBrk="1" hangingPunct="1">
              <a:buNone/>
            </a:pPr>
            <a:r>
              <a:rPr lang="en-US" altLang="en-US" sz="1200" b="1">
                <a:solidFill>
                  <a:schemeClr val="tx1"/>
                </a:solidFill>
              </a:rPr>
              <a:t>	else if DECISION == GLOBAL_ABORT {write GLOBAL_ABORT to local log};</a:t>
            </a:r>
          </a:p>
          <a:p>
            <a:pPr marL="0" indent="0" algn="just" eaLnBrk="1" hangingPunct="1">
              <a:buNone/>
            </a:pPr>
            <a:r>
              <a:rPr lang="en-US" altLang="en-US" sz="1200" b="1">
                <a:solidFill>
                  <a:schemeClr val="tx1"/>
                </a:solidFill>
              </a:rPr>
              <a:t>}else{</a:t>
            </a:r>
          </a:p>
          <a:p>
            <a:pPr marL="0" indent="0" algn="just" eaLnBrk="1" hangingPunct="1">
              <a:buNone/>
            </a:pPr>
            <a:r>
              <a:rPr lang="en-US" altLang="en-US" sz="1200" b="1">
                <a:solidFill>
                  <a:schemeClr val="tx1"/>
                </a:solidFill>
              </a:rPr>
              <a:t>	write VOTE_ABORT to local log;</a:t>
            </a:r>
          </a:p>
          <a:p>
            <a:pPr marL="0" indent="0" algn="just" eaLnBrk="1" hangingPunct="1">
              <a:buNone/>
            </a:pPr>
            <a:r>
              <a:rPr lang="en-US" altLang="en-US" sz="1200" b="1">
                <a:solidFill>
                  <a:schemeClr val="tx1"/>
                </a:solidFill>
              </a:rPr>
              <a:t>	send VOTE_ABORT to coordinator;</a:t>
            </a:r>
          </a:p>
          <a:p>
            <a:pPr marL="0" indent="0" algn="just" eaLnBrk="1" hangingPunct="1">
              <a:buNone/>
            </a:pPr>
            <a:r>
              <a:rPr lang="en-US" altLang="en-US" sz="1200" b="1">
                <a:solidFill>
                  <a:schemeClr val="tx1"/>
                </a:solidFill>
              </a:rPr>
              <a:t>}</a:t>
            </a:r>
          </a:p>
          <a:p>
            <a:pPr marL="0" indent="0" algn="just" eaLnBrk="1" hangingPunct="1">
              <a:buFont typeface="Wingdings" panose="05000000000000000000" pitchFamily="2" charset="2"/>
              <a:buChar char="§"/>
            </a:pPr>
            <a:endParaRPr lang="en-US" altLang="en-US" sz="2000">
              <a:solidFill>
                <a:srgbClr val="7F7F7F"/>
              </a:solidFill>
            </a:endParaRPr>
          </a:p>
          <a:p>
            <a:pPr marL="0" indent="0" algn="just" eaLnBrk="1" hangingPunct="1">
              <a:buFontTx/>
              <a:buAutoNum type="arabicPeriod"/>
            </a:pPr>
            <a:endParaRPr lang="en-US" altLang="en-US" sz="2000">
              <a:solidFill>
                <a:srgbClr val="7F7F7F"/>
              </a:solidFill>
            </a:endParaRPr>
          </a:p>
          <a:p>
            <a:pPr marL="0" indent="0" algn="just" eaLnBrk="1" hangingPunct="1">
              <a:buFont typeface="Wingdings" panose="05000000000000000000" pitchFamily="2" charset="2"/>
              <a:buChar char="§"/>
            </a:pPr>
            <a:endParaRPr lang="en-US" altLang="en-US"/>
          </a:p>
        </p:txBody>
      </p:sp>
      <p:sp>
        <p:nvSpPr>
          <p:cNvPr id="54277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D4F5816B-A478-4B73-A89D-77504DFE9868}" type="slidenum">
              <a:rPr lang="en-US" altLang="en-US" sz="1400">
                <a:solidFill>
                  <a:schemeClr val="bg2"/>
                </a:solidFill>
              </a:rPr>
              <a:pPr>
                <a:spcBef>
                  <a:spcPct val="0"/>
                </a:spcBef>
                <a:buFontTx/>
                <a:buNone/>
              </a:pPr>
              <a:t>30</a:t>
            </a:fld>
            <a:endParaRPr lang="en-US" altLang="en-US" sz="1400">
              <a:solidFill>
                <a:schemeClr val="bg2"/>
              </a:solidFill>
            </a:endParaRPr>
          </a:p>
        </p:txBody>
      </p:sp>
      <p:sp>
        <p:nvSpPr>
          <p:cNvPr id="71684" name="TextBox 1"/>
          <p:cNvSpPr txBox="1">
            <a:spLocks noChangeArrowheads="1"/>
          </p:cNvSpPr>
          <p:nvPr/>
        </p:nvSpPr>
        <p:spPr bwMode="auto">
          <a:xfrm>
            <a:off x="1981201" y="1458914"/>
            <a:ext cx="2557463" cy="369887"/>
          </a:xfrm>
          <a:prstGeom prst="rect">
            <a:avLst/>
          </a:prstGeom>
          <a:noFill/>
          <a:ln w="19050">
            <a:solidFill>
              <a:srgbClr val="00B050"/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rgbClr val="C00000"/>
                </a:solidFill>
              </a:rPr>
              <a:t>Actions by participants:</a:t>
            </a:r>
          </a:p>
        </p:txBody>
      </p:sp>
    </p:spTree>
    <p:extLst>
      <p:ext uri="{BB962C8B-B14F-4D97-AF65-F5344CB8AC3E}">
        <p14:creationId xmlns:p14="http://schemas.microsoft.com/office/powerpoint/2010/main" val="3674654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 nodeType="clickPar">
                      <p:stCondLst>
                        <p:cond delay="indefinite"/>
                      </p:stCondLst>
                      <p:childTnLst>
                        <p:par>
                          <p:cTn id="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5" grpId="0" build="p" animBg="1"/>
      <p:bldP spid="71684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Two-Phase Commit Protocol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>
          <a:xfrm>
            <a:off x="1981200" y="1874838"/>
            <a:ext cx="7391400" cy="4678362"/>
          </a:xfrm>
          <a:ln w="12700">
            <a:solidFill>
              <a:srgbClr val="0000FF"/>
            </a:solidFill>
            <a:miter lim="800000"/>
            <a:headEnd/>
            <a:tailEnd/>
          </a:ln>
        </p:spPr>
        <p:txBody>
          <a:bodyPr/>
          <a:lstStyle/>
          <a:p>
            <a:pPr marL="0" indent="0" algn="just" eaLnBrk="1" hangingPunct="1">
              <a:buNone/>
            </a:pPr>
            <a:r>
              <a:rPr lang="en-US" altLang="en-US" sz="1400" b="1" dirty="0">
                <a:solidFill>
                  <a:schemeClr val="tx1"/>
                </a:solidFill>
              </a:rPr>
              <a:t>/*executed by separate thread*/</a:t>
            </a:r>
          </a:p>
          <a:p>
            <a:pPr marL="0" indent="0" algn="just" eaLnBrk="1" hangingPunct="1">
              <a:buNone/>
            </a:pPr>
            <a:endParaRPr lang="en-US" altLang="en-US" sz="1400" b="1" dirty="0">
              <a:solidFill>
                <a:schemeClr val="tx1"/>
              </a:solidFill>
            </a:endParaRPr>
          </a:p>
          <a:p>
            <a:pPr marL="0" indent="0" algn="just" eaLnBrk="1" hangingPunct="1">
              <a:buNone/>
            </a:pPr>
            <a:r>
              <a:rPr lang="en-US" altLang="en-US" sz="1400" b="1" dirty="0">
                <a:solidFill>
                  <a:schemeClr val="tx1"/>
                </a:solidFill>
              </a:rPr>
              <a:t>while true{</a:t>
            </a:r>
          </a:p>
          <a:p>
            <a:pPr marL="0" indent="0" algn="just" eaLnBrk="1" hangingPunct="1">
              <a:buNone/>
            </a:pPr>
            <a:r>
              <a:rPr lang="en-US" altLang="en-US" sz="1400" b="1" dirty="0">
                <a:solidFill>
                  <a:schemeClr val="tx1"/>
                </a:solidFill>
              </a:rPr>
              <a:t>	wait until any incoming DECISION_REQUEST is received; /*remain blocked*/</a:t>
            </a:r>
          </a:p>
          <a:p>
            <a:pPr marL="0" indent="0" algn="just" eaLnBrk="1" hangingPunct="1">
              <a:buNone/>
            </a:pPr>
            <a:r>
              <a:rPr lang="en-US" altLang="en-US" sz="1400" b="1" dirty="0">
                <a:solidFill>
                  <a:schemeClr val="tx1"/>
                </a:solidFill>
              </a:rPr>
              <a:t>	read most recently recorded STATE from the local log;</a:t>
            </a:r>
          </a:p>
          <a:p>
            <a:pPr marL="0" indent="0" algn="just" eaLnBrk="1" hangingPunct="1">
              <a:buNone/>
            </a:pPr>
            <a:r>
              <a:rPr lang="en-US" altLang="en-US" sz="1400" b="1" dirty="0">
                <a:solidFill>
                  <a:schemeClr val="tx1"/>
                </a:solidFill>
              </a:rPr>
              <a:t>	if STATE == GLOBAL_COMMIT</a:t>
            </a:r>
          </a:p>
          <a:p>
            <a:pPr marL="0" indent="0" algn="just" eaLnBrk="1" hangingPunct="1">
              <a:buNone/>
            </a:pPr>
            <a:r>
              <a:rPr lang="en-US" altLang="en-US" sz="1400" b="1" dirty="0">
                <a:solidFill>
                  <a:schemeClr val="tx1"/>
                </a:solidFill>
              </a:rPr>
              <a:t>		send GLOBAL_COMMIT to requesting participant;</a:t>
            </a:r>
          </a:p>
          <a:p>
            <a:pPr marL="0" indent="0" algn="just" eaLnBrk="1" hangingPunct="1">
              <a:buNone/>
            </a:pPr>
            <a:r>
              <a:rPr lang="en-US" altLang="en-US" sz="1400" b="1" dirty="0">
                <a:solidFill>
                  <a:schemeClr val="tx1"/>
                </a:solidFill>
              </a:rPr>
              <a:t>	else if STATE == INIT or STATE == GLOBAL_ABORT</a:t>
            </a:r>
          </a:p>
          <a:p>
            <a:pPr marL="0" indent="0" algn="just" eaLnBrk="1" hangingPunct="1">
              <a:buNone/>
            </a:pPr>
            <a:r>
              <a:rPr lang="en-US" altLang="en-US" sz="1400" b="1" dirty="0">
                <a:solidFill>
                  <a:schemeClr val="tx1"/>
                </a:solidFill>
              </a:rPr>
              <a:t>		send GLOBAL_ABORT to requesting participant;</a:t>
            </a:r>
          </a:p>
          <a:p>
            <a:pPr marL="0" indent="0" algn="just" eaLnBrk="1" hangingPunct="1">
              <a:buNone/>
            </a:pPr>
            <a:r>
              <a:rPr lang="en-US" altLang="en-US" sz="1400" b="1" dirty="0">
                <a:solidFill>
                  <a:schemeClr val="tx1"/>
                </a:solidFill>
              </a:rPr>
              <a:t>	else</a:t>
            </a:r>
          </a:p>
          <a:p>
            <a:pPr marL="0" indent="0" algn="just" eaLnBrk="1" hangingPunct="1">
              <a:buNone/>
            </a:pPr>
            <a:r>
              <a:rPr lang="en-US" altLang="en-US" sz="1400" b="1" dirty="0">
                <a:solidFill>
                  <a:schemeClr val="tx1"/>
                </a:solidFill>
              </a:rPr>
              <a:t>		skip; /*participant remains blocked*/</a:t>
            </a:r>
          </a:p>
          <a:p>
            <a:pPr marL="0" indent="0" algn="just" eaLnBrk="1" hangingPunct="1">
              <a:buNone/>
            </a:pPr>
            <a:r>
              <a:rPr lang="en-US" altLang="en-US" sz="1400" b="1" dirty="0">
                <a:solidFill>
                  <a:schemeClr val="tx1"/>
                </a:solidFill>
              </a:rPr>
              <a:t>}</a:t>
            </a:r>
          </a:p>
          <a:p>
            <a:pPr marL="0" indent="0"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marL="0" indent="0" algn="just" eaLnBrk="1" hangingPunct="1">
              <a:buFontTx/>
              <a:buAutoNum type="arabicPeriod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marL="0" indent="0" algn="just" eaLnBrk="1" hangingPunct="1">
              <a:buFont typeface="Wingdings" panose="05000000000000000000" pitchFamily="2" charset="2"/>
              <a:buChar char="§"/>
            </a:pPr>
            <a:endParaRPr lang="en-US" altLang="en-US" dirty="0"/>
          </a:p>
        </p:txBody>
      </p:sp>
      <p:sp>
        <p:nvSpPr>
          <p:cNvPr id="72708" name="TextBox 1"/>
          <p:cNvSpPr txBox="1">
            <a:spLocks noChangeArrowheads="1"/>
          </p:cNvSpPr>
          <p:nvPr/>
        </p:nvSpPr>
        <p:spPr bwMode="auto">
          <a:xfrm>
            <a:off x="1981200" y="1458914"/>
            <a:ext cx="4114800" cy="369887"/>
          </a:xfrm>
          <a:prstGeom prst="rect">
            <a:avLst/>
          </a:prstGeom>
          <a:noFill/>
          <a:ln w="19050">
            <a:solidFill>
              <a:srgbClr val="00B050"/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rgbClr val="C00000"/>
                </a:solidFill>
              </a:rPr>
              <a:t>Actions for handling decision requests:</a:t>
            </a:r>
          </a:p>
        </p:txBody>
      </p:sp>
      <p:sp>
        <p:nvSpPr>
          <p:cNvPr id="2" name="Oval 1"/>
          <p:cNvSpPr/>
          <p:nvPr/>
        </p:nvSpPr>
        <p:spPr>
          <a:xfrm>
            <a:off x="3124200" y="4663281"/>
            <a:ext cx="3733800" cy="533400"/>
          </a:xfrm>
          <a:prstGeom prst="ellipse">
            <a:avLst/>
          </a:prstGeom>
          <a:noFill/>
          <a:ln>
            <a:solidFill>
              <a:srgbClr val="FFC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" name="Straight Arrow Connector 4"/>
          <p:cNvCxnSpPr>
            <a:cxnSpLocks/>
            <a:stCxn id="2" idx="4"/>
            <a:endCxn id="9" idx="0"/>
          </p:cNvCxnSpPr>
          <p:nvPr/>
        </p:nvCxnSpPr>
        <p:spPr>
          <a:xfrm>
            <a:off x="4991100" y="5196681"/>
            <a:ext cx="685800" cy="137319"/>
          </a:xfrm>
          <a:prstGeom prst="straightConnector1">
            <a:avLst/>
          </a:prstGeom>
          <a:ln>
            <a:solidFill>
              <a:srgbClr val="FFC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ounded Rectangle 8"/>
          <p:cNvSpPr/>
          <p:nvPr/>
        </p:nvSpPr>
        <p:spPr>
          <a:xfrm>
            <a:off x="2057400" y="5334000"/>
            <a:ext cx="7239000" cy="1143000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1500" dirty="0">
                <a:solidFill>
                  <a:schemeClr val="tx1"/>
                </a:solidFill>
              </a:rPr>
              <a:t>An </a:t>
            </a:r>
            <a:r>
              <a:rPr lang="en-US" sz="1500" i="1" u="sng" dirty="0">
                <a:solidFill>
                  <a:schemeClr val="tx1"/>
                </a:solidFill>
              </a:rPr>
              <a:t>indefinite blocking window </a:t>
            </a:r>
            <a:r>
              <a:rPr lang="en-US" sz="1500" dirty="0">
                <a:solidFill>
                  <a:schemeClr val="tx1"/>
                </a:solidFill>
              </a:rPr>
              <a:t>can arise, whereby all sites who voted positively are blocked until outcome is known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1500" dirty="0">
                <a:solidFill>
                  <a:schemeClr val="tx1"/>
                </a:solidFill>
              </a:rPr>
              <a:t>Can any clever protocol avoid this window?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n-US" sz="1500" dirty="0">
                <a:solidFill>
                  <a:schemeClr val="tx1"/>
                </a:solidFill>
              </a:rPr>
              <a:t>No!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1500" dirty="0">
                <a:solidFill>
                  <a:schemeClr val="tx1"/>
                </a:solidFill>
              </a:rPr>
              <a:t>All distributed commit protocols have an indefinite blocking window!</a:t>
            </a:r>
          </a:p>
        </p:txBody>
      </p:sp>
    </p:spTree>
    <p:extLst>
      <p:ext uri="{BB962C8B-B14F-4D97-AF65-F5344CB8AC3E}">
        <p14:creationId xmlns:p14="http://schemas.microsoft.com/office/powerpoint/2010/main" val="1776767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5" grpId="0" build="p" animBg="1"/>
      <p:bldP spid="72708" grpId="0" animBg="1"/>
      <p:bldP spid="2" grpId="0" animBg="1"/>
      <p:bldP spid="9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dirty="0"/>
              <a:t>Participant Recovery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92013074"/>
              </p:ext>
            </p:extLst>
          </p:nvPr>
        </p:nvGraphicFramePr>
        <p:xfrm>
          <a:off x="1984248" y="3538728"/>
          <a:ext cx="8229600" cy="2252472"/>
        </p:xfrm>
        <a:graphic>
          <a:graphicData uri="http://schemas.openxmlformats.org/drawingml/2006/table">
            <a:tbl>
              <a:tblPr firstRow="1" bandRow="1">
                <a:tableStyleId>{10A1B5D5-9B99-4C35-A422-299274C87663}</a:tableStyleId>
              </a:tblPr>
              <a:tblGrid>
                <a:gridCol w="4114800">
                  <a:extLst>
                    <a:ext uri="{9D8B030D-6E8A-4147-A177-3AD203B41FA5}">
                      <a16:colId xmlns:a16="http://schemas.microsoft.com/office/drawing/2014/main" val="1464882439"/>
                    </a:ext>
                  </a:extLst>
                </a:gridCol>
                <a:gridCol w="4114800">
                  <a:extLst>
                    <a:ext uri="{9D8B030D-6E8A-4147-A177-3AD203B41FA5}">
                      <a16:colId xmlns:a16="http://schemas.microsoft.com/office/drawing/2014/main" val="3026903871"/>
                    </a:ext>
                  </a:extLst>
                </a:gridCol>
              </a:tblGrid>
              <a:tr h="40500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/>
                        <a:t>State in Log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/>
                        <a:t>Action After</a:t>
                      </a:r>
                      <a:r>
                        <a:rPr lang="en-US" sz="1800" baseline="0" dirty="0"/>
                        <a:t> Recovery</a:t>
                      </a:r>
                      <a:endParaRPr lang="en-US" sz="18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84553655"/>
                  </a:ext>
                </a:extLst>
              </a:tr>
              <a:tr h="405001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INIT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en-US" sz="1600" dirty="0"/>
                        <a:t>Locally</a:t>
                      </a:r>
                      <a:r>
                        <a:rPr lang="en-US" sz="1600" baseline="0" dirty="0"/>
                        <a:t> abort and notify the coordinator</a:t>
                      </a:r>
                      <a:endParaRPr lang="en-US" sz="16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6765024"/>
                  </a:ext>
                </a:extLst>
              </a:tr>
              <a:tr h="632468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READY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en-US" sz="1600" dirty="0"/>
                        <a:t>Cannot decide on its own what it</a:t>
                      </a:r>
                      <a:r>
                        <a:rPr lang="en-US" sz="1600" baseline="0" dirty="0"/>
                        <a:t> should do next; hence, contact others</a:t>
                      </a:r>
                      <a:endParaRPr lang="en-US" sz="16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10653580"/>
                  </a:ext>
                </a:extLst>
              </a:tr>
              <a:tr h="405001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COMMIT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en-US" sz="1600" dirty="0"/>
                        <a:t>Retransmit its decision to</a:t>
                      </a:r>
                      <a:r>
                        <a:rPr lang="en-US" sz="1600" baseline="0" dirty="0"/>
                        <a:t> coordinator</a:t>
                      </a:r>
                      <a:endParaRPr lang="en-US" sz="16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095067782"/>
                  </a:ext>
                </a:extLst>
              </a:tr>
              <a:tr h="405001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ABORT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en-US" sz="1600" dirty="0"/>
                        <a:t>Retransmit</a:t>
                      </a:r>
                      <a:r>
                        <a:rPr lang="en-US" sz="1600" baseline="0" dirty="0"/>
                        <a:t> its decision to the coordinator</a:t>
                      </a:r>
                      <a:endParaRPr lang="en-US" sz="16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95857420"/>
                  </a:ext>
                </a:extLst>
              </a:tr>
            </a:tbl>
          </a:graphicData>
        </a:graphic>
      </p:graphicFrame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841248" y="1463040"/>
            <a:ext cx="10332720" cy="18897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3200">
                <a:solidFill>
                  <a:srgbClr val="808080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800">
                <a:solidFill>
                  <a:srgbClr val="808080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400">
                <a:solidFill>
                  <a:srgbClr val="808080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§"/>
            </a:pPr>
            <a:r>
              <a:rPr lang="en-US" sz="2800" kern="0" dirty="0">
                <a:solidFill>
                  <a:schemeClr val="tx1"/>
                </a:solidFill>
              </a:rPr>
              <a:t>Any participant can fail at any stage in 2PC</a:t>
            </a:r>
          </a:p>
          <a:p>
            <a:pPr>
              <a:buFont typeface="Wingdings" panose="05000000000000000000" pitchFamily="2" charset="2"/>
              <a:buChar char="§"/>
            </a:pPr>
            <a:endParaRPr lang="en-US" sz="2800" kern="0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US" sz="2800" kern="0" dirty="0">
                <a:solidFill>
                  <a:schemeClr val="tx1"/>
                </a:solidFill>
              </a:rPr>
              <a:t>Due to </a:t>
            </a:r>
            <a:r>
              <a:rPr lang="en-US" sz="2800" i="1" kern="0" dirty="0">
                <a:solidFill>
                  <a:srgbClr val="0070C0"/>
                </a:solidFill>
              </a:rPr>
              <a:t>logging</a:t>
            </a:r>
            <a:r>
              <a:rPr lang="en-US" sz="2800" kern="0" dirty="0"/>
              <a:t> </a:t>
            </a:r>
            <a:r>
              <a:rPr lang="en-US" sz="2800" kern="0" dirty="0">
                <a:solidFill>
                  <a:schemeClr val="tx1"/>
                </a:solidFill>
              </a:rPr>
              <a:t>its state, it can recover as follows:</a:t>
            </a:r>
          </a:p>
          <a:p>
            <a:pPr>
              <a:buFont typeface="Wingdings" panose="05000000000000000000" pitchFamily="2" charset="2"/>
              <a:buChar char="§"/>
            </a:pPr>
            <a:endParaRPr lang="en-US" sz="1800" kern="0" dirty="0"/>
          </a:p>
        </p:txBody>
      </p:sp>
    </p:spTree>
    <p:extLst>
      <p:ext uri="{BB962C8B-B14F-4D97-AF65-F5344CB8AC3E}">
        <p14:creationId xmlns:p14="http://schemas.microsoft.com/office/powerpoint/2010/main" val="33403729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altLang="en-US" dirty="0"/>
              <a:t>Next Class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dirty="0" smtClean="0"/>
              <a:t>Overview</a:t>
            </a:r>
            <a:endParaRPr lang="en-US" dirty="0"/>
          </a:p>
          <a:p>
            <a:pPr marL="342900" lvl="1" indent="0">
              <a:buNone/>
            </a:pPr>
            <a:endParaRPr lang="en-US" sz="2400" dirty="0"/>
          </a:p>
          <a:p>
            <a:pPr lvl="1">
              <a:buFont typeface="Wingdings" pitchFamily="2" charset="2"/>
              <a:buChar char="§"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568727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dirty="0"/>
              <a:t>What is a Failure?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/>
              <a:t>A failure is a deviation from a </a:t>
            </a:r>
            <a:r>
              <a:rPr lang="en-US" sz="2800" i="1" dirty="0"/>
              <a:t>specified behavior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/>
              <a:t>E.g., Pressing brake pedal does not stop car </a:t>
            </a:r>
            <a:r>
              <a:rPr lang="en-US" dirty="0">
                <a:sym typeface="Wingdings" panose="05000000000000000000" pitchFamily="2" charset="2"/>
              </a:rPr>
              <a:t> </a:t>
            </a:r>
            <a:r>
              <a:rPr lang="en-US" dirty="0"/>
              <a:t>brake failure (</a:t>
            </a:r>
            <a:r>
              <a:rPr lang="en-US" i="1" dirty="0"/>
              <a:t>could be catastrophic!</a:t>
            </a:r>
            <a:r>
              <a:rPr lang="en-US" dirty="0"/>
              <a:t>)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/>
              <a:t>E.g., Read of a disk sector does not return content </a:t>
            </a:r>
            <a:r>
              <a:rPr lang="en-US" dirty="0">
                <a:sym typeface="Wingdings" panose="05000000000000000000" pitchFamily="2" charset="2"/>
              </a:rPr>
              <a:t></a:t>
            </a:r>
            <a:r>
              <a:rPr lang="en-US" dirty="0"/>
              <a:t> disk failure (</a:t>
            </a:r>
            <a:r>
              <a:rPr lang="en-US" i="1" dirty="0"/>
              <a:t>not necessarily catastrophic</a:t>
            </a:r>
            <a:r>
              <a:rPr lang="en-US" dirty="0"/>
              <a:t>)</a:t>
            </a:r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>
              <a:buFont typeface="Wingdings" pitchFamily="2" charset="2"/>
              <a:buChar char="§"/>
            </a:pPr>
            <a:r>
              <a:rPr lang="en-US" sz="2800" dirty="0"/>
              <a:t>Many failures are due to </a:t>
            </a:r>
            <a:r>
              <a:rPr lang="en-US" sz="2800" i="1" dirty="0"/>
              <a:t>incorrect </a:t>
            </a:r>
            <a:r>
              <a:rPr lang="en-US" sz="2800" dirty="0"/>
              <a:t>specified behavior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/>
              <a:t>This typically happens when the designer misses addressing a scenario that makes the system perform incorrectly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smtClean="0"/>
              <a:t>It </a:t>
            </a:r>
            <a:r>
              <a:rPr lang="en-US" dirty="0"/>
              <a:t>is especially true in complex systems with many subtle interactions</a:t>
            </a:r>
          </a:p>
          <a:p>
            <a:pPr lvl="1">
              <a:buFont typeface="Wingdings" pitchFamily="2" charset="2"/>
              <a:buChar char="§"/>
            </a:pPr>
            <a:endParaRPr lang="en-US" sz="3200" dirty="0"/>
          </a:p>
          <a:p>
            <a:pPr lvl="1">
              <a:buFont typeface="Wingdings" pitchFamily="2" charset="2"/>
              <a:buChar char="§"/>
            </a:pPr>
            <a:endParaRPr lang="en-US" sz="3200" dirty="0"/>
          </a:p>
          <a:p>
            <a:pPr lvl="2"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4711542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dirty="0"/>
              <a:t>Failure Characteristics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800" dirty="0"/>
              <a:t>Failures can be characterized as either </a:t>
            </a:r>
            <a:r>
              <a:rPr lang="en-US" sz="2800" i="1" dirty="0">
                <a:solidFill>
                  <a:srgbClr val="0070C0"/>
                </a:solidFill>
              </a:rPr>
              <a:t>transient </a:t>
            </a:r>
            <a:r>
              <a:rPr lang="en-US" sz="2800" dirty="0"/>
              <a:t>or </a:t>
            </a:r>
            <a:r>
              <a:rPr lang="en-US" sz="2800" i="1" dirty="0">
                <a:solidFill>
                  <a:srgbClr val="0070C0"/>
                </a:solidFill>
              </a:rPr>
              <a:t>persistent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8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rgbClr val="0070C0"/>
                </a:solidFill>
              </a:rPr>
              <a:t>Transient Failures: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Also referred to as “soft failures” or “Heisenbugs”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Occur temporarily then disappear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Manifested only in a very unlikely combination of circumstances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Typically go away upon rolling back and/or retrying/rebooting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E.g., Frozen keyboard or window, race conditions and deadlocks, etc.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63811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dirty="0"/>
              <a:t>Failure Characteristics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41248" y="1463040"/>
            <a:ext cx="10664952" cy="50292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800" dirty="0"/>
              <a:t>Failures can be characterized as either </a:t>
            </a:r>
            <a:r>
              <a:rPr lang="en-US" sz="2800" i="1" dirty="0">
                <a:solidFill>
                  <a:srgbClr val="0070C0"/>
                </a:solidFill>
              </a:rPr>
              <a:t>transient </a:t>
            </a:r>
            <a:r>
              <a:rPr lang="en-US" sz="2800" dirty="0"/>
              <a:t>or </a:t>
            </a:r>
            <a:r>
              <a:rPr lang="en-US" sz="2800" i="1" dirty="0">
                <a:solidFill>
                  <a:srgbClr val="0070C0"/>
                </a:solidFill>
              </a:rPr>
              <a:t>persistent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4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rgbClr val="0070C0"/>
                </a:solidFill>
              </a:rPr>
              <a:t>Persistent Failures: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/>
              <a:t>Persist until explicitly repaired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/>
              <a:t>Retrying does not help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/>
              <a:t>E.g., Burnt-out chips, software bugs, crashed disks, broken Ethernet cable, etc.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/>
              <a:t>Durations of failures and repairs are random variables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/>
              <a:t>Means of distributions are </a:t>
            </a:r>
            <a:r>
              <a:rPr lang="en-US" sz="2400" i="1" dirty="0">
                <a:solidFill>
                  <a:schemeClr val="tx1"/>
                </a:solidFill>
              </a:rPr>
              <a:t>Mean Time To Fail </a:t>
            </a:r>
            <a:r>
              <a:rPr lang="en-US" sz="2400" dirty="0"/>
              <a:t>(</a:t>
            </a:r>
            <a:r>
              <a:rPr lang="en-US" sz="2400" dirty="0">
                <a:solidFill>
                  <a:schemeClr val="tx1"/>
                </a:solidFill>
              </a:rPr>
              <a:t>MTTF</a:t>
            </a:r>
            <a:r>
              <a:rPr lang="en-US" sz="2400" dirty="0"/>
              <a:t>) and </a:t>
            </a:r>
            <a:r>
              <a:rPr lang="en-US" sz="2400" i="1" dirty="0">
                <a:solidFill>
                  <a:srgbClr val="FF0000"/>
                </a:solidFill>
              </a:rPr>
              <a:t>Mean Time To </a:t>
            </a:r>
            <a:r>
              <a:rPr lang="en-US" sz="2400" i="1" dirty="0" smtClean="0">
                <a:solidFill>
                  <a:srgbClr val="FF0000"/>
                </a:solidFill>
              </a:rPr>
              <a:t>Repair </a:t>
            </a:r>
            <a:r>
              <a:rPr lang="en-US" sz="2400" dirty="0"/>
              <a:t>(</a:t>
            </a:r>
            <a:r>
              <a:rPr lang="en-US" sz="2400" dirty="0">
                <a:solidFill>
                  <a:srgbClr val="FF0000"/>
                </a:solidFill>
              </a:rPr>
              <a:t>MTTR</a:t>
            </a:r>
            <a:r>
              <a:rPr lang="en-US" sz="2400" dirty="0"/>
              <a:t>)</a:t>
            </a:r>
          </a:p>
        </p:txBody>
      </p:sp>
      <p:cxnSp>
        <p:nvCxnSpPr>
          <p:cNvPr id="4" name="Straight Connector 3"/>
          <p:cNvCxnSpPr/>
          <p:nvPr/>
        </p:nvCxnSpPr>
        <p:spPr>
          <a:xfrm>
            <a:off x="4099560" y="5574268"/>
            <a:ext cx="1280160" cy="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5379720" y="5574268"/>
            <a:ext cx="640080" cy="0"/>
          </a:xfrm>
          <a:prstGeom prst="line">
            <a:avLst/>
          </a:prstGeom>
          <a:ln w="31750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6019800" y="5574268"/>
            <a:ext cx="1112520" cy="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7132320" y="5574268"/>
            <a:ext cx="914400" cy="0"/>
          </a:xfrm>
          <a:prstGeom prst="line">
            <a:avLst/>
          </a:prstGeom>
          <a:ln w="31750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8046720" y="5574268"/>
            <a:ext cx="1828800" cy="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9875520" y="5574268"/>
            <a:ext cx="411480" cy="0"/>
          </a:xfrm>
          <a:prstGeom prst="line">
            <a:avLst/>
          </a:prstGeom>
          <a:ln w="31750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>
            <a:off x="4465320" y="5574268"/>
            <a:ext cx="914400" cy="30480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flipH="1">
            <a:off x="5379720" y="5574268"/>
            <a:ext cx="1143000" cy="30480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flipH="1">
            <a:off x="5455920" y="5574268"/>
            <a:ext cx="3886200" cy="30480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5055811" y="5879068"/>
            <a:ext cx="8002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MTTF</a:t>
            </a:r>
          </a:p>
        </p:txBody>
      </p:sp>
      <p:cxnSp>
        <p:nvCxnSpPr>
          <p:cNvPr id="25" name="Straight Arrow Connector 24"/>
          <p:cNvCxnSpPr>
            <a:endCxn id="32" idx="0"/>
          </p:cNvCxnSpPr>
          <p:nvPr/>
        </p:nvCxnSpPr>
        <p:spPr>
          <a:xfrm>
            <a:off x="5688270" y="5574268"/>
            <a:ext cx="3868664" cy="304801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>
            <a:endCxn id="32" idx="0"/>
          </p:cNvCxnSpPr>
          <p:nvPr/>
        </p:nvCxnSpPr>
        <p:spPr>
          <a:xfrm>
            <a:off x="7635240" y="5574268"/>
            <a:ext cx="1921694" cy="304801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>
            <a:endCxn id="32" idx="0"/>
          </p:cNvCxnSpPr>
          <p:nvPr/>
        </p:nvCxnSpPr>
        <p:spPr>
          <a:xfrm flipH="1">
            <a:off x="9556934" y="5574268"/>
            <a:ext cx="524326" cy="304801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9144001" y="5879068"/>
            <a:ext cx="8258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MTTR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2147669" y="5303058"/>
            <a:ext cx="12234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In-Service</a:t>
            </a:r>
          </a:p>
        </p:txBody>
      </p:sp>
      <p:cxnSp>
        <p:nvCxnSpPr>
          <p:cNvPr id="37" name="Straight Connector 36"/>
          <p:cNvCxnSpPr/>
          <p:nvPr/>
        </p:nvCxnSpPr>
        <p:spPr>
          <a:xfrm>
            <a:off x="1772756" y="5487724"/>
            <a:ext cx="274320" cy="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1772756" y="5760720"/>
            <a:ext cx="274320" cy="0"/>
          </a:xfrm>
          <a:prstGeom prst="line">
            <a:avLst/>
          </a:prstGeom>
          <a:ln w="31750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2137748" y="5574268"/>
            <a:ext cx="16722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Out-of-Service</a:t>
            </a:r>
          </a:p>
        </p:txBody>
      </p:sp>
    </p:spTree>
    <p:extLst>
      <p:ext uri="{BB962C8B-B14F-4D97-AF65-F5344CB8AC3E}">
        <p14:creationId xmlns:p14="http://schemas.microsoft.com/office/powerpoint/2010/main" val="11476842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32" grpId="0"/>
      <p:bldP spid="31" grpId="0"/>
      <p:bldP spid="3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dirty="0"/>
              <a:t>Availability vs. Reliability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800" dirty="0"/>
              <a:t>There is a distinction between </a:t>
            </a:r>
            <a:r>
              <a:rPr lang="en-US" sz="2800" i="1" dirty="0">
                <a:solidFill>
                  <a:srgbClr val="0070C0"/>
                </a:solidFill>
              </a:rPr>
              <a:t>availability</a:t>
            </a:r>
            <a:r>
              <a:rPr lang="en-US" sz="2800" dirty="0"/>
              <a:t> and </a:t>
            </a:r>
            <a:r>
              <a:rPr lang="en-US" sz="2800" i="1" dirty="0">
                <a:solidFill>
                  <a:srgbClr val="0070C0"/>
                </a:solidFill>
              </a:rPr>
              <a:t>reliability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/>
              <a:t>Availability refers to the probability that a system is operating correctly at any given moment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70C0"/>
                </a:solidFill>
              </a:rPr>
              <a:t>Availability = MTTF/(MTTF+MTTR)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/>
              <a:t>Reliability measures how long a system can operate without a breakdown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/>
              <a:t>A </a:t>
            </a:r>
            <a:r>
              <a:rPr lang="en-US" sz="2400" dirty="0">
                <a:solidFill>
                  <a:srgbClr val="00B050"/>
                </a:solidFill>
              </a:rPr>
              <a:t>highly-available</a:t>
            </a:r>
            <a:r>
              <a:rPr lang="en-US" sz="2400" dirty="0"/>
              <a:t> (HA) system is one that will most likely be working </a:t>
            </a:r>
            <a:r>
              <a:rPr lang="en-US" sz="2400" i="1" dirty="0"/>
              <a:t>at a given instant in time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400" i="1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/>
              <a:t>A </a:t>
            </a:r>
            <a:r>
              <a:rPr lang="en-US" sz="2400" dirty="0">
                <a:solidFill>
                  <a:srgbClr val="00B050"/>
                </a:solidFill>
              </a:rPr>
              <a:t>highly-reliable</a:t>
            </a:r>
            <a:r>
              <a:rPr lang="en-US" sz="2400" dirty="0"/>
              <a:t> system is one that will most likely continue to work without interruption </a:t>
            </a:r>
            <a:r>
              <a:rPr lang="en-US" sz="2400" i="1" dirty="0"/>
              <a:t>during a relatively long period of time</a:t>
            </a:r>
          </a:p>
          <a:p>
            <a:pPr marL="0" indent="0">
              <a:buNone/>
            </a:pPr>
            <a:endParaRPr lang="en-US" sz="2400" i="1" dirty="0"/>
          </a:p>
        </p:txBody>
      </p:sp>
    </p:spTree>
    <p:extLst>
      <p:ext uri="{BB962C8B-B14F-4D97-AF65-F5344CB8AC3E}">
        <p14:creationId xmlns:p14="http://schemas.microsoft.com/office/powerpoint/2010/main" val="16216876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dirty="0"/>
              <a:t>Availability vs. Reliability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800" dirty="0"/>
              <a:t>Examples: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/>
              <a:t>A system that goes down for 1ms every hour has an availability of over 99.9999%, but is highly unreliable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/>
              <a:t>A system that never crashes but is shut down for two weeks every August has high reliability, but only 96% availability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12052935"/>
              </p:ext>
            </p:extLst>
          </p:nvPr>
        </p:nvGraphicFramePr>
        <p:xfrm>
          <a:off x="2057400" y="3733800"/>
          <a:ext cx="8382000" cy="22098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794000">
                  <a:extLst>
                    <a:ext uri="{9D8B030D-6E8A-4147-A177-3AD203B41FA5}">
                      <a16:colId xmlns:a16="http://schemas.microsoft.com/office/drawing/2014/main" val="1303144179"/>
                    </a:ext>
                  </a:extLst>
                </a:gridCol>
                <a:gridCol w="2794000">
                  <a:extLst>
                    <a:ext uri="{9D8B030D-6E8A-4147-A177-3AD203B41FA5}">
                      <a16:colId xmlns:a16="http://schemas.microsoft.com/office/drawing/2014/main" val="2132936116"/>
                    </a:ext>
                  </a:extLst>
                </a:gridCol>
                <a:gridCol w="2794000">
                  <a:extLst>
                    <a:ext uri="{9D8B030D-6E8A-4147-A177-3AD203B41FA5}">
                      <a16:colId xmlns:a16="http://schemas.microsoft.com/office/drawing/2014/main" val="2222653122"/>
                    </a:ext>
                  </a:extLst>
                </a:gridCol>
              </a:tblGrid>
              <a:tr h="44196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System Type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Availability</a:t>
                      </a:r>
                      <a:r>
                        <a:rPr lang="en-US" sz="1800" baseline="0" dirty="0"/>
                        <a:t> (%)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Downtime in a Year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62030377"/>
                  </a:ext>
                </a:extLst>
              </a:tr>
              <a:tr h="441960">
                <a:tc>
                  <a:txBody>
                    <a:bodyPr/>
                    <a:lstStyle/>
                    <a:p>
                      <a:r>
                        <a:rPr lang="en-US" sz="1800" dirty="0"/>
                        <a:t>Conventional Workstation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99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3.6 Days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29127162"/>
                  </a:ext>
                </a:extLst>
              </a:tr>
              <a:tr h="441960">
                <a:tc>
                  <a:txBody>
                    <a:bodyPr/>
                    <a:lstStyle/>
                    <a:p>
                      <a:r>
                        <a:rPr lang="en-US" sz="1800" dirty="0"/>
                        <a:t>High-Available (HA) System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99.9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8.4 Hours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3835809"/>
                  </a:ext>
                </a:extLst>
              </a:tr>
              <a:tr h="441960">
                <a:tc>
                  <a:txBody>
                    <a:bodyPr/>
                    <a:lstStyle/>
                    <a:p>
                      <a:r>
                        <a:rPr lang="en-US" sz="1800" dirty="0"/>
                        <a:t>Fault-Resilient System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99.99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1 Hour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8947417"/>
                  </a:ext>
                </a:extLst>
              </a:tr>
              <a:tr h="441960">
                <a:tc>
                  <a:txBody>
                    <a:bodyPr/>
                    <a:lstStyle/>
                    <a:p>
                      <a:r>
                        <a:rPr lang="en-US" sz="1800" dirty="0"/>
                        <a:t>Fault-Tolerant System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99.999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5 Minutes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4215979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409198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dirty="0"/>
              <a:t>Failure Types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25440737"/>
              </p:ext>
            </p:extLst>
          </p:nvPr>
        </p:nvGraphicFramePr>
        <p:xfrm>
          <a:off x="841248" y="1828799"/>
          <a:ext cx="10332720" cy="4267201"/>
        </p:xfrm>
        <a:graphic>
          <a:graphicData uri="http://schemas.openxmlformats.org/drawingml/2006/table">
            <a:tbl>
              <a:tblPr firstRow="1" bandRow="1">
                <a:tableStyleId>{85BE263C-DBD7-4A20-BB59-AAB30ACAA65A}</a:tableStyleId>
              </a:tblPr>
              <a:tblGrid>
                <a:gridCol w="35694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76323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17485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Type of Failure</a:t>
                      </a:r>
                    </a:p>
                  </a:txBody>
                  <a:tcPr marT="45708" marB="4570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Description</a:t>
                      </a:r>
                    </a:p>
                  </a:txBody>
                  <a:tcPr marT="45708" marB="45708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7485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Crash Failure</a:t>
                      </a:r>
                    </a:p>
                  </a:txBody>
                  <a:tcPr marT="45708" marB="45708" anchor="ctr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A server halts,</a:t>
                      </a:r>
                      <a:r>
                        <a:rPr lang="en-US" sz="1800" baseline="0" dirty="0"/>
                        <a:t> but was working correctly until it stopped</a:t>
                      </a:r>
                      <a:endParaRPr lang="en-US" sz="1800" dirty="0"/>
                    </a:p>
                  </a:txBody>
                  <a:tcPr marT="45708" marB="45708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26707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>
                          <a:solidFill>
                            <a:schemeClr val="bg1"/>
                          </a:solidFill>
                        </a:rPr>
                        <a:t>Omission Failure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800" dirty="0">
                          <a:solidFill>
                            <a:schemeClr val="bg1"/>
                          </a:solidFill>
                        </a:rPr>
                        <a:t>Receive Omission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800" baseline="0" dirty="0">
                          <a:solidFill>
                            <a:schemeClr val="bg1"/>
                          </a:solidFill>
                        </a:rPr>
                        <a:t>Send Omission</a:t>
                      </a:r>
                      <a:endParaRPr 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 marT="45708" marB="45708" anchor="ctr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>
                          <a:solidFill>
                            <a:schemeClr val="bg1"/>
                          </a:solidFill>
                        </a:rPr>
                        <a:t>A server fails to respond to incoming requests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800" dirty="0">
                          <a:solidFill>
                            <a:schemeClr val="bg1"/>
                          </a:solidFill>
                        </a:rPr>
                        <a:t>A server fails to receive incoming messages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800" dirty="0">
                          <a:solidFill>
                            <a:schemeClr val="bg1"/>
                          </a:solidFill>
                        </a:rPr>
                        <a:t>A server fails to send messages</a:t>
                      </a:r>
                    </a:p>
                  </a:txBody>
                  <a:tcPr marT="45708" marB="45708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52117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Timing Failure</a:t>
                      </a:r>
                    </a:p>
                  </a:txBody>
                  <a:tcPr marT="45708" marB="45708" anchor="ctr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A server’s response lies outside the specified time interval</a:t>
                      </a:r>
                    </a:p>
                  </a:txBody>
                  <a:tcPr marT="45708" marB="45708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201290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>
                          <a:solidFill>
                            <a:schemeClr val="bg1"/>
                          </a:solidFill>
                        </a:rPr>
                        <a:t>Response Failure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800" dirty="0">
                          <a:solidFill>
                            <a:schemeClr val="bg1"/>
                          </a:solidFill>
                        </a:rPr>
                        <a:t>Value Failure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800" dirty="0">
                          <a:solidFill>
                            <a:schemeClr val="bg1"/>
                          </a:solidFill>
                        </a:rPr>
                        <a:t>State</a:t>
                      </a:r>
                      <a:r>
                        <a:rPr lang="en-US" sz="1800" baseline="0" dirty="0">
                          <a:solidFill>
                            <a:schemeClr val="bg1"/>
                          </a:solidFill>
                        </a:rPr>
                        <a:t> Transition Failure</a:t>
                      </a:r>
                      <a:endParaRPr 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 marT="45708" marB="45708" anchor="ctr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>
                          <a:solidFill>
                            <a:schemeClr val="bg1"/>
                          </a:solidFill>
                        </a:rPr>
                        <a:t>A server’s response is incorrect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800" dirty="0">
                          <a:solidFill>
                            <a:schemeClr val="bg1"/>
                          </a:solidFill>
                        </a:rPr>
                        <a:t>The value of the response is wrong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800" dirty="0">
                          <a:solidFill>
                            <a:schemeClr val="bg1"/>
                          </a:solidFill>
                        </a:rPr>
                        <a:t>The server</a:t>
                      </a:r>
                      <a:r>
                        <a:rPr lang="en-US" sz="1800" baseline="0" dirty="0">
                          <a:solidFill>
                            <a:schemeClr val="bg1"/>
                          </a:solidFill>
                        </a:rPr>
                        <a:t> deviates from the correct flow of control</a:t>
                      </a:r>
                      <a:endParaRPr 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 marT="45708" marB="45708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52117">
                <a:tc>
                  <a:txBody>
                    <a:bodyPr/>
                    <a:lstStyle/>
                    <a:p>
                      <a:pPr marL="285750" indent="-285750" algn="l" defTabSz="685800" rtl="0" eaLnBrk="1" latinLnBrk="0" hangingPunct="1">
                        <a:buFont typeface="Arial" pitchFamily="34" charset="0"/>
                        <a:buChar char="•"/>
                      </a:pPr>
                      <a:r>
                        <a:rPr lang="en-US" sz="1800" kern="1200" dirty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Byzantine Failure</a:t>
                      </a:r>
                    </a:p>
                  </a:txBody>
                  <a:tcPr marT="45708" marB="45708" anchor="ctr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A server</a:t>
                      </a:r>
                      <a:r>
                        <a:rPr lang="en-US" sz="1800" baseline="0" dirty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 may produce arbitrary responses at arbitrary times</a:t>
                      </a:r>
                      <a:endParaRPr lang="en-US" sz="1800" dirty="0"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 marT="45708" marB="45708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9988745"/>
              </p:ext>
            </p:extLst>
          </p:nvPr>
        </p:nvGraphicFramePr>
        <p:xfrm>
          <a:off x="841248" y="1828800"/>
          <a:ext cx="10332720" cy="4267201"/>
        </p:xfrm>
        <a:graphic>
          <a:graphicData uri="http://schemas.openxmlformats.org/drawingml/2006/table">
            <a:tbl>
              <a:tblPr firstRow="1" bandRow="1">
                <a:tableStyleId>{85BE263C-DBD7-4A20-BB59-AAB30ACAA65A}</a:tableStyleId>
              </a:tblPr>
              <a:tblGrid>
                <a:gridCol w="35694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76323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17485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Type of Failure</a:t>
                      </a:r>
                    </a:p>
                  </a:txBody>
                  <a:tcPr marT="45708" marB="4570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Description</a:t>
                      </a:r>
                    </a:p>
                  </a:txBody>
                  <a:tcPr marT="45708" marB="45708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7485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Crash Failure</a:t>
                      </a:r>
                    </a:p>
                  </a:txBody>
                  <a:tcPr marT="45708" marB="45708" anchor="ctr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A server halts,</a:t>
                      </a:r>
                      <a:r>
                        <a:rPr lang="en-US" sz="1800" baseline="0" dirty="0"/>
                        <a:t> but was working correctly until it stopped</a:t>
                      </a:r>
                      <a:endParaRPr lang="en-US" sz="1800" dirty="0"/>
                    </a:p>
                  </a:txBody>
                  <a:tcPr marT="45708" marB="45708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26707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Omission Failure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800" dirty="0">
                          <a:solidFill>
                            <a:schemeClr val="bg1"/>
                          </a:solidFill>
                        </a:rPr>
                        <a:t>Receive Omission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800" baseline="0" dirty="0">
                          <a:solidFill>
                            <a:schemeClr val="bg1"/>
                          </a:solidFill>
                        </a:rPr>
                        <a:t>Send Omission</a:t>
                      </a:r>
                      <a:endParaRPr 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 marT="45708" marB="45708" anchor="ctr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A server fails to respond to incoming requests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800" dirty="0">
                          <a:solidFill>
                            <a:schemeClr val="bg1"/>
                          </a:solidFill>
                        </a:rPr>
                        <a:t>A server fails to receive incoming messages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800" dirty="0">
                          <a:solidFill>
                            <a:schemeClr val="bg1"/>
                          </a:solidFill>
                        </a:rPr>
                        <a:t>A server fails to send messages</a:t>
                      </a:r>
                    </a:p>
                  </a:txBody>
                  <a:tcPr marT="45708" marB="45708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52117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Timing Failure</a:t>
                      </a:r>
                    </a:p>
                  </a:txBody>
                  <a:tcPr marT="45708" marB="45708" anchor="ctr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A server’s response lies outside the specified time interval</a:t>
                      </a:r>
                    </a:p>
                  </a:txBody>
                  <a:tcPr marT="45708" marB="45708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201290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>
                          <a:solidFill>
                            <a:schemeClr val="bg1"/>
                          </a:solidFill>
                        </a:rPr>
                        <a:t>Response Failure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800" dirty="0">
                          <a:solidFill>
                            <a:schemeClr val="bg1"/>
                          </a:solidFill>
                        </a:rPr>
                        <a:t>Value Failure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800" dirty="0">
                          <a:solidFill>
                            <a:schemeClr val="bg1"/>
                          </a:solidFill>
                        </a:rPr>
                        <a:t>State</a:t>
                      </a:r>
                      <a:r>
                        <a:rPr lang="en-US" sz="1800" baseline="0" dirty="0">
                          <a:solidFill>
                            <a:schemeClr val="bg1"/>
                          </a:solidFill>
                        </a:rPr>
                        <a:t> Transition Failure</a:t>
                      </a:r>
                      <a:endParaRPr 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 marT="45708" marB="45708" anchor="ctr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>
                          <a:solidFill>
                            <a:schemeClr val="bg1"/>
                          </a:solidFill>
                        </a:rPr>
                        <a:t>A server’s response is incorrect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800" dirty="0">
                          <a:solidFill>
                            <a:schemeClr val="bg1"/>
                          </a:solidFill>
                        </a:rPr>
                        <a:t>The value of the response is wrong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800" dirty="0">
                          <a:solidFill>
                            <a:schemeClr val="bg1"/>
                          </a:solidFill>
                        </a:rPr>
                        <a:t>The server</a:t>
                      </a:r>
                      <a:r>
                        <a:rPr lang="en-US" sz="1800" baseline="0" dirty="0">
                          <a:solidFill>
                            <a:schemeClr val="bg1"/>
                          </a:solidFill>
                        </a:rPr>
                        <a:t> deviates from the correct flow of control</a:t>
                      </a:r>
                      <a:endParaRPr 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 marT="45708" marB="45708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52117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Byzantine Failure</a:t>
                      </a:r>
                    </a:p>
                  </a:txBody>
                  <a:tcPr marT="45708" marB="45708" anchor="ctr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A server</a:t>
                      </a:r>
                      <a:r>
                        <a:rPr lang="en-US" sz="1800" baseline="0" dirty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 may produce arbitrary responses at arbitrary times</a:t>
                      </a:r>
                      <a:endParaRPr lang="en-US" sz="1800" dirty="0"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 marT="45708" marB="45708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33004136"/>
              </p:ext>
            </p:extLst>
          </p:nvPr>
        </p:nvGraphicFramePr>
        <p:xfrm>
          <a:off x="841248" y="1828800"/>
          <a:ext cx="10332720" cy="4267201"/>
        </p:xfrm>
        <a:graphic>
          <a:graphicData uri="http://schemas.openxmlformats.org/drawingml/2006/table">
            <a:tbl>
              <a:tblPr firstRow="1" bandRow="1">
                <a:tableStyleId>{85BE263C-DBD7-4A20-BB59-AAB30ACAA65A}</a:tableStyleId>
              </a:tblPr>
              <a:tblGrid>
                <a:gridCol w="35694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76323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17485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Type of Failure</a:t>
                      </a:r>
                    </a:p>
                  </a:txBody>
                  <a:tcPr marT="45708" marB="4570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Description</a:t>
                      </a:r>
                    </a:p>
                  </a:txBody>
                  <a:tcPr marT="45708" marB="45708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7485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Crash Failure</a:t>
                      </a:r>
                    </a:p>
                  </a:txBody>
                  <a:tcPr marT="45708" marB="45708" anchor="ctr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A server halts,</a:t>
                      </a:r>
                      <a:r>
                        <a:rPr lang="en-US" sz="1800" baseline="0" dirty="0"/>
                        <a:t> but was working correctly until it stopped</a:t>
                      </a:r>
                      <a:endParaRPr lang="en-US" sz="1800" dirty="0"/>
                    </a:p>
                  </a:txBody>
                  <a:tcPr marT="45708" marB="45708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26707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Omission Failure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Receive Omission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800" baseline="0" dirty="0">
                          <a:solidFill>
                            <a:schemeClr val="bg1"/>
                          </a:solidFill>
                        </a:rPr>
                        <a:t>Send Omission</a:t>
                      </a:r>
                      <a:endParaRPr 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 marT="45708" marB="45708" anchor="ctr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A server fails to respond to incoming requests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A server fails to receive incoming messages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800" dirty="0">
                          <a:solidFill>
                            <a:schemeClr val="bg1"/>
                          </a:solidFill>
                        </a:rPr>
                        <a:t>A server fails to send messages</a:t>
                      </a:r>
                    </a:p>
                  </a:txBody>
                  <a:tcPr marT="45708" marB="45708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52117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Timing Failure</a:t>
                      </a:r>
                    </a:p>
                  </a:txBody>
                  <a:tcPr marT="45708" marB="45708" anchor="ctr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A server’s response lies outside the specified time interval</a:t>
                      </a:r>
                    </a:p>
                  </a:txBody>
                  <a:tcPr marT="45708" marB="45708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201290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>
                          <a:solidFill>
                            <a:schemeClr val="bg1"/>
                          </a:solidFill>
                        </a:rPr>
                        <a:t>Response Failure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800" dirty="0">
                          <a:solidFill>
                            <a:schemeClr val="bg1"/>
                          </a:solidFill>
                        </a:rPr>
                        <a:t>Value Failure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800" dirty="0">
                          <a:solidFill>
                            <a:schemeClr val="bg1"/>
                          </a:solidFill>
                        </a:rPr>
                        <a:t>State</a:t>
                      </a:r>
                      <a:r>
                        <a:rPr lang="en-US" sz="1800" baseline="0" dirty="0">
                          <a:solidFill>
                            <a:schemeClr val="bg1"/>
                          </a:solidFill>
                        </a:rPr>
                        <a:t> Transition Failure</a:t>
                      </a:r>
                      <a:endParaRPr 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 marT="45708" marB="45708" anchor="ctr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>
                          <a:solidFill>
                            <a:schemeClr val="bg1"/>
                          </a:solidFill>
                        </a:rPr>
                        <a:t>A server’s response is incorrect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800" dirty="0">
                          <a:solidFill>
                            <a:schemeClr val="bg1"/>
                          </a:solidFill>
                        </a:rPr>
                        <a:t>The value of the response is wrong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800" dirty="0">
                          <a:solidFill>
                            <a:schemeClr val="bg1"/>
                          </a:solidFill>
                        </a:rPr>
                        <a:t>The server</a:t>
                      </a:r>
                      <a:r>
                        <a:rPr lang="en-US" sz="1800" baseline="0" dirty="0">
                          <a:solidFill>
                            <a:schemeClr val="bg1"/>
                          </a:solidFill>
                        </a:rPr>
                        <a:t> deviates from the correct flow of control</a:t>
                      </a:r>
                      <a:endParaRPr 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 marT="45708" marB="45708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52117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Byzantine Failure</a:t>
                      </a:r>
                    </a:p>
                  </a:txBody>
                  <a:tcPr marT="45708" marB="45708" anchor="ctr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A server</a:t>
                      </a:r>
                      <a:r>
                        <a:rPr lang="en-US" sz="1800" baseline="0" dirty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 may produce arbitrary responses at arbitrary times</a:t>
                      </a:r>
                      <a:endParaRPr lang="en-US" sz="1800" dirty="0"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 marT="45708" marB="45708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74406257"/>
              </p:ext>
            </p:extLst>
          </p:nvPr>
        </p:nvGraphicFramePr>
        <p:xfrm>
          <a:off x="841248" y="1828800"/>
          <a:ext cx="10332720" cy="4267201"/>
        </p:xfrm>
        <a:graphic>
          <a:graphicData uri="http://schemas.openxmlformats.org/drawingml/2006/table">
            <a:tbl>
              <a:tblPr firstRow="1" bandRow="1">
                <a:tableStyleId>{85BE263C-DBD7-4A20-BB59-AAB30ACAA65A}</a:tableStyleId>
              </a:tblPr>
              <a:tblGrid>
                <a:gridCol w="35694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76323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17485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Type of Failure</a:t>
                      </a:r>
                    </a:p>
                  </a:txBody>
                  <a:tcPr marT="45708" marB="4570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Description</a:t>
                      </a:r>
                    </a:p>
                  </a:txBody>
                  <a:tcPr marT="45708" marB="45708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7485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Crash Failure</a:t>
                      </a:r>
                    </a:p>
                  </a:txBody>
                  <a:tcPr marT="45708" marB="45708" anchor="ctr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A server halts,</a:t>
                      </a:r>
                      <a:r>
                        <a:rPr lang="en-US" sz="1800" baseline="0" dirty="0"/>
                        <a:t> but was working correctly until it stopped</a:t>
                      </a:r>
                      <a:endParaRPr lang="en-US" sz="1800" dirty="0"/>
                    </a:p>
                  </a:txBody>
                  <a:tcPr marT="45708" marB="45708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26707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Omission Failure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Receive Omission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800" baseline="0" dirty="0"/>
                        <a:t>Send Omission</a:t>
                      </a:r>
                      <a:endParaRPr lang="en-US" sz="1800" dirty="0"/>
                    </a:p>
                  </a:txBody>
                  <a:tcPr marT="45708" marB="45708" anchor="ctr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A server fails to respond to incoming requests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A server fails to receive incoming messages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A server fails to send messages</a:t>
                      </a:r>
                    </a:p>
                  </a:txBody>
                  <a:tcPr marT="45708" marB="45708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52117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Timing Failure</a:t>
                      </a:r>
                    </a:p>
                  </a:txBody>
                  <a:tcPr marT="45708" marB="45708" anchor="ctr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A server’s response lies outside the specified time interval</a:t>
                      </a:r>
                    </a:p>
                  </a:txBody>
                  <a:tcPr marT="45708" marB="45708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201290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>
                          <a:solidFill>
                            <a:schemeClr val="bg1"/>
                          </a:solidFill>
                        </a:rPr>
                        <a:t>Response Failure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800" dirty="0">
                          <a:solidFill>
                            <a:schemeClr val="bg1"/>
                          </a:solidFill>
                        </a:rPr>
                        <a:t>Value Failure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800" dirty="0">
                          <a:solidFill>
                            <a:schemeClr val="bg1"/>
                          </a:solidFill>
                        </a:rPr>
                        <a:t>State</a:t>
                      </a:r>
                      <a:r>
                        <a:rPr lang="en-US" sz="1800" baseline="0" dirty="0">
                          <a:solidFill>
                            <a:schemeClr val="bg1"/>
                          </a:solidFill>
                        </a:rPr>
                        <a:t> Transition Failure</a:t>
                      </a:r>
                      <a:endParaRPr 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 marT="45708" marB="45708" anchor="ctr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>
                          <a:solidFill>
                            <a:schemeClr val="bg1"/>
                          </a:solidFill>
                        </a:rPr>
                        <a:t>A server’s response is incorrect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800" dirty="0">
                          <a:solidFill>
                            <a:schemeClr val="bg1"/>
                          </a:solidFill>
                        </a:rPr>
                        <a:t>The value of the response is wrong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800" dirty="0">
                          <a:solidFill>
                            <a:schemeClr val="bg1"/>
                          </a:solidFill>
                        </a:rPr>
                        <a:t>The server</a:t>
                      </a:r>
                      <a:r>
                        <a:rPr lang="en-US" sz="1800" baseline="0" dirty="0">
                          <a:solidFill>
                            <a:schemeClr val="bg1"/>
                          </a:solidFill>
                        </a:rPr>
                        <a:t> deviates from the correct flow of control</a:t>
                      </a:r>
                      <a:endParaRPr 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 marT="45708" marB="45708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52117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Byzantine Failure</a:t>
                      </a:r>
                    </a:p>
                  </a:txBody>
                  <a:tcPr marT="45708" marB="45708" anchor="ctr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A server</a:t>
                      </a:r>
                      <a:r>
                        <a:rPr lang="en-US" sz="1800" baseline="0" dirty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 may produce arbitrary responses at arbitrary times</a:t>
                      </a:r>
                      <a:endParaRPr lang="en-US" sz="1800" dirty="0"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 marT="45708" marB="45708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79633460"/>
              </p:ext>
            </p:extLst>
          </p:nvPr>
        </p:nvGraphicFramePr>
        <p:xfrm>
          <a:off x="841248" y="1828800"/>
          <a:ext cx="10332720" cy="4267201"/>
        </p:xfrm>
        <a:graphic>
          <a:graphicData uri="http://schemas.openxmlformats.org/drawingml/2006/table">
            <a:tbl>
              <a:tblPr firstRow="1" bandRow="1">
                <a:tableStyleId>{85BE263C-DBD7-4A20-BB59-AAB30ACAA65A}</a:tableStyleId>
              </a:tblPr>
              <a:tblGrid>
                <a:gridCol w="35694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76323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17485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Type of Failure</a:t>
                      </a:r>
                    </a:p>
                  </a:txBody>
                  <a:tcPr marT="45708" marB="4570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Description</a:t>
                      </a:r>
                    </a:p>
                  </a:txBody>
                  <a:tcPr marT="45708" marB="45708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7485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Crash Failure</a:t>
                      </a:r>
                    </a:p>
                  </a:txBody>
                  <a:tcPr marT="45708" marB="45708" anchor="ctr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A server halts,</a:t>
                      </a:r>
                      <a:r>
                        <a:rPr lang="en-US" sz="1800" baseline="0" dirty="0"/>
                        <a:t> but was working correctly until it stopped</a:t>
                      </a:r>
                      <a:endParaRPr lang="en-US" sz="1800" dirty="0"/>
                    </a:p>
                  </a:txBody>
                  <a:tcPr marT="45708" marB="45708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26707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Omission Failure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Receive Omission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800" baseline="0" dirty="0"/>
                        <a:t>Send Omission</a:t>
                      </a:r>
                      <a:endParaRPr lang="en-US" sz="1800" dirty="0"/>
                    </a:p>
                  </a:txBody>
                  <a:tcPr marT="45708" marB="45708" anchor="ctr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A server fails to respond to incoming requests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A server fails to receive incoming messages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A server fails to send messages</a:t>
                      </a:r>
                    </a:p>
                  </a:txBody>
                  <a:tcPr marT="45708" marB="45708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52117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Timing Failure</a:t>
                      </a:r>
                    </a:p>
                  </a:txBody>
                  <a:tcPr marT="45708" marB="45708" anchor="ctr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A server’s response lies outside the specified time interval</a:t>
                      </a:r>
                    </a:p>
                  </a:txBody>
                  <a:tcPr marT="45708" marB="45708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201290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>
                          <a:solidFill>
                            <a:schemeClr val="bg1"/>
                          </a:solidFill>
                        </a:rPr>
                        <a:t>Response Failure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800" dirty="0">
                          <a:solidFill>
                            <a:schemeClr val="bg1"/>
                          </a:solidFill>
                        </a:rPr>
                        <a:t>Value Failure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800" dirty="0">
                          <a:solidFill>
                            <a:schemeClr val="bg1"/>
                          </a:solidFill>
                        </a:rPr>
                        <a:t>State</a:t>
                      </a:r>
                      <a:r>
                        <a:rPr lang="en-US" sz="1800" baseline="0" dirty="0">
                          <a:solidFill>
                            <a:schemeClr val="bg1"/>
                          </a:solidFill>
                        </a:rPr>
                        <a:t> Transition Failure</a:t>
                      </a:r>
                      <a:endParaRPr 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 marT="45708" marB="45708" anchor="ctr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>
                          <a:solidFill>
                            <a:schemeClr val="bg1"/>
                          </a:solidFill>
                        </a:rPr>
                        <a:t>A server’s response is incorrect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800" dirty="0">
                          <a:solidFill>
                            <a:schemeClr val="bg1"/>
                          </a:solidFill>
                        </a:rPr>
                        <a:t>The value of the response is wrong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800" dirty="0">
                          <a:solidFill>
                            <a:schemeClr val="bg1"/>
                          </a:solidFill>
                        </a:rPr>
                        <a:t>The server</a:t>
                      </a:r>
                      <a:r>
                        <a:rPr lang="en-US" sz="1800" baseline="0" dirty="0">
                          <a:solidFill>
                            <a:schemeClr val="bg1"/>
                          </a:solidFill>
                        </a:rPr>
                        <a:t> deviates from the correct flow of control</a:t>
                      </a:r>
                      <a:endParaRPr 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 marT="45708" marB="45708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52117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Byzantine Failure</a:t>
                      </a:r>
                    </a:p>
                  </a:txBody>
                  <a:tcPr marT="45708" marB="45708" anchor="ctr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A server</a:t>
                      </a:r>
                      <a:r>
                        <a:rPr lang="en-US" sz="1800" baseline="0" dirty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 may produce arbitrary responses at arbitrary times</a:t>
                      </a:r>
                      <a:endParaRPr lang="en-US" sz="1800" dirty="0"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 marT="45708" marB="45708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94065226"/>
              </p:ext>
            </p:extLst>
          </p:nvPr>
        </p:nvGraphicFramePr>
        <p:xfrm>
          <a:off x="841248" y="1828800"/>
          <a:ext cx="10332720" cy="4267201"/>
        </p:xfrm>
        <a:graphic>
          <a:graphicData uri="http://schemas.openxmlformats.org/drawingml/2006/table">
            <a:tbl>
              <a:tblPr firstRow="1" bandRow="1">
                <a:tableStyleId>{85BE263C-DBD7-4A20-BB59-AAB30ACAA65A}</a:tableStyleId>
              </a:tblPr>
              <a:tblGrid>
                <a:gridCol w="35694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76323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17485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Type of Failure</a:t>
                      </a:r>
                    </a:p>
                  </a:txBody>
                  <a:tcPr marT="45708" marB="4570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Description</a:t>
                      </a:r>
                    </a:p>
                  </a:txBody>
                  <a:tcPr marT="45708" marB="45708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7485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Crash Failure</a:t>
                      </a:r>
                    </a:p>
                  </a:txBody>
                  <a:tcPr marT="45708" marB="45708" anchor="ctr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A server halts,</a:t>
                      </a:r>
                      <a:r>
                        <a:rPr lang="en-US" sz="1800" baseline="0" dirty="0"/>
                        <a:t> but was working correctly until it stopped</a:t>
                      </a:r>
                      <a:endParaRPr lang="en-US" sz="1800" dirty="0"/>
                    </a:p>
                  </a:txBody>
                  <a:tcPr marT="45708" marB="45708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26707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Omission Failure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Receive Omission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800" baseline="0" dirty="0"/>
                        <a:t>Send Omission</a:t>
                      </a:r>
                      <a:endParaRPr lang="en-US" sz="1800" dirty="0"/>
                    </a:p>
                  </a:txBody>
                  <a:tcPr marT="45708" marB="45708" anchor="ctr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A server fails to respond to incoming requests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A server fails to receive incoming messages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A server fails to send messages</a:t>
                      </a:r>
                    </a:p>
                  </a:txBody>
                  <a:tcPr marT="45708" marB="45708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52117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Timing Failure</a:t>
                      </a:r>
                    </a:p>
                  </a:txBody>
                  <a:tcPr marT="45708" marB="45708" anchor="ctr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A server’s response lies outside the specified time interval</a:t>
                      </a:r>
                    </a:p>
                  </a:txBody>
                  <a:tcPr marT="45708" marB="45708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201290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Response Failure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800" dirty="0">
                          <a:solidFill>
                            <a:schemeClr val="bg1"/>
                          </a:solidFill>
                        </a:rPr>
                        <a:t>Value Failure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800" dirty="0">
                          <a:solidFill>
                            <a:schemeClr val="bg1"/>
                          </a:solidFill>
                        </a:rPr>
                        <a:t>State</a:t>
                      </a:r>
                      <a:r>
                        <a:rPr lang="en-US" sz="1800" baseline="0" dirty="0">
                          <a:solidFill>
                            <a:schemeClr val="bg1"/>
                          </a:solidFill>
                        </a:rPr>
                        <a:t> Transition Failure</a:t>
                      </a:r>
                      <a:endParaRPr 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 marT="45708" marB="45708" anchor="ctr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A server’s response is incorrect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800" dirty="0">
                          <a:solidFill>
                            <a:schemeClr val="bg1"/>
                          </a:solidFill>
                        </a:rPr>
                        <a:t>The value of the response is wrong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800" dirty="0">
                          <a:solidFill>
                            <a:schemeClr val="bg1"/>
                          </a:solidFill>
                        </a:rPr>
                        <a:t>The server</a:t>
                      </a:r>
                      <a:r>
                        <a:rPr lang="en-US" sz="1800" baseline="0" dirty="0">
                          <a:solidFill>
                            <a:schemeClr val="bg1"/>
                          </a:solidFill>
                        </a:rPr>
                        <a:t> deviates from the correct flow of control</a:t>
                      </a:r>
                      <a:endParaRPr 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 marT="45708" marB="45708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52117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Byzantine Failure</a:t>
                      </a:r>
                    </a:p>
                  </a:txBody>
                  <a:tcPr marT="45708" marB="45708" anchor="ctr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A server</a:t>
                      </a:r>
                      <a:r>
                        <a:rPr lang="en-US" sz="1800" baseline="0" dirty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 may produce arbitrary responses at arbitrary times</a:t>
                      </a:r>
                      <a:endParaRPr lang="en-US" sz="1800" dirty="0"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 marT="45708" marB="45708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85121583"/>
              </p:ext>
            </p:extLst>
          </p:nvPr>
        </p:nvGraphicFramePr>
        <p:xfrm>
          <a:off x="841248" y="1828800"/>
          <a:ext cx="10332720" cy="4267201"/>
        </p:xfrm>
        <a:graphic>
          <a:graphicData uri="http://schemas.openxmlformats.org/drawingml/2006/table">
            <a:tbl>
              <a:tblPr firstRow="1" bandRow="1">
                <a:tableStyleId>{85BE263C-DBD7-4A20-BB59-AAB30ACAA65A}</a:tableStyleId>
              </a:tblPr>
              <a:tblGrid>
                <a:gridCol w="35694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76323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17485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Type of Failure</a:t>
                      </a:r>
                    </a:p>
                  </a:txBody>
                  <a:tcPr marT="45708" marB="4570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Description</a:t>
                      </a:r>
                    </a:p>
                  </a:txBody>
                  <a:tcPr marT="45708" marB="45708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7485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Crash Failure</a:t>
                      </a:r>
                    </a:p>
                  </a:txBody>
                  <a:tcPr marT="45708" marB="45708" anchor="ctr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A server halts,</a:t>
                      </a:r>
                      <a:r>
                        <a:rPr lang="en-US" sz="1800" baseline="0" dirty="0"/>
                        <a:t> but was working correctly until it stopped</a:t>
                      </a:r>
                      <a:endParaRPr lang="en-US" sz="1800" dirty="0"/>
                    </a:p>
                  </a:txBody>
                  <a:tcPr marT="45708" marB="45708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26707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Omission Failure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Receive Omission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800" baseline="0" dirty="0"/>
                        <a:t>Send Omission</a:t>
                      </a:r>
                      <a:endParaRPr lang="en-US" sz="1800" dirty="0"/>
                    </a:p>
                  </a:txBody>
                  <a:tcPr marT="45708" marB="45708" anchor="ctr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A server fails to respond to incoming requests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A server fails to receive incoming messages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A server fails to send messages</a:t>
                      </a:r>
                    </a:p>
                  </a:txBody>
                  <a:tcPr marT="45708" marB="45708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52117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Timing Failure</a:t>
                      </a:r>
                    </a:p>
                  </a:txBody>
                  <a:tcPr marT="45708" marB="45708" anchor="ctr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A server’s response lies outside the specified time interval</a:t>
                      </a:r>
                    </a:p>
                  </a:txBody>
                  <a:tcPr marT="45708" marB="45708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201290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Response Failure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Value Failure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800" dirty="0">
                          <a:solidFill>
                            <a:schemeClr val="bg1"/>
                          </a:solidFill>
                        </a:rPr>
                        <a:t>State</a:t>
                      </a:r>
                      <a:r>
                        <a:rPr lang="en-US" sz="1800" baseline="0" dirty="0">
                          <a:solidFill>
                            <a:schemeClr val="bg1"/>
                          </a:solidFill>
                        </a:rPr>
                        <a:t> Transition Failure</a:t>
                      </a:r>
                      <a:endParaRPr 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 marT="45708" marB="45708" anchor="ctr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A server’s response is incorrect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The value of the response is wrong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800" dirty="0">
                          <a:solidFill>
                            <a:schemeClr val="bg1"/>
                          </a:solidFill>
                        </a:rPr>
                        <a:t>The server</a:t>
                      </a:r>
                      <a:r>
                        <a:rPr lang="en-US" sz="1800" baseline="0" dirty="0">
                          <a:solidFill>
                            <a:schemeClr val="bg1"/>
                          </a:solidFill>
                        </a:rPr>
                        <a:t> deviates from the correct flow of control</a:t>
                      </a:r>
                      <a:endParaRPr 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 marT="45708" marB="45708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52117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Byzantine Failure</a:t>
                      </a:r>
                    </a:p>
                  </a:txBody>
                  <a:tcPr marT="45708" marB="45708" anchor="ctr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A server</a:t>
                      </a:r>
                      <a:r>
                        <a:rPr lang="en-US" sz="1800" baseline="0" dirty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 may produce arbitrary responses at arbitrary times</a:t>
                      </a:r>
                      <a:endParaRPr lang="en-US" sz="1800" dirty="0"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 marT="45708" marB="45708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9189930"/>
              </p:ext>
            </p:extLst>
          </p:nvPr>
        </p:nvGraphicFramePr>
        <p:xfrm>
          <a:off x="841248" y="1828800"/>
          <a:ext cx="10332720" cy="4267201"/>
        </p:xfrm>
        <a:graphic>
          <a:graphicData uri="http://schemas.openxmlformats.org/drawingml/2006/table">
            <a:tbl>
              <a:tblPr firstRow="1" bandRow="1">
                <a:tableStyleId>{85BE263C-DBD7-4A20-BB59-AAB30ACAA65A}</a:tableStyleId>
              </a:tblPr>
              <a:tblGrid>
                <a:gridCol w="35694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76323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17485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Type of Failure</a:t>
                      </a:r>
                    </a:p>
                  </a:txBody>
                  <a:tcPr marT="45708" marB="4570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Description</a:t>
                      </a:r>
                    </a:p>
                  </a:txBody>
                  <a:tcPr marT="45708" marB="45708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7485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Crash Failure</a:t>
                      </a:r>
                    </a:p>
                  </a:txBody>
                  <a:tcPr marT="45708" marB="45708" anchor="ctr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A server halts,</a:t>
                      </a:r>
                      <a:r>
                        <a:rPr lang="en-US" sz="1800" baseline="0" dirty="0"/>
                        <a:t> but was working correctly until it stopped</a:t>
                      </a:r>
                      <a:endParaRPr lang="en-US" sz="1800" dirty="0"/>
                    </a:p>
                  </a:txBody>
                  <a:tcPr marT="45708" marB="45708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26707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Omission Failure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Receive Omission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800" baseline="0" dirty="0"/>
                        <a:t>Send Omission</a:t>
                      </a:r>
                      <a:endParaRPr lang="en-US" sz="1800" dirty="0"/>
                    </a:p>
                  </a:txBody>
                  <a:tcPr marT="45708" marB="45708" anchor="ctr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A server fails to respond to incoming requests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A server fails to receive incoming messages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A server fails to send messages</a:t>
                      </a:r>
                    </a:p>
                  </a:txBody>
                  <a:tcPr marT="45708" marB="45708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52117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Timing Failure</a:t>
                      </a:r>
                    </a:p>
                  </a:txBody>
                  <a:tcPr marT="45708" marB="45708" anchor="ctr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A server’s response lies outside the specified time interval</a:t>
                      </a:r>
                    </a:p>
                  </a:txBody>
                  <a:tcPr marT="45708" marB="45708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201290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Response Failure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Value Failure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State</a:t>
                      </a:r>
                      <a:r>
                        <a:rPr lang="en-US" sz="1800" baseline="0" dirty="0"/>
                        <a:t> Transition Failure</a:t>
                      </a:r>
                      <a:endParaRPr lang="en-US" sz="1800" dirty="0"/>
                    </a:p>
                  </a:txBody>
                  <a:tcPr marT="45708" marB="45708" anchor="ctr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A server’s response is incorrect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The value of the response is wrong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The server</a:t>
                      </a:r>
                      <a:r>
                        <a:rPr lang="en-US" sz="1800" baseline="0" dirty="0"/>
                        <a:t> deviates from the correct flow of control</a:t>
                      </a:r>
                      <a:endParaRPr lang="en-US" sz="1800" dirty="0"/>
                    </a:p>
                  </a:txBody>
                  <a:tcPr marT="45708" marB="45708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52117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Byzantine Failure</a:t>
                      </a:r>
                    </a:p>
                  </a:txBody>
                  <a:tcPr marT="45708" marB="45708" anchor="ctr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A server</a:t>
                      </a:r>
                      <a:r>
                        <a:rPr lang="en-US" sz="1800" baseline="0" dirty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 may produce arbitrary responses at arbitrary times</a:t>
                      </a:r>
                      <a:endParaRPr lang="en-US" sz="1800" dirty="0"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 marT="45708" marB="45708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6180490"/>
              </p:ext>
            </p:extLst>
          </p:nvPr>
        </p:nvGraphicFramePr>
        <p:xfrm>
          <a:off x="841248" y="1828800"/>
          <a:ext cx="10332720" cy="4267200"/>
        </p:xfrm>
        <a:graphic>
          <a:graphicData uri="http://schemas.openxmlformats.org/drawingml/2006/table">
            <a:tbl>
              <a:tblPr firstRow="1" bandRow="1">
                <a:tableStyleId>{85BE263C-DBD7-4A20-BB59-AAB30ACAA65A}</a:tableStyleId>
              </a:tblPr>
              <a:tblGrid>
                <a:gridCol w="35694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76323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17485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Type of Failure</a:t>
                      </a:r>
                    </a:p>
                  </a:txBody>
                  <a:tcPr marT="45708" marB="4570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Description</a:t>
                      </a:r>
                    </a:p>
                  </a:txBody>
                  <a:tcPr marT="45708" marB="45708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7485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Crash Failure</a:t>
                      </a:r>
                    </a:p>
                  </a:txBody>
                  <a:tcPr marT="45708" marB="45708" anchor="ctr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A server halts,</a:t>
                      </a:r>
                      <a:r>
                        <a:rPr lang="en-US" sz="1800" baseline="0" dirty="0"/>
                        <a:t> but was working correctly until it stopped</a:t>
                      </a:r>
                      <a:endParaRPr lang="en-US" sz="1800" dirty="0"/>
                    </a:p>
                  </a:txBody>
                  <a:tcPr marT="45708" marB="45708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26708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Omission Failure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Receive Omission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800" baseline="0" dirty="0"/>
                        <a:t>Send Omission</a:t>
                      </a:r>
                      <a:endParaRPr lang="en-US" sz="1800" dirty="0"/>
                    </a:p>
                  </a:txBody>
                  <a:tcPr marT="45708" marB="45708" anchor="ctr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A server fails to respond to incoming requests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A server fails to receive incoming messages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A server fails to send messages</a:t>
                      </a:r>
                    </a:p>
                  </a:txBody>
                  <a:tcPr marT="45708" marB="45708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52116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Timing Failure</a:t>
                      </a:r>
                    </a:p>
                  </a:txBody>
                  <a:tcPr marT="45708" marB="45708" anchor="ctr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A server’s response lies outside the specified time interval</a:t>
                      </a:r>
                    </a:p>
                  </a:txBody>
                  <a:tcPr marT="45708" marB="45708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201290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Response Failure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Value Failure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State</a:t>
                      </a:r>
                      <a:r>
                        <a:rPr lang="en-US" sz="1800" baseline="0" dirty="0"/>
                        <a:t> Transition Failure</a:t>
                      </a:r>
                      <a:endParaRPr lang="en-US" sz="1800" dirty="0"/>
                    </a:p>
                  </a:txBody>
                  <a:tcPr marT="45708" marB="45708" anchor="ctr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A server’s response is incorrect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The value of the response is wrong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The server</a:t>
                      </a:r>
                      <a:r>
                        <a:rPr lang="en-US" sz="1800" baseline="0" dirty="0"/>
                        <a:t> deviates from the correct flow of control</a:t>
                      </a:r>
                      <a:endParaRPr lang="en-US" sz="1800" dirty="0"/>
                    </a:p>
                  </a:txBody>
                  <a:tcPr marT="45708" marB="45708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52116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Byzantine</a:t>
                      </a:r>
                      <a:r>
                        <a:rPr lang="en-US" sz="1800" dirty="0"/>
                        <a:t> Failure</a:t>
                      </a:r>
                    </a:p>
                  </a:txBody>
                  <a:tcPr marT="45708" marB="45708" anchor="ctr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A server</a:t>
                      </a:r>
                      <a:r>
                        <a:rPr lang="en-US" sz="1800" baseline="0" dirty="0"/>
                        <a:t> may produce arbitrary responses at arbitrary times</a:t>
                      </a:r>
                      <a:endParaRPr lang="en-US" sz="1800" dirty="0"/>
                    </a:p>
                  </a:txBody>
                  <a:tcPr marT="45708" marB="45708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601015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77310</TotalTime>
  <Words>4218</Words>
  <Application>Microsoft Office PowerPoint</Application>
  <PresentationFormat>Widescreen</PresentationFormat>
  <Paragraphs>902</Paragraphs>
  <Slides>33</Slides>
  <Notes>6</Notes>
  <HiddenSlides>1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9" baseType="lpstr">
      <vt:lpstr>MS PGothic</vt:lpstr>
      <vt:lpstr>Arial</vt:lpstr>
      <vt:lpstr>Calibri</vt:lpstr>
      <vt:lpstr>Calibri Light</vt:lpstr>
      <vt:lpstr>Wingdings</vt:lpstr>
      <vt:lpstr>1_Office Theme</vt:lpstr>
      <vt:lpstr>PowerPoint Presentation</vt:lpstr>
      <vt:lpstr>Today…</vt:lpstr>
      <vt:lpstr>Fault-Tolerance</vt:lpstr>
      <vt:lpstr>What is a Failure?</vt:lpstr>
      <vt:lpstr>Failure Characteristics</vt:lpstr>
      <vt:lpstr>Failure Characteristics</vt:lpstr>
      <vt:lpstr>Availability vs. Reliability</vt:lpstr>
      <vt:lpstr>Availability vs. Reliability</vt:lpstr>
      <vt:lpstr>Failure Types</vt:lpstr>
      <vt:lpstr>Failure Types</vt:lpstr>
      <vt:lpstr>Masking Failures</vt:lpstr>
      <vt:lpstr>Detecting Failures</vt:lpstr>
      <vt:lpstr>Example 1: Speculative Execution in Hadoop</vt:lpstr>
      <vt:lpstr>But, How to Detect Stragglers?</vt:lpstr>
      <vt:lpstr>Example 2: Atomic Multicasting</vt:lpstr>
      <vt:lpstr>Message Ordering</vt:lpstr>
      <vt:lpstr>Types of Reliable Multicasting</vt:lpstr>
      <vt:lpstr>Types of Reliable Multicasting</vt:lpstr>
      <vt:lpstr>Types of Reliable Multicasting</vt:lpstr>
      <vt:lpstr>Types of Reliable Multicasting</vt:lpstr>
      <vt:lpstr>Types of Reliable Multicasting</vt:lpstr>
      <vt:lpstr>Types of Reliable Multicasting</vt:lpstr>
      <vt:lpstr>Distributed Atomic Transactions</vt:lpstr>
      <vt:lpstr>Two-Phase Commit Protocol</vt:lpstr>
      <vt:lpstr>Two-Phase Commit Protocol</vt:lpstr>
      <vt:lpstr>Two-Phase Commit Protocol</vt:lpstr>
      <vt:lpstr>2PC Finite State Machines</vt:lpstr>
      <vt:lpstr>2PC Algorithm</vt:lpstr>
      <vt:lpstr>Coordinator Recovery</vt:lpstr>
      <vt:lpstr>Two-Phase Commit Protocol</vt:lpstr>
      <vt:lpstr>Two-Phase Commit Protocol</vt:lpstr>
      <vt:lpstr>Participant Recovery</vt:lpstr>
      <vt:lpstr>Next Class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Stephen Macneil</dc:creator>
  <cp:lastModifiedBy>Mohammad Hammoud</cp:lastModifiedBy>
  <cp:revision>1605</cp:revision>
  <dcterms:created xsi:type="dcterms:W3CDTF">2008-11-03T12:44:07Z</dcterms:created>
  <dcterms:modified xsi:type="dcterms:W3CDTF">2019-12-05T07:05:23Z</dcterms:modified>
</cp:coreProperties>
</file>