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sldIdLst>
    <p:sldId id="715" r:id="rId2"/>
    <p:sldId id="719" r:id="rId3"/>
    <p:sldId id="717" r:id="rId4"/>
    <p:sldId id="718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8" r:id="rId13"/>
    <p:sldId id="729" r:id="rId14"/>
    <p:sldId id="730" r:id="rId15"/>
    <p:sldId id="731" r:id="rId16"/>
    <p:sldId id="732" r:id="rId17"/>
    <p:sldId id="656" r:id="rId18"/>
    <p:sldId id="682" r:id="rId19"/>
    <p:sldId id="657" r:id="rId20"/>
    <p:sldId id="658" r:id="rId21"/>
    <p:sldId id="661" r:id="rId22"/>
    <p:sldId id="666" r:id="rId23"/>
    <p:sldId id="714" r:id="rId24"/>
    <p:sldId id="668" r:id="rId25"/>
    <p:sldId id="669" r:id="rId26"/>
    <p:sldId id="716" r:id="rId27"/>
    <p:sldId id="699" r:id="rId28"/>
    <p:sldId id="708" r:id="rId29"/>
    <p:sldId id="709" r:id="rId30"/>
    <p:sldId id="701" r:id="rId31"/>
    <p:sldId id="702" r:id="rId32"/>
    <p:sldId id="733" r:id="rId33"/>
    <p:sldId id="734" r:id="rId34"/>
    <p:sldId id="735" r:id="rId35"/>
    <p:sldId id="736" r:id="rId36"/>
    <p:sldId id="737" r:id="rId37"/>
    <p:sldId id="738" r:id="rId38"/>
    <p:sldId id="739" r:id="rId39"/>
    <p:sldId id="740" r:id="rId40"/>
    <p:sldId id="741" r:id="rId41"/>
    <p:sldId id="742" r:id="rId42"/>
    <p:sldId id="743" r:id="rId43"/>
    <p:sldId id="744" r:id="rId44"/>
    <p:sldId id="745" r:id="rId45"/>
    <p:sldId id="746" r:id="rId46"/>
    <p:sldId id="747" r:id="rId47"/>
    <p:sldId id="748" r:id="rId48"/>
    <p:sldId id="749" r:id="rId49"/>
    <p:sldId id="750" r:id="rId50"/>
    <p:sldId id="751" r:id="rId51"/>
    <p:sldId id="752" r:id="rId52"/>
    <p:sldId id="753" r:id="rId53"/>
    <p:sldId id="683" r:id="rId5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0000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665" autoAdjust="0"/>
  </p:normalViewPr>
  <p:slideViewPr>
    <p:cSldViewPr>
      <p:cViewPr varScale="1">
        <p:scale>
          <a:sx n="115" d="100"/>
          <a:sy n="115" d="100"/>
        </p:scale>
        <p:origin x="77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55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3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5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7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5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9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7CBBAA5C-95BE-46BD-B90B-F21BE578F86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1D6462E-B046-435A-85DF-1EB917AF9F4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25, November 27,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02210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455036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5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ensures 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3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878202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3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1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506573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7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634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18124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32706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855431"/>
              </p:ext>
            </p:extLst>
          </p:nvPr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6018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Data-Centric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Client-Centric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Dec 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December 5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Thursday, Dec 12 from 8:30 to 11:30AM in room 3044. It will be open book, open notes.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08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>
                <a:solidFill>
                  <a:schemeClr val="tx1"/>
                </a:solidFill>
              </a:rPr>
              <a:t>pdates 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Then 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17594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for 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38701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143341"/>
              </p:ext>
            </p:extLst>
          </p:nvPr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10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altered replica 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35660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update 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0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460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1"/>
                </a:solidFill>
              </a:rPr>
              <a:t>pursued at replica sites</a:t>
            </a:r>
          </a:p>
        </p:txBody>
      </p:sp>
    </p:spTree>
    <p:extLst>
      <p:ext uri="{BB962C8B-B14F-4D97-AF65-F5344CB8AC3E}">
        <p14:creationId xmlns:p14="http://schemas.microsoft.com/office/powerpoint/2010/main" val="32402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196353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3460530"/>
            <a:ext cx="10332720" cy="162243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112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40240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in 1998 and 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0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7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be 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6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3149"/>
              </p:ext>
            </p:extLst>
          </p:nvPr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35566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13095"/>
              </p:ext>
            </p:extLst>
          </p:nvPr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35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4120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7142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4310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27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29258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27712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27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42050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13551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15729315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3651660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2222081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cannot guarantee that a 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But</a:t>
            </a:r>
            <a:r>
              <a:rPr lang="en-US" sz="2600" dirty="0">
                <a:solidFill>
                  <a:schemeClr val="tx1"/>
                </a:solidFill>
              </a:rPr>
              <a:t>: 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(not guarantee) </a:t>
            </a:r>
            <a:r>
              <a:rPr lang="en-US" sz="2600" i="1" dirty="0"/>
              <a:t>liveness</a:t>
            </a:r>
            <a:r>
              <a:rPr lang="en-US" sz="2600" dirty="0">
                <a:solidFill>
                  <a:schemeClr val="tx1"/>
                </a:solidFill>
              </a:rPr>
              <a:t> 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9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/>
              <a:t>liveness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If 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can 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48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200"/>
            <a:ext cx="1033272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simple LANs, processes at different partitions may get </a:t>
            </a:r>
            <a:r>
              <a:rPr lang="en-US" sz="2400" i="1" dirty="0">
                <a:solidFill>
                  <a:schemeClr val="tx1"/>
                </a:solidFill>
              </a:rPr>
              <a:t>fully</a:t>
            </a:r>
            <a:r>
              <a:rPr lang="en-US" sz="2400" dirty="0">
                <a:solidFill>
                  <a:schemeClr val="tx1"/>
                </a:solidFill>
              </a:rPr>
              <a:t> disconnected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E.g., </a:t>
            </a:r>
            <a:r>
              <a:rPr lang="en-US" sz="2200" dirty="0">
                <a:solidFill>
                  <a:srgbClr val="0000FF"/>
                </a:solidFill>
              </a:rPr>
              <a:t>S3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 </a:t>
            </a:r>
            <a:r>
              <a:rPr lang="en-US" sz="2200" dirty="0">
                <a:solidFill>
                  <a:schemeClr val="tx1"/>
                </a:solidFill>
              </a:rPr>
              <a:t>may get fully disconnected, but </a:t>
            </a:r>
            <a:r>
              <a:rPr lang="en-US" sz="2200" dirty="0">
                <a:solidFill>
                  <a:srgbClr val="FF0000"/>
                </a:solidFill>
              </a:rPr>
              <a:t>S1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</a:t>
            </a:r>
            <a:r>
              <a:rPr lang="en-US" sz="2200" dirty="0">
                <a:solidFill>
                  <a:schemeClr val="tx1"/>
                </a:solidFill>
              </a:rPr>
              <a:t> can still communicate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38520" y="1575138"/>
            <a:ext cx="1452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simple,</a:t>
            </a:r>
          </a:p>
          <a:p>
            <a:r>
              <a:rPr lang="en-US" sz="2000" b="1" dirty="0"/>
              <a:t>dedicated </a:t>
            </a:r>
          </a:p>
          <a:p>
            <a:r>
              <a:rPr lang="en-US" sz="2000" b="1" dirty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40467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198"/>
            <a:ext cx="10332720" cy="24384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a network with complex topologies and independent routing choices, connectivity may render: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Asymmetric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not vice versa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Intransitive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cannot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8593" y="1757570"/>
            <a:ext cx="1542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complex </a:t>
            </a:r>
          </a:p>
          <a:p>
            <a:r>
              <a:rPr lang="en-US" sz="2000" b="1" dirty="0"/>
              <a:t>WAN</a:t>
            </a:r>
          </a:p>
        </p:txBody>
      </p:sp>
    </p:spTree>
    <p:extLst>
      <p:ext uri="{BB962C8B-B14F-4D97-AF65-F5344CB8AC3E}">
        <p14:creationId xmlns:p14="http://schemas.microsoft.com/office/powerpoint/2010/main" val="23611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correctness (NOT liveness)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67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quorum size equals to the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85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it (</a:t>
            </a:r>
            <a:r>
              <a:rPr lang="en-US" sz="2400" i="1" dirty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it have 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82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115851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73110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7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05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28177</TotalTime>
  <Words>3957</Words>
  <Application>Microsoft Macintosh PowerPoint</Application>
  <PresentationFormat>Widescreen</PresentationFormat>
  <Paragraphs>713</Paragraphs>
  <Slides>53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Network Partitions</vt:lpstr>
      <vt:lpstr>Network Partitions</vt:lpstr>
      <vt:lpstr>Possible Failures in Paxos</vt:lpstr>
      <vt:lpstr>Possible Failures in Paxos</vt:lpstr>
      <vt:lpstr>Possible Failures in Paxos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3404</cp:revision>
  <dcterms:created xsi:type="dcterms:W3CDTF">2008-11-03T12:44:07Z</dcterms:created>
  <dcterms:modified xsi:type="dcterms:W3CDTF">2019-11-26T18:30:07Z</dcterms:modified>
</cp:coreProperties>
</file>