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541" r:id="rId2"/>
    <p:sldId id="644" r:id="rId3"/>
    <p:sldId id="758" r:id="rId4"/>
    <p:sldId id="845" r:id="rId5"/>
    <p:sldId id="846" r:id="rId6"/>
    <p:sldId id="815" r:id="rId7"/>
    <p:sldId id="816" r:id="rId8"/>
    <p:sldId id="817" r:id="rId9"/>
    <p:sldId id="818" r:id="rId10"/>
    <p:sldId id="819" r:id="rId11"/>
    <p:sldId id="820" r:id="rId12"/>
    <p:sldId id="821" r:id="rId13"/>
    <p:sldId id="822" r:id="rId14"/>
    <p:sldId id="823" r:id="rId15"/>
    <p:sldId id="824" r:id="rId16"/>
    <p:sldId id="825" r:id="rId17"/>
    <p:sldId id="826" r:id="rId18"/>
    <p:sldId id="827" r:id="rId19"/>
    <p:sldId id="828" r:id="rId20"/>
    <p:sldId id="829" r:id="rId21"/>
    <p:sldId id="830" r:id="rId22"/>
    <p:sldId id="847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067"/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4" autoAdjust="0"/>
    <p:restoredTop sz="93569" autoAdjust="0"/>
  </p:normalViewPr>
  <p:slideViewPr>
    <p:cSldViewPr>
      <p:cViewPr varScale="1">
        <p:scale>
          <a:sx n="112" d="100"/>
          <a:sy n="112" d="100"/>
        </p:scale>
        <p:origin x="56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25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11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9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1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9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8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4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8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5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3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944AF0C-66B4-411F-ABB4-8D21E892683A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9357BEC-7471-41E2-A11E-540D6086074E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23, November 21,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438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81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1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638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276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463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57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96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114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558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261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953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63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4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334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868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791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932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172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51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Cache Consistency</a:t>
            </a:r>
          </a:p>
          <a:p>
            <a:pPr marL="457200" lvl="1" indent="0" algn="just" eaLnBrk="1" hangingPunct="1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Replacement Policies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Project 4 is due on Dec 2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06067"/>
                </a:solidFill>
              </a:rPr>
              <a:t>PS5 is due on December 5 by midnight</a:t>
            </a:r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62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796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Observation: The Stack Property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6649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Adding cache 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This is referred to as the </a:t>
            </a:r>
            <a:r>
              <a:rPr lang="en-US" i="1" kern="0" dirty="0">
                <a:solidFill>
                  <a:srgbClr val="0070C0"/>
                </a:solidFill>
              </a:rPr>
              <a:t>“Stack Property”</a:t>
            </a:r>
          </a:p>
          <a:p>
            <a:pPr>
              <a:buFont typeface="Wingdings" pitchFamily="2" charset="2"/>
              <a:buChar char="§"/>
            </a:pPr>
            <a:endParaRPr lang="en-US" kern="0" dirty="0"/>
          </a:p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E.g., FIFO does not have it</a:t>
            </a:r>
          </a:p>
          <a:p>
            <a:pPr>
              <a:buFont typeface="Wingdings" pitchFamily="2" charset="2"/>
              <a:buChar char="§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1539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Server-Side Replication</a:t>
            </a:r>
          </a:p>
        </p:txBody>
      </p:sp>
    </p:spTree>
    <p:extLst>
      <p:ext uri="{BB962C8B-B14F-4D97-AF65-F5344CB8AC3E}">
        <p14:creationId xmlns:p14="http://schemas.microsoft.com/office/powerpoint/2010/main" val="155417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  <a:p>
            <a:pPr lvl="1"/>
            <a:endParaRPr lang="en-US" alt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28803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53523" y="2327255"/>
            <a:ext cx="92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07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  <a:p>
            <a:pPr lvl="1"/>
            <a:endParaRPr lang="en-US" alt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44043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5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Working Sets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741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Given a time interval T, </a:t>
            </a:r>
            <a:r>
              <a:rPr lang="en-US" sz="2800" i="1" kern="0" dirty="0" err="1">
                <a:solidFill>
                  <a:srgbClr val="0070C0"/>
                </a:solidFill>
              </a:rPr>
              <a:t>WorkingSet</a:t>
            </a:r>
            <a:r>
              <a:rPr lang="en-US" sz="2800" i="1" kern="0" dirty="0">
                <a:solidFill>
                  <a:srgbClr val="0070C0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is defined as the set of </a:t>
            </a:r>
            <a:r>
              <a:rPr lang="en-US" sz="2800" i="1" kern="0" dirty="0">
                <a:solidFill>
                  <a:schemeClr val="tx1"/>
                </a:solidFill>
              </a:rPr>
              <a:t>distinct</a:t>
            </a:r>
            <a:r>
              <a:rPr lang="en-US" sz="2800" kern="0" dirty="0">
                <a:solidFill>
                  <a:schemeClr val="tx1"/>
                </a:solidFill>
              </a:rPr>
              <a:t> data objects accessed 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is a function of the </a:t>
            </a:r>
            <a:r>
              <a:rPr lang="en-US" sz="2600" i="1" kern="0" dirty="0">
                <a:solidFill>
                  <a:schemeClr val="tx1"/>
                </a:solidFill>
              </a:rPr>
              <a:t>width</a:t>
            </a:r>
            <a:r>
              <a:rPr lang="en-US" sz="2600" kern="0" dirty="0">
                <a:solidFill>
                  <a:schemeClr val="tx1"/>
                </a:solidFill>
              </a:rPr>
              <a:t> of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Its size (or what is referred to as </a:t>
            </a:r>
            <a:r>
              <a:rPr lang="en-US" sz="2600" i="1" kern="0" dirty="0">
                <a:solidFill>
                  <a:srgbClr val="0070C0"/>
                </a:solidFill>
              </a:rPr>
              <a:t>the working set size</a:t>
            </a:r>
            <a:r>
              <a:rPr lang="en-US" sz="2600" kern="0" dirty="0">
                <a:solidFill>
                  <a:schemeClr val="tx1"/>
                </a:solidFill>
              </a:rPr>
              <a:t>) is all what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captures the adequacy of the cache size with respect to the program behavior</a:t>
            </a:r>
          </a:p>
          <a:p>
            <a:pPr lvl="1">
              <a:buFont typeface="Wingdings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happens if a client process performs </a:t>
            </a:r>
            <a:r>
              <a:rPr lang="en-US" sz="2800" i="1" dirty="0">
                <a:solidFill>
                  <a:schemeClr val="tx1"/>
                </a:solidFill>
              </a:rPr>
              <a:t>repetitive accesses </a:t>
            </a:r>
            <a:r>
              <a:rPr lang="en-US" sz="2800" dirty="0">
                <a:solidFill>
                  <a:schemeClr val="tx1"/>
                </a:solidFill>
              </a:rPr>
              <a:t>to some data, with a working set size that is </a:t>
            </a:r>
            <a:r>
              <a:rPr lang="en-US" sz="2800" i="1" u="sng" dirty="0">
                <a:solidFill>
                  <a:schemeClr val="tx1"/>
                </a:solidFill>
              </a:rPr>
              <a:t>larger</a:t>
            </a:r>
            <a:r>
              <a:rPr lang="en-US" sz="2800" dirty="0">
                <a:solidFill>
                  <a:schemeClr val="tx1"/>
                </a:solidFill>
              </a:rPr>
              <a:t> than the underlying cache?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The LRU Policy: Sequential Flooding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969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Three pages,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and </a:t>
            </a:r>
            <a:r>
              <a:rPr lang="en-US" sz="2500" i="1" dirty="0"/>
              <a:t>C</a:t>
            </a:r>
            <a:r>
              <a:rPr lang="en-US" sz="2500" dirty="0"/>
              <a:t> as </a:t>
            </a:r>
            <a:r>
              <a:rPr lang="en-US" sz="2500" i="1" dirty="0"/>
              <a:t>fixed-size</a:t>
            </a:r>
            <a:r>
              <a:rPr lang="en-US" sz="2500" dirty="0"/>
              <a:t> caching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An access pattern: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 cache pool that consists of only two </a:t>
            </a:r>
            <a:r>
              <a:rPr lang="en-US" sz="2500" i="1" dirty="0"/>
              <a:t>frames</a:t>
            </a:r>
            <a:r>
              <a:rPr lang="en-US" sz="2500" dirty="0"/>
              <a:t> (i.e., equal-sized page containers)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19613"/>
              </p:ext>
            </p:extLst>
          </p:nvPr>
        </p:nvGraphicFramePr>
        <p:xfrm>
          <a:off x="3202997" y="382866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666605"/>
              </p:ext>
            </p:extLst>
          </p:nvPr>
        </p:nvGraphicFramePr>
        <p:xfrm>
          <a:off x="4327394" y="3817857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43968"/>
              </p:ext>
            </p:extLst>
          </p:nvPr>
        </p:nvGraphicFramePr>
        <p:xfrm>
          <a:off x="5394194" y="3822545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18143"/>
              </p:ext>
            </p:extLst>
          </p:nvPr>
        </p:nvGraphicFramePr>
        <p:xfrm>
          <a:off x="6499923" y="383251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32651"/>
              </p:ext>
            </p:extLst>
          </p:nvPr>
        </p:nvGraphicFramePr>
        <p:xfrm>
          <a:off x="7570348" y="38357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15748"/>
              </p:ext>
            </p:extLst>
          </p:nvPr>
        </p:nvGraphicFramePr>
        <p:xfrm>
          <a:off x="8687028" y="38325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37936"/>
              </p:ext>
            </p:extLst>
          </p:nvPr>
        </p:nvGraphicFramePr>
        <p:xfrm>
          <a:off x="9525228" y="383720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46618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2021" y="336524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6418" y="335280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3218" y="3361346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2941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378" y="3385504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3095" y="3390497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34600" y="383533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. . 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38841"/>
              </p:ext>
            </p:extLst>
          </p:nvPr>
        </p:nvGraphicFramePr>
        <p:xfrm>
          <a:off x="2071207" y="380999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66800" y="4724400"/>
            <a:ext cx="10058400" cy="136214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Although the access pattern exhibits temporal locality, no locality was exploited!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10140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Accesses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8935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Why LRU did not perform well with this access pattern, although it is “repeatable”?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The cache size was dwarfed by the working set size</a:t>
            </a:r>
          </a:p>
          <a:p>
            <a:pPr lvl="1">
              <a:buFont typeface="Wingdings" pitchFamily="2" charset="2"/>
              <a:buChar char="§"/>
            </a:pPr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As the time interval T is increased, how would the working set size change, assuming: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Sequential accesses </a:t>
            </a:r>
            <a:r>
              <a:rPr lang="en-US" sz="2000" kern="0" dirty="0">
                <a:solidFill>
                  <a:schemeClr val="tx1"/>
                </a:solidFill>
              </a:rPr>
              <a:t>(e.g., unrepeatable full scans) 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monotonically</a:t>
            </a:r>
            <a:r>
              <a:rPr lang="en-US" sz="1900" kern="0" dirty="0">
                <a:solidFill>
                  <a:schemeClr val="tx1"/>
                </a:solidFill>
              </a:rPr>
              <a:t> increase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render very cache unfriendly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Regular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typical good locality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non-monotonically</a:t>
            </a:r>
            <a:r>
              <a:rPr lang="en-US" sz="1900" kern="0" dirty="0">
                <a:solidFill>
                  <a:schemeClr val="tx1"/>
                </a:solidFill>
              </a:rPr>
              <a:t> increase (e.g., increase and decrease then increase and decrease, but not necessarily at equal widths across program phases)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be cache friendly </a:t>
            </a:r>
            <a:r>
              <a:rPr lang="en-US" sz="1900" i="1" kern="0" dirty="0">
                <a:solidFill>
                  <a:schemeClr val="tx1"/>
                </a:solidFill>
              </a:rPr>
              <a:t>only if </a:t>
            </a:r>
            <a:r>
              <a:rPr lang="en-US" sz="1900" kern="0" dirty="0">
                <a:solidFill>
                  <a:schemeClr val="tx1"/>
                </a:solidFill>
              </a:rPr>
              <a:t>the cache size does not get dwarfed by its size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Random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no or very little locality (e.g., accesses to a hash table)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exhibit cache unfriendliness </a:t>
            </a:r>
            <a:r>
              <a:rPr lang="en-US" sz="1900" i="1" kern="0" dirty="0">
                <a:solidFill>
                  <a:schemeClr val="tx1"/>
                </a:solidFill>
              </a:rPr>
              <a:t>if </a:t>
            </a:r>
            <a:r>
              <a:rPr lang="en-US" sz="1900" kern="0" dirty="0">
                <a:solidFill>
                  <a:schemeClr val="tx1"/>
                </a:solidFill>
              </a:rPr>
              <a:t>its size is much larger than the cache size</a:t>
            </a:r>
          </a:p>
        </p:txBody>
      </p:sp>
    </p:spTree>
    <p:extLst>
      <p:ext uri="{BB962C8B-B14F-4D97-AF65-F5344CB8AC3E}">
        <p14:creationId xmlns:p14="http://schemas.microsoft.com/office/powerpoint/2010/main" val="37730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4" y="5963867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4" y="596386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8" y="598411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962665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387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65929</TotalTime>
  <Words>1806</Words>
  <Application>Microsoft Macintosh PowerPoint</Application>
  <PresentationFormat>Widescreen</PresentationFormat>
  <Paragraphs>499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Key Questions</vt:lpstr>
      <vt:lpstr>Key Questions</vt:lpstr>
      <vt:lpstr>Working Sets</vt:lpstr>
      <vt:lpstr>The LRU Policy: Sequential Flooding</vt:lpstr>
      <vt:lpstr>Types of Accesses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Observation: The Stack Property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1289</cp:revision>
  <dcterms:created xsi:type="dcterms:W3CDTF">2008-11-03T12:44:07Z</dcterms:created>
  <dcterms:modified xsi:type="dcterms:W3CDTF">2019-11-26T18:21:10Z</dcterms:modified>
</cp:coreProperties>
</file>