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541" r:id="rId2"/>
    <p:sldId id="644" r:id="rId3"/>
    <p:sldId id="758" r:id="rId4"/>
    <p:sldId id="845" r:id="rId5"/>
    <p:sldId id="846" r:id="rId6"/>
    <p:sldId id="815" r:id="rId7"/>
    <p:sldId id="816" r:id="rId8"/>
    <p:sldId id="817" r:id="rId9"/>
    <p:sldId id="818" r:id="rId10"/>
    <p:sldId id="819" r:id="rId11"/>
    <p:sldId id="820" r:id="rId12"/>
    <p:sldId id="821" r:id="rId13"/>
    <p:sldId id="822" r:id="rId14"/>
    <p:sldId id="823" r:id="rId15"/>
    <p:sldId id="824" r:id="rId16"/>
    <p:sldId id="825" r:id="rId17"/>
    <p:sldId id="826" r:id="rId18"/>
    <p:sldId id="827" r:id="rId19"/>
    <p:sldId id="828" r:id="rId20"/>
    <p:sldId id="829" r:id="rId21"/>
    <p:sldId id="830" r:id="rId22"/>
    <p:sldId id="847" r:id="rId2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6067"/>
    <a:srgbClr val="0000FF"/>
    <a:srgbClr val="2E40EA"/>
    <a:srgbClr val="C41230"/>
    <a:srgbClr val="808080"/>
    <a:srgbClr val="A50021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4" autoAdjust="0"/>
    <p:restoredTop sz="93569" autoAdjust="0"/>
  </p:normalViewPr>
  <p:slideViewPr>
    <p:cSldViewPr>
      <p:cViewPr varScale="1">
        <p:scale>
          <a:sx n="112" d="100"/>
          <a:sy n="112" d="100"/>
        </p:scale>
        <p:origin x="560" y="1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DBA042-C4DC-4511-B679-ADA7CC2EF806}" type="datetimeFigureOut">
              <a:rPr lang="en-US"/>
              <a:pPr>
                <a:defRPr/>
              </a:pPr>
              <a:t>11/26/19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5648822-7CCD-4058-A13C-2E7B87C5DD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0258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1117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D175C7-0A88-4546-80AE-38DE998B7DDE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55305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5648822-7CCD-4058-A13C-2E7B87C5DD89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110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590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9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813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69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4363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91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28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086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9949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287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11/26/19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53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431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D944AF0C-66B4-411F-ABB4-8D21E892683A}"/>
              </a:ext>
            </a:extLst>
          </p:cNvPr>
          <p:cNvSpPr txBox="1">
            <a:spLocks noChangeArrowheads="1"/>
          </p:cNvSpPr>
          <p:nvPr/>
        </p:nvSpPr>
        <p:spPr>
          <a:xfrm>
            <a:off x="2209800" y="2057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4400" dirty="0">
                <a:solidFill>
                  <a:srgbClr val="0070C0"/>
                </a:solidFill>
              </a:rPr>
              <a:t>Distributed Systems</a:t>
            </a:r>
            <a:br>
              <a:rPr lang="en-US" sz="4400" dirty="0">
                <a:solidFill>
                  <a:srgbClr val="0070C0"/>
                </a:solidFill>
              </a:rPr>
            </a:br>
            <a:r>
              <a:rPr lang="en-US" sz="4400" dirty="0">
                <a:solidFill>
                  <a:srgbClr val="0070C0"/>
                </a:solidFill>
              </a:rPr>
              <a:t>CS 15-440</a:t>
            </a:r>
            <a:br>
              <a:rPr lang="en-US" sz="4400" dirty="0">
                <a:solidFill>
                  <a:srgbClr val="0070C0"/>
                </a:solidFill>
              </a:rPr>
            </a:br>
            <a:endParaRPr lang="en-US" altLang="en-US" sz="4400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D9357BEC-7471-41E2-A11E-540D6086074E}"/>
              </a:ext>
            </a:extLst>
          </p:cNvPr>
          <p:cNvSpPr txBox="1">
            <a:spLocks noChangeArrowheads="1"/>
          </p:cNvSpPr>
          <p:nvPr/>
        </p:nvSpPr>
        <p:spPr>
          <a:xfrm>
            <a:off x="1524000" y="3352800"/>
            <a:ext cx="9144000" cy="2590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3900" dirty="0"/>
              <a:t>Caching – Part III</a:t>
            </a:r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Lecture 23, November 21, 2019</a:t>
            </a:r>
          </a:p>
          <a:p>
            <a:pPr fontAlgn="auto">
              <a:spcAft>
                <a:spcPts val="0"/>
              </a:spcAft>
            </a:pPr>
            <a:endParaRPr lang="en-US" altLang="en-US" sz="3000" dirty="0"/>
          </a:p>
          <a:p>
            <a:pPr fontAlgn="auto">
              <a:lnSpc>
                <a:spcPct val="100000"/>
              </a:lnSpc>
              <a:spcAft>
                <a:spcPts val="0"/>
              </a:spcAft>
            </a:pPr>
            <a:r>
              <a:rPr lang="en-US" altLang="en-US" sz="3000" dirty="0"/>
              <a:t>Mohammad Hammoud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1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1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6337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438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08198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2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2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2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1826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281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16388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3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3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3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1" y="1219200"/>
            <a:ext cx="2018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1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276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8463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36576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70964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7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4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4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4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 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114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55586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1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1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1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4958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2261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5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5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5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403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4953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36379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6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2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2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4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3340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28680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7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3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3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2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5791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8932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8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4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4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3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0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1722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519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Last Lecture: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Cache Consistency</a:t>
            </a:r>
          </a:p>
          <a:p>
            <a:pPr marL="457200" lvl="1" indent="0" algn="just" eaLnBrk="1" hangingPunct="1">
              <a:buNone/>
              <a:defRPr/>
            </a:pPr>
            <a:endParaRPr lang="en-US" sz="32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Today’s Lecture: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Replacement Policies</a:t>
            </a:r>
          </a:p>
          <a:p>
            <a:pPr lvl="2" algn="just" eaLnBrk="1" hangingPunct="1">
              <a:buFont typeface="Wingdings" pitchFamily="2" charset="2"/>
              <a:buChar char="§"/>
              <a:defRPr/>
            </a:pPr>
            <a:endParaRPr lang="en-US" sz="28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0070C0"/>
                </a:solidFill>
              </a:rPr>
              <a:t>Announcements: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/>
              <a:t>Project 4 is due on Dec 2 by midnight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06067"/>
                </a:solidFill>
              </a:rPr>
              <a:t>PS5 is due on December 5 by midnight</a:t>
            </a:r>
          </a:p>
        </p:txBody>
      </p:sp>
    </p:spTree>
    <p:extLst>
      <p:ext uri="{BB962C8B-B14F-4D97-AF65-F5344CB8AC3E}">
        <p14:creationId xmlns:p14="http://schemas.microsoft.com/office/powerpoint/2010/main" val="1090202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3</a:t>
            </a:r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0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4</a:t>
            </a:r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2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50176" name="TextBox 50175"/>
          <p:cNvSpPr txBox="1"/>
          <p:nvPr/>
        </p:nvSpPr>
        <p:spPr>
          <a:xfrm>
            <a:off x="3747315" y="5963867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 2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 9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5" y="596386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 5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 6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9" y="5984116"/>
            <a:ext cx="16081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 5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 6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25955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 0 </a:t>
            </a:r>
            <a:r>
              <a:rPr lang="en-US" b="1" dirty="0">
                <a:solidFill>
                  <a:schemeClr val="bg1">
                    <a:lumMod val="50000"/>
                  </a:schemeClr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65000"/>
                  </a:schemeClr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75000"/>
                  </a:schemeClr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7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6629400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57966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Observation: The Stack Property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6649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Adding cache space never hurts, but it may or may not help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This is referred to as the </a:t>
            </a:r>
            <a:r>
              <a:rPr lang="en-US" i="1" kern="0" dirty="0">
                <a:solidFill>
                  <a:srgbClr val="0070C0"/>
                </a:solidFill>
              </a:rPr>
              <a:t>“Stack Property”</a:t>
            </a:r>
          </a:p>
          <a:p>
            <a:pPr>
              <a:buFont typeface="Wingdings" pitchFamily="2" charset="2"/>
              <a:buChar char="§"/>
            </a:pPr>
            <a:endParaRPr lang="en-US" kern="0" dirty="0"/>
          </a:p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LRU has the stack property, but not all replacement policies have it </a:t>
            </a:r>
          </a:p>
          <a:p>
            <a:pPr lvl="1"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E.g., FIFO does not have it</a:t>
            </a:r>
          </a:p>
          <a:p>
            <a:pPr>
              <a:buFont typeface="Wingdings" pitchFamily="2" charset="2"/>
              <a:buChar char="§"/>
            </a:pPr>
            <a:endParaRPr lang="en-US" sz="2800" kern="0" dirty="0"/>
          </a:p>
        </p:txBody>
      </p:sp>
    </p:spTree>
    <p:extLst>
      <p:ext uri="{BB962C8B-B14F-4D97-AF65-F5344CB8AC3E}">
        <p14:creationId xmlns:p14="http://schemas.microsoft.com/office/powerpoint/2010/main" val="1153972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Next Class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33272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kern="0" dirty="0">
                <a:solidFill>
                  <a:schemeClr val="tx1"/>
                </a:solidFill>
              </a:rPr>
              <a:t>Server-Side Replication</a:t>
            </a:r>
          </a:p>
        </p:txBody>
      </p:sp>
    </p:spTree>
    <p:extLst>
      <p:ext uri="{BB962C8B-B14F-4D97-AF65-F5344CB8AC3E}">
        <p14:creationId xmlns:p14="http://schemas.microsoft.com/office/powerpoint/2010/main" val="155417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</p:txBody>
      </p:sp>
    </p:spTree>
    <p:extLst>
      <p:ext uri="{BB962C8B-B14F-4D97-AF65-F5344CB8AC3E}">
        <p14:creationId xmlns:p14="http://schemas.microsoft.com/office/powerpoint/2010/main" val="8639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>
            <a:normAutofit/>
          </a:bodyPr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2880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53523" y="2327255"/>
            <a:ext cx="9204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sz="5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46075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Key Questions</a:t>
            </a:r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>
          <a:xfrm>
            <a:off x="841248" y="1463040"/>
            <a:ext cx="10332720" cy="5029200"/>
          </a:xfrm>
        </p:spPr>
        <p:txBody>
          <a:bodyPr/>
          <a:lstStyle/>
          <a:p>
            <a:r>
              <a:rPr lang="en-US" altLang="en-US" sz="3600" dirty="0"/>
              <a:t>What data should be cached and when?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Fetch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How can updates be made visible everywhere?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Consistency or Update Propagation Policy</a:t>
            </a:r>
          </a:p>
          <a:p>
            <a:pPr lvl="1"/>
            <a:endParaRPr lang="en-US" altLang="en-US" sz="3200" dirty="0"/>
          </a:p>
          <a:p>
            <a:r>
              <a:rPr lang="en-US" altLang="en-US" sz="3600" dirty="0"/>
              <a:t>What data should be evicted to free up space?</a:t>
            </a:r>
          </a:p>
          <a:p>
            <a:pPr lvl="1"/>
            <a:r>
              <a:rPr lang="en-US" altLang="en-US" sz="3200" dirty="0">
                <a:solidFill>
                  <a:srgbClr val="0070C0"/>
                </a:solidFill>
              </a:rPr>
              <a:t>Cache Replacement Policy</a:t>
            </a:r>
          </a:p>
          <a:p>
            <a:pPr lvl="1"/>
            <a:endParaRPr lang="en-US" altLang="en-US" sz="3200" dirty="0"/>
          </a:p>
        </p:txBody>
      </p:sp>
      <p:sp>
        <p:nvSpPr>
          <p:cNvPr id="5" name="Rectangle 4"/>
          <p:cNvSpPr/>
          <p:nvPr/>
        </p:nvSpPr>
        <p:spPr>
          <a:xfrm>
            <a:off x="841248" y="1463040"/>
            <a:ext cx="10332720" cy="4404360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7257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Working Sets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7411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800" kern="0" dirty="0">
                <a:solidFill>
                  <a:schemeClr val="tx1"/>
                </a:solidFill>
              </a:rPr>
              <a:t>Given a time interval T, </a:t>
            </a:r>
            <a:r>
              <a:rPr lang="en-US" sz="2800" i="1" kern="0" dirty="0" err="1">
                <a:solidFill>
                  <a:srgbClr val="0070C0"/>
                </a:solidFill>
              </a:rPr>
              <a:t>WorkingSet</a:t>
            </a:r>
            <a:r>
              <a:rPr lang="en-US" sz="2800" i="1" kern="0" dirty="0">
                <a:solidFill>
                  <a:srgbClr val="0070C0"/>
                </a:solidFill>
              </a:rPr>
              <a:t>(T)</a:t>
            </a:r>
            <a:r>
              <a:rPr lang="en-US" sz="2800" kern="0" dirty="0">
                <a:solidFill>
                  <a:srgbClr val="0070C0"/>
                </a:solidFill>
              </a:rPr>
              <a:t> </a:t>
            </a:r>
            <a:r>
              <a:rPr lang="en-US" sz="2800" kern="0" dirty="0">
                <a:solidFill>
                  <a:schemeClr val="tx1"/>
                </a:solidFill>
              </a:rPr>
              <a:t>is defined as the set of </a:t>
            </a:r>
            <a:r>
              <a:rPr lang="en-US" sz="2800" i="1" kern="0" dirty="0">
                <a:solidFill>
                  <a:schemeClr val="tx1"/>
                </a:solidFill>
              </a:rPr>
              <a:t>distinct</a:t>
            </a:r>
            <a:r>
              <a:rPr lang="en-US" sz="2800" kern="0" dirty="0">
                <a:solidFill>
                  <a:schemeClr val="tx1"/>
                </a:solidFill>
              </a:rPr>
              <a:t> data objects accessed during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is a function of the </a:t>
            </a:r>
            <a:r>
              <a:rPr lang="en-US" sz="2600" i="1" kern="0" dirty="0">
                <a:solidFill>
                  <a:schemeClr val="tx1"/>
                </a:solidFill>
              </a:rPr>
              <a:t>width</a:t>
            </a:r>
            <a:r>
              <a:rPr lang="en-US" sz="2600" kern="0" dirty="0">
                <a:solidFill>
                  <a:schemeClr val="tx1"/>
                </a:solidFill>
              </a:rPr>
              <a:t> of T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Its size (or what is referred to as </a:t>
            </a:r>
            <a:r>
              <a:rPr lang="en-US" sz="2600" i="1" kern="0" dirty="0">
                <a:solidFill>
                  <a:srgbClr val="0070C0"/>
                </a:solidFill>
              </a:rPr>
              <a:t>the working set size</a:t>
            </a:r>
            <a:r>
              <a:rPr lang="en-US" sz="2600" kern="0" dirty="0">
                <a:solidFill>
                  <a:schemeClr val="tx1"/>
                </a:solidFill>
              </a:rPr>
              <a:t>) is all what matters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kern="0" dirty="0">
                <a:solidFill>
                  <a:schemeClr val="tx1"/>
                </a:solidFill>
              </a:rPr>
              <a:t>It captures the adequacy of the cache size with respect to the program behavior</a:t>
            </a:r>
          </a:p>
          <a:p>
            <a:pPr lvl="1">
              <a:buFont typeface="Wingdings" pitchFamily="2" charset="2"/>
              <a:buChar char="§"/>
            </a:pPr>
            <a:endParaRPr lang="en-US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chemeClr val="tx1"/>
                </a:solidFill>
              </a:rPr>
              <a:t>What happens if a client process performs </a:t>
            </a:r>
            <a:r>
              <a:rPr lang="en-US" sz="2800" i="1" dirty="0">
                <a:solidFill>
                  <a:schemeClr val="tx1"/>
                </a:solidFill>
              </a:rPr>
              <a:t>repetitive accesses </a:t>
            </a:r>
            <a:r>
              <a:rPr lang="en-US" sz="2800" dirty="0">
                <a:solidFill>
                  <a:schemeClr val="tx1"/>
                </a:solidFill>
              </a:rPr>
              <a:t>to some data, with a working set size that is </a:t>
            </a:r>
            <a:r>
              <a:rPr lang="en-US" sz="2800" i="1" u="sng" dirty="0">
                <a:solidFill>
                  <a:schemeClr val="tx1"/>
                </a:solidFill>
              </a:rPr>
              <a:t>larger</a:t>
            </a:r>
            <a:r>
              <a:rPr lang="en-US" sz="2800" dirty="0">
                <a:solidFill>
                  <a:schemeClr val="tx1"/>
                </a:solidFill>
              </a:rPr>
              <a:t> than the underlying cache?</a:t>
            </a:r>
            <a:endParaRPr lang="en-US" sz="2800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1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dirty="0"/>
              <a:t>The LRU Policy: Sequential Flooding</a:t>
            </a:r>
          </a:p>
        </p:txBody>
      </p:sp>
      <p:sp>
        <p:nvSpPr>
          <p:cNvPr id="957443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969752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To answer this question, assume: 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Three pages,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and </a:t>
            </a:r>
            <a:r>
              <a:rPr lang="en-US" sz="2500" i="1" dirty="0"/>
              <a:t>C</a:t>
            </a:r>
            <a:r>
              <a:rPr lang="en-US" sz="2500" dirty="0"/>
              <a:t> as </a:t>
            </a:r>
            <a:r>
              <a:rPr lang="en-US" sz="2500" i="1" dirty="0"/>
              <a:t>fixed-size</a:t>
            </a:r>
            <a:r>
              <a:rPr lang="en-US" sz="2500" dirty="0"/>
              <a:t> caching units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An access pattern: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</a:t>
            </a:r>
            <a:r>
              <a:rPr lang="en-US" sz="2500" i="1" dirty="0"/>
              <a:t>A</a:t>
            </a:r>
            <a:r>
              <a:rPr lang="en-US" sz="2500" dirty="0"/>
              <a:t>, </a:t>
            </a:r>
            <a:r>
              <a:rPr lang="en-US" sz="2500" i="1" dirty="0"/>
              <a:t>B</a:t>
            </a:r>
            <a:r>
              <a:rPr lang="en-US" sz="2500" dirty="0"/>
              <a:t>, </a:t>
            </a:r>
            <a:r>
              <a:rPr lang="en-US" sz="2500" i="1" dirty="0"/>
              <a:t>C</a:t>
            </a:r>
            <a:r>
              <a:rPr lang="en-US" sz="2500" dirty="0"/>
              <a:t>, etc.</a:t>
            </a:r>
          </a:p>
          <a:p>
            <a:pPr lvl="1">
              <a:buFont typeface="Wingdings" pitchFamily="2" charset="2"/>
              <a:buChar char="§"/>
            </a:pPr>
            <a:r>
              <a:rPr lang="en-US" sz="2500" dirty="0"/>
              <a:t>A cache pool that consists of only two </a:t>
            </a:r>
            <a:r>
              <a:rPr lang="en-US" sz="2500" i="1" dirty="0"/>
              <a:t>frames</a:t>
            </a:r>
            <a:r>
              <a:rPr lang="en-US" sz="2500" dirty="0"/>
              <a:t> (i.e., equal-sized page containers)</a:t>
            </a:r>
          </a:p>
          <a:p>
            <a:pPr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endParaRPr lang="en-US" sz="2000" dirty="0"/>
          </a:p>
          <a:p>
            <a:pPr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marL="0" indent="0">
              <a:buNone/>
            </a:pPr>
            <a:endParaRPr lang="en-US" sz="2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119613"/>
              </p:ext>
            </p:extLst>
          </p:nvPr>
        </p:nvGraphicFramePr>
        <p:xfrm>
          <a:off x="3202997" y="382866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666605"/>
              </p:ext>
            </p:extLst>
          </p:nvPr>
        </p:nvGraphicFramePr>
        <p:xfrm>
          <a:off x="4327394" y="3817857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8343968"/>
              </p:ext>
            </p:extLst>
          </p:nvPr>
        </p:nvGraphicFramePr>
        <p:xfrm>
          <a:off x="5394194" y="3822545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818143"/>
              </p:ext>
            </p:extLst>
          </p:nvPr>
        </p:nvGraphicFramePr>
        <p:xfrm>
          <a:off x="6499923" y="3832513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6832651"/>
              </p:ext>
            </p:extLst>
          </p:nvPr>
        </p:nvGraphicFramePr>
        <p:xfrm>
          <a:off x="7570348" y="38357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6115748"/>
              </p:ext>
            </p:extLst>
          </p:nvPr>
        </p:nvGraphicFramePr>
        <p:xfrm>
          <a:off x="8687028" y="3832521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B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637936"/>
              </p:ext>
            </p:extLst>
          </p:nvPr>
        </p:nvGraphicFramePr>
        <p:xfrm>
          <a:off x="9525228" y="383720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A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i="1" dirty="0"/>
                        <a:t>C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846618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932021" y="336524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056418" y="3352800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23218" y="3361346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212941" y="3369892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B: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315378" y="3385504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C: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453095" y="3390497"/>
            <a:ext cx="1088760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u="sng" dirty="0"/>
              <a:t>Access A:</a:t>
            </a: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endParaRPr lang="en-US" sz="1400" b="1" i="1" dirty="0">
              <a:solidFill>
                <a:srgbClr val="0070C0"/>
              </a:solidFill>
            </a:endParaRPr>
          </a:p>
          <a:p>
            <a:pPr algn="ctr"/>
            <a:r>
              <a:rPr lang="en-US" sz="1400" b="1" i="1" dirty="0">
                <a:solidFill>
                  <a:srgbClr val="0070C0"/>
                </a:solidFill>
              </a:rPr>
              <a:t>Page Fault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0134600" y="3835339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/>
              <a:t>. . .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138841"/>
              </p:ext>
            </p:extLst>
          </p:nvPr>
        </p:nvGraphicFramePr>
        <p:xfrm>
          <a:off x="2071207" y="3809999"/>
          <a:ext cx="533400" cy="370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1" i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1066800" y="4724400"/>
            <a:ext cx="10058400" cy="1362142"/>
          </a:xfrm>
          <a:prstGeom prst="round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Although the access pattern exhibits temporal locality, no locality was exploited!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This phenomenon is known as “sequential flooding”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200" dirty="0">
                <a:solidFill>
                  <a:schemeClr val="tx1"/>
                </a:solidFill>
              </a:rPr>
              <a:t>For this access pattern, MRU works better!</a:t>
            </a:r>
          </a:p>
        </p:txBody>
      </p:sp>
    </p:spTree>
    <p:extLst>
      <p:ext uri="{BB962C8B-B14F-4D97-AF65-F5344CB8AC3E}">
        <p14:creationId xmlns:p14="http://schemas.microsoft.com/office/powerpoint/2010/main" val="110140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>
          <a:xfrm>
            <a:off x="841248" y="274320"/>
            <a:ext cx="10332720" cy="1325880"/>
          </a:xfrm>
        </p:spPr>
        <p:txBody>
          <a:bodyPr>
            <a:normAutofit/>
          </a:bodyPr>
          <a:lstStyle/>
          <a:p>
            <a:r>
              <a:rPr lang="en-US" altLang="en-US" dirty="0"/>
              <a:t>Types of Accesses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841248" y="1463040"/>
            <a:ext cx="10893552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3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800">
                <a:solidFill>
                  <a:srgbClr val="808080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>
                <a:solidFill>
                  <a:srgbClr val="808080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+mn-lt"/>
                <a:cs typeface="+mn-cs"/>
              </a:defRPr>
            </a:lvl9pPr>
          </a:lstStyle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Why LRU did not perform well with this access pattern, although it is “repeatable”?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kern="0" dirty="0">
                <a:solidFill>
                  <a:schemeClr val="tx1"/>
                </a:solidFill>
              </a:rPr>
              <a:t>The cache size was dwarfed by the working set size</a:t>
            </a:r>
          </a:p>
          <a:p>
            <a:pPr lvl="1">
              <a:buFont typeface="Wingdings" pitchFamily="2" charset="2"/>
              <a:buChar char="§"/>
            </a:pPr>
            <a:endParaRPr lang="en-US" sz="1400" kern="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sz="2100" kern="0" dirty="0">
                <a:solidFill>
                  <a:schemeClr val="tx1"/>
                </a:solidFill>
              </a:rPr>
              <a:t>As the time interval T is increased, how would the working set size change, assuming: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Sequential accesses </a:t>
            </a:r>
            <a:r>
              <a:rPr lang="en-US" sz="2000" kern="0" dirty="0">
                <a:solidFill>
                  <a:schemeClr val="tx1"/>
                </a:solidFill>
              </a:rPr>
              <a:t>(e.g., unrepeatable full scans) 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monotonically</a:t>
            </a:r>
            <a:r>
              <a:rPr lang="en-US" sz="1900" kern="0" dirty="0">
                <a:solidFill>
                  <a:schemeClr val="tx1"/>
                </a:solidFill>
              </a:rPr>
              <a:t> increase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render very cache unfriendly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Regular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typical good locality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It will </a:t>
            </a:r>
            <a:r>
              <a:rPr lang="en-US" sz="1900" i="1" kern="0" dirty="0">
                <a:solidFill>
                  <a:schemeClr val="tx1"/>
                </a:solidFill>
              </a:rPr>
              <a:t>non-monotonically</a:t>
            </a:r>
            <a:r>
              <a:rPr lang="en-US" sz="1900" kern="0" dirty="0">
                <a:solidFill>
                  <a:schemeClr val="tx1"/>
                </a:solidFill>
              </a:rPr>
              <a:t> increase (e.g., increase and decrease then increase and decrease, but not necessarily at equal widths across program phases) 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be cache friendly </a:t>
            </a:r>
            <a:r>
              <a:rPr lang="en-US" sz="1900" i="1" kern="0" dirty="0">
                <a:solidFill>
                  <a:schemeClr val="tx1"/>
                </a:solidFill>
              </a:rPr>
              <a:t>only if </a:t>
            </a:r>
            <a:r>
              <a:rPr lang="en-US" sz="1900" kern="0" dirty="0">
                <a:solidFill>
                  <a:schemeClr val="tx1"/>
                </a:solidFill>
              </a:rPr>
              <a:t>the cache size does not get dwarfed by its size</a:t>
            </a:r>
          </a:p>
          <a:p>
            <a:pPr lvl="1">
              <a:spcAft>
                <a:spcPts val="600"/>
              </a:spcAft>
              <a:buFont typeface="Wingdings" pitchFamily="2" charset="2"/>
              <a:buChar char="§"/>
            </a:pPr>
            <a:r>
              <a:rPr lang="en-US" sz="2000" u="sng" kern="0" dirty="0">
                <a:solidFill>
                  <a:srgbClr val="0070C0"/>
                </a:solidFill>
              </a:rPr>
              <a:t>Random accesses</a:t>
            </a:r>
            <a:r>
              <a:rPr lang="en-US" sz="2000" kern="0" dirty="0">
                <a:solidFill>
                  <a:schemeClr val="tx1"/>
                </a:solidFill>
              </a:rPr>
              <a:t>, which demonstrate no or very little locality (e.g., accesses to a hash table)</a:t>
            </a:r>
          </a:p>
          <a:p>
            <a:pPr lvl="2">
              <a:buFont typeface="Wingdings" pitchFamily="2" charset="2"/>
              <a:buChar char="§"/>
            </a:pPr>
            <a:r>
              <a:rPr lang="en-US" sz="1900" kern="0" dirty="0">
                <a:solidFill>
                  <a:schemeClr val="tx1"/>
                </a:solidFill>
              </a:rPr>
              <a:t>The working set will exhibit cache unfriendliness </a:t>
            </a:r>
            <a:r>
              <a:rPr lang="en-US" sz="1900" i="1" kern="0" dirty="0">
                <a:solidFill>
                  <a:schemeClr val="tx1"/>
                </a:solidFill>
              </a:rPr>
              <a:t>if </a:t>
            </a:r>
            <a:r>
              <a:rPr lang="en-US" sz="1900" kern="0" dirty="0">
                <a:solidFill>
                  <a:schemeClr val="tx1"/>
                </a:solidFill>
              </a:rPr>
              <a:t>its size is much larger than the cache size</a:t>
            </a:r>
          </a:p>
        </p:txBody>
      </p:sp>
    </p:spTree>
    <p:extLst>
      <p:ext uri="{BB962C8B-B14F-4D97-AF65-F5344CB8AC3E}">
        <p14:creationId xmlns:p14="http://schemas.microsoft.com/office/powerpoint/2010/main" val="3773061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62666" y="1966684"/>
            <a:ext cx="86100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7    0    1    2    0    3    0    4    2    3    0    3    2    1    2    0    1    7    0    1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4499" y="2328574"/>
            <a:ext cx="21662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/>
              <a:t>Reference Trace</a:t>
            </a: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20574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7543800" y="2544017"/>
            <a:ext cx="2590800" cy="0"/>
          </a:xfrm>
          <a:prstGeom prst="straightConnector1">
            <a:avLst/>
          </a:prstGeom>
          <a:ln w="28575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822249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00FF"/>
                </a:solidFill>
              </a:rPr>
              <a:t>Cache X</a:t>
            </a:r>
          </a:p>
          <a:p>
            <a:r>
              <a:rPr lang="en-US" sz="2000" b="1" dirty="0">
                <a:solidFill>
                  <a:srgbClr val="0000FF"/>
                </a:solidFill>
              </a:rPr>
              <a:t>(size = 3)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67464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Cache Y</a:t>
            </a:r>
          </a:p>
          <a:p>
            <a:r>
              <a:rPr lang="en-US" sz="2000" b="1" dirty="0">
                <a:solidFill>
                  <a:srgbClr val="00B050"/>
                </a:solidFill>
              </a:rPr>
              <a:t>(size = 4)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808547" y="2881084"/>
            <a:ext cx="127150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FFC000"/>
                </a:solidFill>
              </a:rPr>
              <a:t>Cache Z</a:t>
            </a:r>
          </a:p>
          <a:p>
            <a:r>
              <a:rPr lang="en-US" sz="2000" b="1" dirty="0">
                <a:solidFill>
                  <a:srgbClr val="FFC000"/>
                </a:solidFill>
              </a:rPr>
              <a:t>(size = 5)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600325" y="35889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600325" y="40461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00325" y="4579570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2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600325" y="5106792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3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600325" y="5634014"/>
            <a:ext cx="1069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Frame 4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68953" y="35889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3868953" y="40461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3868953" y="4503370"/>
            <a:ext cx="1172497" cy="457200"/>
          </a:xfrm>
          <a:prstGeom prst="rect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5814168" y="35678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814168" y="40250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814168" y="44822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5814167" y="4939408"/>
            <a:ext cx="1172497" cy="4572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7837793" y="35628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7837793" y="40200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7837793" y="44772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7837792" y="4934486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7837791" y="5398554"/>
            <a:ext cx="1172497" cy="4572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176" name="TextBox 50175"/>
          <p:cNvSpPr txBox="1"/>
          <p:nvPr/>
        </p:nvSpPr>
        <p:spPr>
          <a:xfrm>
            <a:off x="3747314" y="5963867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# of Hits:</a:t>
            </a:r>
          </a:p>
          <a:p>
            <a:r>
              <a:rPr lang="en-US" dirty="0">
                <a:solidFill>
                  <a:srgbClr val="0000FF"/>
                </a:solidFill>
              </a:rPr>
              <a:t># of Misses: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767464" y="596386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# of Hits:</a:t>
            </a:r>
          </a:p>
          <a:p>
            <a:r>
              <a:rPr lang="en-US" dirty="0">
                <a:solidFill>
                  <a:srgbClr val="00B050"/>
                </a:solidFill>
              </a:rPr>
              <a:t># of Misses: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804428" y="5984116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000"/>
                </a:solidFill>
              </a:rPr>
              <a:t># of Hits:</a:t>
            </a:r>
          </a:p>
          <a:p>
            <a:r>
              <a:rPr lang="en-US" dirty="0">
                <a:solidFill>
                  <a:srgbClr val="FFC000"/>
                </a:solidFill>
              </a:rPr>
              <a:t># of Misses:</a:t>
            </a:r>
          </a:p>
        </p:txBody>
      </p:sp>
      <p:sp>
        <p:nvSpPr>
          <p:cNvPr id="50177" name="TextBox 50176"/>
          <p:cNvSpPr txBox="1"/>
          <p:nvPr/>
        </p:nvSpPr>
        <p:spPr>
          <a:xfrm>
            <a:off x="1981200" y="1219200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LRU Chain:</a:t>
            </a:r>
          </a:p>
        </p:txBody>
      </p:sp>
      <p:cxnSp>
        <p:nvCxnSpPr>
          <p:cNvPr id="50180" name="Straight Arrow Connector 50179"/>
          <p:cNvCxnSpPr/>
          <p:nvPr/>
        </p:nvCxnSpPr>
        <p:spPr>
          <a:xfrm>
            <a:off x="1962665" y="1661884"/>
            <a:ext cx="0" cy="377278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453875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65929</TotalTime>
  <Words>1806</Words>
  <Application>Microsoft Macintosh PowerPoint</Application>
  <PresentationFormat>Widescreen</PresentationFormat>
  <Paragraphs>499</Paragraphs>
  <Slides>22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Calibri Light</vt:lpstr>
      <vt:lpstr>Wingdings</vt:lpstr>
      <vt:lpstr>1_Office Theme</vt:lpstr>
      <vt:lpstr>PowerPoint Presentation</vt:lpstr>
      <vt:lpstr>Today…</vt:lpstr>
      <vt:lpstr>Key Questions</vt:lpstr>
      <vt:lpstr>Key Questions</vt:lpstr>
      <vt:lpstr>Key Questions</vt:lpstr>
      <vt:lpstr>Working Sets</vt:lpstr>
      <vt:lpstr>The LRU Policy: Sequential Flooding</vt:lpstr>
      <vt:lpstr>Types of Accesses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Example</vt:lpstr>
      <vt:lpstr>Observation: The Stack Property</vt:lpstr>
      <vt:lpstr>Next Class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Microsoft Office User</cp:lastModifiedBy>
  <cp:revision>1289</cp:revision>
  <dcterms:created xsi:type="dcterms:W3CDTF">2008-11-03T12:44:07Z</dcterms:created>
  <dcterms:modified xsi:type="dcterms:W3CDTF">2019-11-26T18:21:10Z</dcterms:modified>
</cp:coreProperties>
</file>