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812" r:id="rId2"/>
    <p:sldId id="717" r:id="rId3"/>
    <p:sldId id="841" r:id="rId4"/>
    <p:sldId id="842" r:id="rId5"/>
    <p:sldId id="843" r:id="rId6"/>
    <p:sldId id="868" r:id="rId7"/>
    <p:sldId id="845" r:id="rId8"/>
    <p:sldId id="846" r:id="rId9"/>
    <p:sldId id="847" r:id="rId10"/>
    <p:sldId id="848" r:id="rId11"/>
    <p:sldId id="867" r:id="rId12"/>
    <p:sldId id="849" r:id="rId13"/>
    <p:sldId id="869" r:id="rId14"/>
    <p:sldId id="851" r:id="rId15"/>
    <p:sldId id="870" r:id="rId16"/>
    <p:sldId id="853" r:id="rId17"/>
    <p:sldId id="854" r:id="rId18"/>
    <p:sldId id="855" r:id="rId19"/>
    <p:sldId id="871" r:id="rId20"/>
    <p:sldId id="857" r:id="rId21"/>
    <p:sldId id="860" r:id="rId22"/>
    <p:sldId id="906" r:id="rId23"/>
    <p:sldId id="873" r:id="rId24"/>
    <p:sldId id="891" r:id="rId25"/>
    <p:sldId id="892" r:id="rId26"/>
    <p:sldId id="866" r:id="rId27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0000FF"/>
    <a:srgbClr val="808080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01" autoAdjust="0"/>
    <p:restoredTop sz="91938" autoAdjust="0"/>
  </p:normalViewPr>
  <p:slideViewPr>
    <p:cSldViewPr>
      <p:cViewPr varScale="1">
        <p:scale>
          <a:sx n="107" d="100"/>
          <a:sy n="107" d="100"/>
        </p:scale>
        <p:origin x="1016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750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D0515E9-F63B-45EA-9FA4-CF0ED9012A9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F3E084-76D2-4C4A-B17A-6CC7DEE741C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FEC0508-89B3-41B1-BFC3-C0E7F1273508}" type="datetime1">
              <a:rPr lang="en-US"/>
              <a:pPr>
                <a:defRPr/>
              </a:pPr>
              <a:t>11/12/19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A990122-42B4-4E65-9B63-AA0383EFFF2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717B823-EEE4-4826-958B-37345B45A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943DFF-7E38-4E50-8206-34B8BE4E26B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C65A22-CF4D-4AD6-A184-C5BB3F78B3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CD508D3-F8DD-404D-AC2D-D3BBB0E4FB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71797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4C51E42C-1C61-4201-A1AA-C367ED4156C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E69C648F-8195-40DC-BB8F-494C12B7D7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>
              <a:solidFill>
                <a:srgbClr val="7F7F7F"/>
              </a:solidFill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44356DD1-089B-4021-9C59-1FD5AB0E94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75B144D-19CD-4694-94A1-7E218E99B3DB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4437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>
            <a:extLst>
              <a:ext uri="{FF2B5EF4-FFF2-40B4-BE49-F238E27FC236}">
                <a16:creationId xmlns:a16="http://schemas.microsoft.com/office/drawing/2014/main" id="{C9719373-B463-4A7F-B426-2B81697B29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>
            <a:extLst>
              <a:ext uri="{FF2B5EF4-FFF2-40B4-BE49-F238E27FC236}">
                <a16:creationId xmlns:a16="http://schemas.microsoft.com/office/drawing/2014/main" id="{89894F27-AF90-4143-8E73-A30920526E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>
                <a:ea typeface="ＭＳ Ｐゴシック" panose="020B0600070205080204" pitchFamily="34" charset="-128"/>
              </a:rPr>
              <a:t>Asynchronous systems avoid waiting at pre-determined points for the completion of a certain task/vertex. This allows MLDM algorithms to converge faster (e.g., linear systems, belief propagation, expectation maximization and stochastic optimization algorithms converge faster on asynchronous systems). </a:t>
            </a:r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4EB95623-F2E9-41F3-960F-BE36379402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551A2C0-E304-4B2F-8A1F-D05E7ADE3386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20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2621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>
            <a:extLst>
              <a:ext uri="{FF2B5EF4-FFF2-40B4-BE49-F238E27FC236}">
                <a16:creationId xmlns:a16="http://schemas.microsoft.com/office/drawing/2014/main" id="{DAFC96E8-52B2-483B-A93B-11B7679F11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>
            <a:extLst>
              <a:ext uri="{FF2B5EF4-FFF2-40B4-BE49-F238E27FC236}">
                <a16:creationId xmlns:a16="http://schemas.microsoft.com/office/drawing/2014/main" id="{29F421CC-F010-4FDB-97E8-D67B6D52469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F9315590-7A7A-42D7-8EF5-529E9A54AC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D914AF9-5916-4952-B790-EC2992DF10F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0266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>
            <a:extLst>
              <a:ext uri="{FF2B5EF4-FFF2-40B4-BE49-F238E27FC236}">
                <a16:creationId xmlns:a16="http://schemas.microsoft.com/office/drawing/2014/main" id="{9115DD63-5F97-432E-8B8A-6BF6620E60E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>
            <a:extLst>
              <a:ext uri="{FF2B5EF4-FFF2-40B4-BE49-F238E27FC236}">
                <a16:creationId xmlns:a16="http://schemas.microsoft.com/office/drawing/2014/main" id="{0591E03F-93BD-49CE-9EA2-9B695BDF970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1E95EFF0-2275-4686-A827-205B24631BC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1024D7F-6FAD-4F4E-9DA5-69405FA4B93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6034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>
            <a:extLst>
              <a:ext uri="{FF2B5EF4-FFF2-40B4-BE49-F238E27FC236}">
                <a16:creationId xmlns:a16="http://schemas.microsoft.com/office/drawing/2014/main" id="{DB4D2A2F-B9D3-48B4-A7BB-D5B7EC70AF0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BBD4FD6A-31AA-43E6-BB6F-9ACAA02456C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39940" name="Slide Number Placeholder 3">
            <a:extLst>
              <a:ext uri="{FF2B5EF4-FFF2-40B4-BE49-F238E27FC236}">
                <a16:creationId xmlns:a16="http://schemas.microsoft.com/office/drawing/2014/main" id="{2A8F4A78-17FB-4819-ADEB-A1A9022A9AB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9E868DF-208B-40B0-ABEA-DB19C6FAD601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95338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>
            <a:extLst>
              <a:ext uri="{FF2B5EF4-FFF2-40B4-BE49-F238E27FC236}">
                <a16:creationId xmlns:a16="http://schemas.microsoft.com/office/drawing/2014/main" id="{1339318B-E741-4A8C-A3A3-E41B241F551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>
            <a:extLst>
              <a:ext uri="{FF2B5EF4-FFF2-40B4-BE49-F238E27FC236}">
                <a16:creationId xmlns:a16="http://schemas.microsoft.com/office/drawing/2014/main" id="{42ED6498-C6FC-4BF6-B3DA-3C67F181455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24E81B83-182A-4AF8-A006-8AE506FBDF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BBD50E8-D129-4BBE-8B31-058966C8055C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24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7869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>
            <a:extLst>
              <a:ext uri="{FF2B5EF4-FFF2-40B4-BE49-F238E27FC236}">
                <a16:creationId xmlns:a16="http://schemas.microsoft.com/office/drawing/2014/main" id="{E0A3D3CB-FDB6-4A9D-AED1-3C04BF304AF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>
            <a:extLst>
              <a:ext uri="{FF2B5EF4-FFF2-40B4-BE49-F238E27FC236}">
                <a16:creationId xmlns:a16="http://schemas.microsoft.com/office/drawing/2014/main" id="{C33FB458-2406-4798-8CD3-60A3B463A5D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id="{50B63E4B-CD5B-46DF-B743-D7F13FA15E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676C55B-003E-4E6A-89AB-CB6029B81F30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987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2A17D466-CF39-4BD9-8965-25C9E64B282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189EEC71-36F0-4A8C-B708-A1838D78778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268EB212-90E5-4E4C-B57C-A484ABCA6D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3A39724-CFFA-43A5-9DBC-57294475627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7315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68F8D58F-F817-4EA1-9E48-CCDC465715C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2BE5BD7E-DC0A-4D26-8D2C-1A560B2AD62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217CC221-16E0-4E48-A0D4-61961FD4B33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32F95A6-ECF8-4A82-A245-98BDBA85171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8483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6746C8C3-B4B0-44AC-B664-CBB1C0F1109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18386DEC-1B16-4CB9-BD4F-B293B310560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50DFA36D-315A-4A01-971C-E3B44AC5AD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92097AD-2058-4670-B780-E04FC39E08BC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2549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66AC3163-6784-4E4B-814A-7D52E8D143A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5F24853B-F4EB-4A1C-8A66-CFAFA1DBFDC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err="1">
                <a:ea typeface="ＭＳ Ｐゴシック" panose="020B0600070205080204" pitchFamily="34" charset="-128"/>
              </a:rPr>
              <a:t>GraphLab</a:t>
            </a:r>
            <a:r>
              <a:rPr lang="en-US" altLang="en-US" dirty="0">
                <a:ea typeface="ＭＳ Ｐゴシック" panose="020B0600070205080204" pitchFamily="34" charset="-128"/>
              </a:rPr>
              <a:t> assumes input problems modeled as </a:t>
            </a:r>
            <a:r>
              <a:rPr lang="en-US" altLang="en-US" i="1" dirty="0">
                <a:ea typeface="ＭＳ Ｐゴシック" panose="020B0600070205080204" pitchFamily="34" charset="-128"/>
              </a:rPr>
              <a:t>graphs</a:t>
            </a:r>
            <a:r>
              <a:rPr lang="en-US" altLang="en-US" dirty="0">
                <a:ea typeface="ＭＳ Ｐゴシック" panose="020B0600070205080204" pitchFamily="34" charset="-128"/>
              </a:rPr>
              <a:t>, in which vertices represent computations and edges encode data dependences or communication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BF2B93DF-2B6F-407B-BF73-65C805248A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0BB9AA8-BE2F-4F44-B8E8-8AE5E49D146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7231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78D641C2-68E0-4F74-A1D8-A3511B44606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7ACB0455-385D-49EF-9DDA-CFE269AFD5C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5D23CC42-031E-4C74-AFA0-2191B236F1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9B5119E-EF1D-48FB-8CA8-DFFE936229E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8806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8B24F49C-EAE2-4F5B-9DA5-04B81987C8B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26D90ABF-3467-49CA-9559-B49ED4D9EEC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BFA0A8B5-E833-4117-B4AB-E248EC7FC47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D061625-F1B2-4C07-B12B-0E9A8398E000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2798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D508D3-F8DD-404D-AC2D-D3BBB0E4FB36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21256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1F86B594-1A56-4771-BA38-7089AA31E34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B4039EC9-8412-42D1-90EE-1CF1BC4BE56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A3AA823A-1A09-444F-AF1E-641B34F5AF8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93A0D05-24A5-4174-A00D-5795FB5A145A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19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555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11/12/19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306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11/12/19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540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11/12/19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609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11/12/19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057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11/12/19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403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11/12/19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2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11/12/19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390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11/12/19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792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11/12/19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100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11/12/19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938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11/12/19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659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658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D3545E68-D8B8-4643-ACEB-E512B88A5BBF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8D2211DD-A480-48E8-8139-5F542422A933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 err="1"/>
              <a:t>GraphLab</a:t>
            </a:r>
            <a:endParaRPr lang="en-US" altLang="en-US" sz="39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20, November 11, 2019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6A0D5953-B1A4-4F1B-B1FD-3351EF4266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51560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400" dirty="0"/>
              <a:t>Components of the GraphLab Engine: The Update Function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EED53F62-3FAC-4506-BB95-0D85857B8B0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572000"/>
          </a:xfrm>
        </p:spPr>
        <p:txBody>
          <a:bodyPr/>
          <a:lstStyle/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/>
              <a:t>The GraphLab engine incorporates three main parts:</a:t>
            </a:r>
          </a:p>
          <a:p>
            <a:pPr marL="800100" lvl="1" indent="-342900" algn="just" eaLnBrk="1" hangingPunct="1">
              <a:buFontTx/>
              <a:buAutoNum type="arabicPeriod" startAt="2"/>
            </a:pPr>
            <a:r>
              <a:rPr lang="en-US" altLang="en-US" sz="2000" dirty="0"/>
              <a:t>The </a:t>
            </a:r>
            <a:r>
              <a:rPr lang="en-US" altLang="en-US" sz="2000" dirty="0">
                <a:solidFill>
                  <a:srgbClr val="0070C0"/>
                </a:solidFill>
              </a:rPr>
              <a:t>update function</a:t>
            </a:r>
            <a:r>
              <a:rPr lang="en-US" altLang="en-US" sz="2000" dirty="0"/>
              <a:t>, which involves two main sub-functions:</a:t>
            </a:r>
          </a:p>
          <a:p>
            <a:pPr marL="857250" lvl="2" indent="0" algn="just" eaLnBrk="1" hangingPunct="1">
              <a:buNone/>
            </a:pPr>
            <a:r>
              <a:rPr lang="en-US" altLang="en-US" sz="1800" dirty="0"/>
              <a:t>2.1- </a:t>
            </a:r>
            <a:r>
              <a:rPr lang="en-US" altLang="en-US" sz="1800" dirty="0">
                <a:solidFill>
                  <a:schemeClr val="accent6">
                    <a:lumMod val="75000"/>
                  </a:schemeClr>
                </a:solidFill>
              </a:rPr>
              <a:t>Altering data within a </a:t>
            </a:r>
            <a:r>
              <a:rPr lang="en-US" altLang="en-US" sz="1800" i="1" dirty="0">
                <a:solidFill>
                  <a:schemeClr val="accent6">
                    <a:lumMod val="75000"/>
                  </a:schemeClr>
                </a:solidFill>
              </a:rPr>
              <a:t>scope</a:t>
            </a:r>
            <a:r>
              <a:rPr lang="en-US" altLang="en-US" sz="1800" dirty="0">
                <a:solidFill>
                  <a:schemeClr val="accent6">
                    <a:lumMod val="75000"/>
                  </a:schemeClr>
                </a:solidFill>
              </a:rPr>
              <a:t> of a vertex</a:t>
            </a:r>
          </a:p>
          <a:p>
            <a:pPr marL="857250" lvl="2" indent="0" algn="just" eaLnBrk="1" hangingPunct="1">
              <a:buNone/>
            </a:pPr>
            <a:r>
              <a:rPr lang="en-US" altLang="en-US" sz="1800" dirty="0"/>
              <a:t>2.2- Scheduling future update functions at neighboring vertices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i="1" dirty="0">
              <a:solidFill>
                <a:srgbClr val="0000F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8660D413-1034-40B8-B28B-F7CAB84196C6}"/>
              </a:ext>
            </a:extLst>
          </p:cNvPr>
          <p:cNvGraphicFramePr>
            <a:graphicFrameLocks noGrp="1"/>
          </p:cNvGraphicFramePr>
          <p:nvPr/>
        </p:nvGraphicFramePr>
        <p:xfrm>
          <a:off x="3048000" y="3352800"/>
          <a:ext cx="6096000" cy="238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itchFamily="18" charset="0"/>
                          <a:cs typeface="Times New Roman" pitchFamily="18" charset="0"/>
                        </a:rPr>
                        <a:t>Algorithm</a:t>
                      </a:r>
                      <a:r>
                        <a:rPr lang="en-US" b="1" baseline="0" dirty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en-US" b="0" baseline="0" dirty="0">
                          <a:latin typeface="Times New Roman" pitchFamily="18" charset="0"/>
                          <a:cs typeface="Times New Roman" pitchFamily="18" charset="0"/>
                        </a:rPr>
                        <a:t>The</a:t>
                      </a:r>
                      <a:r>
                        <a:rPr lang="en-US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>
                          <a:latin typeface="Times New Roman" pitchFamily="18" charset="0"/>
                          <a:cs typeface="Times New Roman" pitchFamily="18" charset="0"/>
                        </a:rPr>
                        <a:t>GraphLab Execution Engine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16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rotWithShape="1">
                      <a:blip r:embed="rId2"/>
                      <a:stretch>
                        <a:fillRect t="-20000" b="-13636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2763F55C-6F7F-4518-82E5-F3BE0B602F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5003800"/>
            <a:ext cx="2224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i="1">
                <a:solidFill>
                  <a:srgbClr val="0000FF"/>
                </a:solidFill>
              </a:rPr>
              <a:t>The update function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166EBF8-D50E-49A0-BF07-6E66130F0CE0}"/>
              </a:ext>
            </a:extLst>
          </p:cNvPr>
          <p:cNvCxnSpPr/>
          <p:nvPr/>
        </p:nvCxnSpPr>
        <p:spPr>
          <a:xfrm flipH="1">
            <a:off x="5562600" y="4572000"/>
            <a:ext cx="1981200" cy="15240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3C6383D7-E627-4790-9E96-E2EE0AB79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4362450"/>
            <a:ext cx="13388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i="1">
                <a:solidFill>
                  <a:srgbClr val="C00000"/>
                </a:solidFill>
              </a:rPr>
              <a:t>Schedule </a:t>
            </a:r>
            <a:r>
              <a:rPr lang="en-US" altLang="en-US" sz="1800" b="1" i="1">
                <a:solidFill>
                  <a:srgbClr val="C00000"/>
                </a:solidFill>
              </a:rPr>
              <a:t>v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8D162D87-7506-4A79-9FC7-7849D7FAF231}"/>
              </a:ext>
            </a:extLst>
          </p:cNvPr>
          <p:cNvCxnSpPr/>
          <p:nvPr/>
        </p:nvCxnSpPr>
        <p:spPr>
          <a:xfrm flipH="1" flipV="1">
            <a:off x="5334000" y="5011738"/>
            <a:ext cx="2286000" cy="176212"/>
          </a:xfrm>
          <a:prstGeom prst="straightConnector1">
            <a:avLst/>
          </a:prstGeom>
          <a:ln w="12700">
            <a:solidFill>
              <a:srgbClr val="0000FF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56A25A99-F1DE-4CE8-B2C4-7F8707780D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51560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400" dirty="0"/>
              <a:t>Components of the GraphLab Engine: The Update Function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49C3ADD-41D8-47A7-9002-919E32491A8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2464437"/>
          </a:xfrm>
        </p:spPr>
        <p:txBody>
          <a:bodyPr/>
          <a:lstStyle/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/>
              <a:t>The GraphLab engine incorporates three main parts:</a:t>
            </a:r>
          </a:p>
          <a:p>
            <a:pPr marL="800100" lvl="1" indent="-342900" algn="just" eaLnBrk="1" hangingPunct="1">
              <a:buFontTx/>
              <a:buAutoNum type="arabicPeriod" startAt="2"/>
            </a:pPr>
            <a:r>
              <a:rPr lang="en-US" altLang="en-US" sz="2000" dirty="0"/>
              <a:t>The</a:t>
            </a:r>
            <a:r>
              <a:rPr lang="en-US" altLang="en-US" sz="2000" dirty="0">
                <a:solidFill>
                  <a:srgbClr val="7F7F7F"/>
                </a:solidFill>
              </a:rPr>
              <a:t> </a:t>
            </a:r>
            <a:r>
              <a:rPr lang="en-US" altLang="en-US" sz="2000" dirty="0">
                <a:solidFill>
                  <a:srgbClr val="0070C0"/>
                </a:solidFill>
              </a:rPr>
              <a:t>update function</a:t>
            </a:r>
            <a:r>
              <a:rPr lang="en-US" altLang="en-US" sz="2000" dirty="0"/>
              <a:t>, which involves two main sub-functions:</a:t>
            </a:r>
          </a:p>
          <a:p>
            <a:pPr marL="857250" lvl="2" indent="0" algn="just" eaLnBrk="1" hangingPunct="1">
              <a:buNone/>
            </a:pPr>
            <a:r>
              <a:rPr lang="en-US" altLang="en-US" sz="1800" dirty="0"/>
              <a:t>2.1- </a:t>
            </a:r>
            <a:r>
              <a:rPr lang="en-US" altLang="en-US" sz="1800" dirty="0">
                <a:solidFill>
                  <a:schemeClr val="accent6">
                    <a:lumMod val="75000"/>
                  </a:schemeClr>
                </a:solidFill>
              </a:rPr>
              <a:t>Altering data within a </a:t>
            </a:r>
            <a:r>
              <a:rPr lang="en-US" altLang="en-US" sz="1800" i="1" dirty="0">
                <a:solidFill>
                  <a:schemeClr val="accent6">
                    <a:lumMod val="75000"/>
                  </a:schemeClr>
                </a:solidFill>
              </a:rPr>
              <a:t>scope</a:t>
            </a:r>
            <a:r>
              <a:rPr lang="en-US" altLang="en-US" sz="1800" dirty="0">
                <a:solidFill>
                  <a:schemeClr val="accent6">
                    <a:lumMod val="75000"/>
                  </a:schemeClr>
                </a:solidFill>
              </a:rPr>
              <a:t> of a vertex</a:t>
            </a:r>
          </a:p>
          <a:p>
            <a:pPr marL="857250" lvl="2" indent="0" algn="just" eaLnBrk="1" hangingPunct="1">
              <a:buNone/>
            </a:pPr>
            <a:r>
              <a:rPr lang="en-US" altLang="en-US" sz="1800" dirty="0"/>
              <a:t>2.2-</a:t>
            </a:r>
            <a:r>
              <a:rPr lang="en-US" altLang="en-US" sz="1800" dirty="0">
                <a:solidFill>
                  <a:srgbClr val="7F7F7F"/>
                </a:solidFill>
              </a:rPr>
              <a:t> </a:t>
            </a:r>
            <a:r>
              <a:rPr lang="en-US" altLang="en-US" sz="1800" dirty="0">
                <a:solidFill>
                  <a:srgbClr val="C00000"/>
                </a:solidFill>
              </a:rPr>
              <a:t>Scheduling future update functions at neighboring vertices</a:t>
            </a:r>
            <a:endParaRPr lang="en-US" alt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D89AB1BE-8147-4F5B-88AA-3EA485D87891}"/>
              </a:ext>
            </a:extLst>
          </p:cNvPr>
          <p:cNvSpPr/>
          <p:nvPr/>
        </p:nvSpPr>
        <p:spPr bwMode="auto">
          <a:xfrm rot="10800000">
            <a:off x="5580063" y="4089401"/>
            <a:ext cx="3409950" cy="1812925"/>
          </a:xfrm>
          <a:custGeom>
            <a:avLst/>
            <a:gdLst>
              <a:gd name="connsiteX0" fmla="*/ 1629833 w 3409950"/>
              <a:gd name="connsiteY0" fmla="*/ 55033 h 1811866"/>
              <a:gd name="connsiteX1" fmla="*/ 3026833 w 3409950"/>
              <a:gd name="connsiteY1" fmla="*/ 105833 h 1811866"/>
              <a:gd name="connsiteX2" fmla="*/ 3230033 w 3409950"/>
              <a:gd name="connsiteY2" fmla="*/ 690033 h 1811866"/>
              <a:gd name="connsiteX3" fmla="*/ 1947333 w 3409950"/>
              <a:gd name="connsiteY3" fmla="*/ 664633 h 1811866"/>
              <a:gd name="connsiteX4" fmla="*/ 2493433 w 3409950"/>
              <a:gd name="connsiteY4" fmla="*/ 1413933 h 1811866"/>
              <a:gd name="connsiteX5" fmla="*/ 2290233 w 3409950"/>
              <a:gd name="connsiteY5" fmla="*/ 1769533 h 1811866"/>
              <a:gd name="connsiteX6" fmla="*/ 1833033 w 3409950"/>
              <a:gd name="connsiteY6" fmla="*/ 1642533 h 1811866"/>
              <a:gd name="connsiteX7" fmla="*/ 1540933 w 3409950"/>
              <a:gd name="connsiteY7" fmla="*/ 753533 h 1811866"/>
              <a:gd name="connsiteX8" fmla="*/ 1274233 w 3409950"/>
              <a:gd name="connsiteY8" fmla="*/ 1591733 h 1811866"/>
              <a:gd name="connsiteX9" fmla="*/ 867833 w 3409950"/>
              <a:gd name="connsiteY9" fmla="*/ 1756833 h 1811866"/>
              <a:gd name="connsiteX10" fmla="*/ 740833 w 3409950"/>
              <a:gd name="connsiteY10" fmla="*/ 1325033 h 1811866"/>
              <a:gd name="connsiteX11" fmla="*/ 1198033 w 3409950"/>
              <a:gd name="connsiteY11" fmla="*/ 677333 h 1811866"/>
              <a:gd name="connsiteX12" fmla="*/ 194733 w 3409950"/>
              <a:gd name="connsiteY12" fmla="*/ 690033 h 1811866"/>
              <a:gd name="connsiteX13" fmla="*/ 29633 w 3409950"/>
              <a:gd name="connsiteY13" fmla="*/ 283633 h 1811866"/>
              <a:gd name="connsiteX14" fmla="*/ 372533 w 3409950"/>
              <a:gd name="connsiteY14" fmla="*/ 93133 h 1811866"/>
              <a:gd name="connsiteX15" fmla="*/ 1629833 w 3409950"/>
              <a:gd name="connsiteY15" fmla="*/ 55033 h 1811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409950" h="1811866">
                <a:moveTo>
                  <a:pt x="1629833" y="55033"/>
                </a:moveTo>
                <a:cubicBezTo>
                  <a:pt x="2072216" y="57150"/>
                  <a:pt x="2760133" y="0"/>
                  <a:pt x="3026833" y="105833"/>
                </a:cubicBezTo>
                <a:cubicBezTo>
                  <a:pt x="3293533" y="211666"/>
                  <a:pt x="3409950" y="596900"/>
                  <a:pt x="3230033" y="690033"/>
                </a:cubicBezTo>
                <a:cubicBezTo>
                  <a:pt x="3050116" y="783166"/>
                  <a:pt x="2070100" y="543983"/>
                  <a:pt x="1947333" y="664633"/>
                </a:cubicBezTo>
                <a:cubicBezTo>
                  <a:pt x="1824566" y="785283"/>
                  <a:pt x="2436283" y="1229783"/>
                  <a:pt x="2493433" y="1413933"/>
                </a:cubicBezTo>
                <a:cubicBezTo>
                  <a:pt x="2550583" y="1598083"/>
                  <a:pt x="2400300" y="1731433"/>
                  <a:pt x="2290233" y="1769533"/>
                </a:cubicBezTo>
                <a:cubicBezTo>
                  <a:pt x="2180166" y="1807633"/>
                  <a:pt x="1957916" y="1811866"/>
                  <a:pt x="1833033" y="1642533"/>
                </a:cubicBezTo>
                <a:cubicBezTo>
                  <a:pt x="1708150" y="1473200"/>
                  <a:pt x="1634066" y="762000"/>
                  <a:pt x="1540933" y="753533"/>
                </a:cubicBezTo>
                <a:cubicBezTo>
                  <a:pt x="1447800" y="745066"/>
                  <a:pt x="1386416" y="1424516"/>
                  <a:pt x="1274233" y="1591733"/>
                </a:cubicBezTo>
                <a:cubicBezTo>
                  <a:pt x="1162050" y="1758950"/>
                  <a:pt x="956733" y="1801283"/>
                  <a:pt x="867833" y="1756833"/>
                </a:cubicBezTo>
                <a:cubicBezTo>
                  <a:pt x="778933" y="1712383"/>
                  <a:pt x="685800" y="1504950"/>
                  <a:pt x="740833" y="1325033"/>
                </a:cubicBezTo>
                <a:cubicBezTo>
                  <a:pt x="795866" y="1145116"/>
                  <a:pt x="1289050" y="783166"/>
                  <a:pt x="1198033" y="677333"/>
                </a:cubicBezTo>
                <a:cubicBezTo>
                  <a:pt x="1107016" y="571500"/>
                  <a:pt x="389466" y="755650"/>
                  <a:pt x="194733" y="690033"/>
                </a:cubicBezTo>
                <a:cubicBezTo>
                  <a:pt x="0" y="624416"/>
                  <a:pt x="0" y="383116"/>
                  <a:pt x="29633" y="283633"/>
                </a:cubicBezTo>
                <a:cubicBezTo>
                  <a:pt x="59266" y="184150"/>
                  <a:pt x="105833" y="131233"/>
                  <a:pt x="372533" y="93133"/>
                </a:cubicBezTo>
                <a:cubicBezTo>
                  <a:pt x="639233" y="55033"/>
                  <a:pt x="1187450" y="52916"/>
                  <a:pt x="1629833" y="55033"/>
                </a:cubicBezTo>
                <a:close/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78FF38F-888E-4E54-81C2-AF6FA2134A9C}"/>
              </a:ext>
            </a:extLst>
          </p:cNvPr>
          <p:cNvSpPr/>
          <p:nvPr/>
        </p:nvSpPr>
        <p:spPr bwMode="auto">
          <a:xfrm>
            <a:off x="7072313" y="5256213"/>
            <a:ext cx="457200" cy="457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EC4F9AB7-A2EA-41DF-9CF1-681B8BF365B5}"/>
              </a:ext>
            </a:extLst>
          </p:cNvPr>
          <p:cNvSpPr/>
          <p:nvPr/>
        </p:nvSpPr>
        <p:spPr bwMode="auto">
          <a:xfrm>
            <a:off x="5580064" y="3048000"/>
            <a:ext cx="2143125" cy="755650"/>
          </a:xfrm>
          <a:custGeom>
            <a:avLst/>
            <a:gdLst>
              <a:gd name="connsiteX0" fmla="*/ 38100 w 2144183"/>
              <a:gd name="connsiteY0" fmla="*/ 410633 h 1041400"/>
              <a:gd name="connsiteX1" fmla="*/ 495300 w 2144183"/>
              <a:gd name="connsiteY1" fmla="*/ 131233 h 1041400"/>
              <a:gd name="connsiteX2" fmla="*/ 1879600 w 2144183"/>
              <a:gd name="connsiteY2" fmla="*/ 105833 h 1041400"/>
              <a:gd name="connsiteX3" fmla="*/ 2082800 w 2144183"/>
              <a:gd name="connsiteY3" fmla="*/ 766233 h 1041400"/>
              <a:gd name="connsiteX4" fmla="*/ 1536700 w 2144183"/>
              <a:gd name="connsiteY4" fmla="*/ 1007533 h 1041400"/>
              <a:gd name="connsiteX5" fmla="*/ 266700 w 2144183"/>
              <a:gd name="connsiteY5" fmla="*/ 944033 h 1041400"/>
              <a:gd name="connsiteX6" fmla="*/ 38100 w 2144183"/>
              <a:gd name="connsiteY6" fmla="*/ 410633 h 1041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44183" h="1041400">
                <a:moveTo>
                  <a:pt x="38100" y="410633"/>
                </a:moveTo>
                <a:cubicBezTo>
                  <a:pt x="76200" y="275166"/>
                  <a:pt x="188383" y="182033"/>
                  <a:pt x="495300" y="131233"/>
                </a:cubicBezTo>
                <a:cubicBezTo>
                  <a:pt x="802217" y="80433"/>
                  <a:pt x="1615017" y="0"/>
                  <a:pt x="1879600" y="105833"/>
                </a:cubicBezTo>
                <a:cubicBezTo>
                  <a:pt x="2144183" y="211666"/>
                  <a:pt x="2139950" y="615950"/>
                  <a:pt x="2082800" y="766233"/>
                </a:cubicBezTo>
                <a:cubicBezTo>
                  <a:pt x="2025650" y="916516"/>
                  <a:pt x="1839383" y="977900"/>
                  <a:pt x="1536700" y="1007533"/>
                </a:cubicBezTo>
                <a:cubicBezTo>
                  <a:pt x="1234017" y="1037166"/>
                  <a:pt x="520700" y="1041400"/>
                  <a:pt x="266700" y="944033"/>
                </a:cubicBezTo>
                <a:cubicBezTo>
                  <a:pt x="12700" y="846666"/>
                  <a:pt x="0" y="546100"/>
                  <a:pt x="38100" y="410633"/>
                </a:cubicBezTo>
                <a:close/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A1DA49DB-D744-49BD-99B0-D5299D90598F}"/>
              </a:ext>
            </a:extLst>
          </p:cNvPr>
          <p:cNvSpPr/>
          <p:nvPr/>
        </p:nvSpPr>
        <p:spPr bwMode="auto">
          <a:xfrm>
            <a:off x="5622926" y="5124450"/>
            <a:ext cx="2143125" cy="755650"/>
          </a:xfrm>
          <a:custGeom>
            <a:avLst/>
            <a:gdLst>
              <a:gd name="connsiteX0" fmla="*/ 38100 w 2144183"/>
              <a:gd name="connsiteY0" fmla="*/ 410633 h 1041400"/>
              <a:gd name="connsiteX1" fmla="*/ 495300 w 2144183"/>
              <a:gd name="connsiteY1" fmla="*/ 131233 h 1041400"/>
              <a:gd name="connsiteX2" fmla="*/ 1879600 w 2144183"/>
              <a:gd name="connsiteY2" fmla="*/ 105833 h 1041400"/>
              <a:gd name="connsiteX3" fmla="*/ 2082800 w 2144183"/>
              <a:gd name="connsiteY3" fmla="*/ 766233 h 1041400"/>
              <a:gd name="connsiteX4" fmla="*/ 1536700 w 2144183"/>
              <a:gd name="connsiteY4" fmla="*/ 1007533 h 1041400"/>
              <a:gd name="connsiteX5" fmla="*/ 266700 w 2144183"/>
              <a:gd name="connsiteY5" fmla="*/ 944033 h 1041400"/>
              <a:gd name="connsiteX6" fmla="*/ 38100 w 2144183"/>
              <a:gd name="connsiteY6" fmla="*/ 410633 h 1041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44183" h="1041400">
                <a:moveTo>
                  <a:pt x="38100" y="410633"/>
                </a:moveTo>
                <a:cubicBezTo>
                  <a:pt x="76200" y="275166"/>
                  <a:pt x="188383" y="182033"/>
                  <a:pt x="495300" y="131233"/>
                </a:cubicBezTo>
                <a:cubicBezTo>
                  <a:pt x="802217" y="80433"/>
                  <a:pt x="1615017" y="0"/>
                  <a:pt x="1879600" y="105833"/>
                </a:cubicBezTo>
                <a:cubicBezTo>
                  <a:pt x="2144183" y="211666"/>
                  <a:pt x="2139950" y="615950"/>
                  <a:pt x="2082800" y="766233"/>
                </a:cubicBezTo>
                <a:cubicBezTo>
                  <a:pt x="2025650" y="916516"/>
                  <a:pt x="1839383" y="977900"/>
                  <a:pt x="1536700" y="1007533"/>
                </a:cubicBezTo>
                <a:cubicBezTo>
                  <a:pt x="1234017" y="1037166"/>
                  <a:pt x="520700" y="1041400"/>
                  <a:pt x="266700" y="944033"/>
                </a:cubicBezTo>
                <a:cubicBezTo>
                  <a:pt x="12700" y="846666"/>
                  <a:pt x="0" y="546100"/>
                  <a:pt x="38100" y="410633"/>
                </a:cubicBezTo>
                <a:close/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B8492D87-3ED1-4F36-B21F-C9C18467D4CD}"/>
              </a:ext>
            </a:extLst>
          </p:cNvPr>
          <p:cNvSpPr/>
          <p:nvPr/>
        </p:nvSpPr>
        <p:spPr bwMode="auto">
          <a:xfrm>
            <a:off x="3829051" y="3175000"/>
            <a:ext cx="1452563" cy="73183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CPU 1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13B72CF8-84F5-4628-BA03-A628128E0039}"/>
              </a:ext>
            </a:extLst>
          </p:cNvPr>
          <p:cNvSpPr/>
          <p:nvPr/>
        </p:nvSpPr>
        <p:spPr bwMode="auto">
          <a:xfrm>
            <a:off x="3829051" y="5494339"/>
            <a:ext cx="1452563" cy="73183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CPU 2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4734376-B945-4C3F-A658-19EACCFA6494}"/>
              </a:ext>
            </a:extLst>
          </p:cNvPr>
          <p:cNvSpPr/>
          <p:nvPr/>
        </p:nvSpPr>
        <p:spPr bwMode="auto">
          <a:xfrm>
            <a:off x="5929313" y="3198814"/>
            <a:ext cx="457200" cy="47148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AC8A0AE-0446-463C-984F-DB8207528720}"/>
              </a:ext>
            </a:extLst>
          </p:cNvPr>
          <p:cNvCxnSpPr>
            <a:endCxn id="15" idx="2"/>
          </p:cNvCxnSpPr>
          <p:nvPr/>
        </p:nvCxnSpPr>
        <p:spPr bwMode="auto">
          <a:xfrm flipV="1">
            <a:off x="4608513" y="3433763"/>
            <a:ext cx="1320800" cy="17462"/>
          </a:xfrm>
          <a:prstGeom prst="straightConnector1">
            <a:avLst/>
          </a:prstGeom>
          <a:ln w="28575">
            <a:headEnd type="none" w="med" len="med"/>
            <a:tailEnd type="arrow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B0DCB500-07BA-42C0-99DE-E125F4EE9E4B}"/>
              </a:ext>
            </a:extLst>
          </p:cNvPr>
          <p:cNvSpPr/>
          <p:nvPr/>
        </p:nvSpPr>
        <p:spPr bwMode="auto">
          <a:xfrm>
            <a:off x="5929313" y="5256213"/>
            <a:ext cx="457200" cy="457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D40AC04-70C2-485C-81AD-8AE85A6687B6}"/>
              </a:ext>
            </a:extLst>
          </p:cNvPr>
          <p:cNvCxnSpPr>
            <a:endCxn id="17" idx="2"/>
          </p:cNvCxnSpPr>
          <p:nvPr/>
        </p:nvCxnSpPr>
        <p:spPr bwMode="auto">
          <a:xfrm flipV="1">
            <a:off x="4608513" y="5484814"/>
            <a:ext cx="1320800" cy="395287"/>
          </a:xfrm>
          <a:prstGeom prst="straightConnector1">
            <a:avLst/>
          </a:prstGeom>
          <a:ln w="28575">
            <a:headEnd type="none" w="med" len="med"/>
            <a:tailEnd type="arrow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F79E073-3535-42D0-B58F-CFE963A55FE2}"/>
              </a:ext>
            </a:extLst>
          </p:cNvPr>
          <p:cNvCxnSpPr>
            <a:endCxn id="10" idx="3"/>
          </p:cNvCxnSpPr>
          <p:nvPr/>
        </p:nvCxnSpPr>
        <p:spPr bwMode="auto">
          <a:xfrm flipV="1">
            <a:off x="4608514" y="5645150"/>
            <a:ext cx="2530475" cy="158750"/>
          </a:xfrm>
          <a:prstGeom prst="straightConnector1">
            <a:avLst/>
          </a:prstGeom>
          <a:ln w="28575">
            <a:headEnd type="none" w="med" len="med"/>
            <a:tailEnd type="arrow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sp>
        <p:nvSpPr>
          <p:cNvPr id="20" name="Freeform 19">
            <a:extLst>
              <a:ext uri="{FF2B5EF4-FFF2-40B4-BE49-F238E27FC236}">
                <a16:creationId xmlns:a16="http://schemas.microsoft.com/office/drawing/2014/main" id="{5FE7C149-5C80-4DF8-A39E-24EB3F168A3E}"/>
              </a:ext>
            </a:extLst>
          </p:cNvPr>
          <p:cNvSpPr/>
          <p:nvPr/>
        </p:nvSpPr>
        <p:spPr bwMode="auto">
          <a:xfrm>
            <a:off x="5862638" y="3113089"/>
            <a:ext cx="3130550" cy="1711325"/>
          </a:xfrm>
          <a:custGeom>
            <a:avLst/>
            <a:gdLst>
              <a:gd name="connsiteX0" fmla="*/ 38100 w 2144183"/>
              <a:gd name="connsiteY0" fmla="*/ 410633 h 1041400"/>
              <a:gd name="connsiteX1" fmla="*/ 495300 w 2144183"/>
              <a:gd name="connsiteY1" fmla="*/ 131233 h 1041400"/>
              <a:gd name="connsiteX2" fmla="*/ 1879600 w 2144183"/>
              <a:gd name="connsiteY2" fmla="*/ 105833 h 1041400"/>
              <a:gd name="connsiteX3" fmla="*/ 2082800 w 2144183"/>
              <a:gd name="connsiteY3" fmla="*/ 766233 h 1041400"/>
              <a:gd name="connsiteX4" fmla="*/ 1536700 w 2144183"/>
              <a:gd name="connsiteY4" fmla="*/ 1007533 h 1041400"/>
              <a:gd name="connsiteX5" fmla="*/ 266700 w 2144183"/>
              <a:gd name="connsiteY5" fmla="*/ 944033 h 1041400"/>
              <a:gd name="connsiteX6" fmla="*/ 38100 w 2144183"/>
              <a:gd name="connsiteY6" fmla="*/ 410633 h 1041400"/>
              <a:gd name="connsiteX0" fmla="*/ 1263264 w 3369347"/>
              <a:gd name="connsiteY0" fmla="*/ 410633 h 1030157"/>
              <a:gd name="connsiteX1" fmla="*/ 1720464 w 3369347"/>
              <a:gd name="connsiteY1" fmla="*/ 131233 h 1030157"/>
              <a:gd name="connsiteX2" fmla="*/ 3104764 w 3369347"/>
              <a:gd name="connsiteY2" fmla="*/ 105833 h 1030157"/>
              <a:gd name="connsiteX3" fmla="*/ 3307964 w 3369347"/>
              <a:gd name="connsiteY3" fmla="*/ 766233 h 1030157"/>
              <a:gd name="connsiteX4" fmla="*/ 2761864 w 3369347"/>
              <a:gd name="connsiteY4" fmla="*/ 1007533 h 1030157"/>
              <a:gd name="connsiteX5" fmla="*/ 254000 w 3369347"/>
              <a:gd name="connsiteY5" fmla="*/ 630490 h 1030157"/>
              <a:gd name="connsiteX6" fmla="*/ 1263264 w 3369347"/>
              <a:gd name="connsiteY6" fmla="*/ 410633 h 1030157"/>
              <a:gd name="connsiteX0" fmla="*/ 1376441 w 3482524"/>
              <a:gd name="connsiteY0" fmla="*/ 410633 h 1030157"/>
              <a:gd name="connsiteX1" fmla="*/ 1833641 w 3482524"/>
              <a:gd name="connsiteY1" fmla="*/ 131233 h 1030157"/>
              <a:gd name="connsiteX2" fmla="*/ 3217941 w 3482524"/>
              <a:gd name="connsiteY2" fmla="*/ 105833 h 1030157"/>
              <a:gd name="connsiteX3" fmla="*/ 3421141 w 3482524"/>
              <a:gd name="connsiteY3" fmla="*/ 766233 h 1030157"/>
              <a:gd name="connsiteX4" fmla="*/ 2875041 w 3482524"/>
              <a:gd name="connsiteY4" fmla="*/ 1007533 h 1030157"/>
              <a:gd name="connsiteX5" fmla="*/ 367177 w 3482524"/>
              <a:gd name="connsiteY5" fmla="*/ 630490 h 1030157"/>
              <a:gd name="connsiteX6" fmla="*/ 671977 w 3482524"/>
              <a:gd name="connsiteY6" fmla="*/ 105083 h 1030157"/>
              <a:gd name="connsiteX7" fmla="*/ 1376441 w 3482524"/>
              <a:gd name="connsiteY7" fmla="*/ 410633 h 1030157"/>
              <a:gd name="connsiteX0" fmla="*/ 1357777 w 3482524"/>
              <a:gd name="connsiteY0" fmla="*/ 105083 h 1030157"/>
              <a:gd name="connsiteX1" fmla="*/ 1833641 w 3482524"/>
              <a:gd name="connsiteY1" fmla="*/ 131233 h 1030157"/>
              <a:gd name="connsiteX2" fmla="*/ 3217941 w 3482524"/>
              <a:gd name="connsiteY2" fmla="*/ 105833 h 1030157"/>
              <a:gd name="connsiteX3" fmla="*/ 3421141 w 3482524"/>
              <a:gd name="connsiteY3" fmla="*/ 766233 h 1030157"/>
              <a:gd name="connsiteX4" fmla="*/ 2875041 w 3482524"/>
              <a:gd name="connsiteY4" fmla="*/ 1007533 h 1030157"/>
              <a:gd name="connsiteX5" fmla="*/ 367177 w 3482524"/>
              <a:gd name="connsiteY5" fmla="*/ 630490 h 1030157"/>
              <a:gd name="connsiteX6" fmla="*/ 671977 w 3482524"/>
              <a:gd name="connsiteY6" fmla="*/ 105083 h 1030157"/>
              <a:gd name="connsiteX7" fmla="*/ 1357777 w 3482524"/>
              <a:gd name="connsiteY7" fmla="*/ 105083 h 1030157"/>
              <a:gd name="connsiteX0" fmla="*/ 1357777 w 3482524"/>
              <a:gd name="connsiteY0" fmla="*/ 105083 h 1030157"/>
              <a:gd name="connsiteX1" fmla="*/ 1833641 w 3482524"/>
              <a:gd name="connsiteY1" fmla="*/ 131233 h 1030157"/>
              <a:gd name="connsiteX2" fmla="*/ 3217941 w 3482524"/>
              <a:gd name="connsiteY2" fmla="*/ 105833 h 1030157"/>
              <a:gd name="connsiteX3" fmla="*/ 3421141 w 3482524"/>
              <a:gd name="connsiteY3" fmla="*/ 766233 h 1030157"/>
              <a:gd name="connsiteX4" fmla="*/ 2875041 w 3482524"/>
              <a:gd name="connsiteY4" fmla="*/ 1007533 h 1030157"/>
              <a:gd name="connsiteX5" fmla="*/ 367177 w 3482524"/>
              <a:gd name="connsiteY5" fmla="*/ 630490 h 1030157"/>
              <a:gd name="connsiteX6" fmla="*/ 671977 w 3482524"/>
              <a:gd name="connsiteY6" fmla="*/ 105083 h 1030157"/>
              <a:gd name="connsiteX7" fmla="*/ 1357777 w 3482524"/>
              <a:gd name="connsiteY7" fmla="*/ 105083 h 1030157"/>
              <a:gd name="connsiteX0" fmla="*/ 671977 w 3482524"/>
              <a:gd name="connsiteY0" fmla="*/ 105083 h 1030157"/>
              <a:gd name="connsiteX1" fmla="*/ 1833641 w 3482524"/>
              <a:gd name="connsiteY1" fmla="*/ 131233 h 1030157"/>
              <a:gd name="connsiteX2" fmla="*/ 3217941 w 3482524"/>
              <a:gd name="connsiteY2" fmla="*/ 105833 h 1030157"/>
              <a:gd name="connsiteX3" fmla="*/ 3421141 w 3482524"/>
              <a:gd name="connsiteY3" fmla="*/ 766233 h 1030157"/>
              <a:gd name="connsiteX4" fmla="*/ 2875041 w 3482524"/>
              <a:gd name="connsiteY4" fmla="*/ 1007533 h 1030157"/>
              <a:gd name="connsiteX5" fmla="*/ 367177 w 3482524"/>
              <a:gd name="connsiteY5" fmla="*/ 630490 h 1030157"/>
              <a:gd name="connsiteX6" fmla="*/ 671977 w 3482524"/>
              <a:gd name="connsiteY6" fmla="*/ 105083 h 1030157"/>
              <a:gd name="connsiteX0" fmla="*/ 443377 w 3253924"/>
              <a:gd name="connsiteY0" fmla="*/ 118238 h 1033092"/>
              <a:gd name="connsiteX1" fmla="*/ 1605041 w 3253924"/>
              <a:gd name="connsiteY1" fmla="*/ 144388 h 1033092"/>
              <a:gd name="connsiteX2" fmla="*/ 2989341 w 3253924"/>
              <a:gd name="connsiteY2" fmla="*/ 118988 h 1033092"/>
              <a:gd name="connsiteX3" fmla="*/ 3192541 w 3253924"/>
              <a:gd name="connsiteY3" fmla="*/ 779388 h 1033092"/>
              <a:gd name="connsiteX4" fmla="*/ 2646441 w 3253924"/>
              <a:gd name="connsiteY4" fmla="*/ 1020688 h 1033092"/>
              <a:gd name="connsiteX5" fmla="*/ 367177 w 3253924"/>
              <a:gd name="connsiteY5" fmla="*/ 853809 h 1033092"/>
              <a:gd name="connsiteX6" fmla="*/ 443377 w 3253924"/>
              <a:gd name="connsiteY6" fmla="*/ 118238 h 1033092"/>
              <a:gd name="connsiteX0" fmla="*/ 206311 w 3016858"/>
              <a:gd name="connsiteY0" fmla="*/ 118237 h 1050604"/>
              <a:gd name="connsiteX1" fmla="*/ 1367975 w 3016858"/>
              <a:gd name="connsiteY1" fmla="*/ 144387 h 1050604"/>
              <a:gd name="connsiteX2" fmla="*/ 2752275 w 3016858"/>
              <a:gd name="connsiteY2" fmla="*/ 118987 h 1050604"/>
              <a:gd name="connsiteX3" fmla="*/ 2955475 w 3016858"/>
              <a:gd name="connsiteY3" fmla="*/ 779387 h 1050604"/>
              <a:gd name="connsiteX4" fmla="*/ 2409375 w 3016858"/>
              <a:gd name="connsiteY4" fmla="*/ 1020687 h 1050604"/>
              <a:gd name="connsiteX5" fmla="*/ 739711 w 3016858"/>
              <a:gd name="connsiteY5" fmla="*/ 958891 h 1050604"/>
              <a:gd name="connsiteX6" fmla="*/ 130111 w 3016858"/>
              <a:gd name="connsiteY6" fmla="*/ 853808 h 1050604"/>
              <a:gd name="connsiteX7" fmla="*/ 206311 w 3016858"/>
              <a:gd name="connsiteY7" fmla="*/ 118237 h 1050604"/>
              <a:gd name="connsiteX0" fmla="*/ 206311 w 3016858"/>
              <a:gd name="connsiteY0" fmla="*/ 118237 h 2335250"/>
              <a:gd name="connsiteX1" fmla="*/ 1367975 w 3016858"/>
              <a:gd name="connsiteY1" fmla="*/ 144387 h 2335250"/>
              <a:gd name="connsiteX2" fmla="*/ 2752275 w 3016858"/>
              <a:gd name="connsiteY2" fmla="*/ 118987 h 2335250"/>
              <a:gd name="connsiteX3" fmla="*/ 2955475 w 3016858"/>
              <a:gd name="connsiteY3" fmla="*/ 779387 h 2335250"/>
              <a:gd name="connsiteX4" fmla="*/ 2409375 w 3016858"/>
              <a:gd name="connsiteY4" fmla="*/ 1020687 h 2335250"/>
              <a:gd name="connsiteX5" fmla="*/ 663511 w 3016858"/>
              <a:gd name="connsiteY5" fmla="*/ 2324951 h 2335250"/>
              <a:gd name="connsiteX6" fmla="*/ 739711 w 3016858"/>
              <a:gd name="connsiteY6" fmla="*/ 958891 h 2335250"/>
              <a:gd name="connsiteX7" fmla="*/ 130111 w 3016858"/>
              <a:gd name="connsiteY7" fmla="*/ 853808 h 2335250"/>
              <a:gd name="connsiteX8" fmla="*/ 206311 w 3016858"/>
              <a:gd name="connsiteY8" fmla="*/ 118237 h 2335250"/>
              <a:gd name="connsiteX0" fmla="*/ 206311 w 3016858"/>
              <a:gd name="connsiteY0" fmla="*/ 118237 h 2359979"/>
              <a:gd name="connsiteX1" fmla="*/ 1367975 w 3016858"/>
              <a:gd name="connsiteY1" fmla="*/ 144387 h 2359979"/>
              <a:gd name="connsiteX2" fmla="*/ 2752275 w 3016858"/>
              <a:gd name="connsiteY2" fmla="*/ 118987 h 2359979"/>
              <a:gd name="connsiteX3" fmla="*/ 2955475 w 3016858"/>
              <a:gd name="connsiteY3" fmla="*/ 779387 h 2359979"/>
              <a:gd name="connsiteX4" fmla="*/ 2409375 w 3016858"/>
              <a:gd name="connsiteY4" fmla="*/ 1020687 h 2359979"/>
              <a:gd name="connsiteX5" fmla="*/ 1349311 w 3016858"/>
              <a:gd name="connsiteY5" fmla="*/ 1169052 h 2359979"/>
              <a:gd name="connsiteX6" fmla="*/ 663511 w 3016858"/>
              <a:gd name="connsiteY6" fmla="*/ 2324951 h 2359979"/>
              <a:gd name="connsiteX7" fmla="*/ 739711 w 3016858"/>
              <a:gd name="connsiteY7" fmla="*/ 958891 h 2359979"/>
              <a:gd name="connsiteX8" fmla="*/ 130111 w 3016858"/>
              <a:gd name="connsiteY8" fmla="*/ 853808 h 2359979"/>
              <a:gd name="connsiteX9" fmla="*/ 206311 w 3016858"/>
              <a:gd name="connsiteY9" fmla="*/ 118237 h 2359979"/>
              <a:gd name="connsiteX0" fmla="*/ 206311 w 3016858"/>
              <a:gd name="connsiteY0" fmla="*/ 118237 h 2517600"/>
              <a:gd name="connsiteX1" fmla="*/ 1367975 w 3016858"/>
              <a:gd name="connsiteY1" fmla="*/ 144387 h 2517600"/>
              <a:gd name="connsiteX2" fmla="*/ 2752275 w 3016858"/>
              <a:gd name="connsiteY2" fmla="*/ 118987 h 2517600"/>
              <a:gd name="connsiteX3" fmla="*/ 2955475 w 3016858"/>
              <a:gd name="connsiteY3" fmla="*/ 779387 h 2517600"/>
              <a:gd name="connsiteX4" fmla="*/ 2409375 w 3016858"/>
              <a:gd name="connsiteY4" fmla="*/ 1020687 h 2517600"/>
              <a:gd name="connsiteX5" fmla="*/ 1349311 w 3016858"/>
              <a:gd name="connsiteY5" fmla="*/ 1169052 h 2517600"/>
              <a:gd name="connsiteX6" fmla="*/ 968311 w 3016858"/>
              <a:gd name="connsiteY6" fmla="*/ 2114787 h 2517600"/>
              <a:gd name="connsiteX7" fmla="*/ 663511 w 3016858"/>
              <a:gd name="connsiteY7" fmla="*/ 2324951 h 2517600"/>
              <a:gd name="connsiteX8" fmla="*/ 739711 w 3016858"/>
              <a:gd name="connsiteY8" fmla="*/ 958891 h 2517600"/>
              <a:gd name="connsiteX9" fmla="*/ 130111 w 3016858"/>
              <a:gd name="connsiteY9" fmla="*/ 853808 h 2517600"/>
              <a:gd name="connsiteX10" fmla="*/ 206311 w 3016858"/>
              <a:gd name="connsiteY10" fmla="*/ 118237 h 2517600"/>
              <a:gd name="connsiteX0" fmla="*/ 206311 w 3016858"/>
              <a:gd name="connsiteY0" fmla="*/ 118237 h 2517600"/>
              <a:gd name="connsiteX1" fmla="*/ 1367975 w 3016858"/>
              <a:gd name="connsiteY1" fmla="*/ 144387 h 2517600"/>
              <a:gd name="connsiteX2" fmla="*/ 2752275 w 3016858"/>
              <a:gd name="connsiteY2" fmla="*/ 118987 h 2517600"/>
              <a:gd name="connsiteX3" fmla="*/ 2955475 w 3016858"/>
              <a:gd name="connsiteY3" fmla="*/ 779387 h 2517600"/>
              <a:gd name="connsiteX4" fmla="*/ 2409375 w 3016858"/>
              <a:gd name="connsiteY4" fmla="*/ 1020687 h 2517600"/>
              <a:gd name="connsiteX5" fmla="*/ 1882711 w 3016858"/>
              <a:gd name="connsiteY5" fmla="*/ 2324950 h 2517600"/>
              <a:gd name="connsiteX6" fmla="*/ 1349311 w 3016858"/>
              <a:gd name="connsiteY6" fmla="*/ 1169052 h 2517600"/>
              <a:gd name="connsiteX7" fmla="*/ 968311 w 3016858"/>
              <a:gd name="connsiteY7" fmla="*/ 2114787 h 2517600"/>
              <a:gd name="connsiteX8" fmla="*/ 663511 w 3016858"/>
              <a:gd name="connsiteY8" fmla="*/ 2324951 h 2517600"/>
              <a:gd name="connsiteX9" fmla="*/ 739711 w 3016858"/>
              <a:gd name="connsiteY9" fmla="*/ 958891 h 2517600"/>
              <a:gd name="connsiteX10" fmla="*/ 130111 w 3016858"/>
              <a:gd name="connsiteY10" fmla="*/ 853808 h 2517600"/>
              <a:gd name="connsiteX11" fmla="*/ 206311 w 3016858"/>
              <a:gd name="connsiteY11" fmla="*/ 118237 h 2517600"/>
              <a:gd name="connsiteX0" fmla="*/ 206311 w 3016858"/>
              <a:gd name="connsiteY0" fmla="*/ 118237 h 2517600"/>
              <a:gd name="connsiteX1" fmla="*/ 1367975 w 3016858"/>
              <a:gd name="connsiteY1" fmla="*/ 144387 h 2517600"/>
              <a:gd name="connsiteX2" fmla="*/ 2752275 w 3016858"/>
              <a:gd name="connsiteY2" fmla="*/ 118987 h 2517600"/>
              <a:gd name="connsiteX3" fmla="*/ 2955475 w 3016858"/>
              <a:gd name="connsiteY3" fmla="*/ 779387 h 2517600"/>
              <a:gd name="connsiteX4" fmla="*/ 2409375 w 3016858"/>
              <a:gd name="connsiteY4" fmla="*/ 1020687 h 2517600"/>
              <a:gd name="connsiteX5" fmla="*/ 1806511 w 3016858"/>
              <a:gd name="connsiteY5" fmla="*/ 853808 h 2517600"/>
              <a:gd name="connsiteX6" fmla="*/ 1882711 w 3016858"/>
              <a:gd name="connsiteY6" fmla="*/ 2324950 h 2517600"/>
              <a:gd name="connsiteX7" fmla="*/ 1349311 w 3016858"/>
              <a:gd name="connsiteY7" fmla="*/ 1169052 h 2517600"/>
              <a:gd name="connsiteX8" fmla="*/ 968311 w 3016858"/>
              <a:gd name="connsiteY8" fmla="*/ 2114787 h 2517600"/>
              <a:gd name="connsiteX9" fmla="*/ 663511 w 3016858"/>
              <a:gd name="connsiteY9" fmla="*/ 2324951 h 2517600"/>
              <a:gd name="connsiteX10" fmla="*/ 739711 w 3016858"/>
              <a:gd name="connsiteY10" fmla="*/ 958891 h 2517600"/>
              <a:gd name="connsiteX11" fmla="*/ 130111 w 3016858"/>
              <a:gd name="connsiteY11" fmla="*/ 853808 h 2517600"/>
              <a:gd name="connsiteX12" fmla="*/ 206311 w 3016858"/>
              <a:gd name="connsiteY12" fmla="*/ 118237 h 2517600"/>
              <a:gd name="connsiteX0" fmla="*/ 206311 w 3016858"/>
              <a:gd name="connsiteY0" fmla="*/ 118237 h 2517600"/>
              <a:gd name="connsiteX1" fmla="*/ 1367975 w 3016858"/>
              <a:gd name="connsiteY1" fmla="*/ 144387 h 2517600"/>
              <a:gd name="connsiteX2" fmla="*/ 2752275 w 3016858"/>
              <a:gd name="connsiteY2" fmla="*/ 118987 h 2517600"/>
              <a:gd name="connsiteX3" fmla="*/ 2955475 w 3016858"/>
              <a:gd name="connsiteY3" fmla="*/ 779387 h 2517600"/>
              <a:gd name="connsiteX4" fmla="*/ 2409375 w 3016858"/>
              <a:gd name="connsiteY4" fmla="*/ 1020687 h 2517600"/>
              <a:gd name="connsiteX5" fmla="*/ 1806511 w 3016858"/>
              <a:gd name="connsiteY5" fmla="*/ 853808 h 2517600"/>
              <a:gd name="connsiteX6" fmla="*/ 2111311 w 3016858"/>
              <a:gd name="connsiteY6" fmla="*/ 2009705 h 2517600"/>
              <a:gd name="connsiteX7" fmla="*/ 1882711 w 3016858"/>
              <a:gd name="connsiteY7" fmla="*/ 2324950 h 2517600"/>
              <a:gd name="connsiteX8" fmla="*/ 1349311 w 3016858"/>
              <a:gd name="connsiteY8" fmla="*/ 1169052 h 2517600"/>
              <a:gd name="connsiteX9" fmla="*/ 968311 w 3016858"/>
              <a:gd name="connsiteY9" fmla="*/ 2114787 h 2517600"/>
              <a:gd name="connsiteX10" fmla="*/ 663511 w 3016858"/>
              <a:gd name="connsiteY10" fmla="*/ 2324951 h 2517600"/>
              <a:gd name="connsiteX11" fmla="*/ 739711 w 3016858"/>
              <a:gd name="connsiteY11" fmla="*/ 958891 h 2517600"/>
              <a:gd name="connsiteX12" fmla="*/ 130111 w 3016858"/>
              <a:gd name="connsiteY12" fmla="*/ 853808 h 2517600"/>
              <a:gd name="connsiteX13" fmla="*/ 206311 w 3016858"/>
              <a:gd name="connsiteY13" fmla="*/ 118237 h 2517600"/>
              <a:gd name="connsiteX0" fmla="*/ 206311 w 3016858"/>
              <a:gd name="connsiteY0" fmla="*/ 118237 h 2465059"/>
              <a:gd name="connsiteX1" fmla="*/ 1367975 w 3016858"/>
              <a:gd name="connsiteY1" fmla="*/ 144387 h 2465059"/>
              <a:gd name="connsiteX2" fmla="*/ 2752275 w 3016858"/>
              <a:gd name="connsiteY2" fmla="*/ 118987 h 2465059"/>
              <a:gd name="connsiteX3" fmla="*/ 2955475 w 3016858"/>
              <a:gd name="connsiteY3" fmla="*/ 779387 h 2465059"/>
              <a:gd name="connsiteX4" fmla="*/ 2409375 w 3016858"/>
              <a:gd name="connsiteY4" fmla="*/ 1020687 h 2465059"/>
              <a:gd name="connsiteX5" fmla="*/ 1806511 w 3016858"/>
              <a:gd name="connsiteY5" fmla="*/ 853808 h 2465059"/>
              <a:gd name="connsiteX6" fmla="*/ 2111311 w 3016858"/>
              <a:gd name="connsiteY6" fmla="*/ 2009705 h 2465059"/>
              <a:gd name="connsiteX7" fmla="*/ 1882711 w 3016858"/>
              <a:gd name="connsiteY7" fmla="*/ 2324950 h 2465059"/>
              <a:gd name="connsiteX8" fmla="*/ 1349311 w 3016858"/>
              <a:gd name="connsiteY8" fmla="*/ 1169052 h 2465059"/>
              <a:gd name="connsiteX9" fmla="*/ 968311 w 3016858"/>
              <a:gd name="connsiteY9" fmla="*/ 2114787 h 2465059"/>
              <a:gd name="connsiteX10" fmla="*/ 587311 w 3016858"/>
              <a:gd name="connsiteY10" fmla="*/ 2009705 h 2465059"/>
              <a:gd name="connsiteX11" fmla="*/ 739711 w 3016858"/>
              <a:gd name="connsiteY11" fmla="*/ 958891 h 2465059"/>
              <a:gd name="connsiteX12" fmla="*/ 130111 w 3016858"/>
              <a:gd name="connsiteY12" fmla="*/ 853808 h 2465059"/>
              <a:gd name="connsiteX13" fmla="*/ 206311 w 3016858"/>
              <a:gd name="connsiteY13" fmla="*/ 118237 h 2465059"/>
              <a:gd name="connsiteX0" fmla="*/ 206311 w 3016858"/>
              <a:gd name="connsiteY0" fmla="*/ 118237 h 2465059"/>
              <a:gd name="connsiteX1" fmla="*/ 1367975 w 3016858"/>
              <a:gd name="connsiteY1" fmla="*/ 144387 h 2465059"/>
              <a:gd name="connsiteX2" fmla="*/ 2752275 w 3016858"/>
              <a:gd name="connsiteY2" fmla="*/ 118987 h 2465059"/>
              <a:gd name="connsiteX3" fmla="*/ 2955475 w 3016858"/>
              <a:gd name="connsiteY3" fmla="*/ 779387 h 2465059"/>
              <a:gd name="connsiteX4" fmla="*/ 2409375 w 3016858"/>
              <a:gd name="connsiteY4" fmla="*/ 1020687 h 2465059"/>
              <a:gd name="connsiteX5" fmla="*/ 1806511 w 3016858"/>
              <a:gd name="connsiteY5" fmla="*/ 853808 h 2465059"/>
              <a:gd name="connsiteX6" fmla="*/ 2111311 w 3016858"/>
              <a:gd name="connsiteY6" fmla="*/ 2009705 h 2465059"/>
              <a:gd name="connsiteX7" fmla="*/ 1882711 w 3016858"/>
              <a:gd name="connsiteY7" fmla="*/ 2324950 h 2465059"/>
              <a:gd name="connsiteX8" fmla="*/ 1349311 w 3016858"/>
              <a:gd name="connsiteY8" fmla="*/ 1169052 h 2465059"/>
              <a:gd name="connsiteX9" fmla="*/ 968311 w 3016858"/>
              <a:gd name="connsiteY9" fmla="*/ 2219869 h 2465059"/>
              <a:gd name="connsiteX10" fmla="*/ 587311 w 3016858"/>
              <a:gd name="connsiteY10" fmla="*/ 2009705 h 2465059"/>
              <a:gd name="connsiteX11" fmla="*/ 739711 w 3016858"/>
              <a:gd name="connsiteY11" fmla="*/ 958891 h 2465059"/>
              <a:gd name="connsiteX12" fmla="*/ 130111 w 3016858"/>
              <a:gd name="connsiteY12" fmla="*/ 853808 h 2465059"/>
              <a:gd name="connsiteX13" fmla="*/ 206311 w 3016858"/>
              <a:gd name="connsiteY13" fmla="*/ 118237 h 2465059"/>
              <a:gd name="connsiteX0" fmla="*/ 206311 w 3016858"/>
              <a:gd name="connsiteY0" fmla="*/ 118237 h 2465059"/>
              <a:gd name="connsiteX1" fmla="*/ 1367975 w 3016858"/>
              <a:gd name="connsiteY1" fmla="*/ 144387 h 2465059"/>
              <a:gd name="connsiteX2" fmla="*/ 2752275 w 3016858"/>
              <a:gd name="connsiteY2" fmla="*/ 118987 h 2465059"/>
              <a:gd name="connsiteX3" fmla="*/ 2955475 w 3016858"/>
              <a:gd name="connsiteY3" fmla="*/ 779387 h 2465059"/>
              <a:gd name="connsiteX4" fmla="*/ 2409375 w 3016858"/>
              <a:gd name="connsiteY4" fmla="*/ 1020687 h 2465059"/>
              <a:gd name="connsiteX5" fmla="*/ 1806511 w 3016858"/>
              <a:gd name="connsiteY5" fmla="*/ 853808 h 2465059"/>
              <a:gd name="connsiteX6" fmla="*/ 2111311 w 3016858"/>
              <a:gd name="connsiteY6" fmla="*/ 2009705 h 2465059"/>
              <a:gd name="connsiteX7" fmla="*/ 1806511 w 3016858"/>
              <a:gd name="connsiteY7" fmla="*/ 2324950 h 2465059"/>
              <a:gd name="connsiteX8" fmla="*/ 1349311 w 3016858"/>
              <a:gd name="connsiteY8" fmla="*/ 1169052 h 2465059"/>
              <a:gd name="connsiteX9" fmla="*/ 968311 w 3016858"/>
              <a:gd name="connsiteY9" fmla="*/ 2219869 h 2465059"/>
              <a:gd name="connsiteX10" fmla="*/ 587311 w 3016858"/>
              <a:gd name="connsiteY10" fmla="*/ 2009705 h 2465059"/>
              <a:gd name="connsiteX11" fmla="*/ 739711 w 3016858"/>
              <a:gd name="connsiteY11" fmla="*/ 958891 h 2465059"/>
              <a:gd name="connsiteX12" fmla="*/ 130111 w 3016858"/>
              <a:gd name="connsiteY12" fmla="*/ 853808 h 2465059"/>
              <a:gd name="connsiteX13" fmla="*/ 206311 w 3016858"/>
              <a:gd name="connsiteY13" fmla="*/ 118237 h 2465059"/>
              <a:gd name="connsiteX0" fmla="*/ 206311 w 3016858"/>
              <a:gd name="connsiteY0" fmla="*/ 118237 h 2465059"/>
              <a:gd name="connsiteX1" fmla="*/ 1367975 w 3016858"/>
              <a:gd name="connsiteY1" fmla="*/ 144387 h 2465059"/>
              <a:gd name="connsiteX2" fmla="*/ 2752275 w 3016858"/>
              <a:gd name="connsiteY2" fmla="*/ 118987 h 2465059"/>
              <a:gd name="connsiteX3" fmla="*/ 2955475 w 3016858"/>
              <a:gd name="connsiteY3" fmla="*/ 779387 h 2465059"/>
              <a:gd name="connsiteX4" fmla="*/ 2409375 w 3016858"/>
              <a:gd name="connsiteY4" fmla="*/ 1020687 h 2465059"/>
              <a:gd name="connsiteX5" fmla="*/ 1806511 w 3016858"/>
              <a:gd name="connsiteY5" fmla="*/ 853808 h 2465059"/>
              <a:gd name="connsiteX6" fmla="*/ 2111311 w 3016858"/>
              <a:gd name="connsiteY6" fmla="*/ 2009705 h 2465059"/>
              <a:gd name="connsiteX7" fmla="*/ 1806511 w 3016858"/>
              <a:gd name="connsiteY7" fmla="*/ 2324950 h 2465059"/>
              <a:gd name="connsiteX8" fmla="*/ 1349311 w 3016858"/>
              <a:gd name="connsiteY8" fmla="*/ 1169052 h 2465059"/>
              <a:gd name="connsiteX9" fmla="*/ 968311 w 3016858"/>
              <a:gd name="connsiteY9" fmla="*/ 2219869 h 2465059"/>
              <a:gd name="connsiteX10" fmla="*/ 587311 w 3016858"/>
              <a:gd name="connsiteY10" fmla="*/ 2009705 h 2465059"/>
              <a:gd name="connsiteX11" fmla="*/ 739711 w 3016858"/>
              <a:gd name="connsiteY11" fmla="*/ 958891 h 2465059"/>
              <a:gd name="connsiteX12" fmla="*/ 130111 w 3016858"/>
              <a:gd name="connsiteY12" fmla="*/ 853808 h 2465059"/>
              <a:gd name="connsiteX13" fmla="*/ 206311 w 3016858"/>
              <a:gd name="connsiteY13" fmla="*/ 118237 h 2465059"/>
              <a:gd name="connsiteX0" fmla="*/ 241300 w 3051847"/>
              <a:gd name="connsiteY0" fmla="*/ 118237 h 2465059"/>
              <a:gd name="connsiteX1" fmla="*/ 1402964 w 3051847"/>
              <a:gd name="connsiteY1" fmla="*/ 144387 h 2465059"/>
              <a:gd name="connsiteX2" fmla="*/ 2787264 w 3051847"/>
              <a:gd name="connsiteY2" fmla="*/ 118987 h 2465059"/>
              <a:gd name="connsiteX3" fmla="*/ 2990464 w 3051847"/>
              <a:gd name="connsiteY3" fmla="*/ 779387 h 2465059"/>
              <a:gd name="connsiteX4" fmla="*/ 2444364 w 3051847"/>
              <a:gd name="connsiteY4" fmla="*/ 1020687 h 2465059"/>
              <a:gd name="connsiteX5" fmla="*/ 1841500 w 3051847"/>
              <a:gd name="connsiteY5" fmla="*/ 853808 h 2465059"/>
              <a:gd name="connsiteX6" fmla="*/ 2146300 w 3051847"/>
              <a:gd name="connsiteY6" fmla="*/ 2009705 h 2465059"/>
              <a:gd name="connsiteX7" fmla="*/ 1841500 w 3051847"/>
              <a:gd name="connsiteY7" fmla="*/ 2324950 h 2465059"/>
              <a:gd name="connsiteX8" fmla="*/ 1384300 w 3051847"/>
              <a:gd name="connsiteY8" fmla="*/ 1169052 h 2465059"/>
              <a:gd name="connsiteX9" fmla="*/ 1003300 w 3051847"/>
              <a:gd name="connsiteY9" fmla="*/ 2219869 h 2465059"/>
              <a:gd name="connsiteX10" fmla="*/ 622300 w 3051847"/>
              <a:gd name="connsiteY10" fmla="*/ 2009705 h 2465059"/>
              <a:gd name="connsiteX11" fmla="*/ 774700 w 3051847"/>
              <a:gd name="connsiteY11" fmla="*/ 958891 h 2465059"/>
              <a:gd name="connsiteX12" fmla="*/ 88900 w 3051847"/>
              <a:gd name="connsiteY12" fmla="*/ 853807 h 2465059"/>
              <a:gd name="connsiteX13" fmla="*/ 241300 w 3051847"/>
              <a:gd name="connsiteY13" fmla="*/ 118237 h 2465059"/>
              <a:gd name="connsiteX0" fmla="*/ 219011 w 3105757"/>
              <a:gd name="connsiteY0" fmla="*/ 315244 h 2451904"/>
              <a:gd name="connsiteX1" fmla="*/ 1456874 w 3105757"/>
              <a:gd name="connsiteY1" fmla="*/ 131232 h 2451904"/>
              <a:gd name="connsiteX2" fmla="*/ 2841174 w 3105757"/>
              <a:gd name="connsiteY2" fmla="*/ 105832 h 2451904"/>
              <a:gd name="connsiteX3" fmla="*/ 3044374 w 3105757"/>
              <a:gd name="connsiteY3" fmla="*/ 766232 h 2451904"/>
              <a:gd name="connsiteX4" fmla="*/ 2498274 w 3105757"/>
              <a:gd name="connsiteY4" fmla="*/ 1007532 h 2451904"/>
              <a:gd name="connsiteX5" fmla="*/ 1895410 w 3105757"/>
              <a:gd name="connsiteY5" fmla="*/ 840653 h 2451904"/>
              <a:gd name="connsiteX6" fmla="*/ 2200210 w 3105757"/>
              <a:gd name="connsiteY6" fmla="*/ 1996550 h 2451904"/>
              <a:gd name="connsiteX7" fmla="*/ 1895410 w 3105757"/>
              <a:gd name="connsiteY7" fmla="*/ 2311795 h 2451904"/>
              <a:gd name="connsiteX8" fmla="*/ 1438210 w 3105757"/>
              <a:gd name="connsiteY8" fmla="*/ 1155897 h 2451904"/>
              <a:gd name="connsiteX9" fmla="*/ 1057210 w 3105757"/>
              <a:gd name="connsiteY9" fmla="*/ 2206714 h 2451904"/>
              <a:gd name="connsiteX10" fmla="*/ 676210 w 3105757"/>
              <a:gd name="connsiteY10" fmla="*/ 1996550 h 2451904"/>
              <a:gd name="connsiteX11" fmla="*/ 828610 w 3105757"/>
              <a:gd name="connsiteY11" fmla="*/ 945736 h 2451904"/>
              <a:gd name="connsiteX12" fmla="*/ 142810 w 3105757"/>
              <a:gd name="connsiteY12" fmla="*/ 840652 h 2451904"/>
              <a:gd name="connsiteX13" fmla="*/ 219011 w 3105757"/>
              <a:gd name="connsiteY13" fmla="*/ 315244 h 2451904"/>
              <a:gd name="connsiteX0" fmla="*/ 219011 w 3105757"/>
              <a:gd name="connsiteY0" fmla="*/ 210163 h 2451905"/>
              <a:gd name="connsiteX1" fmla="*/ 1456874 w 3105757"/>
              <a:gd name="connsiteY1" fmla="*/ 131233 h 2451905"/>
              <a:gd name="connsiteX2" fmla="*/ 2841174 w 3105757"/>
              <a:gd name="connsiteY2" fmla="*/ 105833 h 2451905"/>
              <a:gd name="connsiteX3" fmla="*/ 3044374 w 3105757"/>
              <a:gd name="connsiteY3" fmla="*/ 766233 h 2451905"/>
              <a:gd name="connsiteX4" fmla="*/ 2498274 w 3105757"/>
              <a:gd name="connsiteY4" fmla="*/ 1007533 h 2451905"/>
              <a:gd name="connsiteX5" fmla="*/ 1895410 w 3105757"/>
              <a:gd name="connsiteY5" fmla="*/ 840654 h 2451905"/>
              <a:gd name="connsiteX6" fmla="*/ 2200210 w 3105757"/>
              <a:gd name="connsiteY6" fmla="*/ 1996551 h 2451905"/>
              <a:gd name="connsiteX7" fmla="*/ 1895410 w 3105757"/>
              <a:gd name="connsiteY7" fmla="*/ 2311796 h 2451905"/>
              <a:gd name="connsiteX8" fmla="*/ 1438210 w 3105757"/>
              <a:gd name="connsiteY8" fmla="*/ 1155898 h 2451905"/>
              <a:gd name="connsiteX9" fmla="*/ 1057210 w 3105757"/>
              <a:gd name="connsiteY9" fmla="*/ 2206715 h 2451905"/>
              <a:gd name="connsiteX10" fmla="*/ 676210 w 3105757"/>
              <a:gd name="connsiteY10" fmla="*/ 1996551 h 2451905"/>
              <a:gd name="connsiteX11" fmla="*/ 828610 w 3105757"/>
              <a:gd name="connsiteY11" fmla="*/ 945737 h 2451905"/>
              <a:gd name="connsiteX12" fmla="*/ 142810 w 3105757"/>
              <a:gd name="connsiteY12" fmla="*/ 840653 h 2451905"/>
              <a:gd name="connsiteX13" fmla="*/ 219011 w 3105757"/>
              <a:gd name="connsiteY13" fmla="*/ 210163 h 2451905"/>
              <a:gd name="connsiteX0" fmla="*/ 219011 w 3096297"/>
              <a:gd name="connsiteY0" fmla="*/ 118237 h 2359979"/>
              <a:gd name="connsiteX1" fmla="*/ 1456874 w 3096297"/>
              <a:gd name="connsiteY1" fmla="*/ 39307 h 2359979"/>
              <a:gd name="connsiteX2" fmla="*/ 2809811 w 3096297"/>
              <a:gd name="connsiteY2" fmla="*/ 118239 h 2359979"/>
              <a:gd name="connsiteX3" fmla="*/ 3044374 w 3096297"/>
              <a:gd name="connsiteY3" fmla="*/ 674307 h 2359979"/>
              <a:gd name="connsiteX4" fmla="*/ 2498274 w 3096297"/>
              <a:gd name="connsiteY4" fmla="*/ 915607 h 2359979"/>
              <a:gd name="connsiteX5" fmla="*/ 1895410 w 3096297"/>
              <a:gd name="connsiteY5" fmla="*/ 748728 h 2359979"/>
              <a:gd name="connsiteX6" fmla="*/ 2200210 w 3096297"/>
              <a:gd name="connsiteY6" fmla="*/ 1904625 h 2359979"/>
              <a:gd name="connsiteX7" fmla="*/ 1895410 w 3096297"/>
              <a:gd name="connsiteY7" fmla="*/ 2219870 h 2359979"/>
              <a:gd name="connsiteX8" fmla="*/ 1438210 w 3096297"/>
              <a:gd name="connsiteY8" fmla="*/ 1063972 h 2359979"/>
              <a:gd name="connsiteX9" fmla="*/ 1057210 w 3096297"/>
              <a:gd name="connsiteY9" fmla="*/ 2114789 h 2359979"/>
              <a:gd name="connsiteX10" fmla="*/ 676210 w 3096297"/>
              <a:gd name="connsiteY10" fmla="*/ 1904625 h 2359979"/>
              <a:gd name="connsiteX11" fmla="*/ 828610 w 3096297"/>
              <a:gd name="connsiteY11" fmla="*/ 853811 h 2359979"/>
              <a:gd name="connsiteX12" fmla="*/ 142810 w 3096297"/>
              <a:gd name="connsiteY12" fmla="*/ 748727 h 2359979"/>
              <a:gd name="connsiteX13" fmla="*/ 219011 w 3096297"/>
              <a:gd name="connsiteY13" fmla="*/ 118237 h 2359979"/>
              <a:gd name="connsiteX0" fmla="*/ 219011 w 3048001"/>
              <a:gd name="connsiteY0" fmla="*/ 118237 h 2359979"/>
              <a:gd name="connsiteX1" fmla="*/ 1456874 w 3048001"/>
              <a:gd name="connsiteY1" fmla="*/ 39307 h 2359979"/>
              <a:gd name="connsiteX2" fmla="*/ 2809811 w 3048001"/>
              <a:gd name="connsiteY2" fmla="*/ 118239 h 2359979"/>
              <a:gd name="connsiteX3" fmla="*/ 2886011 w 3048001"/>
              <a:gd name="connsiteY3" fmla="*/ 643647 h 2359979"/>
              <a:gd name="connsiteX4" fmla="*/ 2498274 w 3048001"/>
              <a:gd name="connsiteY4" fmla="*/ 915607 h 2359979"/>
              <a:gd name="connsiteX5" fmla="*/ 1895410 w 3048001"/>
              <a:gd name="connsiteY5" fmla="*/ 748728 h 2359979"/>
              <a:gd name="connsiteX6" fmla="*/ 2200210 w 3048001"/>
              <a:gd name="connsiteY6" fmla="*/ 1904625 h 2359979"/>
              <a:gd name="connsiteX7" fmla="*/ 1895410 w 3048001"/>
              <a:gd name="connsiteY7" fmla="*/ 2219870 h 2359979"/>
              <a:gd name="connsiteX8" fmla="*/ 1438210 w 3048001"/>
              <a:gd name="connsiteY8" fmla="*/ 1063972 h 2359979"/>
              <a:gd name="connsiteX9" fmla="*/ 1057210 w 3048001"/>
              <a:gd name="connsiteY9" fmla="*/ 2114789 h 2359979"/>
              <a:gd name="connsiteX10" fmla="*/ 676210 w 3048001"/>
              <a:gd name="connsiteY10" fmla="*/ 1904625 h 2359979"/>
              <a:gd name="connsiteX11" fmla="*/ 828610 w 3048001"/>
              <a:gd name="connsiteY11" fmla="*/ 853811 h 2359979"/>
              <a:gd name="connsiteX12" fmla="*/ 142810 w 3048001"/>
              <a:gd name="connsiteY12" fmla="*/ 748727 h 2359979"/>
              <a:gd name="connsiteX13" fmla="*/ 219011 w 3048001"/>
              <a:gd name="connsiteY13" fmla="*/ 118237 h 2359979"/>
              <a:gd name="connsiteX0" fmla="*/ 219011 w 3048001"/>
              <a:gd name="connsiteY0" fmla="*/ 118237 h 2359979"/>
              <a:gd name="connsiteX1" fmla="*/ 1456874 w 3048001"/>
              <a:gd name="connsiteY1" fmla="*/ 39307 h 2359979"/>
              <a:gd name="connsiteX2" fmla="*/ 2809811 w 3048001"/>
              <a:gd name="connsiteY2" fmla="*/ 118239 h 2359979"/>
              <a:gd name="connsiteX3" fmla="*/ 2886011 w 3048001"/>
              <a:gd name="connsiteY3" fmla="*/ 643647 h 2359979"/>
              <a:gd name="connsiteX4" fmla="*/ 2428811 w 3048001"/>
              <a:gd name="connsiteY4" fmla="*/ 748728 h 2359979"/>
              <a:gd name="connsiteX5" fmla="*/ 1895410 w 3048001"/>
              <a:gd name="connsiteY5" fmla="*/ 748728 h 2359979"/>
              <a:gd name="connsiteX6" fmla="*/ 2200210 w 3048001"/>
              <a:gd name="connsiteY6" fmla="*/ 1904625 h 2359979"/>
              <a:gd name="connsiteX7" fmla="*/ 1895410 w 3048001"/>
              <a:gd name="connsiteY7" fmla="*/ 2219870 h 2359979"/>
              <a:gd name="connsiteX8" fmla="*/ 1438210 w 3048001"/>
              <a:gd name="connsiteY8" fmla="*/ 1063972 h 2359979"/>
              <a:gd name="connsiteX9" fmla="*/ 1057210 w 3048001"/>
              <a:gd name="connsiteY9" fmla="*/ 2114789 h 2359979"/>
              <a:gd name="connsiteX10" fmla="*/ 676210 w 3048001"/>
              <a:gd name="connsiteY10" fmla="*/ 1904625 h 2359979"/>
              <a:gd name="connsiteX11" fmla="*/ 828610 w 3048001"/>
              <a:gd name="connsiteY11" fmla="*/ 853811 h 2359979"/>
              <a:gd name="connsiteX12" fmla="*/ 142810 w 3048001"/>
              <a:gd name="connsiteY12" fmla="*/ 748727 h 2359979"/>
              <a:gd name="connsiteX13" fmla="*/ 219011 w 3048001"/>
              <a:gd name="connsiteY13" fmla="*/ 118237 h 2359979"/>
              <a:gd name="connsiteX0" fmla="*/ 219011 w 2971801"/>
              <a:gd name="connsiteY0" fmla="*/ 118237 h 2359979"/>
              <a:gd name="connsiteX1" fmla="*/ 1456874 w 2971801"/>
              <a:gd name="connsiteY1" fmla="*/ 39307 h 2359979"/>
              <a:gd name="connsiteX2" fmla="*/ 2733611 w 2971801"/>
              <a:gd name="connsiteY2" fmla="*/ 118239 h 2359979"/>
              <a:gd name="connsiteX3" fmla="*/ 2886011 w 2971801"/>
              <a:gd name="connsiteY3" fmla="*/ 643647 h 2359979"/>
              <a:gd name="connsiteX4" fmla="*/ 2428811 w 2971801"/>
              <a:gd name="connsiteY4" fmla="*/ 748728 h 2359979"/>
              <a:gd name="connsiteX5" fmla="*/ 1895410 w 2971801"/>
              <a:gd name="connsiteY5" fmla="*/ 748728 h 2359979"/>
              <a:gd name="connsiteX6" fmla="*/ 2200210 w 2971801"/>
              <a:gd name="connsiteY6" fmla="*/ 1904625 h 2359979"/>
              <a:gd name="connsiteX7" fmla="*/ 1895410 w 2971801"/>
              <a:gd name="connsiteY7" fmla="*/ 2219870 h 2359979"/>
              <a:gd name="connsiteX8" fmla="*/ 1438210 w 2971801"/>
              <a:gd name="connsiteY8" fmla="*/ 1063972 h 2359979"/>
              <a:gd name="connsiteX9" fmla="*/ 1057210 w 2971801"/>
              <a:gd name="connsiteY9" fmla="*/ 2114789 h 2359979"/>
              <a:gd name="connsiteX10" fmla="*/ 676210 w 2971801"/>
              <a:gd name="connsiteY10" fmla="*/ 1904625 h 2359979"/>
              <a:gd name="connsiteX11" fmla="*/ 828610 w 2971801"/>
              <a:gd name="connsiteY11" fmla="*/ 853811 h 2359979"/>
              <a:gd name="connsiteX12" fmla="*/ 142810 w 2971801"/>
              <a:gd name="connsiteY12" fmla="*/ 748727 h 2359979"/>
              <a:gd name="connsiteX13" fmla="*/ 219011 w 2971801"/>
              <a:gd name="connsiteY13" fmla="*/ 118237 h 2359979"/>
              <a:gd name="connsiteX0" fmla="*/ 219011 w 2895601"/>
              <a:gd name="connsiteY0" fmla="*/ 118237 h 2359979"/>
              <a:gd name="connsiteX1" fmla="*/ 1456874 w 2895601"/>
              <a:gd name="connsiteY1" fmla="*/ 39307 h 2359979"/>
              <a:gd name="connsiteX2" fmla="*/ 2733611 w 2895601"/>
              <a:gd name="connsiteY2" fmla="*/ 118239 h 2359979"/>
              <a:gd name="connsiteX3" fmla="*/ 2428811 w 2895601"/>
              <a:gd name="connsiteY3" fmla="*/ 748728 h 2359979"/>
              <a:gd name="connsiteX4" fmla="*/ 1895410 w 2895601"/>
              <a:gd name="connsiteY4" fmla="*/ 748728 h 2359979"/>
              <a:gd name="connsiteX5" fmla="*/ 2200210 w 2895601"/>
              <a:gd name="connsiteY5" fmla="*/ 1904625 h 2359979"/>
              <a:gd name="connsiteX6" fmla="*/ 1895410 w 2895601"/>
              <a:gd name="connsiteY6" fmla="*/ 2219870 h 2359979"/>
              <a:gd name="connsiteX7" fmla="*/ 1438210 w 2895601"/>
              <a:gd name="connsiteY7" fmla="*/ 1063972 h 2359979"/>
              <a:gd name="connsiteX8" fmla="*/ 1057210 w 2895601"/>
              <a:gd name="connsiteY8" fmla="*/ 2114789 h 2359979"/>
              <a:gd name="connsiteX9" fmla="*/ 676210 w 2895601"/>
              <a:gd name="connsiteY9" fmla="*/ 1904625 h 2359979"/>
              <a:gd name="connsiteX10" fmla="*/ 828610 w 2895601"/>
              <a:gd name="connsiteY10" fmla="*/ 853811 h 2359979"/>
              <a:gd name="connsiteX11" fmla="*/ 142810 w 2895601"/>
              <a:gd name="connsiteY11" fmla="*/ 748727 h 2359979"/>
              <a:gd name="connsiteX12" fmla="*/ 219011 w 2895601"/>
              <a:gd name="connsiteY12" fmla="*/ 118237 h 2359979"/>
              <a:gd name="connsiteX0" fmla="*/ 219011 w 2921000"/>
              <a:gd name="connsiteY0" fmla="*/ 118237 h 2359979"/>
              <a:gd name="connsiteX1" fmla="*/ 1456874 w 2921000"/>
              <a:gd name="connsiteY1" fmla="*/ 39307 h 2359979"/>
              <a:gd name="connsiteX2" fmla="*/ 2733611 w 2921000"/>
              <a:gd name="connsiteY2" fmla="*/ 118239 h 2359979"/>
              <a:gd name="connsiteX3" fmla="*/ 2581211 w 2921000"/>
              <a:gd name="connsiteY3" fmla="*/ 748728 h 2359979"/>
              <a:gd name="connsiteX4" fmla="*/ 1895410 w 2921000"/>
              <a:gd name="connsiteY4" fmla="*/ 748728 h 2359979"/>
              <a:gd name="connsiteX5" fmla="*/ 2200210 w 2921000"/>
              <a:gd name="connsiteY5" fmla="*/ 1904625 h 2359979"/>
              <a:gd name="connsiteX6" fmla="*/ 1895410 w 2921000"/>
              <a:gd name="connsiteY6" fmla="*/ 2219870 h 2359979"/>
              <a:gd name="connsiteX7" fmla="*/ 1438210 w 2921000"/>
              <a:gd name="connsiteY7" fmla="*/ 1063972 h 2359979"/>
              <a:gd name="connsiteX8" fmla="*/ 1057210 w 2921000"/>
              <a:gd name="connsiteY8" fmla="*/ 2114789 h 2359979"/>
              <a:gd name="connsiteX9" fmla="*/ 676210 w 2921000"/>
              <a:gd name="connsiteY9" fmla="*/ 1904625 h 2359979"/>
              <a:gd name="connsiteX10" fmla="*/ 828610 w 2921000"/>
              <a:gd name="connsiteY10" fmla="*/ 853811 h 2359979"/>
              <a:gd name="connsiteX11" fmla="*/ 142810 w 2921000"/>
              <a:gd name="connsiteY11" fmla="*/ 748727 h 2359979"/>
              <a:gd name="connsiteX12" fmla="*/ 219011 w 2921000"/>
              <a:gd name="connsiteY12" fmla="*/ 118237 h 2359979"/>
              <a:gd name="connsiteX0" fmla="*/ 219011 w 3054286"/>
              <a:gd name="connsiteY0" fmla="*/ 118237 h 2359979"/>
              <a:gd name="connsiteX1" fmla="*/ 1456874 w 3054286"/>
              <a:gd name="connsiteY1" fmla="*/ 39307 h 2359979"/>
              <a:gd name="connsiteX2" fmla="*/ 2733611 w 3054286"/>
              <a:gd name="connsiteY2" fmla="*/ 118239 h 2359979"/>
              <a:gd name="connsiteX3" fmla="*/ 2581211 w 3054286"/>
              <a:gd name="connsiteY3" fmla="*/ 748728 h 2359979"/>
              <a:gd name="connsiteX4" fmla="*/ 1895410 w 3054286"/>
              <a:gd name="connsiteY4" fmla="*/ 748728 h 2359979"/>
              <a:gd name="connsiteX5" fmla="*/ 2200210 w 3054286"/>
              <a:gd name="connsiteY5" fmla="*/ 1904625 h 2359979"/>
              <a:gd name="connsiteX6" fmla="*/ 1895410 w 3054286"/>
              <a:gd name="connsiteY6" fmla="*/ 2219870 h 2359979"/>
              <a:gd name="connsiteX7" fmla="*/ 1438210 w 3054286"/>
              <a:gd name="connsiteY7" fmla="*/ 1063972 h 2359979"/>
              <a:gd name="connsiteX8" fmla="*/ 1057210 w 3054286"/>
              <a:gd name="connsiteY8" fmla="*/ 2114789 h 2359979"/>
              <a:gd name="connsiteX9" fmla="*/ 676210 w 3054286"/>
              <a:gd name="connsiteY9" fmla="*/ 1904625 h 2359979"/>
              <a:gd name="connsiteX10" fmla="*/ 828610 w 3054286"/>
              <a:gd name="connsiteY10" fmla="*/ 853811 h 2359979"/>
              <a:gd name="connsiteX11" fmla="*/ 142810 w 3054286"/>
              <a:gd name="connsiteY11" fmla="*/ 748727 h 2359979"/>
              <a:gd name="connsiteX12" fmla="*/ 219011 w 3054286"/>
              <a:gd name="connsiteY12" fmla="*/ 118237 h 2359979"/>
              <a:gd name="connsiteX0" fmla="*/ 219011 w 3054285"/>
              <a:gd name="connsiteY0" fmla="*/ 118237 h 2359979"/>
              <a:gd name="connsiteX1" fmla="*/ 1456874 w 3054285"/>
              <a:gd name="connsiteY1" fmla="*/ 39307 h 2359979"/>
              <a:gd name="connsiteX2" fmla="*/ 2733611 w 3054285"/>
              <a:gd name="connsiteY2" fmla="*/ 118239 h 2359979"/>
              <a:gd name="connsiteX3" fmla="*/ 2581210 w 3054285"/>
              <a:gd name="connsiteY3" fmla="*/ 748728 h 2359979"/>
              <a:gd name="connsiteX4" fmla="*/ 1895410 w 3054285"/>
              <a:gd name="connsiteY4" fmla="*/ 748728 h 2359979"/>
              <a:gd name="connsiteX5" fmla="*/ 2200210 w 3054285"/>
              <a:gd name="connsiteY5" fmla="*/ 1904625 h 2359979"/>
              <a:gd name="connsiteX6" fmla="*/ 1895410 w 3054285"/>
              <a:gd name="connsiteY6" fmla="*/ 2219870 h 2359979"/>
              <a:gd name="connsiteX7" fmla="*/ 1438210 w 3054285"/>
              <a:gd name="connsiteY7" fmla="*/ 1063972 h 2359979"/>
              <a:gd name="connsiteX8" fmla="*/ 1057210 w 3054285"/>
              <a:gd name="connsiteY8" fmla="*/ 2114789 h 2359979"/>
              <a:gd name="connsiteX9" fmla="*/ 676210 w 3054285"/>
              <a:gd name="connsiteY9" fmla="*/ 1904625 h 2359979"/>
              <a:gd name="connsiteX10" fmla="*/ 828610 w 3054285"/>
              <a:gd name="connsiteY10" fmla="*/ 853811 h 2359979"/>
              <a:gd name="connsiteX11" fmla="*/ 142810 w 3054285"/>
              <a:gd name="connsiteY11" fmla="*/ 748727 h 2359979"/>
              <a:gd name="connsiteX12" fmla="*/ 219011 w 3054285"/>
              <a:gd name="connsiteY12" fmla="*/ 118237 h 2359979"/>
              <a:gd name="connsiteX0" fmla="*/ 219011 w 3054285"/>
              <a:gd name="connsiteY0" fmla="*/ 118237 h 2359979"/>
              <a:gd name="connsiteX1" fmla="*/ 1456874 w 3054285"/>
              <a:gd name="connsiteY1" fmla="*/ 39307 h 2359979"/>
              <a:gd name="connsiteX2" fmla="*/ 2733611 w 3054285"/>
              <a:gd name="connsiteY2" fmla="*/ 118239 h 2359979"/>
              <a:gd name="connsiteX3" fmla="*/ 2581210 w 3054285"/>
              <a:gd name="connsiteY3" fmla="*/ 748728 h 2359979"/>
              <a:gd name="connsiteX4" fmla="*/ 1895410 w 3054285"/>
              <a:gd name="connsiteY4" fmla="*/ 748728 h 2359979"/>
              <a:gd name="connsiteX5" fmla="*/ 2200210 w 3054285"/>
              <a:gd name="connsiteY5" fmla="*/ 1904625 h 2359979"/>
              <a:gd name="connsiteX6" fmla="*/ 1895410 w 3054285"/>
              <a:gd name="connsiteY6" fmla="*/ 2219870 h 2359979"/>
              <a:gd name="connsiteX7" fmla="*/ 1438210 w 3054285"/>
              <a:gd name="connsiteY7" fmla="*/ 1063972 h 2359979"/>
              <a:gd name="connsiteX8" fmla="*/ 1057210 w 3054285"/>
              <a:gd name="connsiteY8" fmla="*/ 2114789 h 2359979"/>
              <a:gd name="connsiteX9" fmla="*/ 676210 w 3054285"/>
              <a:gd name="connsiteY9" fmla="*/ 1904625 h 2359979"/>
              <a:gd name="connsiteX10" fmla="*/ 828610 w 3054285"/>
              <a:gd name="connsiteY10" fmla="*/ 853811 h 2359979"/>
              <a:gd name="connsiteX11" fmla="*/ 142810 w 3054285"/>
              <a:gd name="connsiteY11" fmla="*/ 748727 h 2359979"/>
              <a:gd name="connsiteX12" fmla="*/ 219011 w 3054285"/>
              <a:gd name="connsiteY12" fmla="*/ 118237 h 2359979"/>
              <a:gd name="connsiteX0" fmla="*/ 219011 w 3130486"/>
              <a:gd name="connsiteY0" fmla="*/ 118237 h 2359979"/>
              <a:gd name="connsiteX1" fmla="*/ 1456874 w 3130486"/>
              <a:gd name="connsiteY1" fmla="*/ 39307 h 2359979"/>
              <a:gd name="connsiteX2" fmla="*/ 2733611 w 3130486"/>
              <a:gd name="connsiteY2" fmla="*/ 118239 h 2359979"/>
              <a:gd name="connsiteX3" fmla="*/ 2657411 w 3130486"/>
              <a:gd name="connsiteY3" fmla="*/ 748728 h 2359979"/>
              <a:gd name="connsiteX4" fmla="*/ 1895410 w 3130486"/>
              <a:gd name="connsiteY4" fmla="*/ 748728 h 2359979"/>
              <a:gd name="connsiteX5" fmla="*/ 2200210 w 3130486"/>
              <a:gd name="connsiteY5" fmla="*/ 1904625 h 2359979"/>
              <a:gd name="connsiteX6" fmla="*/ 1895410 w 3130486"/>
              <a:gd name="connsiteY6" fmla="*/ 2219870 h 2359979"/>
              <a:gd name="connsiteX7" fmla="*/ 1438210 w 3130486"/>
              <a:gd name="connsiteY7" fmla="*/ 1063972 h 2359979"/>
              <a:gd name="connsiteX8" fmla="*/ 1057210 w 3130486"/>
              <a:gd name="connsiteY8" fmla="*/ 2114789 h 2359979"/>
              <a:gd name="connsiteX9" fmla="*/ 676210 w 3130486"/>
              <a:gd name="connsiteY9" fmla="*/ 1904625 h 2359979"/>
              <a:gd name="connsiteX10" fmla="*/ 828610 w 3130486"/>
              <a:gd name="connsiteY10" fmla="*/ 853811 h 2359979"/>
              <a:gd name="connsiteX11" fmla="*/ 142810 w 3130486"/>
              <a:gd name="connsiteY11" fmla="*/ 748727 h 2359979"/>
              <a:gd name="connsiteX12" fmla="*/ 219011 w 3130486"/>
              <a:gd name="connsiteY12" fmla="*/ 118237 h 2359979"/>
              <a:gd name="connsiteX0" fmla="*/ 219011 w 3130486"/>
              <a:gd name="connsiteY0" fmla="*/ 118237 h 2359979"/>
              <a:gd name="connsiteX1" fmla="*/ 1456874 w 3130486"/>
              <a:gd name="connsiteY1" fmla="*/ 39307 h 2359979"/>
              <a:gd name="connsiteX2" fmla="*/ 2581210 w 3130486"/>
              <a:gd name="connsiteY2" fmla="*/ 118239 h 2359979"/>
              <a:gd name="connsiteX3" fmla="*/ 2657411 w 3130486"/>
              <a:gd name="connsiteY3" fmla="*/ 748728 h 2359979"/>
              <a:gd name="connsiteX4" fmla="*/ 1895410 w 3130486"/>
              <a:gd name="connsiteY4" fmla="*/ 748728 h 2359979"/>
              <a:gd name="connsiteX5" fmla="*/ 2200210 w 3130486"/>
              <a:gd name="connsiteY5" fmla="*/ 1904625 h 2359979"/>
              <a:gd name="connsiteX6" fmla="*/ 1895410 w 3130486"/>
              <a:gd name="connsiteY6" fmla="*/ 2219870 h 2359979"/>
              <a:gd name="connsiteX7" fmla="*/ 1438210 w 3130486"/>
              <a:gd name="connsiteY7" fmla="*/ 1063972 h 2359979"/>
              <a:gd name="connsiteX8" fmla="*/ 1057210 w 3130486"/>
              <a:gd name="connsiteY8" fmla="*/ 2114789 h 2359979"/>
              <a:gd name="connsiteX9" fmla="*/ 676210 w 3130486"/>
              <a:gd name="connsiteY9" fmla="*/ 1904625 h 2359979"/>
              <a:gd name="connsiteX10" fmla="*/ 828610 w 3130486"/>
              <a:gd name="connsiteY10" fmla="*/ 853811 h 2359979"/>
              <a:gd name="connsiteX11" fmla="*/ 142810 w 3130486"/>
              <a:gd name="connsiteY11" fmla="*/ 748727 h 2359979"/>
              <a:gd name="connsiteX12" fmla="*/ 219011 w 3130486"/>
              <a:gd name="connsiteY12" fmla="*/ 118237 h 2359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130486" h="2359979">
                <a:moveTo>
                  <a:pt x="219011" y="118237"/>
                </a:moveTo>
                <a:cubicBezTo>
                  <a:pt x="438022" y="0"/>
                  <a:pt x="1063174" y="39307"/>
                  <a:pt x="1456874" y="39307"/>
                </a:cubicBezTo>
                <a:cubicBezTo>
                  <a:pt x="1850574" y="39307"/>
                  <a:pt x="2381121" y="2"/>
                  <a:pt x="2581210" y="118239"/>
                </a:cubicBezTo>
                <a:cubicBezTo>
                  <a:pt x="2781299" y="236476"/>
                  <a:pt x="3130486" y="525430"/>
                  <a:pt x="2657411" y="748728"/>
                </a:cubicBezTo>
                <a:cubicBezTo>
                  <a:pt x="2312924" y="886649"/>
                  <a:pt x="1971610" y="556079"/>
                  <a:pt x="1895410" y="748728"/>
                </a:cubicBezTo>
                <a:cubicBezTo>
                  <a:pt x="1819210" y="941378"/>
                  <a:pt x="2200210" y="1659435"/>
                  <a:pt x="2200210" y="1904625"/>
                </a:cubicBezTo>
                <a:cubicBezTo>
                  <a:pt x="2200210" y="2149815"/>
                  <a:pt x="2022410" y="2359979"/>
                  <a:pt x="1895410" y="2219870"/>
                </a:cubicBezTo>
                <a:cubicBezTo>
                  <a:pt x="1768410" y="2079761"/>
                  <a:pt x="1577910" y="1081485"/>
                  <a:pt x="1438210" y="1063972"/>
                </a:cubicBezTo>
                <a:cubicBezTo>
                  <a:pt x="1298510" y="1046459"/>
                  <a:pt x="1184210" y="1974680"/>
                  <a:pt x="1057210" y="2114789"/>
                </a:cubicBezTo>
                <a:cubicBezTo>
                  <a:pt x="930210" y="2254898"/>
                  <a:pt x="714310" y="2114788"/>
                  <a:pt x="676210" y="1904625"/>
                </a:cubicBezTo>
                <a:cubicBezTo>
                  <a:pt x="638110" y="1694462"/>
                  <a:pt x="917510" y="1046461"/>
                  <a:pt x="828610" y="853811"/>
                </a:cubicBezTo>
                <a:cubicBezTo>
                  <a:pt x="739710" y="661161"/>
                  <a:pt x="244410" y="871323"/>
                  <a:pt x="142810" y="748727"/>
                </a:cubicBezTo>
                <a:cubicBezTo>
                  <a:pt x="41210" y="626131"/>
                  <a:pt x="0" y="236474"/>
                  <a:pt x="219011" y="118237"/>
                </a:cubicBezTo>
                <a:close/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9241B9F-ADC7-4B9E-95CF-7B2866E27AB4}"/>
              </a:ext>
            </a:extLst>
          </p:cNvPr>
          <p:cNvSpPr/>
          <p:nvPr/>
        </p:nvSpPr>
        <p:spPr bwMode="auto">
          <a:xfrm>
            <a:off x="7072313" y="3195639"/>
            <a:ext cx="457200" cy="47307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grpSp>
        <p:nvGrpSpPr>
          <p:cNvPr id="18449" name="Group 132">
            <a:extLst>
              <a:ext uri="{FF2B5EF4-FFF2-40B4-BE49-F238E27FC236}">
                <a16:creationId xmlns:a16="http://schemas.microsoft.com/office/drawing/2014/main" id="{47346296-379F-4357-B6BD-C42779504B67}"/>
              </a:ext>
            </a:extLst>
          </p:cNvPr>
          <p:cNvGrpSpPr>
            <a:grpSpLocks/>
          </p:cNvGrpSpPr>
          <p:nvPr/>
        </p:nvGrpSpPr>
        <p:grpSpPr bwMode="auto">
          <a:xfrm>
            <a:off x="6018213" y="3286126"/>
            <a:ext cx="3700462" cy="2360613"/>
            <a:chOff x="2659383" y="2354414"/>
            <a:chExt cx="3699724" cy="2361854"/>
          </a:xfrm>
        </p:grpSpPr>
        <p:grpSp>
          <p:nvGrpSpPr>
            <p:cNvPr id="18463" name="Group 16">
              <a:extLst>
                <a:ext uri="{FF2B5EF4-FFF2-40B4-BE49-F238E27FC236}">
                  <a16:creationId xmlns:a16="http://schemas.microsoft.com/office/drawing/2014/main" id="{0CDC64B6-08F5-4B97-AB5C-C952C534136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66534" y="3390380"/>
              <a:ext cx="2485423" cy="289921"/>
              <a:chOff x="2112145" y="2360781"/>
              <a:chExt cx="2485423" cy="289921"/>
            </a:xfrm>
          </p:grpSpPr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1F14D193-D32A-4F04-8025-2BC50BF6551D}"/>
                  </a:ext>
                </a:extLst>
              </p:cNvPr>
              <p:cNvSpPr/>
              <p:nvPr/>
            </p:nvSpPr>
            <p:spPr bwMode="auto">
              <a:xfrm>
                <a:off x="2112885" y="2360409"/>
                <a:ext cx="290455" cy="29066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  <a:latin typeface="Tahoma" pitchFamily="34" charset="0"/>
                    <a:ea typeface="ＭＳ Ｐゴシック" pitchFamily="-111" charset="-128"/>
                  </a:rPr>
                  <a:t>e</a:t>
                </a:r>
                <a:endParaRPr lang="en-US" sz="2000" dirty="0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178A95A8-C878-42A2-B091-83AB97A7FA69}"/>
                  </a:ext>
                </a:extLst>
              </p:cNvPr>
              <p:cNvSpPr/>
              <p:nvPr/>
            </p:nvSpPr>
            <p:spPr bwMode="auto">
              <a:xfrm>
                <a:off x="3209629" y="2360409"/>
                <a:ext cx="290454" cy="29066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  <a:latin typeface="Tahoma" pitchFamily="34" charset="0"/>
                    <a:ea typeface="ＭＳ Ｐゴシック" pitchFamily="-111" charset="-128"/>
                  </a:rPr>
                  <a:t>f</a:t>
                </a:r>
                <a:endParaRPr lang="en-US" sz="2000" dirty="0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F84A11FB-A894-4485-B2D8-78C973F338F2}"/>
                  </a:ext>
                </a:extLst>
              </p:cNvPr>
              <p:cNvSpPr/>
              <p:nvPr/>
            </p:nvSpPr>
            <p:spPr bwMode="auto">
              <a:xfrm>
                <a:off x="4306372" y="2360409"/>
                <a:ext cx="290455" cy="29066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  <a:latin typeface="Tahoma" pitchFamily="34" charset="0"/>
                    <a:ea typeface="ＭＳ Ｐゴシック" pitchFamily="-111" charset="-128"/>
                  </a:rPr>
                  <a:t>g</a:t>
                </a:r>
                <a:endParaRPr lang="en-US" sz="2000" dirty="0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</p:grpSp>
        <p:grpSp>
          <p:nvGrpSpPr>
            <p:cNvPr id="18464" name="Group 15">
              <a:extLst>
                <a:ext uri="{FF2B5EF4-FFF2-40B4-BE49-F238E27FC236}">
                  <a16:creationId xmlns:a16="http://schemas.microsoft.com/office/drawing/2014/main" id="{C8BB072C-7023-4F28-9A72-088A2589F01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59383" y="4418908"/>
              <a:ext cx="3699724" cy="297360"/>
              <a:chOff x="1519063" y="3382942"/>
              <a:chExt cx="3699724" cy="297360"/>
            </a:xfrm>
          </p:grpSpPr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CB6AFC14-7726-4F1A-AA31-CBC24A0DF671}"/>
                  </a:ext>
                </a:extLst>
              </p:cNvPr>
              <p:cNvSpPr/>
              <p:nvPr/>
            </p:nvSpPr>
            <p:spPr bwMode="auto">
              <a:xfrm>
                <a:off x="4928333" y="3383283"/>
                <a:ext cx="290454" cy="289077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  <a:latin typeface="Tahoma" pitchFamily="34" charset="0"/>
                    <a:ea typeface="ＭＳ Ｐゴシック" pitchFamily="-111" charset="-128"/>
                  </a:rPr>
                  <a:t>k</a:t>
                </a:r>
                <a:endParaRPr lang="en-US" sz="2000" dirty="0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193A52B7-48EE-45D3-BA96-613A82FFA205}"/>
                  </a:ext>
                </a:extLst>
              </p:cNvPr>
              <p:cNvSpPr/>
              <p:nvPr/>
            </p:nvSpPr>
            <p:spPr bwMode="auto">
              <a:xfrm>
                <a:off x="3791910" y="3391225"/>
                <a:ext cx="290454" cy="289077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  <a:latin typeface="Tahoma" pitchFamily="34" charset="0"/>
                    <a:ea typeface="ＭＳ Ｐゴシック" pitchFamily="-111" charset="-128"/>
                  </a:rPr>
                  <a:t>j</a:t>
                </a:r>
                <a:endParaRPr lang="en-US" sz="2000" dirty="0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F23CD437-9308-45E6-BFAE-D663609623FB}"/>
                  </a:ext>
                </a:extLst>
              </p:cNvPr>
              <p:cNvSpPr/>
              <p:nvPr/>
            </p:nvSpPr>
            <p:spPr bwMode="auto">
              <a:xfrm>
                <a:off x="2655486" y="3383283"/>
                <a:ext cx="290454" cy="289077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  <a:latin typeface="Tahoma" pitchFamily="34" charset="0"/>
                    <a:ea typeface="ＭＳ Ｐゴシック" pitchFamily="-111" charset="-128"/>
                  </a:rPr>
                  <a:t>i</a:t>
                </a:r>
                <a:endParaRPr lang="en-US" sz="2000" dirty="0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E4BFBE5F-DC89-4B95-9378-84F2C781A368}"/>
                  </a:ext>
                </a:extLst>
              </p:cNvPr>
              <p:cNvSpPr/>
              <p:nvPr/>
            </p:nvSpPr>
            <p:spPr bwMode="auto">
              <a:xfrm>
                <a:off x="1519063" y="3391225"/>
                <a:ext cx="290454" cy="289077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  <a:latin typeface="Tahoma" pitchFamily="34" charset="0"/>
                    <a:ea typeface="ＭＳ Ｐゴシック" pitchFamily="-111" charset="-128"/>
                  </a:rPr>
                  <a:t>h</a:t>
                </a:r>
                <a:endParaRPr lang="en-US" sz="2000" dirty="0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</p:grpSp>
        <p:grpSp>
          <p:nvGrpSpPr>
            <p:cNvPr id="18465" name="Group 17">
              <a:extLst>
                <a:ext uri="{FF2B5EF4-FFF2-40B4-BE49-F238E27FC236}">
                  <a16:creationId xmlns:a16="http://schemas.microsoft.com/office/drawing/2014/main" id="{3E938F6E-26FA-4F27-B9B3-4DF2A625994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59383" y="2354414"/>
              <a:ext cx="3699724" cy="297360"/>
              <a:chOff x="1526502" y="1318448"/>
              <a:chExt cx="3699724" cy="297360"/>
            </a:xfrm>
          </p:grpSpPr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037195D3-8ECC-4ACD-8D40-094243F8A553}"/>
                  </a:ext>
                </a:extLst>
              </p:cNvPr>
              <p:cNvSpPr/>
              <p:nvPr/>
            </p:nvSpPr>
            <p:spPr bwMode="auto">
              <a:xfrm>
                <a:off x="4935772" y="1318448"/>
                <a:ext cx="290454" cy="289077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  <a:latin typeface="Tahoma" pitchFamily="34" charset="0"/>
                    <a:ea typeface="ＭＳ Ｐゴシック" pitchFamily="-111" charset="-128"/>
                  </a:rPr>
                  <a:t>d</a:t>
                </a:r>
                <a:endParaRPr lang="en-US" sz="2000" dirty="0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FC471EF9-653D-4FD3-BCDF-5E3381922CC0}"/>
                  </a:ext>
                </a:extLst>
              </p:cNvPr>
              <p:cNvSpPr/>
              <p:nvPr/>
            </p:nvSpPr>
            <p:spPr bwMode="auto">
              <a:xfrm>
                <a:off x="3799349" y="1326390"/>
                <a:ext cx="290454" cy="289077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  <a:latin typeface="Tahoma" pitchFamily="34" charset="0"/>
                    <a:ea typeface="ＭＳ Ｐゴシック" pitchFamily="-111" charset="-128"/>
                  </a:rPr>
                  <a:t>c</a:t>
                </a:r>
                <a:endParaRPr lang="en-US" sz="2000" dirty="0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A9D40E51-2EE3-4219-8297-9A354CB1CB59}"/>
                  </a:ext>
                </a:extLst>
              </p:cNvPr>
              <p:cNvSpPr/>
              <p:nvPr/>
            </p:nvSpPr>
            <p:spPr bwMode="auto">
              <a:xfrm>
                <a:off x="2662925" y="1318448"/>
                <a:ext cx="290454" cy="289077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  <a:latin typeface="Tahoma" pitchFamily="34" charset="0"/>
                    <a:ea typeface="ＭＳ Ｐゴシック" pitchFamily="-111" charset="-128"/>
                  </a:rPr>
                  <a:t>b</a:t>
                </a:r>
                <a:endParaRPr lang="en-US" sz="2000" dirty="0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9FF08388-A1DB-40A4-A590-AECECC630168}"/>
                  </a:ext>
                </a:extLst>
              </p:cNvPr>
              <p:cNvSpPr/>
              <p:nvPr/>
            </p:nvSpPr>
            <p:spPr bwMode="auto">
              <a:xfrm>
                <a:off x="1526502" y="1326390"/>
                <a:ext cx="290454" cy="289077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 dirty="0">
                    <a:solidFill>
                      <a:schemeClr val="tx1"/>
                    </a:solidFill>
                    <a:latin typeface="Tahoma" pitchFamily="34" charset="0"/>
                    <a:ea typeface="ＭＳ Ｐゴシック" pitchFamily="-111" charset="-128"/>
                  </a:rPr>
                  <a:t>a</a:t>
                </a:r>
              </a:p>
            </p:txBody>
          </p:sp>
        </p:grp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4DBEA5C1-3BD3-4F00-9267-71883B496EEB}"/>
                </a:ext>
              </a:extLst>
            </p:cNvPr>
            <p:cNvCxnSpPr/>
            <p:nvPr/>
          </p:nvCxnSpPr>
          <p:spPr bwMode="auto">
            <a:xfrm flipV="1">
              <a:off x="2949837" y="2506894"/>
              <a:ext cx="845969" cy="7942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74695353-C37E-4C8F-AF6D-A621C12EDBB7}"/>
                </a:ext>
              </a:extLst>
            </p:cNvPr>
            <p:cNvCxnSpPr>
              <a:stCxn id="42" idx="6"/>
              <a:endCxn id="41" idx="2"/>
            </p:cNvCxnSpPr>
            <p:nvPr/>
          </p:nvCxnSpPr>
          <p:spPr bwMode="auto">
            <a:xfrm>
              <a:off x="4086260" y="2498953"/>
              <a:ext cx="845969" cy="7941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F65958CB-9E52-4F39-A88F-895685CFFB9C}"/>
                </a:ext>
              </a:extLst>
            </p:cNvPr>
            <p:cNvCxnSpPr>
              <a:stCxn id="41" idx="6"/>
              <a:endCxn id="40" idx="2"/>
            </p:cNvCxnSpPr>
            <p:nvPr/>
          </p:nvCxnSpPr>
          <p:spPr bwMode="auto">
            <a:xfrm flipV="1">
              <a:off x="5222684" y="2498953"/>
              <a:ext cx="845969" cy="7941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0F3348D6-54D6-405E-8072-0A5EDE1A1977}"/>
                </a:ext>
              </a:extLst>
            </p:cNvPr>
            <p:cNvCxnSpPr>
              <a:stCxn id="49" idx="7"/>
              <a:endCxn id="42" idx="3"/>
            </p:cNvCxnSpPr>
            <p:nvPr/>
          </p:nvCxnSpPr>
          <p:spPr bwMode="auto">
            <a:xfrm rot="5400000" flipH="1" flipV="1">
              <a:off x="3260624" y="2854858"/>
              <a:ext cx="830699" cy="325372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5C1F1846-539F-43E1-B631-7F0B6306319A}"/>
                </a:ext>
              </a:extLst>
            </p:cNvPr>
            <p:cNvCxnSpPr>
              <a:stCxn id="51" idx="1"/>
              <a:endCxn id="41" idx="5"/>
            </p:cNvCxnSpPr>
            <p:nvPr/>
          </p:nvCxnSpPr>
          <p:spPr bwMode="auto">
            <a:xfrm rot="16200000" flipV="1">
              <a:off x="4930343" y="2858035"/>
              <a:ext cx="824346" cy="325372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A22AA010-3AA5-4F3F-A997-C7F3D77949C5}"/>
                </a:ext>
              </a:extLst>
            </p:cNvPr>
            <p:cNvCxnSpPr>
              <a:stCxn id="50" idx="7"/>
              <a:endCxn id="41" idx="3"/>
            </p:cNvCxnSpPr>
            <p:nvPr/>
          </p:nvCxnSpPr>
          <p:spPr bwMode="auto">
            <a:xfrm rot="5400000" flipH="1" flipV="1">
              <a:off x="4381178" y="2838988"/>
              <a:ext cx="824346" cy="363464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0C0DF1E9-4DF2-4702-A6AA-B303B3CBCF35}"/>
                </a:ext>
              </a:extLst>
            </p:cNvPr>
            <p:cNvCxnSpPr>
              <a:stCxn id="50" idx="1"/>
              <a:endCxn id="42" idx="5"/>
            </p:cNvCxnSpPr>
            <p:nvPr/>
          </p:nvCxnSpPr>
          <p:spPr bwMode="auto">
            <a:xfrm rot="16200000" flipV="1">
              <a:off x="3809789" y="2835812"/>
              <a:ext cx="830699" cy="363464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F26AB51C-B005-4A39-92DB-AE5DDAB6F638}"/>
                </a:ext>
              </a:extLst>
            </p:cNvPr>
            <p:cNvCxnSpPr>
              <a:stCxn id="48" idx="6"/>
              <a:endCxn id="47" idx="2"/>
            </p:cNvCxnSpPr>
            <p:nvPr/>
          </p:nvCxnSpPr>
          <p:spPr bwMode="auto">
            <a:xfrm flipV="1">
              <a:off x="2949837" y="4563788"/>
              <a:ext cx="845969" cy="7941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001D6E83-7196-47DB-9D1E-E90C7C9F7F03}"/>
                </a:ext>
              </a:extLst>
            </p:cNvPr>
            <p:cNvCxnSpPr>
              <a:stCxn id="47" idx="6"/>
              <a:endCxn id="45" idx="2"/>
            </p:cNvCxnSpPr>
            <p:nvPr/>
          </p:nvCxnSpPr>
          <p:spPr bwMode="auto">
            <a:xfrm>
              <a:off x="4086260" y="4563788"/>
              <a:ext cx="845969" cy="7941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D3957AE6-9067-4139-A9DC-10FF59FB83AE}"/>
                </a:ext>
              </a:extLst>
            </p:cNvPr>
            <p:cNvCxnSpPr>
              <a:stCxn id="45" idx="6"/>
              <a:endCxn id="44" idx="2"/>
            </p:cNvCxnSpPr>
            <p:nvPr/>
          </p:nvCxnSpPr>
          <p:spPr bwMode="auto">
            <a:xfrm flipV="1">
              <a:off x="5222684" y="4563788"/>
              <a:ext cx="845969" cy="7941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E603CA09-D0EF-454E-99BA-2AF2C20AA25D}"/>
                </a:ext>
              </a:extLst>
            </p:cNvPr>
            <p:cNvCxnSpPr>
              <a:stCxn id="47" idx="1"/>
              <a:endCxn id="49" idx="5"/>
            </p:cNvCxnSpPr>
            <p:nvPr/>
          </p:nvCxnSpPr>
          <p:spPr bwMode="auto">
            <a:xfrm rot="16200000" flipV="1">
              <a:off x="3263801" y="3887275"/>
              <a:ext cx="824346" cy="325372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F67B17CE-E6F0-4752-8B90-2C89E05CD87E}"/>
                </a:ext>
              </a:extLst>
            </p:cNvPr>
            <p:cNvCxnSpPr>
              <a:stCxn id="45" idx="7"/>
              <a:endCxn id="51" idx="3"/>
            </p:cNvCxnSpPr>
            <p:nvPr/>
          </p:nvCxnSpPr>
          <p:spPr bwMode="auto">
            <a:xfrm rot="5400000" flipH="1" flipV="1">
              <a:off x="4927167" y="3890452"/>
              <a:ext cx="830699" cy="325372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3E9AC69D-4401-4DCD-95CD-6B60056D2854}"/>
                </a:ext>
              </a:extLst>
            </p:cNvPr>
            <p:cNvCxnSpPr>
              <a:stCxn id="45" idx="1"/>
              <a:endCxn id="50" idx="5"/>
            </p:cNvCxnSpPr>
            <p:nvPr/>
          </p:nvCxnSpPr>
          <p:spPr bwMode="auto">
            <a:xfrm rot="16200000" flipV="1">
              <a:off x="4378001" y="3871406"/>
              <a:ext cx="830699" cy="363464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89B8A9B7-0275-4540-A4CB-FAB38FA75C46}"/>
                </a:ext>
              </a:extLst>
            </p:cNvPr>
            <p:cNvCxnSpPr>
              <a:stCxn id="47" idx="7"/>
              <a:endCxn id="50" idx="3"/>
            </p:cNvCxnSpPr>
            <p:nvPr/>
          </p:nvCxnSpPr>
          <p:spPr bwMode="auto">
            <a:xfrm rot="5400000" flipH="1" flipV="1">
              <a:off x="3812966" y="3868229"/>
              <a:ext cx="824346" cy="363464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002C90B3-DFE2-4E0B-A14B-AA669B6F69D4}"/>
              </a:ext>
            </a:extLst>
          </p:cNvPr>
          <p:cNvCxnSpPr>
            <a:endCxn id="21" idx="2"/>
          </p:cNvCxnSpPr>
          <p:nvPr/>
        </p:nvCxnSpPr>
        <p:spPr bwMode="auto">
          <a:xfrm flipV="1">
            <a:off x="4608513" y="3432175"/>
            <a:ext cx="2463800" cy="71438"/>
          </a:xfrm>
          <a:prstGeom prst="straightConnector1">
            <a:avLst/>
          </a:prstGeom>
          <a:ln w="28575">
            <a:headEnd type="none" w="med" len="med"/>
            <a:tailEnd type="arrow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sp>
        <p:nvSpPr>
          <p:cNvPr id="55" name="Oval 54">
            <a:extLst>
              <a:ext uri="{FF2B5EF4-FFF2-40B4-BE49-F238E27FC236}">
                <a16:creationId xmlns:a16="http://schemas.microsoft.com/office/drawing/2014/main" id="{D9046B6A-4951-4735-B191-D2EFA51DB4D8}"/>
              </a:ext>
            </a:extLst>
          </p:cNvPr>
          <p:cNvSpPr/>
          <p:nvPr/>
        </p:nvSpPr>
        <p:spPr bwMode="auto">
          <a:xfrm>
            <a:off x="7148513" y="3289301"/>
            <a:ext cx="290512" cy="2905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000" dirty="0" err="1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b</a:t>
            </a:r>
            <a:endParaRPr lang="en-US" sz="2000" dirty="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ECE770A8-EB6E-4119-8006-A624DC6D4CF9}"/>
              </a:ext>
            </a:extLst>
          </p:cNvPr>
          <p:cNvSpPr/>
          <p:nvPr/>
        </p:nvSpPr>
        <p:spPr bwMode="auto">
          <a:xfrm>
            <a:off x="7148513" y="5332414"/>
            <a:ext cx="290512" cy="288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000" dirty="0" err="1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i</a:t>
            </a:r>
            <a:endParaRPr lang="en-US" sz="2000" dirty="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59C117C9-EA30-4034-88E8-57E8013818A4}"/>
              </a:ext>
            </a:extLst>
          </p:cNvPr>
          <p:cNvSpPr/>
          <p:nvPr/>
        </p:nvSpPr>
        <p:spPr bwMode="auto">
          <a:xfrm>
            <a:off x="2881313" y="5027614"/>
            <a:ext cx="290512" cy="288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000" dirty="0" err="1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h</a:t>
            </a:r>
            <a:endParaRPr lang="en-US" sz="2000" dirty="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4CE53A47-9BDB-4365-938A-567FFE688862}"/>
              </a:ext>
            </a:extLst>
          </p:cNvPr>
          <p:cNvSpPr/>
          <p:nvPr/>
        </p:nvSpPr>
        <p:spPr bwMode="auto">
          <a:xfrm>
            <a:off x="2895601" y="4432301"/>
            <a:ext cx="290513" cy="2905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000" dirty="0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a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07E9B1D3-F3C3-4B76-B189-756BFB429628}"/>
              </a:ext>
            </a:extLst>
          </p:cNvPr>
          <p:cNvSpPr/>
          <p:nvPr/>
        </p:nvSpPr>
        <p:spPr bwMode="auto">
          <a:xfrm>
            <a:off x="2881313" y="5011738"/>
            <a:ext cx="290512" cy="2905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000" dirty="0" err="1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i</a:t>
            </a:r>
            <a:endParaRPr lang="en-US" sz="2000" dirty="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4FA6AF46-8210-4343-8B15-72D17686C0B2}"/>
              </a:ext>
            </a:extLst>
          </p:cNvPr>
          <p:cNvSpPr/>
          <p:nvPr/>
        </p:nvSpPr>
        <p:spPr bwMode="auto">
          <a:xfrm>
            <a:off x="2895601" y="4418014"/>
            <a:ext cx="290513" cy="288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000" dirty="0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b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54F50202-9D6D-4D4B-AF78-1D738BAF92D1}"/>
              </a:ext>
            </a:extLst>
          </p:cNvPr>
          <p:cNvSpPr/>
          <p:nvPr/>
        </p:nvSpPr>
        <p:spPr bwMode="auto">
          <a:xfrm>
            <a:off x="6640513" y="4302126"/>
            <a:ext cx="290512" cy="2905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000" dirty="0" err="1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e</a:t>
            </a:r>
            <a:endParaRPr lang="en-US" sz="2000" dirty="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275C959B-CF65-47EB-A137-0BA9D2910CB5}"/>
              </a:ext>
            </a:extLst>
          </p:cNvPr>
          <p:cNvSpPr/>
          <p:nvPr/>
        </p:nvSpPr>
        <p:spPr bwMode="auto">
          <a:xfrm>
            <a:off x="7737476" y="4302126"/>
            <a:ext cx="290513" cy="2905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000" dirty="0" err="1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f</a:t>
            </a:r>
            <a:endParaRPr lang="en-US" sz="2000" dirty="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F6F92426-3C94-4394-928D-097DE43E7C9B}"/>
              </a:ext>
            </a:extLst>
          </p:cNvPr>
          <p:cNvSpPr/>
          <p:nvPr/>
        </p:nvSpPr>
        <p:spPr bwMode="auto">
          <a:xfrm>
            <a:off x="8305801" y="5338763"/>
            <a:ext cx="290513" cy="2905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000" dirty="0" err="1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j</a:t>
            </a:r>
            <a:endParaRPr lang="en-US" sz="2000" dirty="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B9A2780A-163C-4646-BDC8-988DA51C3899}"/>
              </a:ext>
            </a:extLst>
          </p:cNvPr>
          <p:cNvSpPr/>
          <p:nvPr/>
        </p:nvSpPr>
        <p:spPr bwMode="auto">
          <a:xfrm>
            <a:off x="8305801" y="3275014"/>
            <a:ext cx="290513" cy="288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000" dirty="0" err="1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c</a:t>
            </a:r>
            <a:endParaRPr lang="en-US" sz="2000" dirty="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1C9BD585-29E8-4DD1-9005-0668610DD5BD}"/>
              </a:ext>
            </a:extLst>
          </p:cNvPr>
          <p:cNvSpPr/>
          <p:nvPr/>
        </p:nvSpPr>
        <p:spPr bwMode="auto">
          <a:xfrm rot="16200000">
            <a:off x="1052513" y="4114800"/>
            <a:ext cx="3124200" cy="1143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3600" dirty="0">
                <a:solidFill>
                  <a:schemeClr val="bg1"/>
                </a:solidFill>
                <a:latin typeface="Tahoma" pitchFamily="-64" charset="0"/>
              </a:rPr>
              <a:t>Scheduler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6A710EFE-509D-41F7-AA03-3724204726B1}"/>
              </a:ext>
            </a:extLst>
          </p:cNvPr>
          <p:cNvSpPr txBox="1"/>
          <p:nvPr/>
        </p:nvSpPr>
        <p:spPr>
          <a:xfrm>
            <a:off x="3505200" y="6315075"/>
            <a:ext cx="5922964" cy="4000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000" dirty="0"/>
              <a:t>The process repeats until the scheduler is empty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7622E-6 6.01573E-8 L 0.09936 -0.11199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8" y="-5599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6 -0.00093 L 0.10092 0.13442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3" y="67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834 -0.01157 0.01667 -0.02291 -0.01199 0 C -0.04065 0.0229 -0.09641 0.11892 -0.17214 0.13674 C -0.24787 0.15455 -0.35731 0.13049 -0.46674 0.10666 " pathEditMode="relative" ptsTypes="aaaA">
                                      <p:cBhvr>
                                        <p:cTn id="4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6254 -0.05206 -0.12507 -0.10389 -0.20237 -0.10459 C -0.27966 -0.10528 -0.37173 -0.05461 -0.46379 -0.00394 " pathEditMode="relative" ptsTypes="aaA">
                                      <p:cBhvr>
                                        <p:cTn id="4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"/>
                            </p:stCondLst>
                            <p:childTnLst>
                              <p:par>
                                <p:cTn id="5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"/>
                            </p:stCondLst>
                            <p:childTnLst>
                              <p:par>
                                <p:cTn id="65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7622E-6 6.01573E-8 L 0.09936 -0.11199 " pathEditMode="relative" rAng="0" ptsTypes="AA">
                                      <p:cBhvr>
                                        <p:cTn id="7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8" y="-5599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6 -0.00093 L 0.10092 0.13442 " pathEditMode="relative" rAng="0" ptsTypes="AA">
                                      <p:cBhvr>
                                        <p:cTn id="7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3" y="67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0" presetClass="path" presetSubtype="0" ac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1075E-6 1.97131E-6 C -0.00903 0.03054 -0.01789 0.06108 -0.06253 0.07242 C -0.10752 0.08376 -0.19645 0.06316 -0.26889 0.06825 C -0.34115 0.07334 -0.44016 0.1062 -0.49696 0.1025 C -0.55376 0.09879 -0.58155 0.07242 -0.60934 0.04627 " pathEditMode="relative" rAng="0" ptsTypes="aaaaA">
                                      <p:cBhvr>
                                        <p:cTn id="109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467" y="5298"/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0" presetClass="path" presetSubtype="0" ac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2614E-7 1.38362E-6 C -0.01094 -0.02291 -0.02171 -0.04512 -0.06601 -0.04604 C -0.11047 -0.04697 -0.20584 -0.00532 -0.26611 -0.00579 C -0.32638 -0.00602 -0.37676 -0.02753 -0.42713 -0.04882 " pathEditMode="relative" rAng="0" ptsTypes="aaaA">
                                      <p:cBhvr>
                                        <p:cTn id="111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365" y="-2453"/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0" presetClass="path" presetSubtype="0" ac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5119E-6 -1.23091E-6 C -0.0224 0.03309 -0.04429 0.06617 -0.08216 0.07381 C -0.12002 0.08145 -0.15112 0.04419 -0.2272 0.04558 C -0.30345 0.04628 -0.42157 0.06247 -0.53951 0.07913 " pathEditMode="relative" rAng="0" ptsTypes="aaaA">
                                      <p:cBhvr>
                                        <p:cTn id="113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976" y="4072"/>
                                    </p:animMotion>
                                  </p:childTnLst>
                                </p:cTn>
                              </p:par>
                              <p:par>
                                <p:cTn id="114" presetID="0" presetClass="path" presetSubtype="0" ac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2536 -0.01874 -0.05072 -0.03748 -0.08615 -0.04836 C -0.12159 -0.05923 -0.16293 -0.06317 -0.21295 -0.06456 C -0.26298 -0.06594 -0.32291 -0.07127 -0.38666 -0.05646 C -0.4504 -0.04165 -0.52284 -0.00879 -0.5951 0.02406 " pathEditMode="relative" ptsTypes="aaaaA">
                                      <p:cBhvr>
                                        <p:cTn id="115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7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  <p:bldP spid="15" grpId="1" animBg="1"/>
      <p:bldP spid="17" grpId="0" animBg="1"/>
      <p:bldP spid="17" grpId="1" animBg="1"/>
      <p:bldP spid="21" grpId="0" animBg="1"/>
      <p:bldP spid="55" grpId="0" animBg="1"/>
      <p:bldP spid="55" grpId="1" animBg="1"/>
      <p:bldP spid="55" grpId="2" animBg="1"/>
      <p:bldP spid="56" grpId="0" animBg="1"/>
      <p:bldP spid="56" grpId="1" animBg="1"/>
      <p:bldP spid="56" grpId="2" animBg="1"/>
      <p:bldP spid="57" grpId="0" animBg="1"/>
      <p:bldP spid="57" grpId="1" animBg="1"/>
      <p:bldP spid="57" grpId="2" animBg="1"/>
      <p:bldP spid="58" grpId="0" animBg="1"/>
      <p:bldP spid="58" grpId="1" animBg="1"/>
      <p:bldP spid="58" grpId="2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1" grpId="2" animBg="1"/>
      <p:bldP spid="62" grpId="0" animBg="1"/>
      <p:bldP spid="62" grpId="1" animBg="1"/>
      <p:bldP spid="62" grpId="2" animBg="1"/>
      <p:bldP spid="63" grpId="0" animBg="1"/>
      <p:bldP spid="63" grpId="1" animBg="1"/>
      <p:bldP spid="63" grpId="2" animBg="1"/>
      <p:bldP spid="64" grpId="0" animBg="1"/>
      <p:bldP spid="64" grpId="1" animBg="1"/>
      <p:bldP spid="64" grpId="2" animBg="1"/>
      <p:bldP spid="6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E44B425E-0FD5-4755-80DF-C15366A32F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51560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400" dirty="0"/>
              <a:t>Components of the GraphLab Engine: The Sync Operation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2AD087BA-870D-4499-8756-3715BFAEBD9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572000"/>
          </a:xfrm>
        </p:spPr>
        <p:txBody>
          <a:bodyPr>
            <a:normAutofit lnSpcReduction="10000"/>
          </a:bodyPr>
          <a:lstStyle/>
          <a:p>
            <a:pPr marL="342900" lvl="1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/>
              <a:t>The GraphLab engine incorporates three main parts:</a:t>
            </a:r>
          </a:p>
          <a:p>
            <a:pPr marL="914400" lvl="1" indent="-457200" algn="just">
              <a:lnSpc>
                <a:spcPct val="100000"/>
              </a:lnSpc>
              <a:buFont typeface="+mj-lt"/>
              <a:buAutoNum type="arabicPeriod" startAt="3"/>
            </a:pPr>
            <a:r>
              <a:rPr lang="en-US" altLang="en-US" sz="2000" dirty="0"/>
              <a:t>The </a:t>
            </a:r>
            <a:r>
              <a:rPr lang="en-US" altLang="en-US" sz="2000" dirty="0">
                <a:solidFill>
                  <a:srgbClr val="0070C0"/>
                </a:solidFill>
              </a:rPr>
              <a:t>sync operation</a:t>
            </a:r>
            <a:r>
              <a:rPr lang="en-US" altLang="en-US" sz="2000" dirty="0"/>
              <a:t>, which maintains global statistics describing data stored in the data-graph</a:t>
            </a:r>
          </a:p>
          <a:p>
            <a:pPr marL="800100" lvl="1" indent="-342900" algn="just" eaLnBrk="1" hangingPunct="1">
              <a:buFontTx/>
              <a:buAutoNum type="arabicPeriod" startAt="3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347663" indent="-347663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Global values maintained by the sync operation can be written by </a:t>
            </a:r>
            <a:r>
              <a:rPr lang="en-US" altLang="en-US" sz="2400" b="1" i="1" dirty="0"/>
              <a:t>all</a:t>
            </a:r>
            <a:r>
              <a:rPr lang="en-US" altLang="en-US" sz="2400" dirty="0"/>
              <a:t> update functions across the cluster machines</a:t>
            </a:r>
          </a:p>
          <a:p>
            <a:pPr marL="347663" indent="-347663" algn="just" eaLnBrk="1" hangingPunct="1">
              <a:buFont typeface="Wingdings" panose="05000000000000000000" pitchFamily="2" charset="2"/>
              <a:buChar char="§"/>
            </a:pPr>
            <a:endParaRPr lang="en-US" altLang="en-US" sz="2000" dirty="0"/>
          </a:p>
          <a:p>
            <a:pPr marL="347663" indent="-347663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The sync operation is similar to Pregel’s aggregators</a:t>
            </a:r>
          </a:p>
          <a:p>
            <a:pPr marL="347663" indent="-347663" algn="just" eaLnBrk="1" hangingPunct="1">
              <a:buFont typeface="Wingdings" panose="05000000000000000000" pitchFamily="2" charset="2"/>
              <a:buChar char="§"/>
            </a:pPr>
            <a:endParaRPr lang="en-US" altLang="en-US" sz="2000" dirty="0"/>
          </a:p>
          <a:p>
            <a:pPr marL="347663" indent="-347663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A mutual exclusion mechanism is applied by the sync operation to avoid write-write conflicts</a:t>
            </a:r>
          </a:p>
          <a:p>
            <a:pPr marL="347663" indent="-347663" algn="just" eaLnBrk="1" hangingPunct="1">
              <a:buFont typeface="Wingdings" panose="05000000000000000000" pitchFamily="2" charset="2"/>
              <a:buChar char="§"/>
            </a:pPr>
            <a:endParaRPr lang="en-US" altLang="en-US" sz="2000" dirty="0"/>
          </a:p>
          <a:p>
            <a:pPr marL="347663" indent="-347663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For scalability reasons, the sync operation is not enabled by default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i="1" dirty="0">
              <a:solidFill>
                <a:srgbClr val="0000F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5C28D580-CEC2-4A05-92C1-0020E5274CFA}"/>
              </a:ext>
            </a:extLst>
          </p:cNvPr>
          <p:cNvSpPr/>
          <p:nvPr/>
        </p:nvSpPr>
        <p:spPr>
          <a:xfrm>
            <a:off x="4572000" y="1828800"/>
            <a:ext cx="2895600" cy="10668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dirty="0"/>
              <a:t>GraphLab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7013591-9265-4EFE-9B5A-00E96CA82A86}"/>
              </a:ext>
            </a:extLst>
          </p:cNvPr>
          <p:cNvCxnSpPr>
            <a:stCxn id="4" idx="2"/>
            <a:endCxn id="13" idx="0"/>
          </p:cNvCxnSpPr>
          <p:nvPr/>
        </p:nvCxnSpPr>
        <p:spPr>
          <a:xfrm flipH="1">
            <a:off x="2999855" y="2895600"/>
            <a:ext cx="3019945" cy="116363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E07DB6D3-AC4F-4829-B074-FCBF5314C551}"/>
              </a:ext>
            </a:extLst>
          </p:cNvPr>
          <p:cNvSpPr/>
          <p:nvPr/>
        </p:nvSpPr>
        <p:spPr>
          <a:xfrm>
            <a:off x="2302942" y="4059238"/>
            <a:ext cx="1393825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Motivation &amp; Definition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48DD608-45E3-4041-9D5C-41EDA4DA4E73}"/>
              </a:ext>
            </a:extLst>
          </p:cNvPr>
          <p:cNvCxnSpPr>
            <a:stCxn id="4" idx="2"/>
            <a:endCxn id="16" idx="0"/>
          </p:cNvCxnSpPr>
          <p:nvPr/>
        </p:nvCxnSpPr>
        <p:spPr>
          <a:xfrm>
            <a:off x="6019800" y="2895600"/>
            <a:ext cx="2655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hevron 21">
            <a:extLst>
              <a:ext uri="{FF2B5EF4-FFF2-40B4-BE49-F238E27FC236}">
                <a16:creationId xmlns:a16="http://schemas.microsoft.com/office/drawing/2014/main" id="{7559AAF8-9F34-44F4-BFCB-F6DCE9EA3AC0}"/>
              </a:ext>
            </a:extLst>
          </p:cNvPr>
          <p:cNvSpPr/>
          <p:nvPr/>
        </p:nvSpPr>
        <p:spPr>
          <a:xfrm rot="16200000">
            <a:off x="5673078" y="5089398"/>
            <a:ext cx="758952" cy="758952"/>
          </a:xfrm>
          <a:prstGeom prst="right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7AF416CB-038E-4E21-AE8B-3BBD6C47B068}"/>
              </a:ext>
            </a:extLst>
          </p:cNvPr>
          <p:cNvSpPr/>
          <p:nvPr/>
        </p:nvSpPr>
        <p:spPr>
          <a:xfrm>
            <a:off x="6847954" y="4060825"/>
            <a:ext cx="1600200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Programming Model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530A5827-CF31-4F9A-994E-91B8A602932A}"/>
              </a:ext>
            </a:extLst>
          </p:cNvPr>
          <p:cNvSpPr/>
          <p:nvPr/>
        </p:nvSpPr>
        <p:spPr>
          <a:xfrm>
            <a:off x="3739629" y="4060825"/>
            <a:ext cx="1466850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Input, Output &amp; Components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E3D67508-D983-4816-9BA6-269AA69A7C1B}"/>
              </a:ext>
            </a:extLst>
          </p:cNvPr>
          <p:cNvSpPr/>
          <p:nvPr/>
        </p:nvSpPr>
        <p:spPr>
          <a:xfrm>
            <a:off x="5246167" y="4060825"/>
            <a:ext cx="1552575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Architectural Model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92CA639-489A-42D2-9CCA-A88D3F57C854}"/>
              </a:ext>
            </a:extLst>
          </p:cNvPr>
          <p:cNvCxnSpPr>
            <a:stCxn id="4" idx="2"/>
            <a:endCxn id="12" idx="0"/>
          </p:cNvCxnSpPr>
          <p:nvPr/>
        </p:nvCxnSpPr>
        <p:spPr>
          <a:xfrm>
            <a:off x="6019800" y="2895600"/>
            <a:ext cx="1628254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EB39038-71DA-432B-BC10-B4757334FB39}"/>
              </a:ext>
            </a:extLst>
          </p:cNvPr>
          <p:cNvCxnSpPr>
            <a:stCxn id="4" idx="2"/>
            <a:endCxn id="14" idx="0"/>
          </p:cNvCxnSpPr>
          <p:nvPr/>
        </p:nvCxnSpPr>
        <p:spPr>
          <a:xfrm flipH="1">
            <a:off x="4473054" y="2895600"/>
            <a:ext cx="1546746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36C23ABB-6E62-403F-BF08-10E8F3DC02D8}"/>
              </a:ext>
            </a:extLst>
          </p:cNvPr>
          <p:cNvSpPr/>
          <p:nvPr/>
        </p:nvSpPr>
        <p:spPr>
          <a:xfrm>
            <a:off x="8491017" y="4049713"/>
            <a:ext cx="1598613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Computation Model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09FF32D9-504A-4A05-AB10-A2F2EFA761E3}"/>
              </a:ext>
            </a:extLst>
          </p:cNvPr>
          <p:cNvCxnSpPr>
            <a:stCxn id="4" idx="2"/>
            <a:endCxn id="36" idx="0"/>
          </p:cNvCxnSpPr>
          <p:nvPr/>
        </p:nvCxnSpPr>
        <p:spPr>
          <a:xfrm>
            <a:off x="6019800" y="2895600"/>
            <a:ext cx="3270524" cy="11541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">
            <a:extLst>
              <a:ext uri="{FF2B5EF4-FFF2-40B4-BE49-F238E27FC236}">
                <a16:creationId xmlns:a16="http://schemas.microsoft.com/office/drawing/2014/main" id="{81F46DC1-1F1F-4FCB-A09B-0D9D0D43BF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515600" cy="1325880"/>
          </a:xfrm>
        </p:spPr>
        <p:txBody>
          <a:bodyPr/>
          <a:lstStyle/>
          <a:p>
            <a:pPr eaLnBrk="1" hangingPunct="1"/>
            <a:r>
              <a:rPr lang="en-US" altLang="en-US" dirty="0"/>
              <a:t>The GraphLab Analytics Engine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EFB6F46D-67E7-49C6-97A6-BC67A4087B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Architectural Model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72C89605-E9AE-48FD-91C3-026F90630AF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861560"/>
          </a:xfrm>
        </p:spPr>
        <p:txBody>
          <a:bodyPr>
            <a:normAutofit fontScale="92500" lnSpcReduction="10000"/>
          </a:bodyPr>
          <a:lstStyle/>
          <a:p>
            <a:pPr marL="342900" lvl="1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dirty="0"/>
              <a:t>GraphLab adopts a peer-to-peer architecture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All engine instances are symmetric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Engine instances communicate together using Remote Procedure Call (RPC) protocol over TCP/IP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The first triggered engine has an additional responsibility of being a monitoring/master engine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342900" lvl="1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Advantages: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Highly scalable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Precludes centralized bottlenecks and single point of failures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342900" lvl="1" indent="-3429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Main disadvantage: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Complexity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i="1" dirty="0">
              <a:solidFill>
                <a:srgbClr val="0000F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B1689C37-343D-4054-B805-0386804893AC}"/>
              </a:ext>
            </a:extLst>
          </p:cNvPr>
          <p:cNvSpPr/>
          <p:nvPr/>
        </p:nvSpPr>
        <p:spPr>
          <a:xfrm>
            <a:off x="4572000" y="1828800"/>
            <a:ext cx="2895600" cy="10668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dirty="0"/>
              <a:t>GraphLab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8AC85E6-A83A-484A-8C15-91DDEFAD5938}"/>
              </a:ext>
            </a:extLst>
          </p:cNvPr>
          <p:cNvCxnSpPr>
            <a:stCxn id="4" idx="2"/>
            <a:endCxn id="13" idx="0"/>
          </p:cNvCxnSpPr>
          <p:nvPr/>
        </p:nvCxnSpPr>
        <p:spPr>
          <a:xfrm flipH="1">
            <a:off x="2999855" y="2895600"/>
            <a:ext cx="3019945" cy="116363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1BF77892-021C-4653-8CFA-4DC456B5F85C}"/>
              </a:ext>
            </a:extLst>
          </p:cNvPr>
          <p:cNvSpPr/>
          <p:nvPr/>
        </p:nvSpPr>
        <p:spPr>
          <a:xfrm>
            <a:off x="2302942" y="4059238"/>
            <a:ext cx="1393825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Motivation &amp; Definition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6861F30-A123-4257-ADC4-B9E9D2CBC8DA}"/>
              </a:ext>
            </a:extLst>
          </p:cNvPr>
          <p:cNvCxnSpPr>
            <a:stCxn id="4" idx="2"/>
            <a:endCxn id="16" idx="0"/>
          </p:cNvCxnSpPr>
          <p:nvPr/>
        </p:nvCxnSpPr>
        <p:spPr>
          <a:xfrm>
            <a:off x="6019800" y="2895600"/>
            <a:ext cx="2655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hevron 21">
            <a:extLst>
              <a:ext uri="{FF2B5EF4-FFF2-40B4-BE49-F238E27FC236}">
                <a16:creationId xmlns:a16="http://schemas.microsoft.com/office/drawing/2014/main" id="{49B97F82-E875-40A2-8659-74EFFDD9612C}"/>
              </a:ext>
            </a:extLst>
          </p:cNvPr>
          <p:cNvSpPr/>
          <p:nvPr/>
        </p:nvSpPr>
        <p:spPr>
          <a:xfrm rot="16200000">
            <a:off x="7281214" y="5068761"/>
            <a:ext cx="758952" cy="758952"/>
          </a:xfrm>
          <a:prstGeom prst="right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0E33CB01-CEE6-4CC9-8C33-0F3F01DFCE6C}"/>
              </a:ext>
            </a:extLst>
          </p:cNvPr>
          <p:cNvSpPr/>
          <p:nvPr/>
        </p:nvSpPr>
        <p:spPr>
          <a:xfrm>
            <a:off x="6847954" y="4060825"/>
            <a:ext cx="1600200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Programming Model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888459CE-02ED-4C50-9143-C64ACBCB1156}"/>
              </a:ext>
            </a:extLst>
          </p:cNvPr>
          <p:cNvSpPr/>
          <p:nvPr/>
        </p:nvSpPr>
        <p:spPr>
          <a:xfrm>
            <a:off x="3739629" y="4060825"/>
            <a:ext cx="1466850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Input, Output &amp; Components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A2FC3907-ED69-4FD1-8848-C06E03EAFA4A}"/>
              </a:ext>
            </a:extLst>
          </p:cNvPr>
          <p:cNvSpPr/>
          <p:nvPr/>
        </p:nvSpPr>
        <p:spPr>
          <a:xfrm>
            <a:off x="5246167" y="4060825"/>
            <a:ext cx="1552575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Architectural Model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223AF10-4877-4FA6-BEF7-FE7F7C134853}"/>
              </a:ext>
            </a:extLst>
          </p:cNvPr>
          <p:cNvCxnSpPr>
            <a:stCxn id="4" idx="2"/>
            <a:endCxn id="12" idx="0"/>
          </p:cNvCxnSpPr>
          <p:nvPr/>
        </p:nvCxnSpPr>
        <p:spPr>
          <a:xfrm>
            <a:off x="6019800" y="2895600"/>
            <a:ext cx="1628254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E71D789-B425-43B5-92E5-4DBF592E53C9}"/>
              </a:ext>
            </a:extLst>
          </p:cNvPr>
          <p:cNvCxnSpPr>
            <a:stCxn id="4" idx="2"/>
            <a:endCxn id="14" idx="0"/>
          </p:cNvCxnSpPr>
          <p:nvPr/>
        </p:nvCxnSpPr>
        <p:spPr>
          <a:xfrm flipH="1">
            <a:off x="4473054" y="2895600"/>
            <a:ext cx="1546746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1BD0861B-5F77-42EC-A8F4-5ED8A25EAF8C}"/>
              </a:ext>
            </a:extLst>
          </p:cNvPr>
          <p:cNvSpPr/>
          <p:nvPr/>
        </p:nvSpPr>
        <p:spPr>
          <a:xfrm>
            <a:off x="8491017" y="4049713"/>
            <a:ext cx="1598613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Computation Model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59C7AAEE-1AA6-4661-9C9D-D55C09FC17DB}"/>
              </a:ext>
            </a:extLst>
          </p:cNvPr>
          <p:cNvCxnSpPr>
            <a:stCxn id="4" idx="2"/>
            <a:endCxn id="36" idx="0"/>
          </p:cNvCxnSpPr>
          <p:nvPr/>
        </p:nvCxnSpPr>
        <p:spPr>
          <a:xfrm>
            <a:off x="6019800" y="2895600"/>
            <a:ext cx="3270524" cy="11541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">
            <a:extLst>
              <a:ext uri="{FF2B5EF4-FFF2-40B4-BE49-F238E27FC236}">
                <a16:creationId xmlns:a16="http://schemas.microsoft.com/office/drawing/2014/main" id="{9BBB1A85-F729-402A-BC4D-CD13E7A38A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515600" cy="1325880"/>
          </a:xfrm>
        </p:spPr>
        <p:txBody>
          <a:bodyPr/>
          <a:lstStyle/>
          <a:p>
            <a:pPr eaLnBrk="1" hangingPunct="1"/>
            <a:r>
              <a:rPr lang="en-US" altLang="en-US" dirty="0"/>
              <a:t>The GraphLab Analytics Engine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4AAEFE26-79CE-4E72-A4B6-C4D6ACFF99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Programming Model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ABA9C584-8259-4EAA-AC8C-B11882B0226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588752" cy="4525963"/>
          </a:xfrm>
        </p:spPr>
        <p:txBody>
          <a:bodyPr/>
          <a:lstStyle/>
          <a:p>
            <a:pPr marL="342900" lvl="1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sz="2600" dirty="0"/>
              <a:t>GraphLab offers a </a:t>
            </a:r>
            <a:r>
              <a:rPr lang="en-US" altLang="en-US" sz="2600" dirty="0">
                <a:solidFill>
                  <a:schemeClr val="accent6">
                    <a:lumMod val="75000"/>
                  </a:schemeClr>
                </a:solidFill>
              </a:rPr>
              <a:t>shared-based programming model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00" dirty="0">
              <a:solidFill>
                <a:srgbClr val="7F7F7F"/>
              </a:solidFill>
            </a:endParaRPr>
          </a:p>
          <a:p>
            <a:pPr marL="342900" lvl="1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sz="2600" dirty="0"/>
              <a:t>It allows scopes to </a:t>
            </a:r>
            <a:r>
              <a:rPr lang="en-US" altLang="en-US" sz="2600" i="1" dirty="0"/>
              <a:t>overlap</a:t>
            </a:r>
            <a:r>
              <a:rPr lang="en-US" altLang="en-US" sz="2600" dirty="0"/>
              <a:t> and vertices to read/write from/to their scopes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ABDC1D95-E034-4E1E-BE92-A8B8A9A50976}"/>
              </a:ext>
            </a:extLst>
          </p:cNvPr>
          <p:cNvSpPr/>
          <p:nvPr/>
        </p:nvSpPr>
        <p:spPr>
          <a:xfrm>
            <a:off x="6753225" y="2824161"/>
            <a:ext cx="1684338" cy="3709988"/>
          </a:xfrm>
          <a:custGeom>
            <a:avLst/>
            <a:gdLst>
              <a:gd name="connsiteX0" fmla="*/ 1505586 w 1506368"/>
              <a:gd name="connsiteY0" fmla="*/ 1990232 h 4046490"/>
              <a:gd name="connsiteX1" fmla="*/ 787733 w 1506368"/>
              <a:gd name="connsiteY1" fmla="*/ 236903 h 4046490"/>
              <a:gd name="connsiteX2" fmla="*/ 856 w 1506368"/>
              <a:gd name="connsiteY2" fmla="*/ 209292 h 4046490"/>
              <a:gd name="connsiteX3" fmla="*/ 622075 w 1506368"/>
              <a:gd name="connsiteY3" fmla="*/ 2017843 h 4046490"/>
              <a:gd name="connsiteX4" fmla="*/ 856 w 1506368"/>
              <a:gd name="connsiteY4" fmla="*/ 3826395 h 4046490"/>
              <a:gd name="connsiteX5" fmla="*/ 649684 w 1506368"/>
              <a:gd name="connsiteY5" fmla="*/ 3812589 h 4046490"/>
              <a:gd name="connsiteX6" fmla="*/ 1505586 w 1506368"/>
              <a:gd name="connsiteY6" fmla="*/ 1990232 h 4046490"/>
              <a:gd name="connsiteX0" fmla="*/ 1505586 w 1506368"/>
              <a:gd name="connsiteY0" fmla="*/ 1900908 h 3957166"/>
              <a:gd name="connsiteX1" fmla="*/ 787733 w 1506368"/>
              <a:gd name="connsiteY1" fmla="*/ 147579 h 3957166"/>
              <a:gd name="connsiteX2" fmla="*/ 856 w 1506368"/>
              <a:gd name="connsiteY2" fmla="*/ 299442 h 3957166"/>
              <a:gd name="connsiteX3" fmla="*/ 622075 w 1506368"/>
              <a:gd name="connsiteY3" fmla="*/ 1928519 h 3957166"/>
              <a:gd name="connsiteX4" fmla="*/ 856 w 1506368"/>
              <a:gd name="connsiteY4" fmla="*/ 3737071 h 3957166"/>
              <a:gd name="connsiteX5" fmla="*/ 649684 w 1506368"/>
              <a:gd name="connsiteY5" fmla="*/ 3723265 h 3957166"/>
              <a:gd name="connsiteX6" fmla="*/ 1505586 w 1506368"/>
              <a:gd name="connsiteY6" fmla="*/ 1900908 h 3957166"/>
              <a:gd name="connsiteX0" fmla="*/ 1505455 w 1506076"/>
              <a:gd name="connsiteY0" fmla="*/ 1844725 h 3900983"/>
              <a:gd name="connsiteX1" fmla="*/ 773798 w 1506076"/>
              <a:gd name="connsiteY1" fmla="*/ 174230 h 3900983"/>
              <a:gd name="connsiteX2" fmla="*/ 725 w 1506076"/>
              <a:gd name="connsiteY2" fmla="*/ 243259 h 3900983"/>
              <a:gd name="connsiteX3" fmla="*/ 621944 w 1506076"/>
              <a:gd name="connsiteY3" fmla="*/ 1872336 h 3900983"/>
              <a:gd name="connsiteX4" fmla="*/ 725 w 1506076"/>
              <a:gd name="connsiteY4" fmla="*/ 3680888 h 3900983"/>
              <a:gd name="connsiteX5" fmla="*/ 649553 w 1506076"/>
              <a:gd name="connsiteY5" fmla="*/ 3667082 h 3900983"/>
              <a:gd name="connsiteX6" fmla="*/ 1505455 w 1506076"/>
              <a:gd name="connsiteY6" fmla="*/ 1844725 h 3900983"/>
              <a:gd name="connsiteX0" fmla="*/ 1505455 w 1506076"/>
              <a:gd name="connsiteY0" fmla="*/ 1779129 h 3835387"/>
              <a:gd name="connsiteX1" fmla="*/ 773798 w 1506076"/>
              <a:gd name="connsiteY1" fmla="*/ 108634 h 3835387"/>
              <a:gd name="connsiteX2" fmla="*/ 725 w 1506076"/>
              <a:gd name="connsiteY2" fmla="*/ 343332 h 3835387"/>
              <a:gd name="connsiteX3" fmla="*/ 621944 w 1506076"/>
              <a:gd name="connsiteY3" fmla="*/ 1806740 h 3835387"/>
              <a:gd name="connsiteX4" fmla="*/ 725 w 1506076"/>
              <a:gd name="connsiteY4" fmla="*/ 3615292 h 3835387"/>
              <a:gd name="connsiteX5" fmla="*/ 649553 w 1506076"/>
              <a:gd name="connsiteY5" fmla="*/ 3601486 h 3835387"/>
              <a:gd name="connsiteX6" fmla="*/ 1505455 w 1506076"/>
              <a:gd name="connsiteY6" fmla="*/ 1779129 h 3835387"/>
              <a:gd name="connsiteX0" fmla="*/ 1629698 w 1630216"/>
              <a:gd name="connsiteY0" fmla="*/ 1779129 h 3835387"/>
              <a:gd name="connsiteX1" fmla="*/ 773798 w 1630216"/>
              <a:gd name="connsiteY1" fmla="*/ 108634 h 3835387"/>
              <a:gd name="connsiteX2" fmla="*/ 725 w 1630216"/>
              <a:gd name="connsiteY2" fmla="*/ 343332 h 3835387"/>
              <a:gd name="connsiteX3" fmla="*/ 621944 w 1630216"/>
              <a:gd name="connsiteY3" fmla="*/ 1806740 h 3835387"/>
              <a:gd name="connsiteX4" fmla="*/ 725 w 1630216"/>
              <a:gd name="connsiteY4" fmla="*/ 3615292 h 3835387"/>
              <a:gd name="connsiteX5" fmla="*/ 649553 w 1630216"/>
              <a:gd name="connsiteY5" fmla="*/ 3601486 h 3835387"/>
              <a:gd name="connsiteX6" fmla="*/ 1629698 w 1630216"/>
              <a:gd name="connsiteY6" fmla="*/ 1779129 h 3835387"/>
              <a:gd name="connsiteX0" fmla="*/ 1629174 w 1629692"/>
              <a:gd name="connsiteY0" fmla="*/ 1777249 h 3833507"/>
              <a:gd name="connsiteX1" fmla="*/ 773274 w 1629692"/>
              <a:gd name="connsiteY1" fmla="*/ 106754 h 3833507"/>
              <a:gd name="connsiteX2" fmla="*/ 201 w 1629692"/>
              <a:gd name="connsiteY2" fmla="*/ 341452 h 3833507"/>
              <a:gd name="connsiteX3" fmla="*/ 690444 w 1629692"/>
              <a:gd name="connsiteY3" fmla="*/ 1749637 h 3833507"/>
              <a:gd name="connsiteX4" fmla="*/ 201 w 1629692"/>
              <a:gd name="connsiteY4" fmla="*/ 3613412 h 3833507"/>
              <a:gd name="connsiteX5" fmla="*/ 649029 w 1629692"/>
              <a:gd name="connsiteY5" fmla="*/ 3599606 h 3833507"/>
              <a:gd name="connsiteX6" fmla="*/ 1629174 w 1629692"/>
              <a:gd name="connsiteY6" fmla="*/ 1777249 h 3833507"/>
              <a:gd name="connsiteX0" fmla="*/ 1684214 w 1684732"/>
              <a:gd name="connsiteY0" fmla="*/ 1777249 h 3710149"/>
              <a:gd name="connsiteX1" fmla="*/ 828314 w 1684732"/>
              <a:gd name="connsiteY1" fmla="*/ 106754 h 3710149"/>
              <a:gd name="connsiteX2" fmla="*/ 55241 w 1684732"/>
              <a:gd name="connsiteY2" fmla="*/ 341452 h 3710149"/>
              <a:gd name="connsiteX3" fmla="*/ 745484 w 1684732"/>
              <a:gd name="connsiteY3" fmla="*/ 1749637 h 3710149"/>
              <a:gd name="connsiteX4" fmla="*/ 21 w 1684732"/>
              <a:gd name="connsiteY4" fmla="*/ 3323492 h 3710149"/>
              <a:gd name="connsiteX5" fmla="*/ 704069 w 1684732"/>
              <a:gd name="connsiteY5" fmla="*/ 3599606 h 3710149"/>
              <a:gd name="connsiteX6" fmla="*/ 1684214 w 1684732"/>
              <a:gd name="connsiteY6" fmla="*/ 1777249 h 3710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84732" h="3710149">
                <a:moveTo>
                  <a:pt x="1684214" y="1777249"/>
                </a:moveTo>
                <a:cubicBezTo>
                  <a:pt x="1704921" y="1195107"/>
                  <a:pt x="1099810" y="346054"/>
                  <a:pt x="828314" y="106754"/>
                </a:cubicBezTo>
                <a:cubicBezTo>
                  <a:pt x="556819" y="-132546"/>
                  <a:pt x="69046" y="67638"/>
                  <a:pt x="55241" y="341452"/>
                </a:cubicBezTo>
                <a:cubicBezTo>
                  <a:pt x="41436" y="615266"/>
                  <a:pt x="754687" y="1252630"/>
                  <a:pt x="745484" y="1749637"/>
                </a:cubicBezTo>
                <a:cubicBezTo>
                  <a:pt x="736281" y="2246644"/>
                  <a:pt x="-4581" y="3024368"/>
                  <a:pt x="21" y="3323492"/>
                </a:cubicBezTo>
                <a:cubicBezTo>
                  <a:pt x="4622" y="3622616"/>
                  <a:pt x="423370" y="3857313"/>
                  <a:pt x="704069" y="3599606"/>
                </a:cubicBezTo>
                <a:cubicBezTo>
                  <a:pt x="984768" y="3341899"/>
                  <a:pt x="1663507" y="2359391"/>
                  <a:pt x="1684214" y="1777249"/>
                </a:cubicBez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D63F80EF-9398-4256-A833-6C987EDA9965}"/>
              </a:ext>
            </a:extLst>
          </p:cNvPr>
          <p:cNvSpPr/>
          <p:nvPr/>
        </p:nvSpPr>
        <p:spPr bwMode="auto">
          <a:xfrm>
            <a:off x="3724275" y="5564186"/>
            <a:ext cx="2362200" cy="990600"/>
          </a:xfrm>
          <a:prstGeom prst="roundRect">
            <a:avLst>
              <a:gd name="adj" fmla="val 50000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9DA804E3-C570-49C6-8B6C-EF9E6FDAEF6F}"/>
              </a:ext>
            </a:extLst>
          </p:cNvPr>
          <p:cNvSpPr/>
          <p:nvPr/>
        </p:nvSpPr>
        <p:spPr bwMode="auto">
          <a:xfrm>
            <a:off x="3724275" y="2744786"/>
            <a:ext cx="2362200" cy="990600"/>
          </a:xfrm>
          <a:prstGeom prst="roundRect">
            <a:avLst>
              <a:gd name="adj" fmla="val 50000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  <p:grpSp>
        <p:nvGrpSpPr>
          <p:cNvPr id="7" name="Group 55">
            <a:extLst>
              <a:ext uri="{FF2B5EF4-FFF2-40B4-BE49-F238E27FC236}">
                <a16:creationId xmlns:a16="http://schemas.microsoft.com/office/drawing/2014/main" id="{9E770039-7975-49A0-8166-37AF0A603CF4}"/>
              </a:ext>
            </a:extLst>
          </p:cNvPr>
          <p:cNvGrpSpPr>
            <a:grpSpLocks/>
          </p:cNvGrpSpPr>
          <p:nvPr/>
        </p:nvGrpSpPr>
        <p:grpSpPr bwMode="auto">
          <a:xfrm>
            <a:off x="4532314" y="2743200"/>
            <a:ext cx="3756025" cy="3851275"/>
            <a:chOff x="2420044" y="1979296"/>
            <a:chExt cx="3755425" cy="3851794"/>
          </a:xfrm>
        </p:grpSpPr>
        <p:sp>
          <p:nvSpPr>
            <p:cNvPr id="8" name="Cross 54">
              <a:extLst>
                <a:ext uri="{FF2B5EF4-FFF2-40B4-BE49-F238E27FC236}">
                  <a16:creationId xmlns:a16="http://schemas.microsoft.com/office/drawing/2014/main" id="{C8F284C0-2850-4494-A053-7954C903305D}"/>
                </a:ext>
              </a:extLst>
            </p:cNvPr>
            <p:cNvSpPr/>
            <p:nvPr/>
          </p:nvSpPr>
          <p:spPr bwMode="auto">
            <a:xfrm rot="2844760">
              <a:off x="2371860" y="2027481"/>
              <a:ext cx="3851794" cy="3755425"/>
            </a:xfrm>
            <a:custGeom>
              <a:avLst/>
              <a:gdLst>
                <a:gd name="connsiteX0" fmla="*/ 0 w 3661903"/>
                <a:gd name="connsiteY0" fmla="*/ 1387986 h 3577376"/>
                <a:gd name="connsiteX1" fmla="*/ 1387986 w 3661903"/>
                <a:gd name="connsiteY1" fmla="*/ 1387986 h 3577376"/>
                <a:gd name="connsiteX2" fmla="*/ 1387986 w 3661903"/>
                <a:gd name="connsiteY2" fmla="*/ 0 h 3577376"/>
                <a:gd name="connsiteX3" fmla="*/ 2273917 w 3661903"/>
                <a:gd name="connsiteY3" fmla="*/ 0 h 3577376"/>
                <a:gd name="connsiteX4" fmla="*/ 2273917 w 3661903"/>
                <a:gd name="connsiteY4" fmla="*/ 1387986 h 3577376"/>
                <a:gd name="connsiteX5" fmla="*/ 3661903 w 3661903"/>
                <a:gd name="connsiteY5" fmla="*/ 1387986 h 3577376"/>
                <a:gd name="connsiteX6" fmla="*/ 3661903 w 3661903"/>
                <a:gd name="connsiteY6" fmla="*/ 2189390 h 3577376"/>
                <a:gd name="connsiteX7" fmla="*/ 2273917 w 3661903"/>
                <a:gd name="connsiteY7" fmla="*/ 2189390 h 3577376"/>
                <a:gd name="connsiteX8" fmla="*/ 2273917 w 3661903"/>
                <a:gd name="connsiteY8" fmla="*/ 3577376 h 3577376"/>
                <a:gd name="connsiteX9" fmla="*/ 1387986 w 3661903"/>
                <a:gd name="connsiteY9" fmla="*/ 3577376 h 3577376"/>
                <a:gd name="connsiteX10" fmla="*/ 1387986 w 3661903"/>
                <a:gd name="connsiteY10" fmla="*/ 2189390 h 3577376"/>
                <a:gd name="connsiteX11" fmla="*/ 0 w 3661903"/>
                <a:gd name="connsiteY11" fmla="*/ 2189390 h 3577376"/>
                <a:gd name="connsiteX12" fmla="*/ 0 w 3661903"/>
                <a:gd name="connsiteY12" fmla="*/ 1387986 h 3577376"/>
                <a:gd name="connsiteX0" fmla="*/ 0 w 3661903"/>
                <a:gd name="connsiteY0" fmla="*/ 1387986 h 3577376"/>
                <a:gd name="connsiteX1" fmla="*/ 1387986 w 3661903"/>
                <a:gd name="connsiteY1" fmla="*/ 1387986 h 3577376"/>
                <a:gd name="connsiteX2" fmla="*/ 754440 w 3661903"/>
                <a:gd name="connsiteY2" fmla="*/ 36444 h 3577376"/>
                <a:gd name="connsiteX3" fmla="*/ 2273917 w 3661903"/>
                <a:gd name="connsiteY3" fmla="*/ 0 h 3577376"/>
                <a:gd name="connsiteX4" fmla="*/ 2273917 w 3661903"/>
                <a:gd name="connsiteY4" fmla="*/ 1387986 h 3577376"/>
                <a:gd name="connsiteX5" fmla="*/ 3661903 w 3661903"/>
                <a:gd name="connsiteY5" fmla="*/ 1387986 h 3577376"/>
                <a:gd name="connsiteX6" fmla="*/ 3661903 w 3661903"/>
                <a:gd name="connsiteY6" fmla="*/ 2189390 h 3577376"/>
                <a:gd name="connsiteX7" fmla="*/ 2273917 w 3661903"/>
                <a:gd name="connsiteY7" fmla="*/ 2189390 h 3577376"/>
                <a:gd name="connsiteX8" fmla="*/ 2273917 w 3661903"/>
                <a:gd name="connsiteY8" fmla="*/ 3577376 h 3577376"/>
                <a:gd name="connsiteX9" fmla="*/ 1387986 w 3661903"/>
                <a:gd name="connsiteY9" fmla="*/ 3577376 h 3577376"/>
                <a:gd name="connsiteX10" fmla="*/ 1387986 w 3661903"/>
                <a:gd name="connsiteY10" fmla="*/ 2189390 h 3577376"/>
                <a:gd name="connsiteX11" fmla="*/ 0 w 3661903"/>
                <a:gd name="connsiteY11" fmla="*/ 2189390 h 3577376"/>
                <a:gd name="connsiteX12" fmla="*/ 0 w 3661903"/>
                <a:gd name="connsiteY12" fmla="*/ 1387986 h 3577376"/>
                <a:gd name="connsiteX0" fmla="*/ 0 w 3661903"/>
                <a:gd name="connsiteY0" fmla="*/ 1390554 h 3579944"/>
                <a:gd name="connsiteX1" fmla="*/ 1387986 w 3661903"/>
                <a:gd name="connsiteY1" fmla="*/ 1390554 h 3579944"/>
                <a:gd name="connsiteX2" fmla="*/ 754440 w 3661903"/>
                <a:gd name="connsiteY2" fmla="*/ 39012 h 3579944"/>
                <a:gd name="connsiteX3" fmla="*/ 1638727 w 3661903"/>
                <a:gd name="connsiteY3" fmla="*/ 0 h 3579944"/>
                <a:gd name="connsiteX4" fmla="*/ 2273917 w 3661903"/>
                <a:gd name="connsiteY4" fmla="*/ 1390554 h 3579944"/>
                <a:gd name="connsiteX5" fmla="*/ 3661903 w 3661903"/>
                <a:gd name="connsiteY5" fmla="*/ 1390554 h 3579944"/>
                <a:gd name="connsiteX6" fmla="*/ 3661903 w 3661903"/>
                <a:gd name="connsiteY6" fmla="*/ 2191958 h 3579944"/>
                <a:gd name="connsiteX7" fmla="*/ 2273917 w 3661903"/>
                <a:gd name="connsiteY7" fmla="*/ 2191958 h 3579944"/>
                <a:gd name="connsiteX8" fmla="*/ 2273917 w 3661903"/>
                <a:gd name="connsiteY8" fmla="*/ 3579944 h 3579944"/>
                <a:gd name="connsiteX9" fmla="*/ 1387986 w 3661903"/>
                <a:gd name="connsiteY9" fmla="*/ 3579944 h 3579944"/>
                <a:gd name="connsiteX10" fmla="*/ 1387986 w 3661903"/>
                <a:gd name="connsiteY10" fmla="*/ 2191958 h 3579944"/>
                <a:gd name="connsiteX11" fmla="*/ 0 w 3661903"/>
                <a:gd name="connsiteY11" fmla="*/ 2191958 h 3579944"/>
                <a:gd name="connsiteX12" fmla="*/ 0 w 3661903"/>
                <a:gd name="connsiteY12" fmla="*/ 1390554 h 3579944"/>
                <a:gd name="connsiteX0" fmla="*/ 0 w 3734110"/>
                <a:gd name="connsiteY0" fmla="*/ 1390554 h 3579944"/>
                <a:gd name="connsiteX1" fmla="*/ 1387986 w 3734110"/>
                <a:gd name="connsiteY1" fmla="*/ 1390554 h 3579944"/>
                <a:gd name="connsiteX2" fmla="*/ 754440 w 3734110"/>
                <a:gd name="connsiteY2" fmla="*/ 39012 h 3579944"/>
                <a:gd name="connsiteX3" fmla="*/ 1638727 w 3734110"/>
                <a:gd name="connsiteY3" fmla="*/ 0 h 3579944"/>
                <a:gd name="connsiteX4" fmla="*/ 2273917 w 3734110"/>
                <a:gd name="connsiteY4" fmla="*/ 1390554 h 3579944"/>
                <a:gd name="connsiteX5" fmla="*/ 3661903 w 3734110"/>
                <a:gd name="connsiteY5" fmla="*/ 1390554 h 3579944"/>
                <a:gd name="connsiteX6" fmla="*/ 3734110 w 3734110"/>
                <a:gd name="connsiteY6" fmla="*/ 2745835 h 3579944"/>
                <a:gd name="connsiteX7" fmla="*/ 2273917 w 3734110"/>
                <a:gd name="connsiteY7" fmla="*/ 2191958 h 3579944"/>
                <a:gd name="connsiteX8" fmla="*/ 2273917 w 3734110"/>
                <a:gd name="connsiteY8" fmla="*/ 3579944 h 3579944"/>
                <a:gd name="connsiteX9" fmla="*/ 1387986 w 3734110"/>
                <a:gd name="connsiteY9" fmla="*/ 3579944 h 3579944"/>
                <a:gd name="connsiteX10" fmla="*/ 1387986 w 3734110"/>
                <a:gd name="connsiteY10" fmla="*/ 2191958 h 3579944"/>
                <a:gd name="connsiteX11" fmla="*/ 0 w 3734110"/>
                <a:gd name="connsiteY11" fmla="*/ 2191958 h 3579944"/>
                <a:gd name="connsiteX12" fmla="*/ 0 w 3734110"/>
                <a:gd name="connsiteY12" fmla="*/ 1390554 h 3579944"/>
                <a:gd name="connsiteX0" fmla="*/ 0 w 3840983"/>
                <a:gd name="connsiteY0" fmla="*/ 1390554 h 3579944"/>
                <a:gd name="connsiteX1" fmla="*/ 1387986 w 3840983"/>
                <a:gd name="connsiteY1" fmla="*/ 1390554 h 3579944"/>
                <a:gd name="connsiteX2" fmla="*/ 754440 w 3840983"/>
                <a:gd name="connsiteY2" fmla="*/ 39012 h 3579944"/>
                <a:gd name="connsiteX3" fmla="*/ 1638727 w 3840983"/>
                <a:gd name="connsiteY3" fmla="*/ 0 h 3579944"/>
                <a:gd name="connsiteX4" fmla="*/ 2273917 w 3840983"/>
                <a:gd name="connsiteY4" fmla="*/ 1390554 h 3579944"/>
                <a:gd name="connsiteX5" fmla="*/ 3840983 w 3840983"/>
                <a:gd name="connsiteY5" fmla="*/ 1930162 h 3579944"/>
                <a:gd name="connsiteX6" fmla="*/ 3734110 w 3840983"/>
                <a:gd name="connsiteY6" fmla="*/ 2745835 h 3579944"/>
                <a:gd name="connsiteX7" fmla="*/ 2273917 w 3840983"/>
                <a:gd name="connsiteY7" fmla="*/ 2191958 h 3579944"/>
                <a:gd name="connsiteX8" fmla="*/ 2273917 w 3840983"/>
                <a:gd name="connsiteY8" fmla="*/ 3579944 h 3579944"/>
                <a:gd name="connsiteX9" fmla="*/ 1387986 w 3840983"/>
                <a:gd name="connsiteY9" fmla="*/ 3579944 h 3579944"/>
                <a:gd name="connsiteX10" fmla="*/ 1387986 w 3840983"/>
                <a:gd name="connsiteY10" fmla="*/ 2191958 h 3579944"/>
                <a:gd name="connsiteX11" fmla="*/ 0 w 3840983"/>
                <a:gd name="connsiteY11" fmla="*/ 2191958 h 3579944"/>
                <a:gd name="connsiteX12" fmla="*/ 0 w 3840983"/>
                <a:gd name="connsiteY12" fmla="*/ 1390554 h 3579944"/>
                <a:gd name="connsiteX0" fmla="*/ 0 w 3840983"/>
                <a:gd name="connsiteY0" fmla="*/ 1390554 h 3791847"/>
                <a:gd name="connsiteX1" fmla="*/ 1387986 w 3840983"/>
                <a:gd name="connsiteY1" fmla="*/ 1390554 h 3791847"/>
                <a:gd name="connsiteX2" fmla="*/ 754440 w 3840983"/>
                <a:gd name="connsiteY2" fmla="*/ 39012 h 3791847"/>
                <a:gd name="connsiteX3" fmla="*/ 1638727 w 3840983"/>
                <a:gd name="connsiteY3" fmla="*/ 0 h 3791847"/>
                <a:gd name="connsiteX4" fmla="*/ 2273917 w 3840983"/>
                <a:gd name="connsiteY4" fmla="*/ 1390554 h 3791847"/>
                <a:gd name="connsiteX5" fmla="*/ 3840983 w 3840983"/>
                <a:gd name="connsiteY5" fmla="*/ 1930162 h 3791847"/>
                <a:gd name="connsiteX6" fmla="*/ 3734110 w 3840983"/>
                <a:gd name="connsiteY6" fmla="*/ 2745835 h 3791847"/>
                <a:gd name="connsiteX7" fmla="*/ 2273917 w 3840983"/>
                <a:gd name="connsiteY7" fmla="*/ 2191958 h 3791847"/>
                <a:gd name="connsiteX8" fmla="*/ 2810458 w 3840983"/>
                <a:gd name="connsiteY8" fmla="*/ 3791847 h 3791847"/>
                <a:gd name="connsiteX9" fmla="*/ 1387986 w 3840983"/>
                <a:gd name="connsiteY9" fmla="*/ 3579944 h 3791847"/>
                <a:gd name="connsiteX10" fmla="*/ 1387986 w 3840983"/>
                <a:gd name="connsiteY10" fmla="*/ 2191958 h 3791847"/>
                <a:gd name="connsiteX11" fmla="*/ 0 w 3840983"/>
                <a:gd name="connsiteY11" fmla="*/ 2191958 h 3791847"/>
                <a:gd name="connsiteX12" fmla="*/ 0 w 3840983"/>
                <a:gd name="connsiteY12" fmla="*/ 1390554 h 3791847"/>
                <a:gd name="connsiteX0" fmla="*/ 0 w 3840983"/>
                <a:gd name="connsiteY0" fmla="*/ 1390554 h 3791847"/>
                <a:gd name="connsiteX1" fmla="*/ 1387986 w 3840983"/>
                <a:gd name="connsiteY1" fmla="*/ 1390554 h 3791847"/>
                <a:gd name="connsiteX2" fmla="*/ 754440 w 3840983"/>
                <a:gd name="connsiteY2" fmla="*/ 39012 h 3791847"/>
                <a:gd name="connsiteX3" fmla="*/ 1638727 w 3840983"/>
                <a:gd name="connsiteY3" fmla="*/ 0 h 3791847"/>
                <a:gd name="connsiteX4" fmla="*/ 2273917 w 3840983"/>
                <a:gd name="connsiteY4" fmla="*/ 1390554 h 3791847"/>
                <a:gd name="connsiteX5" fmla="*/ 3840983 w 3840983"/>
                <a:gd name="connsiteY5" fmla="*/ 1930162 h 3791847"/>
                <a:gd name="connsiteX6" fmla="*/ 3734110 w 3840983"/>
                <a:gd name="connsiteY6" fmla="*/ 2745835 h 3791847"/>
                <a:gd name="connsiteX7" fmla="*/ 2273917 w 3840983"/>
                <a:gd name="connsiteY7" fmla="*/ 2191958 h 3791847"/>
                <a:gd name="connsiteX8" fmla="*/ 2810458 w 3840983"/>
                <a:gd name="connsiteY8" fmla="*/ 3791847 h 3791847"/>
                <a:gd name="connsiteX9" fmla="*/ 2028112 w 3840983"/>
                <a:gd name="connsiteY9" fmla="*/ 3699551 h 3791847"/>
                <a:gd name="connsiteX10" fmla="*/ 1387986 w 3840983"/>
                <a:gd name="connsiteY10" fmla="*/ 2191958 h 3791847"/>
                <a:gd name="connsiteX11" fmla="*/ 0 w 3840983"/>
                <a:gd name="connsiteY11" fmla="*/ 2191958 h 3791847"/>
                <a:gd name="connsiteX12" fmla="*/ 0 w 3840983"/>
                <a:gd name="connsiteY12" fmla="*/ 1390554 h 3791847"/>
                <a:gd name="connsiteX0" fmla="*/ 0 w 3909077"/>
                <a:gd name="connsiteY0" fmla="*/ 934209 h 3791847"/>
                <a:gd name="connsiteX1" fmla="*/ 1456080 w 3909077"/>
                <a:gd name="connsiteY1" fmla="*/ 1390554 h 3791847"/>
                <a:gd name="connsiteX2" fmla="*/ 822534 w 3909077"/>
                <a:gd name="connsiteY2" fmla="*/ 39012 h 3791847"/>
                <a:gd name="connsiteX3" fmla="*/ 1706821 w 3909077"/>
                <a:gd name="connsiteY3" fmla="*/ 0 h 3791847"/>
                <a:gd name="connsiteX4" fmla="*/ 2342011 w 3909077"/>
                <a:gd name="connsiteY4" fmla="*/ 1390554 h 3791847"/>
                <a:gd name="connsiteX5" fmla="*/ 3909077 w 3909077"/>
                <a:gd name="connsiteY5" fmla="*/ 1930162 h 3791847"/>
                <a:gd name="connsiteX6" fmla="*/ 3802204 w 3909077"/>
                <a:gd name="connsiteY6" fmla="*/ 2745835 h 3791847"/>
                <a:gd name="connsiteX7" fmla="*/ 2342011 w 3909077"/>
                <a:gd name="connsiteY7" fmla="*/ 2191958 h 3791847"/>
                <a:gd name="connsiteX8" fmla="*/ 2878552 w 3909077"/>
                <a:gd name="connsiteY8" fmla="*/ 3791847 h 3791847"/>
                <a:gd name="connsiteX9" fmla="*/ 2096206 w 3909077"/>
                <a:gd name="connsiteY9" fmla="*/ 3699551 h 3791847"/>
                <a:gd name="connsiteX10" fmla="*/ 1456080 w 3909077"/>
                <a:gd name="connsiteY10" fmla="*/ 2191958 h 3791847"/>
                <a:gd name="connsiteX11" fmla="*/ 68094 w 3909077"/>
                <a:gd name="connsiteY11" fmla="*/ 2191958 h 3791847"/>
                <a:gd name="connsiteX12" fmla="*/ 0 w 3909077"/>
                <a:gd name="connsiteY12" fmla="*/ 934209 h 3791847"/>
                <a:gd name="connsiteX0" fmla="*/ 45066 w 3954143"/>
                <a:gd name="connsiteY0" fmla="*/ 934209 h 3791847"/>
                <a:gd name="connsiteX1" fmla="*/ 1501146 w 3954143"/>
                <a:gd name="connsiteY1" fmla="*/ 1390554 h 3791847"/>
                <a:gd name="connsiteX2" fmla="*/ 867600 w 3954143"/>
                <a:gd name="connsiteY2" fmla="*/ 39012 h 3791847"/>
                <a:gd name="connsiteX3" fmla="*/ 1751887 w 3954143"/>
                <a:gd name="connsiteY3" fmla="*/ 0 h 3791847"/>
                <a:gd name="connsiteX4" fmla="*/ 2387077 w 3954143"/>
                <a:gd name="connsiteY4" fmla="*/ 1390554 h 3791847"/>
                <a:gd name="connsiteX5" fmla="*/ 3954143 w 3954143"/>
                <a:gd name="connsiteY5" fmla="*/ 1930162 h 3791847"/>
                <a:gd name="connsiteX6" fmla="*/ 3847270 w 3954143"/>
                <a:gd name="connsiteY6" fmla="*/ 2745835 h 3791847"/>
                <a:gd name="connsiteX7" fmla="*/ 2387077 w 3954143"/>
                <a:gd name="connsiteY7" fmla="*/ 2191958 h 3791847"/>
                <a:gd name="connsiteX8" fmla="*/ 2923618 w 3954143"/>
                <a:gd name="connsiteY8" fmla="*/ 3791847 h 3791847"/>
                <a:gd name="connsiteX9" fmla="*/ 2141272 w 3954143"/>
                <a:gd name="connsiteY9" fmla="*/ 3699551 h 3791847"/>
                <a:gd name="connsiteX10" fmla="*/ 1501146 w 3954143"/>
                <a:gd name="connsiteY10" fmla="*/ 2191958 h 3791847"/>
                <a:gd name="connsiteX11" fmla="*/ 0 w 3954143"/>
                <a:gd name="connsiteY11" fmla="*/ 1825446 h 3791847"/>
                <a:gd name="connsiteX12" fmla="*/ 45066 w 3954143"/>
                <a:gd name="connsiteY12" fmla="*/ 934209 h 3791847"/>
                <a:gd name="connsiteX0" fmla="*/ 45066 w 3954143"/>
                <a:gd name="connsiteY0" fmla="*/ 934209 h 3699551"/>
                <a:gd name="connsiteX1" fmla="*/ 1501146 w 3954143"/>
                <a:gd name="connsiteY1" fmla="*/ 1390554 h 3699551"/>
                <a:gd name="connsiteX2" fmla="*/ 867600 w 3954143"/>
                <a:gd name="connsiteY2" fmla="*/ 39012 h 3699551"/>
                <a:gd name="connsiteX3" fmla="*/ 1751887 w 3954143"/>
                <a:gd name="connsiteY3" fmla="*/ 0 h 3699551"/>
                <a:gd name="connsiteX4" fmla="*/ 2387077 w 3954143"/>
                <a:gd name="connsiteY4" fmla="*/ 1390554 h 3699551"/>
                <a:gd name="connsiteX5" fmla="*/ 3954143 w 3954143"/>
                <a:gd name="connsiteY5" fmla="*/ 1930162 h 3699551"/>
                <a:gd name="connsiteX6" fmla="*/ 3847270 w 3954143"/>
                <a:gd name="connsiteY6" fmla="*/ 2745835 h 3699551"/>
                <a:gd name="connsiteX7" fmla="*/ 2387077 w 3954143"/>
                <a:gd name="connsiteY7" fmla="*/ 2191958 h 3699551"/>
                <a:gd name="connsiteX8" fmla="*/ 2987368 w 3954143"/>
                <a:gd name="connsiteY8" fmla="*/ 3681688 h 3699551"/>
                <a:gd name="connsiteX9" fmla="*/ 2141272 w 3954143"/>
                <a:gd name="connsiteY9" fmla="*/ 3699551 h 3699551"/>
                <a:gd name="connsiteX10" fmla="*/ 1501146 w 3954143"/>
                <a:gd name="connsiteY10" fmla="*/ 2191958 h 3699551"/>
                <a:gd name="connsiteX11" fmla="*/ 0 w 3954143"/>
                <a:gd name="connsiteY11" fmla="*/ 1825446 h 3699551"/>
                <a:gd name="connsiteX12" fmla="*/ 45066 w 3954143"/>
                <a:gd name="connsiteY12" fmla="*/ 934209 h 3699551"/>
                <a:gd name="connsiteX0" fmla="*/ 45066 w 3954143"/>
                <a:gd name="connsiteY0" fmla="*/ 934209 h 3878153"/>
                <a:gd name="connsiteX1" fmla="*/ 1501146 w 3954143"/>
                <a:gd name="connsiteY1" fmla="*/ 1390554 h 3878153"/>
                <a:gd name="connsiteX2" fmla="*/ 867600 w 3954143"/>
                <a:gd name="connsiteY2" fmla="*/ 39012 h 3878153"/>
                <a:gd name="connsiteX3" fmla="*/ 1751887 w 3954143"/>
                <a:gd name="connsiteY3" fmla="*/ 0 h 3878153"/>
                <a:gd name="connsiteX4" fmla="*/ 2387077 w 3954143"/>
                <a:gd name="connsiteY4" fmla="*/ 1390554 h 3878153"/>
                <a:gd name="connsiteX5" fmla="*/ 3954143 w 3954143"/>
                <a:gd name="connsiteY5" fmla="*/ 1930162 h 3878153"/>
                <a:gd name="connsiteX6" fmla="*/ 3847270 w 3954143"/>
                <a:gd name="connsiteY6" fmla="*/ 2745835 h 3878153"/>
                <a:gd name="connsiteX7" fmla="*/ 2387077 w 3954143"/>
                <a:gd name="connsiteY7" fmla="*/ 2191958 h 3878153"/>
                <a:gd name="connsiteX8" fmla="*/ 2987368 w 3954143"/>
                <a:gd name="connsiteY8" fmla="*/ 3681688 h 3878153"/>
                <a:gd name="connsiteX9" fmla="*/ 2141272 w 3954143"/>
                <a:gd name="connsiteY9" fmla="*/ 3699551 h 3878153"/>
                <a:gd name="connsiteX10" fmla="*/ 1501146 w 3954143"/>
                <a:gd name="connsiteY10" fmla="*/ 2191958 h 3878153"/>
                <a:gd name="connsiteX11" fmla="*/ 0 w 3954143"/>
                <a:gd name="connsiteY11" fmla="*/ 1825446 h 3878153"/>
                <a:gd name="connsiteX12" fmla="*/ 45066 w 3954143"/>
                <a:gd name="connsiteY12" fmla="*/ 934209 h 3878153"/>
                <a:gd name="connsiteX0" fmla="*/ 45066 w 3954143"/>
                <a:gd name="connsiteY0" fmla="*/ 934209 h 3982941"/>
                <a:gd name="connsiteX1" fmla="*/ 1501146 w 3954143"/>
                <a:gd name="connsiteY1" fmla="*/ 1390554 h 3982941"/>
                <a:gd name="connsiteX2" fmla="*/ 867600 w 3954143"/>
                <a:gd name="connsiteY2" fmla="*/ 39012 h 3982941"/>
                <a:gd name="connsiteX3" fmla="*/ 1751887 w 3954143"/>
                <a:gd name="connsiteY3" fmla="*/ 0 h 3982941"/>
                <a:gd name="connsiteX4" fmla="*/ 2387077 w 3954143"/>
                <a:gd name="connsiteY4" fmla="*/ 1390554 h 3982941"/>
                <a:gd name="connsiteX5" fmla="*/ 3954143 w 3954143"/>
                <a:gd name="connsiteY5" fmla="*/ 1930162 h 3982941"/>
                <a:gd name="connsiteX6" fmla="*/ 3847270 w 3954143"/>
                <a:gd name="connsiteY6" fmla="*/ 2745835 h 3982941"/>
                <a:gd name="connsiteX7" fmla="*/ 2387077 w 3954143"/>
                <a:gd name="connsiteY7" fmla="*/ 2191958 h 3982941"/>
                <a:gd name="connsiteX8" fmla="*/ 2987368 w 3954143"/>
                <a:gd name="connsiteY8" fmla="*/ 3681688 h 3982941"/>
                <a:gd name="connsiteX9" fmla="*/ 2141272 w 3954143"/>
                <a:gd name="connsiteY9" fmla="*/ 3699551 h 3982941"/>
                <a:gd name="connsiteX10" fmla="*/ 1501146 w 3954143"/>
                <a:gd name="connsiteY10" fmla="*/ 2191958 h 3982941"/>
                <a:gd name="connsiteX11" fmla="*/ 0 w 3954143"/>
                <a:gd name="connsiteY11" fmla="*/ 1825446 h 3982941"/>
                <a:gd name="connsiteX12" fmla="*/ 45066 w 3954143"/>
                <a:gd name="connsiteY12" fmla="*/ 934209 h 3982941"/>
                <a:gd name="connsiteX0" fmla="*/ 208653 w 4117730"/>
                <a:gd name="connsiteY0" fmla="*/ 934209 h 3982941"/>
                <a:gd name="connsiteX1" fmla="*/ 1664733 w 4117730"/>
                <a:gd name="connsiteY1" fmla="*/ 1390554 h 3982941"/>
                <a:gd name="connsiteX2" fmla="*/ 1031187 w 4117730"/>
                <a:gd name="connsiteY2" fmla="*/ 39012 h 3982941"/>
                <a:gd name="connsiteX3" fmla="*/ 1915474 w 4117730"/>
                <a:gd name="connsiteY3" fmla="*/ 0 h 3982941"/>
                <a:gd name="connsiteX4" fmla="*/ 2550664 w 4117730"/>
                <a:gd name="connsiteY4" fmla="*/ 1390554 h 3982941"/>
                <a:gd name="connsiteX5" fmla="*/ 4117730 w 4117730"/>
                <a:gd name="connsiteY5" fmla="*/ 1930162 h 3982941"/>
                <a:gd name="connsiteX6" fmla="*/ 4010857 w 4117730"/>
                <a:gd name="connsiteY6" fmla="*/ 2745835 h 3982941"/>
                <a:gd name="connsiteX7" fmla="*/ 2550664 w 4117730"/>
                <a:gd name="connsiteY7" fmla="*/ 2191958 h 3982941"/>
                <a:gd name="connsiteX8" fmla="*/ 3150955 w 4117730"/>
                <a:gd name="connsiteY8" fmla="*/ 3681688 h 3982941"/>
                <a:gd name="connsiteX9" fmla="*/ 2304859 w 4117730"/>
                <a:gd name="connsiteY9" fmla="*/ 3699551 h 3982941"/>
                <a:gd name="connsiteX10" fmla="*/ 1664733 w 4117730"/>
                <a:gd name="connsiteY10" fmla="*/ 2191958 h 3982941"/>
                <a:gd name="connsiteX11" fmla="*/ 163587 w 4117730"/>
                <a:gd name="connsiteY11" fmla="*/ 1825446 h 3982941"/>
                <a:gd name="connsiteX12" fmla="*/ 208653 w 4117730"/>
                <a:gd name="connsiteY12" fmla="*/ 934209 h 3982941"/>
                <a:gd name="connsiteX0" fmla="*/ 208653 w 4117730"/>
                <a:gd name="connsiteY0" fmla="*/ 934209 h 3982941"/>
                <a:gd name="connsiteX1" fmla="*/ 1664733 w 4117730"/>
                <a:gd name="connsiteY1" fmla="*/ 1390554 h 3982941"/>
                <a:gd name="connsiteX2" fmla="*/ 1031187 w 4117730"/>
                <a:gd name="connsiteY2" fmla="*/ 39012 h 3982941"/>
                <a:gd name="connsiteX3" fmla="*/ 1915474 w 4117730"/>
                <a:gd name="connsiteY3" fmla="*/ 0 h 3982941"/>
                <a:gd name="connsiteX4" fmla="*/ 2550664 w 4117730"/>
                <a:gd name="connsiteY4" fmla="*/ 1390554 h 3982941"/>
                <a:gd name="connsiteX5" fmla="*/ 4117730 w 4117730"/>
                <a:gd name="connsiteY5" fmla="*/ 1930162 h 3982941"/>
                <a:gd name="connsiteX6" fmla="*/ 4010857 w 4117730"/>
                <a:gd name="connsiteY6" fmla="*/ 2745835 h 3982941"/>
                <a:gd name="connsiteX7" fmla="*/ 2550664 w 4117730"/>
                <a:gd name="connsiteY7" fmla="*/ 2191958 h 3982941"/>
                <a:gd name="connsiteX8" fmla="*/ 3150955 w 4117730"/>
                <a:gd name="connsiteY8" fmla="*/ 3681688 h 3982941"/>
                <a:gd name="connsiteX9" fmla="*/ 2304859 w 4117730"/>
                <a:gd name="connsiteY9" fmla="*/ 3699551 h 3982941"/>
                <a:gd name="connsiteX10" fmla="*/ 1664733 w 4117730"/>
                <a:gd name="connsiteY10" fmla="*/ 2191958 h 3982941"/>
                <a:gd name="connsiteX11" fmla="*/ 163587 w 4117730"/>
                <a:gd name="connsiteY11" fmla="*/ 1825446 h 3982941"/>
                <a:gd name="connsiteX12" fmla="*/ 208653 w 4117730"/>
                <a:gd name="connsiteY12" fmla="*/ 934209 h 3982941"/>
                <a:gd name="connsiteX0" fmla="*/ 208653 w 4117730"/>
                <a:gd name="connsiteY0" fmla="*/ 1171034 h 4219766"/>
                <a:gd name="connsiteX1" fmla="*/ 1664733 w 4117730"/>
                <a:gd name="connsiteY1" fmla="*/ 1627379 h 4219766"/>
                <a:gd name="connsiteX2" fmla="*/ 1031187 w 4117730"/>
                <a:gd name="connsiteY2" fmla="*/ 275837 h 4219766"/>
                <a:gd name="connsiteX3" fmla="*/ 1915474 w 4117730"/>
                <a:gd name="connsiteY3" fmla="*/ 236825 h 4219766"/>
                <a:gd name="connsiteX4" fmla="*/ 2550664 w 4117730"/>
                <a:gd name="connsiteY4" fmla="*/ 1627379 h 4219766"/>
                <a:gd name="connsiteX5" fmla="*/ 4117730 w 4117730"/>
                <a:gd name="connsiteY5" fmla="*/ 2166987 h 4219766"/>
                <a:gd name="connsiteX6" fmla="*/ 4010857 w 4117730"/>
                <a:gd name="connsiteY6" fmla="*/ 2982660 h 4219766"/>
                <a:gd name="connsiteX7" fmla="*/ 2550664 w 4117730"/>
                <a:gd name="connsiteY7" fmla="*/ 2428783 h 4219766"/>
                <a:gd name="connsiteX8" fmla="*/ 3150955 w 4117730"/>
                <a:gd name="connsiteY8" fmla="*/ 3918513 h 4219766"/>
                <a:gd name="connsiteX9" fmla="*/ 2304859 w 4117730"/>
                <a:gd name="connsiteY9" fmla="*/ 3936376 h 4219766"/>
                <a:gd name="connsiteX10" fmla="*/ 1664733 w 4117730"/>
                <a:gd name="connsiteY10" fmla="*/ 2428783 h 4219766"/>
                <a:gd name="connsiteX11" fmla="*/ 163587 w 4117730"/>
                <a:gd name="connsiteY11" fmla="*/ 2062271 h 4219766"/>
                <a:gd name="connsiteX12" fmla="*/ 208653 w 4117730"/>
                <a:gd name="connsiteY12" fmla="*/ 1171034 h 4219766"/>
                <a:gd name="connsiteX0" fmla="*/ 208653 w 4117730"/>
                <a:gd name="connsiteY0" fmla="*/ 1187463 h 4236195"/>
                <a:gd name="connsiteX1" fmla="*/ 1664733 w 4117730"/>
                <a:gd name="connsiteY1" fmla="*/ 1643808 h 4236195"/>
                <a:gd name="connsiteX2" fmla="*/ 1031187 w 4117730"/>
                <a:gd name="connsiteY2" fmla="*/ 292266 h 4236195"/>
                <a:gd name="connsiteX3" fmla="*/ 1915474 w 4117730"/>
                <a:gd name="connsiteY3" fmla="*/ 253254 h 4236195"/>
                <a:gd name="connsiteX4" fmla="*/ 2550664 w 4117730"/>
                <a:gd name="connsiteY4" fmla="*/ 1643808 h 4236195"/>
                <a:gd name="connsiteX5" fmla="*/ 4117730 w 4117730"/>
                <a:gd name="connsiteY5" fmla="*/ 2183416 h 4236195"/>
                <a:gd name="connsiteX6" fmla="*/ 4010857 w 4117730"/>
                <a:gd name="connsiteY6" fmla="*/ 2999089 h 4236195"/>
                <a:gd name="connsiteX7" fmla="*/ 2550664 w 4117730"/>
                <a:gd name="connsiteY7" fmla="*/ 2445212 h 4236195"/>
                <a:gd name="connsiteX8" fmla="*/ 3150955 w 4117730"/>
                <a:gd name="connsiteY8" fmla="*/ 3934942 h 4236195"/>
                <a:gd name="connsiteX9" fmla="*/ 2304859 w 4117730"/>
                <a:gd name="connsiteY9" fmla="*/ 3952805 h 4236195"/>
                <a:gd name="connsiteX10" fmla="*/ 1664733 w 4117730"/>
                <a:gd name="connsiteY10" fmla="*/ 2445212 h 4236195"/>
                <a:gd name="connsiteX11" fmla="*/ 163587 w 4117730"/>
                <a:gd name="connsiteY11" fmla="*/ 2078700 h 4236195"/>
                <a:gd name="connsiteX12" fmla="*/ 208653 w 4117730"/>
                <a:gd name="connsiteY12" fmla="*/ 1187463 h 4236195"/>
                <a:gd name="connsiteX0" fmla="*/ 208653 w 4260490"/>
                <a:gd name="connsiteY0" fmla="*/ 1187463 h 4236195"/>
                <a:gd name="connsiteX1" fmla="*/ 1664733 w 4260490"/>
                <a:gd name="connsiteY1" fmla="*/ 1643808 h 4236195"/>
                <a:gd name="connsiteX2" fmla="*/ 1031187 w 4260490"/>
                <a:gd name="connsiteY2" fmla="*/ 292266 h 4236195"/>
                <a:gd name="connsiteX3" fmla="*/ 1915474 w 4260490"/>
                <a:gd name="connsiteY3" fmla="*/ 253254 h 4236195"/>
                <a:gd name="connsiteX4" fmla="*/ 2550664 w 4260490"/>
                <a:gd name="connsiteY4" fmla="*/ 1643808 h 4236195"/>
                <a:gd name="connsiteX5" fmla="*/ 4117730 w 4260490"/>
                <a:gd name="connsiteY5" fmla="*/ 2183416 h 4236195"/>
                <a:gd name="connsiteX6" fmla="*/ 4010857 w 4260490"/>
                <a:gd name="connsiteY6" fmla="*/ 2999089 h 4236195"/>
                <a:gd name="connsiteX7" fmla="*/ 2550664 w 4260490"/>
                <a:gd name="connsiteY7" fmla="*/ 2445212 h 4236195"/>
                <a:gd name="connsiteX8" fmla="*/ 3150955 w 4260490"/>
                <a:gd name="connsiteY8" fmla="*/ 3934942 h 4236195"/>
                <a:gd name="connsiteX9" fmla="*/ 2304859 w 4260490"/>
                <a:gd name="connsiteY9" fmla="*/ 3952805 h 4236195"/>
                <a:gd name="connsiteX10" fmla="*/ 1664733 w 4260490"/>
                <a:gd name="connsiteY10" fmla="*/ 2445212 h 4236195"/>
                <a:gd name="connsiteX11" fmla="*/ 163587 w 4260490"/>
                <a:gd name="connsiteY11" fmla="*/ 2078700 h 4236195"/>
                <a:gd name="connsiteX12" fmla="*/ 208653 w 4260490"/>
                <a:gd name="connsiteY12" fmla="*/ 1187463 h 4236195"/>
                <a:gd name="connsiteX0" fmla="*/ 208653 w 4338191"/>
                <a:gd name="connsiteY0" fmla="*/ 1187463 h 4236195"/>
                <a:gd name="connsiteX1" fmla="*/ 1664733 w 4338191"/>
                <a:gd name="connsiteY1" fmla="*/ 1643808 h 4236195"/>
                <a:gd name="connsiteX2" fmla="*/ 1031187 w 4338191"/>
                <a:gd name="connsiteY2" fmla="*/ 292266 h 4236195"/>
                <a:gd name="connsiteX3" fmla="*/ 1915474 w 4338191"/>
                <a:gd name="connsiteY3" fmla="*/ 253254 h 4236195"/>
                <a:gd name="connsiteX4" fmla="*/ 2550664 w 4338191"/>
                <a:gd name="connsiteY4" fmla="*/ 1643808 h 4236195"/>
                <a:gd name="connsiteX5" fmla="*/ 4117730 w 4338191"/>
                <a:gd name="connsiteY5" fmla="*/ 2183416 h 4236195"/>
                <a:gd name="connsiteX6" fmla="*/ 4010857 w 4338191"/>
                <a:gd name="connsiteY6" fmla="*/ 2999089 h 4236195"/>
                <a:gd name="connsiteX7" fmla="*/ 2550664 w 4338191"/>
                <a:gd name="connsiteY7" fmla="*/ 2445212 h 4236195"/>
                <a:gd name="connsiteX8" fmla="*/ 3150955 w 4338191"/>
                <a:gd name="connsiteY8" fmla="*/ 3934942 h 4236195"/>
                <a:gd name="connsiteX9" fmla="*/ 2304859 w 4338191"/>
                <a:gd name="connsiteY9" fmla="*/ 3952805 h 4236195"/>
                <a:gd name="connsiteX10" fmla="*/ 1664733 w 4338191"/>
                <a:gd name="connsiteY10" fmla="*/ 2445212 h 4236195"/>
                <a:gd name="connsiteX11" fmla="*/ 163587 w 4338191"/>
                <a:gd name="connsiteY11" fmla="*/ 2078700 h 4236195"/>
                <a:gd name="connsiteX12" fmla="*/ 208653 w 4338191"/>
                <a:gd name="connsiteY12" fmla="*/ 1187463 h 4236195"/>
                <a:gd name="connsiteX0" fmla="*/ 208653 w 4180264"/>
                <a:gd name="connsiteY0" fmla="*/ 1187463 h 4236195"/>
                <a:gd name="connsiteX1" fmla="*/ 1664733 w 4180264"/>
                <a:gd name="connsiteY1" fmla="*/ 1643808 h 4236195"/>
                <a:gd name="connsiteX2" fmla="*/ 1031187 w 4180264"/>
                <a:gd name="connsiteY2" fmla="*/ 292266 h 4236195"/>
                <a:gd name="connsiteX3" fmla="*/ 1915474 w 4180264"/>
                <a:gd name="connsiteY3" fmla="*/ 253254 h 4236195"/>
                <a:gd name="connsiteX4" fmla="*/ 2550664 w 4180264"/>
                <a:gd name="connsiteY4" fmla="*/ 1643808 h 4236195"/>
                <a:gd name="connsiteX5" fmla="*/ 4117730 w 4180264"/>
                <a:gd name="connsiteY5" fmla="*/ 2183416 h 4236195"/>
                <a:gd name="connsiteX6" fmla="*/ 3604808 w 4180264"/>
                <a:gd name="connsiteY6" fmla="*/ 2869627 h 4236195"/>
                <a:gd name="connsiteX7" fmla="*/ 2550664 w 4180264"/>
                <a:gd name="connsiteY7" fmla="*/ 2445212 h 4236195"/>
                <a:gd name="connsiteX8" fmla="*/ 3150955 w 4180264"/>
                <a:gd name="connsiteY8" fmla="*/ 3934942 h 4236195"/>
                <a:gd name="connsiteX9" fmla="*/ 2304859 w 4180264"/>
                <a:gd name="connsiteY9" fmla="*/ 3952805 h 4236195"/>
                <a:gd name="connsiteX10" fmla="*/ 1664733 w 4180264"/>
                <a:gd name="connsiteY10" fmla="*/ 2445212 h 4236195"/>
                <a:gd name="connsiteX11" fmla="*/ 163587 w 4180264"/>
                <a:gd name="connsiteY11" fmla="*/ 2078700 h 4236195"/>
                <a:gd name="connsiteX12" fmla="*/ 208653 w 4180264"/>
                <a:gd name="connsiteY12" fmla="*/ 1187463 h 4236195"/>
                <a:gd name="connsiteX0" fmla="*/ 208653 w 4046922"/>
                <a:gd name="connsiteY0" fmla="*/ 1187463 h 4236195"/>
                <a:gd name="connsiteX1" fmla="*/ 1664733 w 4046922"/>
                <a:gd name="connsiteY1" fmla="*/ 1643808 h 4236195"/>
                <a:gd name="connsiteX2" fmla="*/ 1031187 w 4046922"/>
                <a:gd name="connsiteY2" fmla="*/ 292266 h 4236195"/>
                <a:gd name="connsiteX3" fmla="*/ 1915474 w 4046922"/>
                <a:gd name="connsiteY3" fmla="*/ 253254 h 4236195"/>
                <a:gd name="connsiteX4" fmla="*/ 2550664 w 4046922"/>
                <a:gd name="connsiteY4" fmla="*/ 1643808 h 4236195"/>
                <a:gd name="connsiteX5" fmla="*/ 3997107 w 4046922"/>
                <a:gd name="connsiteY5" fmla="*/ 2335052 h 4236195"/>
                <a:gd name="connsiteX6" fmla="*/ 3604808 w 4046922"/>
                <a:gd name="connsiteY6" fmla="*/ 2869627 h 4236195"/>
                <a:gd name="connsiteX7" fmla="*/ 2550664 w 4046922"/>
                <a:gd name="connsiteY7" fmla="*/ 2445212 h 4236195"/>
                <a:gd name="connsiteX8" fmla="*/ 3150955 w 4046922"/>
                <a:gd name="connsiteY8" fmla="*/ 3934942 h 4236195"/>
                <a:gd name="connsiteX9" fmla="*/ 2304859 w 4046922"/>
                <a:gd name="connsiteY9" fmla="*/ 3952805 h 4236195"/>
                <a:gd name="connsiteX10" fmla="*/ 1664733 w 4046922"/>
                <a:gd name="connsiteY10" fmla="*/ 2445212 h 4236195"/>
                <a:gd name="connsiteX11" fmla="*/ 163587 w 4046922"/>
                <a:gd name="connsiteY11" fmla="*/ 2078700 h 4236195"/>
                <a:gd name="connsiteX12" fmla="*/ 208653 w 4046922"/>
                <a:gd name="connsiteY12" fmla="*/ 1187463 h 4236195"/>
                <a:gd name="connsiteX0" fmla="*/ 208653 w 4075431"/>
                <a:gd name="connsiteY0" fmla="*/ 1187463 h 4236195"/>
                <a:gd name="connsiteX1" fmla="*/ 1664733 w 4075431"/>
                <a:gd name="connsiteY1" fmla="*/ 1643808 h 4236195"/>
                <a:gd name="connsiteX2" fmla="*/ 1031187 w 4075431"/>
                <a:gd name="connsiteY2" fmla="*/ 292266 h 4236195"/>
                <a:gd name="connsiteX3" fmla="*/ 1915474 w 4075431"/>
                <a:gd name="connsiteY3" fmla="*/ 253254 h 4236195"/>
                <a:gd name="connsiteX4" fmla="*/ 2550664 w 4075431"/>
                <a:gd name="connsiteY4" fmla="*/ 1643808 h 4236195"/>
                <a:gd name="connsiteX5" fmla="*/ 3997107 w 4075431"/>
                <a:gd name="connsiteY5" fmla="*/ 2335052 h 4236195"/>
                <a:gd name="connsiteX6" fmla="*/ 3741352 w 4075431"/>
                <a:gd name="connsiteY6" fmla="*/ 2863878 h 4236195"/>
                <a:gd name="connsiteX7" fmla="*/ 2550664 w 4075431"/>
                <a:gd name="connsiteY7" fmla="*/ 2445212 h 4236195"/>
                <a:gd name="connsiteX8" fmla="*/ 3150955 w 4075431"/>
                <a:gd name="connsiteY8" fmla="*/ 3934942 h 4236195"/>
                <a:gd name="connsiteX9" fmla="*/ 2304859 w 4075431"/>
                <a:gd name="connsiteY9" fmla="*/ 3952805 h 4236195"/>
                <a:gd name="connsiteX10" fmla="*/ 1664733 w 4075431"/>
                <a:gd name="connsiteY10" fmla="*/ 2445212 h 4236195"/>
                <a:gd name="connsiteX11" fmla="*/ 163587 w 4075431"/>
                <a:gd name="connsiteY11" fmla="*/ 2078700 h 4236195"/>
                <a:gd name="connsiteX12" fmla="*/ 208653 w 4075431"/>
                <a:gd name="connsiteY12" fmla="*/ 1187463 h 4236195"/>
                <a:gd name="connsiteX0" fmla="*/ 208653 w 4025397"/>
                <a:gd name="connsiteY0" fmla="*/ 1187463 h 4236195"/>
                <a:gd name="connsiteX1" fmla="*/ 1664733 w 4025397"/>
                <a:gd name="connsiteY1" fmla="*/ 1643808 h 4236195"/>
                <a:gd name="connsiteX2" fmla="*/ 1031187 w 4025397"/>
                <a:gd name="connsiteY2" fmla="*/ 292266 h 4236195"/>
                <a:gd name="connsiteX3" fmla="*/ 1915474 w 4025397"/>
                <a:gd name="connsiteY3" fmla="*/ 253254 h 4236195"/>
                <a:gd name="connsiteX4" fmla="*/ 2550664 w 4025397"/>
                <a:gd name="connsiteY4" fmla="*/ 1643808 h 4236195"/>
                <a:gd name="connsiteX5" fmla="*/ 3936120 w 4025397"/>
                <a:gd name="connsiteY5" fmla="*/ 2278996 h 4236195"/>
                <a:gd name="connsiteX6" fmla="*/ 3741352 w 4025397"/>
                <a:gd name="connsiteY6" fmla="*/ 2863878 h 4236195"/>
                <a:gd name="connsiteX7" fmla="*/ 2550664 w 4025397"/>
                <a:gd name="connsiteY7" fmla="*/ 2445212 h 4236195"/>
                <a:gd name="connsiteX8" fmla="*/ 3150955 w 4025397"/>
                <a:gd name="connsiteY8" fmla="*/ 3934942 h 4236195"/>
                <a:gd name="connsiteX9" fmla="*/ 2304859 w 4025397"/>
                <a:gd name="connsiteY9" fmla="*/ 3952805 h 4236195"/>
                <a:gd name="connsiteX10" fmla="*/ 1664733 w 4025397"/>
                <a:gd name="connsiteY10" fmla="*/ 2445212 h 4236195"/>
                <a:gd name="connsiteX11" fmla="*/ 163587 w 4025397"/>
                <a:gd name="connsiteY11" fmla="*/ 2078700 h 4236195"/>
                <a:gd name="connsiteX12" fmla="*/ 208653 w 4025397"/>
                <a:gd name="connsiteY12" fmla="*/ 1187463 h 4236195"/>
                <a:gd name="connsiteX0" fmla="*/ 208653 w 4025397"/>
                <a:gd name="connsiteY0" fmla="*/ 1187463 h 4055216"/>
                <a:gd name="connsiteX1" fmla="*/ 1664733 w 4025397"/>
                <a:gd name="connsiteY1" fmla="*/ 1643808 h 4055216"/>
                <a:gd name="connsiteX2" fmla="*/ 1031187 w 4025397"/>
                <a:gd name="connsiteY2" fmla="*/ 292266 h 4055216"/>
                <a:gd name="connsiteX3" fmla="*/ 1915474 w 4025397"/>
                <a:gd name="connsiteY3" fmla="*/ 253254 h 4055216"/>
                <a:gd name="connsiteX4" fmla="*/ 2550664 w 4025397"/>
                <a:gd name="connsiteY4" fmla="*/ 1643808 h 4055216"/>
                <a:gd name="connsiteX5" fmla="*/ 3936120 w 4025397"/>
                <a:gd name="connsiteY5" fmla="*/ 2278996 h 4055216"/>
                <a:gd name="connsiteX6" fmla="*/ 3741352 w 4025397"/>
                <a:gd name="connsiteY6" fmla="*/ 2863878 h 4055216"/>
                <a:gd name="connsiteX7" fmla="*/ 2550664 w 4025397"/>
                <a:gd name="connsiteY7" fmla="*/ 2445212 h 4055216"/>
                <a:gd name="connsiteX8" fmla="*/ 2957831 w 4025397"/>
                <a:gd name="connsiteY8" fmla="*/ 3757434 h 4055216"/>
                <a:gd name="connsiteX9" fmla="*/ 2304859 w 4025397"/>
                <a:gd name="connsiteY9" fmla="*/ 3952805 h 4055216"/>
                <a:gd name="connsiteX10" fmla="*/ 1664733 w 4025397"/>
                <a:gd name="connsiteY10" fmla="*/ 2445212 h 4055216"/>
                <a:gd name="connsiteX11" fmla="*/ 163587 w 4025397"/>
                <a:gd name="connsiteY11" fmla="*/ 2078700 h 4055216"/>
                <a:gd name="connsiteX12" fmla="*/ 208653 w 4025397"/>
                <a:gd name="connsiteY12" fmla="*/ 1187463 h 4055216"/>
                <a:gd name="connsiteX0" fmla="*/ 208653 w 4025397"/>
                <a:gd name="connsiteY0" fmla="*/ 1187463 h 4024023"/>
                <a:gd name="connsiteX1" fmla="*/ 1664733 w 4025397"/>
                <a:gd name="connsiteY1" fmla="*/ 1643808 h 4024023"/>
                <a:gd name="connsiteX2" fmla="*/ 1031187 w 4025397"/>
                <a:gd name="connsiteY2" fmla="*/ 292266 h 4024023"/>
                <a:gd name="connsiteX3" fmla="*/ 1915474 w 4025397"/>
                <a:gd name="connsiteY3" fmla="*/ 253254 h 4024023"/>
                <a:gd name="connsiteX4" fmla="*/ 2550664 w 4025397"/>
                <a:gd name="connsiteY4" fmla="*/ 1643808 h 4024023"/>
                <a:gd name="connsiteX5" fmla="*/ 3936120 w 4025397"/>
                <a:gd name="connsiteY5" fmla="*/ 2278996 h 4024023"/>
                <a:gd name="connsiteX6" fmla="*/ 3741352 w 4025397"/>
                <a:gd name="connsiteY6" fmla="*/ 2863878 h 4024023"/>
                <a:gd name="connsiteX7" fmla="*/ 2550664 w 4025397"/>
                <a:gd name="connsiteY7" fmla="*/ 2445212 h 4024023"/>
                <a:gd name="connsiteX8" fmla="*/ 2957831 w 4025397"/>
                <a:gd name="connsiteY8" fmla="*/ 3757434 h 4024023"/>
                <a:gd name="connsiteX9" fmla="*/ 2342227 w 4025397"/>
                <a:gd name="connsiteY9" fmla="*/ 3912149 h 4024023"/>
                <a:gd name="connsiteX10" fmla="*/ 1664733 w 4025397"/>
                <a:gd name="connsiteY10" fmla="*/ 2445212 h 4024023"/>
                <a:gd name="connsiteX11" fmla="*/ 163587 w 4025397"/>
                <a:gd name="connsiteY11" fmla="*/ 2078700 h 4024023"/>
                <a:gd name="connsiteX12" fmla="*/ 208653 w 4025397"/>
                <a:gd name="connsiteY12" fmla="*/ 1187463 h 4024023"/>
                <a:gd name="connsiteX0" fmla="*/ 312504 w 3956452"/>
                <a:gd name="connsiteY0" fmla="*/ 1346286 h 4024023"/>
                <a:gd name="connsiteX1" fmla="*/ 1595788 w 3956452"/>
                <a:gd name="connsiteY1" fmla="*/ 1643808 h 4024023"/>
                <a:gd name="connsiteX2" fmla="*/ 962242 w 3956452"/>
                <a:gd name="connsiteY2" fmla="*/ 292266 h 4024023"/>
                <a:gd name="connsiteX3" fmla="*/ 1846529 w 3956452"/>
                <a:gd name="connsiteY3" fmla="*/ 253254 h 4024023"/>
                <a:gd name="connsiteX4" fmla="*/ 2481719 w 3956452"/>
                <a:gd name="connsiteY4" fmla="*/ 1643808 h 4024023"/>
                <a:gd name="connsiteX5" fmla="*/ 3867175 w 3956452"/>
                <a:gd name="connsiteY5" fmla="*/ 2278996 h 4024023"/>
                <a:gd name="connsiteX6" fmla="*/ 3672407 w 3956452"/>
                <a:gd name="connsiteY6" fmla="*/ 2863878 h 4024023"/>
                <a:gd name="connsiteX7" fmla="*/ 2481719 w 3956452"/>
                <a:gd name="connsiteY7" fmla="*/ 2445212 h 4024023"/>
                <a:gd name="connsiteX8" fmla="*/ 2888886 w 3956452"/>
                <a:gd name="connsiteY8" fmla="*/ 3757434 h 4024023"/>
                <a:gd name="connsiteX9" fmla="*/ 2273282 w 3956452"/>
                <a:gd name="connsiteY9" fmla="*/ 3912149 h 4024023"/>
                <a:gd name="connsiteX10" fmla="*/ 1595788 w 3956452"/>
                <a:gd name="connsiteY10" fmla="*/ 2445212 h 4024023"/>
                <a:gd name="connsiteX11" fmla="*/ 94642 w 3956452"/>
                <a:gd name="connsiteY11" fmla="*/ 2078700 h 4024023"/>
                <a:gd name="connsiteX12" fmla="*/ 312504 w 3956452"/>
                <a:gd name="connsiteY12" fmla="*/ 1346286 h 4024023"/>
                <a:gd name="connsiteX0" fmla="*/ 207846 w 3851794"/>
                <a:gd name="connsiteY0" fmla="*/ 1346286 h 4024023"/>
                <a:gd name="connsiteX1" fmla="*/ 1491130 w 3851794"/>
                <a:gd name="connsiteY1" fmla="*/ 1643808 h 4024023"/>
                <a:gd name="connsiteX2" fmla="*/ 857584 w 3851794"/>
                <a:gd name="connsiteY2" fmla="*/ 292266 h 4024023"/>
                <a:gd name="connsiteX3" fmla="*/ 1741871 w 3851794"/>
                <a:gd name="connsiteY3" fmla="*/ 253254 h 4024023"/>
                <a:gd name="connsiteX4" fmla="*/ 2377061 w 3851794"/>
                <a:gd name="connsiteY4" fmla="*/ 1643808 h 4024023"/>
                <a:gd name="connsiteX5" fmla="*/ 3762517 w 3851794"/>
                <a:gd name="connsiteY5" fmla="*/ 2278996 h 4024023"/>
                <a:gd name="connsiteX6" fmla="*/ 3567749 w 3851794"/>
                <a:gd name="connsiteY6" fmla="*/ 2863878 h 4024023"/>
                <a:gd name="connsiteX7" fmla="*/ 2377061 w 3851794"/>
                <a:gd name="connsiteY7" fmla="*/ 2445212 h 4024023"/>
                <a:gd name="connsiteX8" fmla="*/ 2784228 w 3851794"/>
                <a:gd name="connsiteY8" fmla="*/ 3757434 h 4024023"/>
                <a:gd name="connsiteX9" fmla="*/ 2168624 w 3851794"/>
                <a:gd name="connsiteY9" fmla="*/ 3912149 h 4024023"/>
                <a:gd name="connsiteX10" fmla="*/ 1491130 w 3851794"/>
                <a:gd name="connsiteY10" fmla="*/ 2445212 h 4024023"/>
                <a:gd name="connsiteX11" fmla="*/ 130936 w 3851794"/>
                <a:gd name="connsiteY11" fmla="*/ 1945750 h 4024023"/>
                <a:gd name="connsiteX12" fmla="*/ 207846 w 3851794"/>
                <a:gd name="connsiteY12" fmla="*/ 1346286 h 4024023"/>
                <a:gd name="connsiteX0" fmla="*/ 207846 w 3851794"/>
                <a:gd name="connsiteY0" fmla="*/ 1158781 h 3836518"/>
                <a:gd name="connsiteX1" fmla="*/ 1491130 w 3851794"/>
                <a:gd name="connsiteY1" fmla="*/ 1456303 h 3836518"/>
                <a:gd name="connsiteX2" fmla="*/ 1043834 w 3851794"/>
                <a:gd name="connsiteY2" fmla="*/ 350952 h 3836518"/>
                <a:gd name="connsiteX3" fmla="*/ 1741871 w 3851794"/>
                <a:gd name="connsiteY3" fmla="*/ 65749 h 3836518"/>
                <a:gd name="connsiteX4" fmla="*/ 2377061 w 3851794"/>
                <a:gd name="connsiteY4" fmla="*/ 1456303 h 3836518"/>
                <a:gd name="connsiteX5" fmla="*/ 3762517 w 3851794"/>
                <a:gd name="connsiteY5" fmla="*/ 2091491 h 3836518"/>
                <a:gd name="connsiteX6" fmla="*/ 3567749 w 3851794"/>
                <a:gd name="connsiteY6" fmla="*/ 2676373 h 3836518"/>
                <a:gd name="connsiteX7" fmla="*/ 2377061 w 3851794"/>
                <a:gd name="connsiteY7" fmla="*/ 2257707 h 3836518"/>
                <a:gd name="connsiteX8" fmla="*/ 2784228 w 3851794"/>
                <a:gd name="connsiteY8" fmla="*/ 3569929 h 3836518"/>
                <a:gd name="connsiteX9" fmla="*/ 2168624 w 3851794"/>
                <a:gd name="connsiteY9" fmla="*/ 3724644 h 3836518"/>
                <a:gd name="connsiteX10" fmla="*/ 1491130 w 3851794"/>
                <a:gd name="connsiteY10" fmla="*/ 2257707 h 3836518"/>
                <a:gd name="connsiteX11" fmla="*/ 130936 w 3851794"/>
                <a:gd name="connsiteY11" fmla="*/ 1758245 h 3836518"/>
                <a:gd name="connsiteX12" fmla="*/ 207846 w 3851794"/>
                <a:gd name="connsiteY12" fmla="*/ 1158781 h 3836518"/>
                <a:gd name="connsiteX0" fmla="*/ 207846 w 3851794"/>
                <a:gd name="connsiteY0" fmla="*/ 1099866 h 3777603"/>
                <a:gd name="connsiteX1" fmla="*/ 1491130 w 3851794"/>
                <a:gd name="connsiteY1" fmla="*/ 1397388 h 3777603"/>
                <a:gd name="connsiteX2" fmla="*/ 1043834 w 3851794"/>
                <a:gd name="connsiteY2" fmla="*/ 292037 h 3777603"/>
                <a:gd name="connsiteX3" fmla="*/ 1715490 w 3851794"/>
                <a:gd name="connsiteY3" fmla="*/ 76337 h 3777603"/>
                <a:gd name="connsiteX4" fmla="*/ 2377061 w 3851794"/>
                <a:gd name="connsiteY4" fmla="*/ 1397388 h 3777603"/>
                <a:gd name="connsiteX5" fmla="*/ 3762517 w 3851794"/>
                <a:gd name="connsiteY5" fmla="*/ 2032576 h 3777603"/>
                <a:gd name="connsiteX6" fmla="*/ 3567749 w 3851794"/>
                <a:gd name="connsiteY6" fmla="*/ 2617458 h 3777603"/>
                <a:gd name="connsiteX7" fmla="*/ 2377061 w 3851794"/>
                <a:gd name="connsiteY7" fmla="*/ 2198792 h 3777603"/>
                <a:gd name="connsiteX8" fmla="*/ 2784228 w 3851794"/>
                <a:gd name="connsiteY8" fmla="*/ 3511014 h 3777603"/>
                <a:gd name="connsiteX9" fmla="*/ 2168624 w 3851794"/>
                <a:gd name="connsiteY9" fmla="*/ 3665729 h 3777603"/>
                <a:gd name="connsiteX10" fmla="*/ 1491130 w 3851794"/>
                <a:gd name="connsiteY10" fmla="*/ 2198792 h 3777603"/>
                <a:gd name="connsiteX11" fmla="*/ 130936 w 3851794"/>
                <a:gd name="connsiteY11" fmla="*/ 1699330 h 3777603"/>
                <a:gd name="connsiteX12" fmla="*/ 207846 w 3851794"/>
                <a:gd name="connsiteY12" fmla="*/ 1099866 h 3777603"/>
                <a:gd name="connsiteX0" fmla="*/ 207846 w 3851794"/>
                <a:gd name="connsiteY0" fmla="*/ 1109323 h 3787060"/>
                <a:gd name="connsiteX1" fmla="*/ 1491130 w 3851794"/>
                <a:gd name="connsiteY1" fmla="*/ 1406845 h 3787060"/>
                <a:gd name="connsiteX2" fmla="*/ 1110872 w 3851794"/>
                <a:gd name="connsiteY2" fmla="*/ 269359 h 3787060"/>
                <a:gd name="connsiteX3" fmla="*/ 1715490 w 3851794"/>
                <a:gd name="connsiteY3" fmla="*/ 85794 h 3787060"/>
                <a:gd name="connsiteX4" fmla="*/ 2377061 w 3851794"/>
                <a:gd name="connsiteY4" fmla="*/ 1406845 h 3787060"/>
                <a:gd name="connsiteX5" fmla="*/ 3762517 w 3851794"/>
                <a:gd name="connsiteY5" fmla="*/ 2042033 h 3787060"/>
                <a:gd name="connsiteX6" fmla="*/ 3567749 w 3851794"/>
                <a:gd name="connsiteY6" fmla="*/ 2626915 h 3787060"/>
                <a:gd name="connsiteX7" fmla="*/ 2377061 w 3851794"/>
                <a:gd name="connsiteY7" fmla="*/ 2208249 h 3787060"/>
                <a:gd name="connsiteX8" fmla="*/ 2784228 w 3851794"/>
                <a:gd name="connsiteY8" fmla="*/ 3520471 h 3787060"/>
                <a:gd name="connsiteX9" fmla="*/ 2168624 w 3851794"/>
                <a:gd name="connsiteY9" fmla="*/ 3675186 h 3787060"/>
                <a:gd name="connsiteX10" fmla="*/ 1491130 w 3851794"/>
                <a:gd name="connsiteY10" fmla="*/ 2208249 h 3787060"/>
                <a:gd name="connsiteX11" fmla="*/ 130936 w 3851794"/>
                <a:gd name="connsiteY11" fmla="*/ 1708787 h 3787060"/>
                <a:gd name="connsiteX12" fmla="*/ 207846 w 3851794"/>
                <a:gd name="connsiteY12" fmla="*/ 1109323 h 3787060"/>
                <a:gd name="connsiteX0" fmla="*/ 207846 w 3851794"/>
                <a:gd name="connsiteY0" fmla="*/ 1077688 h 3755425"/>
                <a:gd name="connsiteX1" fmla="*/ 1491130 w 3851794"/>
                <a:gd name="connsiteY1" fmla="*/ 1375210 h 3755425"/>
                <a:gd name="connsiteX2" fmla="*/ 1110872 w 3851794"/>
                <a:gd name="connsiteY2" fmla="*/ 237724 h 3755425"/>
                <a:gd name="connsiteX3" fmla="*/ 1678122 w 3851794"/>
                <a:gd name="connsiteY3" fmla="*/ 94814 h 3755425"/>
                <a:gd name="connsiteX4" fmla="*/ 2377061 w 3851794"/>
                <a:gd name="connsiteY4" fmla="*/ 1375210 h 3755425"/>
                <a:gd name="connsiteX5" fmla="*/ 3762517 w 3851794"/>
                <a:gd name="connsiteY5" fmla="*/ 2010398 h 3755425"/>
                <a:gd name="connsiteX6" fmla="*/ 3567749 w 3851794"/>
                <a:gd name="connsiteY6" fmla="*/ 2595280 h 3755425"/>
                <a:gd name="connsiteX7" fmla="*/ 2377061 w 3851794"/>
                <a:gd name="connsiteY7" fmla="*/ 2176614 h 3755425"/>
                <a:gd name="connsiteX8" fmla="*/ 2784228 w 3851794"/>
                <a:gd name="connsiteY8" fmla="*/ 3488836 h 3755425"/>
                <a:gd name="connsiteX9" fmla="*/ 2168624 w 3851794"/>
                <a:gd name="connsiteY9" fmla="*/ 3643551 h 3755425"/>
                <a:gd name="connsiteX10" fmla="*/ 1491130 w 3851794"/>
                <a:gd name="connsiteY10" fmla="*/ 2176614 h 3755425"/>
                <a:gd name="connsiteX11" fmla="*/ 130936 w 3851794"/>
                <a:gd name="connsiteY11" fmla="*/ 1677152 h 3755425"/>
                <a:gd name="connsiteX12" fmla="*/ 207846 w 3851794"/>
                <a:gd name="connsiteY12" fmla="*/ 1077688 h 3755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51794" h="3755425">
                  <a:moveTo>
                    <a:pt x="207846" y="1077688"/>
                  </a:moveTo>
                  <a:cubicBezTo>
                    <a:pt x="434545" y="1027364"/>
                    <a:pt x="1354041" y="1524409"/>
                    <a:pt x="1491130" y="1375210"/>
                  </a:cubicBezTo>
                  <a:cubicBezTo>
                    <a:pt x="1342031" y="1006760"/>
                    <a:pt x="1079707" y="451123"/>
                    <a:pt x="1110872" y="237724"/>
                  </a:cubicBezTo>
                  <a:cubicBezTo>
                    <a:pt x="1142037" y="24325"/>
                    <a:pt x="1467091" y="-94767"/>
                    <a:pt x="1678122" y="94814"/>
                  </a:cubicBezTo>
                  <a:cubicBezTo>
                    <a:pt x="1889154" y="284395"/>
                    <a:pt x="2165331" y="911692"/>
                    <a:pt x="2377061" y="1375210"/>
                  </a:cubicBezTo>
                  <a:cubicBezTo>
                    <a:pt x="2744104" y="1696904"/>
                    <a:pt x="3564069" y="1807053"/>
                    <a:pt x="3762517" y="2010398"/>
                  </a:cubicBezTo>
                  <a:cubicBezTo>
                    <a:pt x="3960965" y="2213743"/>
                    <a:pt x="3798658" y="2567577"/>
                    <a:pt x="3567749" y="2595280"/>
                  </a:cubicBezTo>
                  <a:cubicBezTo>
                    <a:pt x="3336840" y="2622983"/>
                    <a:pt x="2728442" y="2318086"/>
                    <a:pt x="2377061" y="2176614"/>
                  </a:cubicBezTo>
                  <a:cubicBezTo>
                    <a:pt x="2233744" y="2332590"/>
                    <a:pt x="2818968" y="3244347"/>
                    <a:pt x="2784228" y="3488836"/>
                  </a:cubicBezTo>
                  <a:cubicBezTo>
                    <a:pt x="2749489" y="3733326"/>
                    <a:pt x="2384140" y="3862255"/>
                    <a:pt x="2168624" y="3643551"/>
                  </a:cubicBezTo>
                  <a:cubicBezTo>
                    <a:pt x="1953108" y="3424847"/>
                    <a:pt x="1704505" y="2679145"/>
                    <a:pt x="1491130" y="2176614"/>
                  </a:cubicBezTo>
                  <a:cubicBezTo>
                    <a:pt x="1134251" y="1864263"/>
                    <a:pt x="344817" y="1860306"/>
                    <a:pt x="130936" y="1677152"/>
                  </a:cubicBezTo>
                  <a:cubicBezTo>
                    <a:pt x="-82945" y="1493998"/>
                    <a:pt x="-18853" y="1128012"/>
                    <a:pt x="207846" y="1077688"/>
                  </a:cubicBezTo>
                  <a:close/>
                </a:path>
              </a:pathLst>
            </a:cu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en-US" sz="280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9926EA98-E747-4616-86C5-659CE3C51FB5}"/>
                </a:ext>
              </a:extLst>
            </p:cNvPr>
            <p:cNvSpPr/>
            <p:nvPr/>
          </p:nvSpPr>
          <p:spPr bwMode="auto">
            <a:xfrm>
              <a:off x="4039035" y="3505089"/>
              <a:ext cx="685690" cy="68589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en-US" sz="2800">
                <a:solidFill>
                  <a:schemeClr val="tx1"/>
                </a:solidFill>
                <a:latin typeface="Tahoma" pitchFamily="-64" charset="0"/>
              </a:endParaRPr>
            </a:p>
          </p:txBody>
        </p:sp>
      </p:grpSp>
      <p:sp>
        <p:nvSpPr>
          <p:cNvPr id="10" name="Oval 9">
            <a:extLst>
              <a:ext uri="{FF2B5EF4-FFF2-40B4-BE49-F238E27FC236}">
                <a16:creationId xmlns:a16="http://schemas.microsoft.com/office/drawing/2014/main" id="{8468198B-658B-4426-8D7B-06AA8DF6E906}"/>
              </a:ext>
            </a:extLst>
          </p:cNvPr>
          <p:cNvSpPr/>
          <p:nvPr/>
        </p:nvSpPr>
        <p:spPr bwMode="auto">
          <a:xfrm>
            <a:off x="3876675" y="5716586"/>
            <a:ext cx="685800" cy="685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7E2897D-42EA-403A-BA3A-1C0D9D4CF202}"/>
              </a:ext>
            </a:extLst>
          </p:cNvPr>
          <p:cNvSpPr/>
          <p:nvPr/>
        </p:nvSpPr>
        <p:spPr bwMode="auto">
          <a:xfrm>
            <a:off x="3876675" y="2897186"/>
            <a:ext cx="685800" cy="685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2044D39-79E7-4F97-AFE8-BA20D07065E6}"/>
              </a:ext>
            </a:extLst>
          </p:cNvPr>
          <p:cNvSpPr/>
          <p:nvPr/>
        </p:nvSpPr>
        <p:spPr bwMode="auto">
          <a:xfrm>
            <a:off x="7599363" y="4268786"/>
            <a:ext cx="685800" cy="685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0D8704D-BB7B-4B76-9260-96ABEA8C12AD}"/>
              </a:ext>
            </a:extLst>
          </p:cNvPr>
          <p:cNvCxnSpPr>
            <a:stCxn id="19" idx="6"/>
            <a:endCxn id="20" idx="2"/>
          </p:cNvCxnSpPr>
          <p:nvPr/>
        </p:nvCxnSpPr>
        <p:spPr bwMode="auto">
          <a:xfrm>
            <a:off x="4421189" y="3233736"/>
            <a:ext cx="1093787" cy="1588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A7538F8-C68F-4DC4-9891-331057119059}"/>
              </a:ext>
            </a:extLst>
          </p:cNvPr>
          <p:cNvCxnSpPr>
            <a:stCxn id="20" idx="6"/>
            <a:endCxn id="21" idx="2"/>
          </p:cNvCxnSpPr>
          <p:nvPr/>
        </p:nvCxnSpPr>
        <p:spPr bwMode="auto">
          <a:xfrm>
            <a:off x="5907089" y="3233736"/>
            <a:ext cx="1093787" cy="1588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D6E77F6-E0AD-49EF-9F50-4AFEF88F372F}"/>
              </a:ext>
            </a:extLst>
          </p:cNvPr>
          <p:cNvCxnSpPr>
            <a:stCxn id="25" idx="7"/>
            <a:endCxn id="20" idx="3"/>
          </p:cNvCxnSpPr>
          <p:nvPr/>
        </p:nvCxnSpPr>
        <p:spPr bwMode="auto">
          <a:xfrm rot="5400000" flipH="1" flipV="1">
            <a:off x="4780757" y="3706018"/>
            <a:ext cx="1123950" cy="458787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2484494-742D-4204-A664-16F60809177E}"/>
              </a:ext>
            </a:extLst>
          </p:cNvPr>
          <p:cNvCxnSpPr>
            <a:stCxn id="27" idx="1"/>
            <a:endCxn id="21" idx="5"/>
          </p:cNvCxnSpPr>
          <p:nvPr/>
        </p:nvCxnSpPr>
        <p:spPr bwMode="auto">
          <a:xfrm rot="16200000" flipV="1">
            <a:off x="7009607" y="3699668"/>
            <a:ext cx="1123950" cy="471487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C074A85-48E3-42BA-A7B8-29C9E677288F}"/>
              </a:ext>
            </a:extLst>
          </p:cNvPr>
          <p:cNvCxnSpPr>
            <a:stCxn id="26" idx="7"/>
            <a:endCxn id="21" idx="3"/>
          </p:cNvCxnSpPr>
          <p:nvPr/>
        </p:nvCxnSpPr>
        <p:spPr bwMode="auto">
          <a:xfrm rot="5400000" flipH="1" flipV="1">
            <a:off x="6266657" y="3706018"/>
            <a:ext cx="1123950" cy="458787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BB4A1DA-4E7C-4B84-BC32-7D14F1963FA1}"/>
              </a:ext>
            </a:extLst>
          </p:cNvPr>
          <p:cNvCxnSpPr>
            <a:stCxn id="26" idx="1"/>
            <a:endCxn id="20" idx="5"/>
          </p:cNvCxnSpPr>
          <p:nvPr/>
        </p:nvCxnSpPr>
        <p:spPr bwMode="auto">
          <a:xfrm rot="16200000" flipV="1">
            <a:off x="5523707" y="3699668"/>
            <a:ext cx="1123950" cy="471487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sp>
        <p:nvSpPr>
          <p:cNvPr id="19" name="Oval 4">
            <a:extLst>
              <a:ext uri="{FF2B5EF4-FFF2-40B4-BE49-F238E27FC236}">
                <a16:creationId xmlns:a16="http://schemas.microsoft.com/office/drawing/2014/main" id="{0438806F-CFF7-4D50-B408-A75333169FCA}"/>
              </a:ext>
            </a:extLst>
          </p:cNvPr>
          <p:cNvSpPr/>
          <p:nvPr/>
        </p:nvSpPr>
        <p:spPr bwMode="auto">
          <a:xfrm>
            <a:off x="4029076" y="3038474"/>
            <a:ext cx="392113" cy="392112"/>
          </a:xfrm>
          <a:prstGeom prst="ellipse">
            <a:avLst/>
          </a:prstGeom>
          <a:ln w="38100" cmpd="sng"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A903C07-5E7F-40FA-B78B-E85B0761412B}"/>
              </a:ext>
            </a:extLst>
          </p:cNvPr>
          <p:cNvSpPr/>
          <p:nvPr/>
        </p:nvSpPr>
        <p:spPr bwMode="auto">
          <a:xfrm>
            <a:off x="5514976" y="3038474"/>
            <a:ext cx="392113" cy="392112"/>
          </a:xfrm>
          <a:prstGeom prst="ellipse">
            <a:avLst/>
          </a:prstGeom>
          <a:ln w="38100" cmpd="sng"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8782D9F-FA6A-440D-9887-6AD5AEAD2B02}"/>
              </a:ext>
            </a:extLst>
          </p:cNvPr>
          <p:cNvSpPr/>
          <p:nvPr/>
        </p:nvSpPr>
        <p:spPr bwMode="auto">
          <a:xfrm>
            <a:off x="7000876" y="3038474"/>
            <a:ext cx="392113" cy="392112"/>
          </a:xfrm>
          <a:prstGeom prst="ellipse">
            <a:avLst/>
          </a:prstGeom>
          <a:ln w="38100" cmpd="sng"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22" name="Oval 4">
            <a:extLst>
              <a:ext uri="{FF2B5EF4-FFF2-40B4-BE49-F238E27FC236}">
                <a16:creationId xmlns:a16="http://schemas.microsoft.com/office/drawing/2014/main" id="{0E00F689-CA3E-4AF1-AAF9-4B02C62860AA}"/>
              </a:ext>
            </a:extLst>
          </p:cNvPr>
          <p:cNvSpPr/>
          <p:nvPr/>
        </p:nvSpPr>
        <p:spPr bwMode="auto">
          <a:xfrm>
            <a:off x="4029076" y="5857874"/>
            <a:ext cx="392113" cy="392112"/>
          </a:xfrm>
          <a:prstGeom prst="ellipse">
            <a:avLst/>
          </a:prstGeom>
          <a:ln w="38100" cmpd="sng"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79728F5-AA2A-4058-9960-C798A5DEB045}"/>
              </a:ext>
            </a:extLst>
          </p:cNvPr>
          <p:cNvSpPr/>
          <p:nvPr/>
        </p:nvSpPr>
        <p:spPr bwMode="auto">
          <a:xfrm>
            <a:off x="5514976" y="5857874"/>
            <a:ext cx="392113" cy="392112"/>
          </a:xfrm>
          <a:prstGeom prst="ellipse">
            <a:avLst/>
          </a:prstGeom>
          <a:ln w="38100" cmpd="sng"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9EE8526D-FD1B-4D4E-961C-31B9FAAC0462}"/>
              </a:ext>
            </a:extLst>
          </p:cNvPr>
          <p:cNvSpPr/>
          <p:nvPr/>
        </p:nvSpPr>
        <p:spPr bwMode="auto">
          <a:xfrm>
            <a:off x="7000876" y="5857874"/>
            <a:ext cx="392113" cy="392112"/>
          </a:xfrm>
          <a:prstGeom prst="ellipse">
            <a:avLst/>
          </a:prstGeom>
          <a:ln w="38100" cmpd="sng"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25" name="Oval 4">
            <a:extLst>
              <a:ext uri="{FF2B5EF4-FFF2-40B4-BE49-F238E27FC236}">
                <a16:creationId xmlns:a16="http://schemas.microsoft.com/office/drawing/2014/main" id="{A1AF8491-19B3-47F1-B60B-258EAE059290}"/>
              </a:ext>
            </a:extLst>
          </p:cNvPr>
          <p:cNvSpPr/>
          <p:nvPr/>
        </p:nvSpPr>
        <p:spPr bwMode="auto">
          <a:xfrm>
            <a:off x="4778376" y="4440237"/>
            <a:ext cx="392113" cy="392113"/>
          </a:xfrm>
          <a:prstGeom prst="ellipse">
            <a:avLst/>
          </a:prstGeom>
          <a:ln w="38100" cmpd="sng"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F063F5D-582D-45E3-B9DA-A745E632E867}"/>
              </a:ext>
            </a:extLst>
          </p:cNvPr>
          <p:cNvSpPr/>
          <p:nvPr/>
        </p:nvSpPr>
        <p:spPr bwMode="auto">
          <a:xfrm>
            <a:off x="6264276" y="4440237"/>
            <a:ext cx="392113" cy="392113"/>
          </a:xfrm>
          <a:prstGeom prst="ellipse">
            <a:avLst/>
          </a:prstGeom>
          <a:ln w="38100" cmpd="sng"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7488227-CC8B-4118-A582-C57E278973BC}"/>
              </a:ext>
            </a:extLst>
          </p:cNvPr>
          <p:cNvSpPr/>
          <p:nvPr/>
        </p:nvSpPr>
        <p:spPr bwMode="auto">
          <a:xfrm>
            <a:off x="7750175" y="4440237"/>
            <a:ext cx="393700" cy="392113"/>
          </a:xfrm>
          <a:prstGeom prst="ellipse">
            <a:avLst/>
          </a:prstGeom>
          <a:ln w="38100" cmpd="sng"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083119B-F26F-475A-86DD-8FA6284853E2}"/>
              </a:ext>
            </a:extLst>
          </p:cNvPr>
          <p:cNvCxnSpPr>
            <a:stCxn id="22" idx="6"/>
            <a:endCxn id="23" idx="2"/>
          </p:cNvCxnSpPr>
          <p:nvPr/>
        </p:nvCxnSpPr>
        <p:spPr bwMode="auto">
          <a:xfrm>
            <a:off x="4421189" y="6053136"/>
            <a:ext cx="1093787" cy="1588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BF56AEF-93ED-40E1-B31D-85176D216901}"/>
              </a:ext>
            </a:extLst>
          </p:cNvPr>
          <p:cNvCxnSpPr>
            <a:stCxn id="23" idx="6"/>
            <a:endCxn id="24" idx="2"/>
          </p:cNvCxnSpPr>
          <p:nvPr/>
        </p:nvCxnSpPr>
        <p:spPr bwMode="auto">
          <a:xfrm>
            <a:off x="5907089" y="6053136"/>
            <a:ext cx="1093787" cy="1588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7486CE90-FE96-4A6C-97D8-47BF796F5D08}"/>
              </a:ext>
            </a:extLst>
          </p:cNvPr>
          <p:cNvCxnSpPr>
            <a:stCxn id="23" idx="1"/>
            <a:endCxn id="25" idx="5"/>
          </p:cNvCxnSpPr>
          <p:nvPr/>
        </p:nvCxnSpPr>
        <p:spPr bwMode="auto">
          <a:xfrm rot="16200000" flipV="1">
            <a:off x="4772820" y="5115719"/>
            <a:ext cx="1139825" cy="458787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3E69971A-54A6-49DC-9FFB-3AA89014CC24}"/>
              </a:ext>
            </a:extLst>
          </p:cNvPr>
          <p:cNvCxnSpPr>
            <a:stCxn id="24" idx="7"/>
            <a:endCxn id="27" idx="3"/>
          </p:cNvCxnSpPr>
          <p:nvPr/>
        </p:nvCxnSpPr>
        <p:spPr bwMode="auto">
          <a:xfrm rot="5400000" flipH="1" flipV="1">
            <a:off x="7001670" y="5109369"/>
            <a:ext cx="1139825" cy="471487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775A335-97A8-426B-B844-E49A05A7AC19}"/>
              </a:ext>
            </a:extLst>
          </p:cNvPr>
          <p:cNvCxnSpPr>
            <a:stCxn id="24" idx="1"/>
            <a:endCxn id="26" idx="5"/>
          </p:cNvCxnSpPr>
          <p:nvPr/>
        </p:nvCxnSpPr>
        <p:spPr bwMode="auto">
          <a:xfrm rot="16200000" flipV="1">
            <a:off x="6258720" y="5115719"/>
            <a:ext cx="1139825" cy="458787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4FDABD82-B136-45CE-9865-F493412277E9}"/>
              </a:ext>
            </a:extLst>
          </p:cNvPr>
          <p:cNvCxnSpPr>
            <a:stCxn id="23" idx="7"/>
            <a:endCxn id="26" idx="3"/>
          </p:cNvCxnSpPr>
          <p:nvPr/>
        </p:nvCxnSpPr>
        <p:spPr bwMode="auto">
          <a:xfrm rot="5400000" flipH="1" flipV="1">
            <a:off x="5515770" y="5109369"/>
            <a:ext cx="1139825" cy="471487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sp>
        <p:nvSpPr>
          <p:cNvPr id="34" name="Explosion 2 33">
            <a:extLst>
              <a:ext uri="{FF2B5EF4-FFF2-40B4-BE49-F238E27FC236}">
                <a16:creationId xmlns:a16="http://schemas.microsoft.com/office/drawing/2014/main" id="{CCB09269-84DF-4D1F-846A-A7CB42CAFA2E}"/>
              </a:ext>
            </a:extLst>
          </p:cNvPr>
          <p:cNvSpPr/>
          <p:nvPr/>
        </p:nvSpPr>
        <p:spPr bwMode="auto">
          <a:xfrm>
            <a:off x="5541962" y="3049586"/>
            <a:ext cx="381000" cy="304800"/>
          </a:xfrm>
          <a:prstGeom prst="irregularSeal2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6000000" scaled="0"/>
          </a:gra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  <p:sp>
        <p:nvSpPr>
          <p:cNvPr id="35" name="Explosion 2 34">
            <a:extLst>
              <a:ext uri="{FF2B5EF4-FFF2-40B4-BE49-F238E27FC236}">
                <a16:creationId xmlns:a16="http://schemas.microsoft.com/office/drawing/2014/main" id="{024E6669-0E7B-45CD-ADDF-C75C39688C8D}"/>
              </a:ext>
            </a:extLst>
          </p:cNvPr>
          <p:cNvSpPr/>
          <p:nvPr/>
        </p:nvSpPr>
        <p:spPr bwMode="auto">
          <a:xfrm>
            <a:off x="6989762" y="3049586"/>
            <a:ext cx="381000" cy="304800"/>
          </a:xfrm>
          <a:prstGeom prst="irregularSeal2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6000000" scaled="0"/>
          </a:gra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  <p:sp>
        <p:nvSpPr>
          <p:cNvPr id="36" name="Explosion 2 35">
            <a:extLst>
              <a:ext uri="{FF2B5EF4-FFF2-40B4-BE49-F238E27FC236}">
                <a16:creationId xmlns:a16="http://schemas.microsoft.com/office/drawing/2014/main" id="{40132F5A-A668-495B-8AF8-7AE102A7DFF5}"/>
              </a:ext>
            </a:extLst>
          </p:cNvPr>
          <p:cNvSpPr/>
          <p:nvPr/>
        </p:nvSpPr>
        <p:spPr bwMode="auto">
          <a:xfrm>
            <a:off x="5541962" y="5868986"/>
            <a:ext cx="381000" cy="304800"/>
          </a:xfrm>
          <a:prstGeom prst="irregularSeal2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6000000" scaled="0"/>
          </a:gra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  <p:sp>
        <p:nvSpPr>
          <p:cNvPr id="37" name="Explosion 2 36">
            <a:extLst>
              <a:ext uri="{FF2B5EF4-FFF2-40B4-BE49-F238E27FC236}">
                <a16:creationId xmlns:a16="http://schemas.microsoft.com/office/drawing/2014/main" id="{3DAD8611-6B3B-4211-A7DC-9EAAF244E4FB}"/>
              </a:ext>
            </a:extLst>
          </p:cNvPr>
          <p:cNvSpPr/>
          <p:nvPr/>
        </p:nvSpPr>
        <p:spPr bwMode="auto">
          <a:xfrm>
            <a:off x="6989762" y="5868986"/>
            <a:ext cx="381000" cy="304800"/>
          </a:xfrm>
          <a:prstGeom prst="irregularSeal2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6000000" scaled="0"/>
          </a:gra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  <p:bldP spid="11" grpId="0" animBg="1"/>
      <p:bldP spid="12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43FB93A0-F481-4B01-9421-1964F134B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Consistency Models in GraphLab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15A55C1E-AB66-41F9-B72C-4F60F09E2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4114800"/>
          </a:xfrm>
        </p:spPr>
        <p:txBody>
          <a:bodyPr/>
          <a:lstStyle/>
          <a:p>
            <a:pPr marL="342900" lvl="1" indent="-342900">
              <a:buFont typeface="Wingdings" panose="05000000000000000000" pitchFamily="2" charset="2"/>
              <a:buChar char="§"/>
            </a:pPr>
            <a:r>
              <a:rPr lang="en-US" altLang="en-US" sz="2400" dirty="0"/>
              <a:t>GraphLab guarantees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sequential consistency</a:t>
            </a:r>
          </a:p>
          <a:p>
            <a:pPr marL="742950" lvl="2" indent="-342900">
              <a:buFont typeface="Wingdings" panose="05000000000000000000" pitchFamily="2" charset="2"/>
              <a:buChar char="§"/>
            </a:pPr>
            <a:r>
              <a:rPr lang="en-US" altLang="en-US" dirty="0"/>
              <a:t>Provides the same result as a </a:t>
            </a:r>
            <a:r>
              <a:rPr lang="en-US" altLang="en-US" i="1" dirty="0"/>
              <a:t>sequential</a:t>
            </a:r>
            <a:r>
              <a:rPr lang="en-US" altLang="en-US" dirty="0"/>
              <a:t> execution of the computational steps </a:t>
            </a:r>
          </a:p>
          <a:p>
            <a:pPr marL="742950" lvl="2" indent="-342900"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marL="342900" lvl="1" indent="-342900">
              <a:buFont typeface="Wingdings" panose="05000000000000000000" pitchFamily="2" charset="2"/>
              <a:buChar char="§"/>
            </a:pPr>
            <a:r>
              <a:rPr lang="en-US" altLang="en-US" sz="2400" dirty="0"/>
              <a:t>User-defined consistency models</a:t>
            </a:r>
          </a:p>
          <a:p>
            <a:pPr marL="742950" lvl="2" indent="-342900"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Full Consistency</a:t>
            </a:r>
          </a:p>
          <a:p>
            <a:pPr marL="742950" lvl="2" indent="-342900"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Vertex Consistency</a:t>
            </a:r>
          </a:p>
          <a:p>
            <a:pPr marL="742950" lvl="2" indent="-342900"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Edge Consistency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BC1C0A5-CEE5-4642-A006-137E680E7DE4}"/>
              </a:ext>
            </a:extLst>
          </p:cNvPr>
          <p:cNvGrpSpPr>
            <a:grpSpLocks/>
          </p:cNvGrpSpPr>
          <p:nvPr/>
        </p:nvGrpSpPr>
        <p:grpSpPr bwMode="auto">
          <a:xfrm>
            <a:off x="3852864" y="3581400"/>
            <a:ext cx="4224337" cy="2417762"/>
            <a:chOff x="1905000" y="1084302"/>
            <a:chExt cx="5029200" cy="2878098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560F3604-682E-4AD6-91EE-1B6FA29E9E83}"/>
                </a:ext>
              </a:extLst>
            </p:cNvPr>
            <p:cNvSpPr/>
            <p:nvPr/>
          </p:nvSpPr>
          <p:spPr>
            <a:xfrm>
              <a:off x="1905000" y="1218474"/>
              <a:ext cx="5029200" cy="2743926"/>
            </a:xfrm>
            <a:prstGeom prst="ellipse">
              <a:avLst/>
            </a:prstGeom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 sz="1200"/>
            </a:p>
          </p:txBody>
        </p:sp>
        <p:sp>
          <p:nvSpPr>
            <p:cNvPr id="28" name="TextBox 35">
              <a:extLst>
                <a:ext uri="{FF2B5EF4-FFF2-40B4-BE49-F238E27FC236}">
                  <a16:creationId xmlns:a16="http://schemas.microsoft.com/office/drawing/2014/main" id="{96D7BFED-AD23-468D-A977-5405F8545247}"/>
                </a:ext>
              </a:extLst>
            </p:cNvPr>
            <p:cNvSpPr txBox="1"/>
            <p:nvPr/>
          </p:nvSpPr>
          <p:spPr>
            <a:xfrm>
              <a:off x="2550727" y="1084302"/>
              <a:ext cx="3657600" cy="369332"/>
            </a:xfrm>
            <a:prstGeom prst="rect">
              <a:avLst/>
            </a:prstGeom>
            <a:noFill/>
          </p:spPr>
          <p:txBody>
            <a:bodyPr spcFirstLastPara="1" wrap="none">
              <a:prstTxWarp prst="textArchUp">
                <a:avLst>
                  <a:gd name="adj" fmla="val 11067059"/>
                </a:avLst>
              </a:prstTxWarp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ＭＳ Ｐゴシック"/>
                  <a:cs typeface="ＭＳ Ｐゴシック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ＭＳ Ｐゴシック"/>
                  <a:cs typeface="ＭＳ Ｐゴシック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ＭＳ Ｐゴシック"/>
                  <a:cs typeface="ＭＳ Ｐゴシック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ＭＳ Ｐゴシック"/>
                  <a:cs typeface="ＭＳ Ｐゴシック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ＭＳ Ｐゴシック"/>
                  <a:cs typeface="ＭＳ Ｐゴシック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ＭＳ Ｐゴシック"/>
                  <a:cs typeface="ＭＳ Ｐゴシック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ＭＳ Ｐゴシック"/>
                  <a:cs typeface="ＭＳ Ｐゴシック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ＭＳ Ｐゴシック"/>
                  <a:cs typeface="ＭＳ Ｐゴシック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ＭＳ Ｐゴシック"/>
                  <a:cs typeface="ＭＳ Ｐゴシック"/>
                </a:defRPr>
              </a:lvl9pPr>
            </a:lstStyle>
            <a:p>
              <a:pPr algn="ctr" eaLnBrk="1" hangingPunct="1">
                <a:defRPr/>
              </a:pPr>
              <a:r>
                <a:rPr lang="en-US" sz="1200" dirty="0"/>
                <a:t>Full Consistency</a:t>
              </a:r>
            </a:p>
          </p:txBody>
        </p:sp>
      </p:grpSp>
      <p:sp>
        <p:nvSpPr>
          <p:cNvPr id="6" name="Oval 5">
            <a:extLst>
              <a:ext uri="{FF2B5EF4-FFF2-40B4-BE49-F238E27FC236}">
                <a16:creationId xmlns:a16="http://schemas.microsoft.com/office/drawing/2014/main" id="{AD70592A-1AC4-4DEB-8956-2963FDAFE060}"/>
              </a:ext>
            </a:extLst>
          </p:cNvPr>
          <p:cNvSpPr/>
          <p:nvPr/>
        </p:nvSpPr>
        <p:spPr>
          <a:xfrm>
            <a:off x="4724400" y="4041775"/>
            <a:ext cx="2432050" cy="1790700"/>
          </a:xfrm>
          <a:prstGeom prst="ellipse">
            <a:avLst/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endParaRPr lang="en-US" sz="1200"/>
          </a:p>
        </p:txBody>
      </p:sp>
      <p:sp>
        <p:nvSpPr>
          <p:cNvPr id="7" name="TextBox 36">
            <a:extLst>
              <a:ext uri="{FF2B5EF4-FFF2-40B4-BE49-F238E27FC236}">
                <a16:creationId xmlns:a16="http://schemas.microsoft.com/office/drawing/2014/main" id="{AC5F7AAC-5470-4109-9F57-886D394336ED}"/>
              </a:ext>
            </a:extLst>
          </p:cNvPr>
          <p:cNvSpPr txBox="1"/>
          <p:nvPr/>
        </p:nvSpPr>
        <p:spPr>
          <a:xfrm>
            <a:off x="5029201" y="3865563"/>
            <a:ext cx="1845435" cy="566147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>
                <a:gd name="adj" fmla="val 10600048"/>
              </a:avLst>
            </a:prstTxWarp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9pPr>
          </a:lstStyle>
          <a:p>
            <a:pPr algn="ctr" eaLnBrk="1" hangingPunct="1">
              <a:defRPr/>
            </a:pPr>
            <a:r>
              <a:rPr lang="en-US" sz="1200" dirty="0"/>
              <a:t>Edge Consistency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2B0AC10-A805-4ECC-8E6D-F305FD8C35C2}"/>
              </a:ext>
            </a:extLst>
          </p:cNvPr>
          <p:cNvSpPr/>
          <p:nvPr/>
        </p:nvSpPr>
        <p:spPr>
          <a:xfrm>
            <a:off x="5486400" y="4349750"/>
            <a:ext cx="960438" cy="1344612"/>
          </a:xfrm>
          <a:prstGeom prst="ellipse">
            <a:avLst/>
          </a:prstGeom>
          <a:ln>
            <a:prstDash val="sysDot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endParaRPr lang="en-US" sz="1200"/>
          </a:p>
        </p:txBody>
      </p:sp>
      <p:sp>
        <p:nvSpPr>
          <p:cNvPr id="9" name="TextBox 37">
            <a:extLst>
              <a:ext uri="{FF2B5EF4-FFF2-40B4-BE49-F238E27FC236}">
                <a16:creationId xmlns:a16="http://schemas.microsoft.com/office/drawing/2014/main" id="{CA24EA7D-A80F-43F8-8A65-AB8B9109CB8F}"/>
              </a:ext>
            </a:extLst>
          </p:cNvPr>
          <p:cNvSpPr txBox="1"/>
          <p:nvPr/>
        </p:nvSpPr>
        <p:spPr>
          <a:xfrm>
            <a:off x="4572001" y="4249080"/>
            <a:ext cx="2751743" cy="302283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>
                <a:gd name="adj" fmla="val 11092129"/>
              </a:avLst>
            </a:prstTxWarp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9pPr>
          </a:lstStyle>
          <a:p>
            <a:pPr algn="ctr" eaLnBrk="1" hangingPunct="1">
              <a:defRPr/>
            </a:pPr>
            <a:r>
              <a:rPr lang="en-US" sz="1200" dirty="0"/>
              <a:t>Vertex Consistency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2F6814D-52A4-429C-A779-D33F609CFBDD}"/>
              </a:ext>
            </a:extLst>
          </p:cNvPr>
          <p:cNvGrpSpPr>
            <a:grpSpLocks/>
          </p:cNvGrpSpPr>
          <p:nvPr/>
        </p:nvGrpSpPr>
        <p:grpSpPr bwMode="auto">
          <a:xfrm>
            <a:off x="2387600" y="4681537"/>
            <a:ext cx="7042150" cy="647700"/>
            <a:chOff x="238452" y="1209675"/>
            <a:chExt cx="8384848" cy="771525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7B2A4CB4-7EF8-4F44-8118-52C4ADD26A52}"/>
                </a:ext>
              </a:extLst>
            </p:cNvPr>
            <p:cNvSpPr/>
            <p:nvPr/>
          </p:nvSpPr>
          <p:spPr>
            <a:xfrm>
              <a:off x="4156800" y="1219131"/>
              <a:ext cx="761743" cy="762069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861DBB4-111F-4CF3-8357-75ECB87C8C7D}"/>
                </a:ext>
              </a:extLst>
            </p:cNvPr>
            <p:cNvSpPr/>
            <p:nvPr/>
          </p:nvSpPr>
          <p:spPr>
            <a:xfrm>
              <a:off x="6020520" y="1209675"/>
              <a:ext cx="761743" cy="762071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E872FC8-CABB-406C-8CA9-A3B0D6EAA3BA}"/>
                </a:ext>
              </a:extLst>
            </p:cNvPr>
            <p:cNvSpPr/>
            <p:nvPr/>
          </p:nvSpPr>
          <p:spPr>
            <a:xfrm>
              <a:off x="2209913" y="1209675"/>
              <a:ext cx="761743" cy="762071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30EE2716-D73C-45B1-B137-A235010DA04A}"/>
                </a:ext>
              </a:extLst>
            </p:cNvPr>
            <p:cNvSpPr/>
            <p:nvPr/>
          </p:nvSpPr>
          <p:spPr>
            <a:xfrm>
              <a:off x="7861557" y="1209675"/>
              <a:ext cx="761743" cy="762071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5821BAF9-91A7-498E-AE77-43DFB6470EF7}"/>
                </a:ext>
              </a:extLst>
            </p:cNvPr>
            <p:cNvSpPr/>
            <p:nvPr/>
          </p:nvSpPr>
          <p:spPr>
            <a:xfrm>
              <a:off x="238452" y="1219131"/>
              <a:ext cx="761744" cy="762069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 sz="1100" dirty="0">
                <a:solidFill>
                  <a:schemeClr val="tx1"/>
                </a:solidFill>
              </a:endParaRPr>
            </a:p>
          </p:txBody>
        </p:sp>
        <p:grpSp>
          <p:nvGrpSpPr>
            <p:cNvPr id="26642" name="Group 15">
              <a:extLst>
                <a:ext uri="{FF2B5EF4-FFF2-40B4-BE49-F238E27FC236}">
                  <a16:creationId xmlns:a16="http://schemas.microsoft.com/office/drawing/2014/main" id="{129BBA33-2894-41E7-86A8-E089064808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1652" y="1400175"/>
              <a:ext cx="7993996" cy="400050"/>
              <a:chOff x="428952" y="3338702"/>
              <a:chExt cx="7993996" cy="400050"/>
            </a:xfrm>
          </p:grpSpPr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A5548A4E-96F6-4254-872B-8E4BB5B9CD62}"/>
                  </a:ext>
                </a:extLst>
              </p:cNvPr>
              <p:cNvCxnSpPr/>
              <p:nvPr/>
            </p:nvCxnSpPr>
            <p:spPr bwMode="auto">
              <a:xfrm flipV="1">
                <a:off x="989385" y="3528292"/>
                <a:ext cx="6859471" cy="11346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8" name="Cube 17">
                <a:extLst>
                  <a:ext uri="{FF2B5EF4-FFF2-40B4-BE49-F238E27FC236}">
                    <a16:creationId xmlns:a16="http://schemas.microsoft.com/office/drawing/2014/main" id="{E72AF2D0-18D9-4CC7-B191-FD445C18FB90}"/>
                  </a:ext>
                </a:extLst>
              </p:cNvPr>
              <p:cNvSpPr/>
              <p:nvPr/>
            </p:nvSpPr>
            <p:spPr>
              <a:xfrm>
                <a:off x="3354004" y="3348647"/>
                <a:ext cx="370476" cy="380091"/>
              </a:xfrm>
              <a:prstGeom prst="cub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 sz="900" dirty="0"/>
              </a:p>
            </p:txBody>
          </p:sp>
          <p:sp>
            <p:nvSpPr>
              <p:cNvPr id="19" name="Cube 18">
                <a:extLst>
                  <a:ext uri="{FF2B5EF4-FFF2-40B4-BE49-F238E27FC236}">
                    <a16:creationId xmlns:a16="http://schemas.microsoft.com/office/drawing/2014/main" id="{4CF1CFFB-1983-419A-B276-F9EC4AEB2612}"/>
                  </a:ext>
                </a:extLst>
              </p:cNvPr>
              <p:cNvSpPr/>
              <p:nvPr/>
            </p:nvSpPr>
            <p:spPr>
              <a:xfrm>
                <a:off x="5259307" y="3348647"/>
                <a:ext cx="370476" cy="380091"/>
              </a:xfrm>
              <a:prstGeom prst="cub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 sz="900" dirty="0"/>
              </a:p>
            </p:txBody>
          </p:sp>
          <p:sp>
            <p:nvSpPr>
              <p:cNvPr id="20" name="Cube 19">
                <a:extLst>
                  <a:ext uri="{FF2B5EF4-FFF2-40B4-BE49-F238E27FC236}">
                    <a16:creationId xmlns:a16="http://schemas.microsoft.com/office/drawing/2014/main" id="{E9AC10FC-1E57-4E40-9EAE-157C0320A109}"/>
                  </a:ext>
                </a:extLst>
              </p:cNvPr>
              <p:cNvSpPr/>
              <p:nvPr/>
            </p:nvSpPr>
            <p:spPr>
              <a:xfrm>
                <a:off x="6211959" y="3339193"/>
                <a:ext cx="370476" cy="380089"/>
              </a:xfrm>
              <a:prstGeom prst="cub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 sz="900" dirty="0"/>
              </a:p>
            </p:txBody>
          </p:sp>
          <p:sp>
            <p:nvSpPr>
              <p:cNvPr id="21" name="Cube 20">
                <a:extLst>
                  <a:ext uri="{FF2B5EF4-FFF2-40B4-BE49-F238E27FC236}">
                    <a16:creationId xmlns:a16="http://schemas.microsoft.com/office/drawing/2014/main" id="{9910E9BF-A60E-4A7F-85B4-5F58CC877FB5}"/>
                  </a:ext>
                </a:extLst>
              </p:cNvPr>
              <p:cNvSpPr/>
              <p:nvPr/>
            </p:nvSpPr>
            <p:spPr>
              <a:xfrm>
                <a:off x="4357690" y="3339193"/>
                <a:ext cx="370476" cy="380089"/>
              </a:xfrm>
              <a:prstGeom prst="cub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 sz="900" dirty="0"/>
              </a:p>
            </p:txBody>
          </p:sp>
          <p:sp>
            <p:nvSpPr>
              <p:cNvPr id="22" name="Cube 21">
                <a:extLst>
                  <a:ext uri="{FF2B5EF4-FFF2-40B4-BE49-F238E27FC236}">
                    <a16:creationId xmlns:a16="http://schemas.microsoft.com/office/drawing/2014/main" id="{D66BF42C-0019-45F0-906A-4FDB81CDB430}"/>
                  </a:ext>
                </a:extLst>
              </p:cNvPr>
              <p:cNvSpPr/>
              <p:nvPr/>
            </p:nvSpPr>
            <p:spPr>
              <a:xfrm>
                <a:off x="2401352" y="3339193"/>
                <a:ext cx="370476" cy="380089"/>
              </a:xfrm>
              <a:prstGeom prst="cub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 sz="900" dirty="0"/>
              </a:p>
            </p:txBody>
          </p:sp>
          <p:sp>
            <p:nvSpPr>
              <p:cNvPr id="23" name="Cube 22">
                <a:extLst>
                  <a:ext uri="{FF2B5EF4-FFF2-40B4-BE49-F238E27FC236}">
                    <a16:creationId xmlns:a16="http://schemas.microsoft.com/office/drawing/2014/main" id="{F12004A2-DC71-48A1-B2D0-CC25DA2F0AB0}"/>
                  </a:ext>
                </a:extLst>
              </p:cNvPr>
              <p:cNvSpPr/>
              <p:nvPr/>
            </p:nvSpPr>
            <p:spPr>
              <a:xfrm>
                <a:off x="7100344" y="3348647"/>
                <a:ext cx="370476" cy="380091"/>
              </a:xfrm>
              <a:prstGeom prst="cub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 sz="900" dirty="0"/>
              </a:p>
            </p:txBody>
          </p:sp>
          <p:sp>
            <p:nvSpPr>
              <p:cNvPr id="24" name="Cube 23">
                <a:extLst>
                  <a:ext uri="{FF2B5EF4-FFF2-40B4-BE49-F238E27FC236}">
                    <a16:creationId xmlns:a16="http://schemas.microsoft.com/office/drawing/2014/main" id="{D1A511C4-0902-45FB-8DD8-FC3E4F56705B}"/>
                  </a:ext>
                </a:extLst>
              </p:cNvPr>
              <p:cNvSpPr/>
              <p:nvPr/>
            </p:nvSpPr>
            <p:spPr>
              <a:xfrm>
                <a:off x="8052996" y="3339193"/>
                <a:ext cx="370476" cy="380089"/>
              </a:xfrm>
              <a:prstGeom prst="cub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 sz="900" dirty="0"/>
              </a:p>
            </p:txBody>
          </p:sp>
          <p:sp>
            <p:nvSpPr>
              <p:cNvPr id="25" name="Cube 24">
                <a:extLst>
                  <a:ext uri="{FF2B5EF4-FFF2-40B4-BE49-F238E27FC236}">
                    <a16:creationId xmlns:a16="http://schemas.microsoft.com/office/drawing/2014/main" id="{1DCA7D3C-879A-4083-8900-950062E9EFEC}"/>
                  </a:ext>
                </a:extLst>
              </p:cNvPr>
              <p:cNvSpPr/>
              <p:nvPr/>
            </p:nvSpPr>
            <p:spPr>
              <a:xfrm>
                <a:off x="1382543" y="3358103"/>
                <a:ext cx="370476" cy="380089"/>
              </a:xfrm>
              <a:prstGeom prst="cub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 sz="900" dirty="0"/>
              </a:p>
            </p:txBody>
          </p:sp>
          <p:sp>
            <p:nvSpPr>
              <p:cNvPr id="26" name="Cube 25">
                <a:extLst>
                  <a:ext uri="{FF2B5EF4-FFF2-40B4-BE49-F238E27FC236}">
                    <a16:creationId xmlns:a16="http://schemas.microsoft.com/office/drawing/2014/main" id="{BC2BDC26-0C83-4D5F-9075-A62F64B889F8}"/>
                  </a:ext>
                </a:extLst>
              </p:cNvPr>
              <p:cNvSpPr/>
              <p:nvPr/>
            </p:nvSpPr>
            <p:spPr>
              <a:xfrm>
                <a:off x="429891" y="3348647"/>
                <a:ext cx="370476" cy="380091"/>
              </a:xfrm>
              <a:prstGeom prst="cub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 sz="900" dirty="0"/>
              </a:p>
            </p:txBody>
          </p:sp>
        </p:grpSp>
      </p:grp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DB29355D-6541-4BAD-B30F-8F9AFD7F3A7B}"/>
              </a:ext>
            </a:extLst>
          </p:cNvPr>
          <p:cNvCxnSpPr>
            <a:endCxn id="11" idx="3"/>
          </p:cNvCxnSpPr>
          <p:nvPr/>
        </p:nvCxnSpPr>
        <p:spPr>
          <a:xfrm flipV="1">
            <a:off x="3670300" y="5235576"/>
            <a:ext cx="2101850" cy="763587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E6E11074-B35C-48FF-90FF-A4B6CB2E79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9051" y="5832476"/>
            <a:ext cx="1031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Vertex </a:t>
            </a:r>
            <a:r>
              <a:rPr lang="en-US" altLang="en-US" sz="1800" b="1" i="1">
                <a:solidFill>
                  <a:schemeClr val="tx1"/>
                </a:solidFill>
              </a:rPr>
              <a:t>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24EB680A-3A72-4212-AE56-6D47237C7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Consistency Models in GraphLab</a:t>
            </a: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BC8C5BB3-1636-4A0C-9EAF-D8EE080FFB95}"/>
              </a:ext>
            </a:extLst>
          </p:cNvPr>
          <p:cNvSpPr/>
          <p:nvPr/>
        </p:nvSpPr>
        <p:spPr>
          <a:xfrm>
            <a:off x="4264025" y="1708150"/>
            <a:ext cx="4648200" cy="133985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C76B523D-3EBE-47F1-A8A4-E82458DA187A}"/>
              </a:ext>
            </a:extLst>
          </p:cNvPr>
          <p:cNvSpPr/>
          <p:nvPr/>
        </p:nvSpPr>
        <p:spPr>
          <a:xfrm>
            <a:off x="4343400" y="2022476"/>
            <a:ext cx="4495800" cy="9112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4" name="Flowchart: Magnetic Disk 33">
            <a:extLst>
              <a:ext uri="{FF2B5EF4-FFF2-40B4-BE49-F238E27FC236}">
                <a16:creationId xmlns:a16="http://schemas.microsoft.com/office/drawing/2014/main" id="{15389C10-EBEE-48B3-83BC-A0D62A81E63B}"/>
              </a:ext>
            </a:extLst>
          </p:cNvPr>
          <p:cNvSpPr/>
          <p:nvPr/>
        </p:nvSpPr>
        <p:spPr>
          <a:xfrm>
            <a:off x="2587626" y="2473326"/>
            <a:ext cx="682625" cy="34131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35" name="Flowchart: Magnetic Disk 34">
            <a:extLst>
              <a:ext uri="{FF2B5EF4-FFF2-40B4-BE49-F238E27FC236}">
                <a16:creationId xmlns:a16="http://schemas.microsoft.com/office/drawing/2014/main" id="{00009605-9A61-4F73-BA8D-3F6767A19C26}"/>
              </a:ext>
            </a:extLst>
          </p:cNvPr>
          <p:cNvSpPr/>
          <p:nvPr/>
        </p:nvSpPr>
        <p:spPr>
          <a:xfrm>
            <a:off x="4492626" y="2478088"/>
            <a:ext cx="682625" cy="34131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36" name="Flowchart: Magnetic Disk 35">
            <a:extLst>
              <a:ext uri="{FF2B5EF4-FFF2-40B4-BE49-F238E27FC236}">
                <a16:creationId xmlns:a16="http://schemas.microsoft.com/office/drawing/2014/main" id="{4656E278-F27F-4CD0-A216-5433A2892C9F}"/>
              </a:ext>
            </a:extLst>
          </p:cNvPr>
          <p:cNvSpPr/>
          <p:nvPr/>
        </p:nvSpPr>
        <p:spPr>
          <a:xfrm>
            <a:off x="6248401" y="2462213"/>
            <a:ext cx="682625" cy="3429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37" name="Flowchart: Magnetic Disk 36">
            <a:extLst>
              <a:ext uri="{FF2B5EF4-FFF2-40B4-BE49-F238E27FC236}">
                <a16:creationId xmlns:a16="http://schemas.microsoft.com/office/drawing/2014/main" id="{13870FD4-E34F-4FD9-9E50-E22F5DC6788C}"/>
              </a:ext>
            </a:extLst>
          </p:cNvPr>
          <p:cNvSpPr/>
          <p:nvPr/>
        </p:nvSpPr>
        <p:spPr>
          <a:xfrm>
            <a:off x="8077201" y="2468563"/>
            <a:ext cx="682625" cy="34131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4</a:t>
            </a:r>
            <a:endParaRPr lang="en-US" dirty="0"/>
          </a:p>
        </p:txBody>
      </p:sp>
      <p:sp>
        <p:nvSpPr>
          <p:cNvPr id="38" name="Flowchart: Magnetic Disk 37">
            <a:extLst>
              <a:ext uri="{FF2B5EF4-FFF2-40B4-BE49-F238E27FC236}">
                <a16:creationId xmlns:a16="http://schemas.microsoft.com/office/drawing/2014/main" id="{C503FFF5-F934-469F-84E0-EF2D5672851A}"/>
              </a:ext>
            </a:extLst>
          </p:cNvPr>
          <p:cNvSpPr/>
          <p:nvPr/>
        </p:nvSpPr>
        <p:spPr>
          <a:xfrm>
            <a:off x="9906001" y="2478088"/>
            <a:ext cx="682625" cy="34131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5</a:t>
            </a:r>
            <a:endParaRPr lang="en-US" dirty="0"/>
          </a:p>
        </p:txBody>
      </p:sp>
      <p:sp>
        <p:nvSpPr>
          <p:cNvPr id="39" name="Flowchart: Magnetic Disk 38">
            <a:extLst>
              <a:ext uri="{FF2B5EF4-FFF2-40B4-BE49-F238E27FC236}">
                <a16:creationId xmlns:a16="http://schemas.microsoft.com/office/drawing/2014/main" id="{A9E8524B-A79E-4762-A6B1-44381B319FC1}"/>
              </a:ext>
            </a:extLst>
          </p:cNvPr>
          <p:cNvSpPr/>
          <p:nvPr/>
        </p:nvSpPr>
        <p:spPr>
          <a:xfrm>
            <a:off x="3390901" y="2317751"/>
            <a:ext cx="796925" cy="341313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1↔2</a:t>
            </a:r>
            <a:endParaRPr lang="en-US" dirty="0"/>
          </a:p>
        </p:txBody>
      </p:sp>
      <p:sp>
        <p:nvSpPr>
          <p:cNvPr id="40" name="Flowchart: Magnetic Disk 39">
            <a:extLst>
              <a:ext uri="{FF2B5EF4-FFF2-40B4-BE49-F238E27FC236}">
                <a16:creationId xmlns:a16="http://schemas.microsoft.com/office/drawing/2014/main" id="{C3843204-17CF-42C1-A62D-799FBD397BEE}"/>
              </a:ext>
            </a:extLst>
          </p:cNvPr>
          <p:cNvSpPr/>
          <p:nvPr/>
        </p:nvSpPr>
        <p:spPr>
          <a:xfrm>
            <a:off x="5299076" y="2322513"/>
            <a:ext cx="796925" cy="341312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2↔3</a:t>
            </a:r>
            <a:endParaRPr lang="en-US" dirty="0"/>
          </a:p>
        </p:txBody>
      </p:sp>
      <p:sp>
        <p:nvSpPr>
          <p:cNvPr id="41" name="Flowchart: Magnetic Disk 40">
            <a:extLst>
              <a:ext uri="{FF2B5EF4-FFF2-40B4-BE49-F238E27FC236}">
                <a16:creationId xmlns:a16="http://schemas.microsoft.com/office/drawing/2014/main" id="{F11C0347-62FE-4CDB-A09E-A1E4A77F7C7D}"/>
              </a:ext>
            </a:extLst>
          </p:cNvPr>
          <p:cNvSpPr/>
          <p:nvPr/>
        </p:nvSpPr>
        <p:spPr>
          <a:xfrm>
            <a:off x="7010401" y="2306638"/>
            <a:ext cx="796925" cy="342900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3↔4</a:t>
            </a:r>
            <a:endParaRPr lang="en-US" dirty="0"/>
          </a:p>
        </p:txBody>
      </p:sp>
      <p:sp>
        <p:nvSpPr>
          <p:cNvPr id="42" name="Flowchart: Magnetic Disk 41">
            <a:extLst>
              <a:ext uri="{FF2B5EF4-FFF2-40B4-BE49-F238E27FC236}">
                <a16:creationId xmlns:a16="http://schemas.microsoft.com/office/drawing/2014/main" id="{2955CF87-2793-4366-BE93-174457673B66}"/>
              </a:ext>
            </a:extLst>
          </p:cNvPr>
          <p:cNvSpPr/>
          <p:nvPr/>
        </p:nvSpPr>
        <p:spPr>
          <a:xfrm>
            <a:off x="9032876" y="2312988"/>
            <a:ext cx="796925" cy="341312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4↔5</a:t>
            </a:r>
            <a:endParaRPr lang="en-US" dirty="0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2D26F1A-794D-4D29-9966-E0A34557ECDF}"/>
              </a:ext>
            </a:extLst>
          </p:cNvPr>
          <p:cNvGrpSpPr>
            <a:grpSpLocks/>
          </p:cNvGrpSpPr>
          <p:nvPr/>
        </p:nvGrpSpPr>
        <p:grpSpPr bwMode="auto">
          <a:xfrm>
            <a:off x="2740026" y="2079626"/>
            <a:ext cx="7699375" cy="341313"/>
            <a:chOff x="797257" y="5029200"/>
            <a:chExt cx="6416343" cy="381000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90969510-F176-4BB7-B839-4D47CA8DCFFC}"/>
                </a:ext>
              </a:extLst>
            </p:cNvPr>
            <p:cNvSpPr/>
            <p:nvPr/>
          </p:nvSpPr>
          <p:spPr>
            <a:xfrm>
              <a:off x="797257" y="5029200"/>
              <a:ext cx="381012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1</a:t>
              </a: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87BC14B-EA28-4BFA-BB10-C1B75A3FFF15}"/>
                </a:ext>
              </a:extLst>
            </p:cNvPr>
            <p:cNvSpPr/>
            <p:nvPr/>
          </p:nvSpPr>
          <p:spPr>
            <a:xfrm>
              <a:off x="2362316" y="5029200"/>
              <a:ext cx="381012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2</a:t>
              </a:r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20751711-0848-4A10-BD6C-3D53A34C4BA8}"/>
                </a:ext>
              </a:extLst>
            </p:cNvPr>
            <p:cNvSpPr/>
            <p:nvPr/>
          </p:nvSpPr>
          <p:spPr>
            <a:xfrm>
              <a:off x="3809631" y="5029200"/>
              <a:ext cx="381012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3</a:t>
              </a: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873F4B5E-CA97-4384-B9C9-66249C06A16A}"/>
                </a:ext>
              </a:extLst>
            </p:cNvPr>
            <p:cNvSpPr/>
            <p:nvPr/>
          </p:nvSpPr>
          <p:spPr>
            <a:xfrm>
              <a:off x="5333678" y="5029200"/>
              <a:ext cx="381012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4</a:t>
              </a: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592703FE-F7BD-4F40-8741-2FEE08902625}"/>
                </a:ext>
              </a:extLst>
            </p:cNvPr>
            <p:cNvSpPr/>
            <p:nvPr/>
          </p:nvSpPr>
          <p:spPr>
            <a:xfrm>
              <a:off x="6832588" y="5029200"/>
              <a:ext cx="381012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5</a:t>
              </a:r>
            </a:p>
          </p:txBody>
        </p: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B902A6D3-8B72-4EDF-872F-1C2472EC29B3}"/>
                </a:ext>
              </a:extLst>
            </p:cNvPr>
            <p:cNvCxnSpPr>
              <a:stCxn id="44" idx="6"/>
              <a:endCxn id="45" idx="2"/>
            </p:cNvCxnSpPr>
            <p:nvPr/>
          </p:nvCxnSpPr>
          <p:spPr>
            <a:xfrm>
              <a:off x="1178269" y="5220586"/>
              <a:ext cx="1184047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82220527-23F3-40C7-8D87-D9BE34BAE4E8}"/>
                </a:ext>
              </a:extLst>
            </p:cNvPr>
            <p:cNvCxnSpPr>
              <a:stCxn id="45" idx="6"/>
              <a:endCxn id="46" idx="2"/>
            </p:cNvCxnSpPr>
            <p:nvPr/>
          </p:nvCxnSpPr>
          <p:spPr>
            <a:xfrm>
              <a:off x="2743328" y="5220586"/>
              <a:ext cx="1066304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7EF59F13-4046-4B70-A334-55C2FD71B232}"/>
                </a:ext>
              </a:extLst>
            </p:cNvPr>
            <p:cNvCxnSpPr>
              <a:stCxn id="46" idx="6"/>
              <a:endCxn id="47" idx="2"/>
            </p:cNvCxnSpPr>
            <p:nvPr/>
          </p:nvCxnSpPr>
          <p:spPr>
            <a:xfrm>
              <a:off x="4190643" y="5220586"/>
              <a:ext cx="1143035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0F064042-B502-46C4-A131-2C0F094B602D}"/>
                </a:ext>
              </a:extLst>
            </p:cNvPr>
            <p:cNvCxnSpPr>
              <a:stCxn id="47" idx="6"/>
              <a:endCxn id="48" idx="2"/>
            </p:cNvCxnSpPr>
            <p:nvPr/>
          </p:nvCxnSpPr>
          <p:spPr>
            <a:xfrm>
              <a:off x="5714690" y="5220586"/>
              <a:ext cx="1117899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BE72D9F0-596C-4250-BCA5-F4D297F33769}"/>
              </a:ext>
            </a:extLst>
          </p:cNvPr>
          <p:cNvSpPr/>
          <p:nvPr/>
        </p:nvSpPr>
        <p:spPr>
          <a:xfrm>
            <a:off x="4237038" y="3381376"/>
            <a:ext cx="4648200" cy="125412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4" name="Rounded Rectangle 53">
            <a:extLst>
              <a:ext uri="{FF2B5EF4-FFF2-40B4-BE49-F238E27FC236}">
                <a16:creationId xmlns:a16="http://schemas.microsoft.com/office/drawing/2014/main" id="{E6DFE1D6-56A5-459A-B3E8-63AA2148DF0D}"/>
              </a:ext>
            </a:extLst>
          </p:cNvPr>
          <p:cNvSpPr/>
          <p:nvPr/>
        </p:nvSpPr>
        <p:spPr>
          <a:xfrm>
            <a:off x="5251451" y="3609976"/>
            <a:ext cx="2670175" cy="9112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5" name="Flowchart: Magnetic Disk 54">
            <a:extLst>
              <a:ext uri="{FF2B5EF4-FFF2-40B4-BE49-F238E27FC236}">
                <a16:creationId xmlns:a16="http://schemas.microsoft.com/office/drawing/2014/main" id="{3621C475-11A8-4FBB-BE07-F789AAED24C2}"/>
              </a:ext>
            </a:extLst>
          </p:cNvPr>
          <p:cNvSpPr/>
          <p:nvPr/>
        </p:nvSpPr>
        <p:spPr>
          <a:xfrm>
            <a:off x="2560639" y="4060826"/>
            <a:ext cx="682625" cy="34131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56" name="Flowchart: Magnetic Disk 55">
            <a:extLst>
              <a:ext uri="{FF2B5EF4-FFF2-40B4-BE49-F238E27FC236}">
                <a16:creationId xmlns:a16="http://schemas.microsoft.com/office/drawing/2014/main" id="{D1F1BB82-6F0D-411F-9F1B-6067F6A21211}"/>
              </a:ext>
            </a:extLst>
          </p:cNvPr>
          <p:cNvSpPr/>
          <p:nvPr/>
        </p:nvSpPr>
        <p:spPr>
          <a:xfrm>
            <a:off x="4465639" y="4065588"/>
            <a:ext cx="682625" cy="34131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57" name="Flowchart: Magnetic Disk 56">
            <a:extLst>
              <a:ext uri="{FF2B5EF4-FFF2-40B4-BE49-F238E27FC236}">
                <a16:creationId xmlns:a16="http://schemas.microsoft.com/office/drawing/2014/main" id="{6A7F9E4A-AA25-425C-A6E6-6901330EA5F0}"/>
              </a:ext>
            </a:extLst>
          </p:cNvPr>
          <p:cNvSpPr/>
          <p:nvPr/>
        </p:nvSpPr>
        <p:spPr>
          <a:xfrm>
            <a:off x="6286501" y="4049713"/>
            <a:ext cx="682625" cy="3429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58" name="Flowchart: Magnetic Disk 57">
            <a:extLst>
              <a:ext uri="{FF2B5EF4-FFF2-40B4-BE49-F238E27FC236}">
                <a16:creationId xmlns:a16="http://schemas.microsoft.com/office/drawing/2014/main" id="{3DD19DC1-96CA-4401-8677-F34FCE9EAA86}"/>
              </a:ext>
            </a:extLst>
          </p:cNvPr>
          <p:cNvSpPr/>
          <p:nvPr/>
        </p:nvSpPr>
        <p:spPr>
          <a:xfrm>
            <a:off x="8051800" y="4056063"/>
            <a:ext cx="681038" cy="34131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4</a:t>
            </a:r>
            <a:endParaRPr lang="en-US" dirty="0"/>
          </a:p>
        </p:txBody>
      </p:sp>
      <p:sp>
        <p:nvSpPr>
          <p:cNvPr id="59" name="Flowchart: Magnetic Disk 58">
            <a:extLst>
              <a:ext uri="{FF2B5EF4-FFF2-40B4-BE49-F238E27FC236}">
                <a16:creationId xmlns:a16="http://schemas.microsoft.com/office/drawing/2014/main" id="{7B0DDF20-EC63-4E3C-932E-E2BCC0BDA3F0}"/>
              </a:ext>
            </a:extLst>
          </p:cNvPr>
          <p:cNvSpPr/>
          <p:nvPr/>
        </p:nvSpPr>
        <p:spPr>
          <a:xfrm>
            <a:off x="9880600" y="4065588"/>
            <a:ext cx="681038" cy="34131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5</a:t>
            </a:r>
            <a:endParaRPr lang="en-US" dirty="0"/>
          </a:p>
        </p:txBody>
      </p:sp>
      <p:sp>
        <p:nvSpPr>
          <p:cNvPr id="60" name="Flowchart: Magnetic Disk 59">
            <a:extLst>
              <a:ext uri="{FF2B5EF4-FFF2-40B4-BE49-F238E27FC236}">
                <a16:creationId xmlns:a16="http://schemas.microsoft.com/office/drawing/2014/main" id="{A024EC11-97C7-4AD4-BF73-ACBE2141DDCA}"/>
              </a:ext>
            </a:extLst>
          </p:cNvPr>
          <p:cNvSpPr/>
          <p:nvPr/>
        </p:nvSpPr>
        <p:spPr>
          <a:xfrm>
            <a:off x="3365500" y="3905251"/>
            <a:ext cx="795338" cy="341313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1↔2</a:t>
            </a:r>
            <a:endParaRPr lang="en-US" dirty="0"/>
          </a:p>
        </p:txBody>
      </p:sp>
      <p:sp>
        <p:nvSpPr>
          <p:cNvPr id="61" name="Flowchart: Magnetic Disk 60">
            <a:extLst>
              <a:ext uri="{FF2B5EF4-FFF2-40B4-BE49-F238E27FC236}">
                <a16:creationId xmlns:a16="http://schemas.microsoft.com/office/drawing/2014/main" id="{F4B50AEA-9E63-4A16-9149-1E396BAFA513}"/>
              </a:ext>
            </a:extLst>
          </p:cNvPr>
          <p:cNvSpPr/>
          <p:nvPr/>
        </p:nvSpPr>
        <p:spPr>
          <a:xfrm>
            <a:off x="5337176" y="3910013"/>
            <a:ext cx="796925" cy="341312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2↔3</a:t>
            </a:r>
            <a:endParaRPr lang="en-US" dirty="0"/>
          </a:p>
        </p:txBody>
      </p:sp>
      <p:sp>
        <p:nvSpPr>
          <p:cNvPr id="62" name="Flowchart: Magnetic Disk 61">
            <a:extLst>
              <a:ext uri="{FF2B5EF4-FFF2-40B4-BE49-F238E27FC236}">
                <a16:creationId xmlns:a16="http://schemas.microsoft.com/office/drawing/2014/main" id="{825A97DB-DE56-4D04-83FD-ACE0401B3E6A}"/>
              </a:ext>
            </a:extLst>
          </p:cNvPr>
          <p:cNvSpPr/>
          <p:nvPr/>
        </p:nvSpPr>
        <p:spPr>
          <a:xfrm>
            <a:off x="7048501" y="3894138"/>
            <a:ext cx="796925" cy="342900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3↔4</a:t>
            </a:r>
            <a:endParaRPr lang="en-US" dirty="0"/>
          </a:p>
        </p:txBody>
      </p:sp>
      <p:sp>
        <p:nvSpPr>
          <p:cNvPr id="63" name="Flowchart: Magnetic Disk 62">
            <a:extLst>
              <a:ext uri="{FF2B5EF4-FFF2-40B4-BE49-F238E27FC236}">
                <a16:creationId xmlns:a16="http://schemas.microsoft.com/office/drawing/2014/main" id="{87CC12ED-C11A-41CF-9A2D-9F3269349EA0}"/>
              </a:ext>
            </a:extLst>
          </p:cNvPr>
          <p:cNvSpPr/>
          <p:nvPr/>
        </p:nvSpPr>
        <p:spPr>
          <a:xfrm>
            <a:off x="9007476" y="3900488"/>
            <a:ext cx="796925" cy="341312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4↔5</a:t>
            </a:r>
            <a:endParaRPr lang="en-US" dirty="0"/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468B909A-D84F-4A9D-BD70-5D15BFA500F1}"/>
              </a:ext>
            </a:extLst>
          </p:cNvPr>
          <p:cNvGrpSpPr>
            <a:grpSpLocks/>
          </p:cNvGrpSpPr>
          <p:nvPr/>
        </p:nvGrpSpPr>
        <p:grpSpPr bwMode="auto">
          <a:xfrm>
            <a:off x="2713038" y="3667126"/>
            <a:ext cx="7700962" cy="341313"/>
            <a:chOff x="797257" y="5029200"/>
            <a:chExt cx="6416343" cy="381000"/>
          </a:xfrm>
        </p:grpSpPr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9144662A-DC4B-4ACE-BCAC-EC499FC3DA40}"/>
                </a:ext>
              </a:extLst>
            </p:cNvPr>
            <p:cNvSpPr/>
            <p:nvPr/>
          </p:nvSpPr>
          <p:spPr>
            <a:xfrm>
              <a:off x="797257" y="5029200"/>
              <a:ext cx="380933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1</a:t>
              </a:r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237D33A3-C107-4868-923D-33F1D61A29F1}"/>
                </a:ext>
              </a:extLst>
            </p:cNvPr>
            <p:cNvSpPr/>
            <p:nvPr/>
          </p:nvSpPr>
          <p:spPr>
            <a:xfrm>
              <a:off x="2361993" y="5029200"/>
              <a:ext cx="380933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2</a:t>
              </a:r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CC60C597-5CF1-452F-9621-EADD2585FB23}"/>
                </a:ext>
              </a:extLst>
            </p:cNvPr>
            <p:cNvSpPr/>
            <p:nvPr/>
          </p:nvSpPr>
          <p:spPr>
            <a:xfrm>
              <a:off x="3867208" y="5029200"/>
              <a:ext cx="380933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3</a:t>
              </a:r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343DD9AD-FBB0-44CC-A627-E33745BBC89E}"/>
                </a:ext>
              </a:extLst>
            </p:cNvPr>
            <p:cNvSpPr/>
            <p:nvPr/>
          </p:nvSpPr>
          <p:spPr>
            <a:xfrm>
              <a:off x="5334065" y="5029200"/>
              <a:ext cx="380933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4</a:t>
              </a: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67CEE9DF-A0C0-4039-B9CC-0C52DA3C8C0D}"/>
                </a:ext>
              </a:extLst>
            </p:cNvPr>
            <p:cNvSpPr/>
            <p:nvPr/>
          </p:nvSpPr>
          <p:spPr>
            <a:xfrm>
              <a:off x="6832667" y="5029200"/>
              <a:ext cx="380933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5</a:t>
              </a:r>
            </a:p>
          </p:txBody>
        </p: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B07BAB8E-1F27-4542-8AEC-E1E074250866}"/>
                </a:ext>
              </a:extLst>
            </p:cNvPr>
            <p:cNvCxnSpPr>
              <a:stCxn id="65" idx="6"/>
              <a:endCxn id="66" idx="2"/>
            </p:cNvCxnSpPr>
            <p:nvPr/>
          </p:nvCxnSpPr>
          <p:spPr>
            <a:xfrm>
              <a:off x="1178190" y="5220586"/>
              <a:ext cx="1183802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CCFFB6AC-1A47-48BB-9EE8-D46997D4EA50}"/>
                </a:ext>
              </a:extLst>
            </p:cNvPr>
            <p:cNvCxnSpPr>
              <a:stCxn id="66" idx="6"/>
              <a:endCxn id="67" idx="2"/>
            </p:cNvCxnSpPr>
            <p:nvPr/>
          </p:nvCxnSpPr>
          <p:spPr>
            <a:xfrm>
              <a:off x="2742926" y="5220586"/>
              <a:ext cx="1124282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D6BEF31A-2B42-4FD6-8B45-0007B293ECC1}"/>
                </a:ext>
              </a:extLst>
            </p:cNvPr>
            <p:cNvCxnSpPr>
              <a:stCxn id="67" idx="6"/>
              <a:endCxn id="68" idx="2"/>
            </p:cNvCxnSpPr>
            <p:nvPr/>
          </p:nvCxnSpPr>
          <p:spPr>
            <a:xfrm>
              <a:off x="4248141" y="5220586"/>
              <a:ext cx="1085925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CD1A35B3-A4EB-403C-B53F-C3D763DEED99}"/>
                </a:ext>
              </a:extLst>
            </p:cNvPr>
            <p:cNvCxnSpPr>
              <a:stCxn id="68" idx="6"/>
              <a:endCxn id="69" idx="2"/>
            </p:cNvCxnSpPr>
            <p:nvPr/>
          </p:nvCxnSpPr>
          <p:spPr>
            <a:xfrm>
              <a:off x="5714999" y="5220586"/>
              <a:ext cx="1117668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BC7A6D05-554A-4A90-A663-3321F3C61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4026" y="1425575"/>
            <a:ext cx="14589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Read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FCDF831-4B8F-4E1B-9F52-688A30A7EB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5638" y="1731963"/>
            <a:ext cx="1460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Write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C7AEA96E-019B-48C3-AF87-E7B7C8078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3087688"/>
            <a:ext cx="1460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Read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BC67A8A1-AFB8-490B-B6C6-CC7301AF7B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9063" y="3319464"/>
            <a:ext cx="1460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Write</a:t>
            </a:r>
          </a:p>
        </p:txBody>
      </p:sp>
      <p:sp>
        <p:nvSpPr>
          <p:cNvPr id="78" name="Rounded Rectangle 77">
            <a:extLst>
              <a:ext uri="{FF2B5EF4-FFF2-40B4-BE49-F238E27FC236}">
                <a16:creationId xmlns:a16="http://schemas.microsoft.com/office/drawing/2014/main" id="{72AE4333-33BF-4E42-A8E0-7ED33F87642A}"/>
              </a:ext>
            </a:extLst>
          </p:cNvPr>
          <p:cNvSpPr/>
          <p:nvPr/>
        </p:nvSpPr>
        <p:spPr>
          <a:xfrm>
            <a:off x="4267200" y="4986339"/>
            <a:ext cx="4648200" cy="125412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9" name="Rounded Rectangle 78">
            <a:extLst>
              <a:ext uri="{FF2B5EF4-FFF2-40B4-BE49-F238E27FC236}">
                <a16:creationId xmlns:a16="http://schemas.microsoft.com/office/drawing/2014/main" id="{ABFE273B-F7D1-490E-A011-7D1B4F53CCE9}"/>
              </a:ext>
            </a:extLst>
          </p:cNvPr>
          <p:cNvSpPr/>
          <p:nvPr/>
        </p:nvSpPr>
        <p:spPr>
          <a:xfrm>
            <a:off x="6248400" y="5214939"/>
            <a:ext cx="800100" cy="9112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0" name="Flowchart: Magnetic Disk 79">
            <a:extLst>
              <a:ext uri="{FF2B5EF4-FFF2-40B4-BE49-F238E27FC236}">
                <a16:creationId xmlns:a16="http://schemas.microsoft.com/office/drawing/2014/main" id="{CAAF2DAF-9B57-4DEF-9D9C-60186766DA0A}"/>
              </a:ext>
            </a:extLst>
          </p:cNvPr>
          <p:cNvSpPr/>
          <p:nvPr/>
        </p:nvSpPr>
        <p:spPr>
          <a:xfrm>
            <a:off x="2590801" y="5665788"/>
            <a:ext cx="682625" cy="34131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81" name="Flowchart: Magnetic Disk 80">
            <a:extLst>
              <a:ext uri="{FF2B5EF4-FFF2-40B4-BE49-F238E27FC236}">
                <a16:creationId xmlns:a16="http://schemas.microsoft.com/office/drawing/2014/main" id="{D2FCCE70-0978-4124-BAF1-BF3A960F6AAF}"/>
              </a:ext>
            </a:extLst>
          </p:cNvPr>
          <p:cNvSpPr/>
          <p:nvPr/>
        </p:nvSpPr>
        <p:spPr>
          <a:xfrm>
            <a:off x="4495801" y="5670551"/>
            <a:ext cx="682625" cy="34131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82" name="Flowchart: Magnetic Disk 81">
            <a:extLst>
              <a:ext uri="{FF2B5EF4-FFF2-40B4-BE49-F238E27FC236}">
                <a16:creationId xmlns:a16="http://schemas.microsoft.com/office/drawing/2014/main" id="{3A36D70D-D6F6-4548-9EE0-D3C42522140A}"/>
              </a:ext>
            </a:extLst>
          </p:cNvPr>
          <p:cNvSpPr/>
          <p:nvPr/>
        </p:nvSpPr>
        <p:spPr>
          <a:xfrm>
            <a:off x="6316664" y="5654675"/>
            <a:ext cx="681037" cy="3429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83" name="Flowchart: Magnetic Disk 82">
            <a:extLst>
              <a:ext uri="{FF2B5EF4-FFF2-40B4-BE49-F238E27FC236}">
                <a16:creationId xmlns:a16="http://schemas.microsoft.com/office/drawing/2014/main" id="{B44309ED-940B-4196-B2B8-4C54B004B9F0}"/>
              </a:ext>
            </a:extLst>
          </p:cNvPr>
          <p:cNvSpPr/>
          <p:nvPr/>
        </p:nvSpPr>
        <p:spPr>
          <a:xfrm>
            <a:off x="8080376" y="5661026"/>
            <a:ext cx="682625" cy="34131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4</a:t>
            </a:r>
            <a:endParaRPr lang="en-US" dirty="0"/>
          </a:p>
        </p:txBody>
      </p:sp>
      <p:sp>
        <p:nvSpPr>
          <p:cNvPr id="84" name="Flowchart: Magnetic Disk 83">
            <a:extLst>
              <a:ext uri="{FF2B5EF4-FFF2-40B4-BE49-F238E27FC236}">
                <a16:creationId xmlns:a16="http://schemas.microsoft.com/office/drawing/2014/main" id="{F5ABCA83-AE5B-4894-BB77-63625B481EDE}"/>
              </a:ext>
            </a:extLst>
          </p:cNvPr>
          <p:cNvSpPr/>
          <p:nvPr/>
        </p:nvSpPr>
        <p:spPr>
          <a:xfrm>
            <a:off x="9909176" y="5670551"/>
            <a:ext cx="682625" cy="34131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5</a:t>
            </a:r>
            <a:endParaRPr lang="en-US" dirty="0"/>
          </a:p>
        </p:txBody>
      </p:sp>
      <p:sp>
        <p:nvSpPr>
          <p:cNvPr id="85" name="Flowchart: Magnetic Disk 84">
            <a:extLst>
              <a:ext uri="{FF2B5EF4-FFF2-40B4-BE49-F238E27FC236}">
                <a16:creationId xmlns:a16="http://schemas.microsoft.com/office/drawing/2014/main" id="{7B32B6E8-2F2B-47E7-8153-70DF2BF3E905}"/>
              </a:ext>
            </a:extLst>
          </p:cNvPr>
          <p:cNvSpPr/>
          <p:nvPr/>
        </p:nvSpPr>
        <p:spPr>
          <a:xfrm>
            <a:off x="3394076" y="5510213"/>
            <a:ext cx="796925" cy="341312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1↔2</a:t>
            </a:r>
            <a:endParaRPr lang="en-US" dirty="0"/>
          </a:p>
        </p:txBody>
      </p:sp>
      <p:sp>
        <p:nvSpPr>
          <p:cNvPr id="86" name="Flowchart: Magnetic Disk 85">
            <a:extLst>
              <a:ext uri="{FF2B5EF4-FFF2-40B4-BE49-F238E27FC236}">
                <a16:creationId xmlns:a16="http://schemas.microsoft.com/office/drawing/2014/main" id="{E4247F19-3F6B-4C35-B429-F5498BEA92A7}"/>
              </a:ext>
            </a:extLst>
          </p:cNvPr>
          <p:cNvSpPr/>
          <p:nvPr/>
        </p:nvSpPr>
        <p:spPr>
          <a:xfrm>
            <a:off x="5367339" y="5514976"/>
            <a:ext cx="796925" cy="341313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2↔3</a:t>
            </a:r>
            <a:endParaRPr lang="en-US" dirty="0"/>
          </a:p>
        </p:txBody>
      </p:sp>
      <p:sp>
        <p:nvSpPr>
          <p:cNvPr id="87" name="Flowchart: Magnetic Disk 86">
            <a:extLst>
              <a:ext uri="{FF2B5EF4-FFF2-40B4-BE49-F238E27FC236}">
                <a16:creationId xmlns:a16="http://schemas.microsoft.com/office/drawing/2014/main" id="{60B427C6-CD68-447E-ACFE-BA3069DFBBF7}"/>
              </a:ext>
            </a:extLst>
          </p:cNvPr>
          <p:cNvSpPr/>
          <p:nvPr/>
        </p:nvSpPr>
        <p:spPr>
          <a:xfrm>
            <a:off x="7235826" y="5499100"/>
            <a:ext cx="796925" cy="342900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3↔4</a:t>
            </a:r>
            <a:endParaRPr lang="en-US" dirty="0"/>
          </a:p>
        </p:txBody>
      </p:sp>
      <p:sp>
        <p:nvSpPr>
          <p:cNvPr id="88" name="Flowchart: Magnetic Disk 87">
            <a:extLst>
              <a:ext uri="{FF2B5EF4-FFF2-40B4-BE49-F238E27FC236}">
                <a16:creationId xmlns:a16="http://schemas.microsoft.com/office/drawing/2014/main" id="{77298D45-8DD5-4554-99BD-76D7FED0B988}"/>
              </a:ext>
            </a:extLst>
          </p:cNvPr>
          <p:cNvSpPr/>
          <p:nvPr/>
        </p:nvSpPr>
        <p:spPr>
          <a:xfrm>
            <a:off x="9036051" y="5505451"/>
            <a:ext cx="796925" cy="341313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4↔5</a:t>
            </a:r>
            <a:endParaRPr lang="en-US" dirty="0"/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id="{F3D8819E-A115-42BA-87AE-A1EDE2A62F16}"/>
              </a:ext>
            </a:extLst>
          </p:cNvPr>
          <p:cNvGrpSpPr>
            <a:grpSpLocks/>
          </p:cNvGrpSpPr>
          <p:nvPr/>
        </p:nvGrpSpPr>
        <p:grpSpPr bwMode="auto">
          <a:xfrm>
            <a:off x="2743201" y="5272088"/>
            <a:ext cx="7699375" cy="341312"/>
            <a:chOff x="797257" y="5029200"/>
            <a:chExt cx="6416343" cy="381000"/>
          </a:xfrm>
        </p:grpSpPr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B6C58981-6C3F-4663-BD07-D307CB1E8B42}"/>
                </a:ext>
              </a:extLst>
            </p:cNvPr>
            <p:cNvSpPr/>
            <p:nvPr/>
          </p:nvSpPr>
          <p:spPr>
            <a:xfrm>
              <a:off x="797257" y="5029200"/>
              <a:ext cx="381012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1</a:t>
              </a:r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A3EAFFAB-0F6D-40C4-AF8E-22E8938DD50A}"/>
                </a:ext>
              </a:extLst>
            </p:cNvPr>
            <p:cNvSpPr/>
            <p:nvPr/>
          </p:nvSpPr>
          <p:spPr>
            <a:xfrm>
              <a:off x="2362316" y="5029200"/>
              <a:ext cx="381012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2</a:t>
              </a:r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7FA59481-3DEC-49F8-BAF7-BDEAE56CD7F4}"/>
                </a:ext>
              </a:extLst>
            </p:cNvPr>
            <p:cNvSpPr/>
            <p:nvPr/>
          </p:nvSpPr>
          <p:spPr>
            <a:xfrm>
              <a:off x="3866518" y="5029200"/>
              <a:ext cx="381012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3</a:t>
              </a:r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518E9EBA-3BD7-4253-9A23-AE25F8ECF97A}"/>
                </a:ext>
              </a:extLst>
            </p:cNvPr>
            <p:cNvSpPr/>
            <p:nvPr/>
          </p:nvSpPr>
          <p:spPr>
            <a:xfrm>
              <a:off x="5333678" y="5029200"/>
              <a:ext cx="381012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4</a:t>
              </a:r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2744C6E4-A260-40C5-B1A4-ECC45DC97CE1}"/>
                </a:ext>
              </a:extLst>
            </p:cNvPr>
            <p:cNvSpPr/>
            <p:nvPr/>
          </p:nvSpPr>
          <p:spPr>
            <a:xfrm>
              <a:off x="6832588" y="5029200"/>
              <a:ext cx="381012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5</a:t>
              </a:r>
            </a:p>
          </p:txBody>
        </p: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4EB0946B-0BFD-4EC2-BF03-D0740D8BC91C}"/>
                </a:ext>
              </a:extLst>
            </p:cNvPr>
            <p:cNvCxnSpPr>
              <a:stCxn id="90" idx="6"/>
              <a:endCxn id="91" idx="2"/>
            </p:cNvCxnSpPr>
            <p:nvPr/>
          </p:nvCxnSpPr>
          <p:spPr>
            <a:xfrm>
              <a:off x="1178269" y="5220586"/>
              <a:ext cx="1184047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F66023AE-AEB2-4F7B-8802-7D13CE4F900E}"/>
                </a:ext>
              </a:extLst>
            </p:cNvPr>
            <p:cNvCxnSpPr>
              <a:stCxn id="91" idx="6"/>
              <a:endCxn id="92" idx="2"/>
            </p:cNvCxnSpPr>
            <p:nvPr/>
          </p:nvCxnSpPr>
          <p:spPr>
            <a:xfrm>
              <a:off x="2743328" y="5220586"/>
              <a:ext cx="112319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51C71C16-28BC-49D3-BEA5-200CE7FDBF8E}"/>
                </a:ext>
              </a:extLst>
            </p:cNvPr>
            <p:cNvCxnSpPr>
              <a:stCxn id="92" idx="6"/>
              <a:endCxn id="93" idx="2"/>
            </p:cNvCxnSpPr>
            <p:nvPr/>
          </p:nvCxnSpPr>
          <p:spPr>
            <a:xfrm>
              <a:off x="4247530" y="5220586"/>
              <a:ext cx="1086148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C4895A23-665B-4A00-A993-8313BE67E595}"/>
                </a:ext>
              </a:extLst>
            </p:cNvPr>
            <p:cNvCxnSpPr>
              <a:stCxn id="93" idx="6"/>
              <a:endCxn id="94" idx="2"/>
            </p:cNvCxnSpPr>
            <p:nvPr/>
          </p:nvCxnSpPr>
          <p:spPr>
            <a:xfrm>
              <a:off x="5714690" y="5220586"/>
              <a:ext cx="1117899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9" name="TextBox 98">
            <a:extLst>
              <a:ext uri="{FF2B5EF4-FFF2-40B4-BE49-F238E27FC236}">
                <a16:creationId xmlns:a16="http://schemas.microsoft.com/office/drawing/2014/main" id="{21D92CEA-C994-4C2B-932E-C0F443832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0700" y="4692650"/>
            <a:ext cx="1460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Read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996F3A20-B92D-440A-9D63-0F4906C01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918075"/>
            <a:ext cx="8001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Write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A7315F02-0BFA-425F-828A-A94AFE93E73D}"/>
              </a:ext>
            </a:extLst>
          </p:cNvPr>
          <p:cNvSpPr txBox="1"/>
          <p:nvPr/>
        </p:nvSpPr>
        <p:spPr>
          <a:xfrm>
            <a:off x="1545307" y="1601159"/>
            <a:ext cx="830997" cy="1280628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latin typeface="Arial" charset="0"/>
                <a:cs typeface="Arial" charset="0"/>
              </a:rPr>
              <a:t>Full</a:t>
            </a:r>
          </a:p>
          <a:p>
            <a:pPr algn="ctr" eaLnBrk="1" hangingPunct="1">
              <a:defRPr/>
            </a:pPr>
            <a:r>
              <a:rPr lang="en-US" sz="1400" b="1" dirty="0">
                <a:latin typeface="Arial" charset="0"/>
                <a:cs typeface="Arial" charset="0"/>
              </a:rPr>
              <a:t>Consistency</a:t>
            </a:r>
          </a:p>
          <a:p>
            <a:pPr algn="ctr" eaLnBrk="1" hangingPunct="1">
              <a:defRPr/>
            </a:pPr>
            <a:r>
              <a:rPr lang="en-US" sz="1400" b="1" dirty="0">
                <a:latin typeface="Arial" charset="0"/>
                <a:cs typeface="Arial" charset="0"/>
              </a:rPr>
              <a:t>Model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4ED168CE-F738-4774-B502-256EB36CA850}"/>
              </a:ext>
            </a:extLst>
          </p:cNvPr>
          <p:cNvSpPr txBox="1"/>
          <p:nvPr/>
        </p:nvSpPr>
        <p:spPr>
          <a:xfrm>
            <a:off x="1520589" y="3371712"/>
            <a:ext cx="830997" cy="1280628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latin typeface="Arial" charset="0"/>
                <a:cs typeface="Arial" charset="0"/>
              </a:rPr>
              <a:t>Edge</a:t>
            </a:r>
          </a:p>
          <a:p>
            <a:pPr algn="ctr" eaLnBrk="1" hangingPunct="1">
              <a:defRPr/>
            </a:pPr>
            <a:r>
              <a:rPr lang="en-US" sz="1400" b="1" dirty="0">
                <a:latin typeface="Arial" charset="0"/>
                <a:cs typeface="Arial" charset="0"/>
              </a:rPr>
              <a:t>Consistency</a:t>
            </a:r>
          </a:p>
          <a:p>
            <a:pPr algn="ctr" eaLnBrk="1" hangingPunct="1">
              <a:defRPr/>
            </a:pPr>
            <a:r>
              <a:rPr lang="en-US" sz="1400" b="1" dirty="0">
                <a:latin typeface="Arial" charset="0"/>
                <a:cs typeface="Arial" charset="0"/>
              </a:rPr>
              <a:t>Model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870B4CB5-2BAC-40DB-BCA8-9C7E66A6E4CC}"/>
              </a:ext>
            </a:extLst>
          </p:cNvPr>
          <p:cNvSpPr txBox="1"/>
          <p:nvPr/>
        </p:nvSpPr>
        <p:spPr>
          <a:xfrm>
            <a:off x="1545306" y="4976650"/>
            <a:ext cx="830997" cy="1280628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latin typeface="Arial" charset="0"/>
                <a:cs typeface="Arial" charset="0"/>
              </a:rPr>
              <a:t>Vertex</a:t>
            </a:r>
          </a:p>
          <a:p>
            <a:pPr algn="ctr" eaLnBrk="1" hangingPunct="1">
              <a:defRPr/>
            </a:pPr>
            <a:r>
              <a:rPr lang="en-US" sz="1400" b="1" dirty="0">
                <a:latin typeface="Arial" charset="0"/>
                <a:cs typeface="Arial" charset="0"/>
              </a:rPr>
              <a:t>Consistency</a:t>
            </a:r>
          </a:p>
          <a:p>
            <a:pPr algn="ctr" eaLnBrk="1" hangingPunct="1">
              <a:defRPr/>
            </a:pPr>
            <a:r>
              <a:rPr lang="en-US" sz="1400" b="1" dirty="0">
                <a:latin typeface="Arial" charset="0"/>
                <a:cs typeface="Arial" charset="0"/>
              </a:rPr>
              <a:t>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74" grpId="0"/>
      <p:bldP spid="75" grpId="0"/>
      <p:bldP spid="76" grpId="0"/>
      <p:bldP spid="77" grpId="0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99" grpId="0"/>
      <p:bldP spid="10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BD9593B9-E4F3-4C66-AC33-F29AA69B29C9}"/>
              </a:ext>
            </a:extLst>
          </p:cNvPr>
          <p:cNvSpPr/>
          <p:nvPr/>
        </p:nvSpPr>
        <p:spPr>
          <a:xfrm>
            <a:off x="4572000" y="1828800"/>
            <a:ext cx="2895600" cy="10668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dirty="0"/>
              <a:t>GraphLab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DFC0DA1-1EB2-45C5-8218-5F33CD7BBD8E}"/>
              </a:ext>
            </a:extLst>
          </p:cNvPr>
          <p:cNvCxnSpPr>
            <a:stCxn id="4" idx="2"/>
            <a:endCxn id="13" idx="0"/>
          </p:cNvCxnSpPr>
          <p:nvPr/>
        </p:nvCxnSpPr>
        <p:spPr>
          <a:xfrm flipH="1">
            <a:off x="2999855" y="2895600"/>
            <a:ext cx="3019945" cy="116363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FA1C6949-FC56-42A2-826C-DF0C8F124A9C}"/>
              </a:ext>
            </a:extLst>
          </p:cNvPr>
          <p:cNvSpPr/>
          <p:nvPr/>
        </p:nvSpPr>
        <p:spPr>
          <a:xfrm>
            <a:off x="2302942" y="4059238"/>
            <a:ext cx="1393825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Motivation &amp; Definition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A3ED299-4BBB-456D-9CCA-44F1A6542DEC}"/>
              </a:ext>
            </a:extLst>
          </p:cNvPr>
          <p:cNvCxnSpPr>
            <a:stCxn id="4" idx="2"/>
            <a:endCxn id="16" idx="0"/>
          </p:cNvCxnSpPr>
          <p:nvPr/>
        </p:nvCxnSpPr>
        <p:spPr>
          <a:xfrm>
            <a:off x="6019800" y="2895600"/>
            <a:ext cx="2655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hevron 21">
            <a:extLst>
              <a:ext uri="{FF2B5EF4-FFF2-40B4-BE49-F238E27FC236}">
                <a16:creationId xmlns:a16="http://schemas.microsoft.com/office/drawing/2014/main" id="{8D8C13ED-342A-46AA-B0E9-BD5EC0582FE0}"/>
              </a:ext>
            </a:extLst>
          </p:cNvPr>
          <p:cNvSpPr/>
          <p:nvPr/>
        </p:nvSpPr>
        <p:spPr>
          <a:xfrm rot="16200000">
            <a:off x="9030766" y="5068761"/>
            <a:ext cx="758952" cy="758952"/>
          </a:xfrm>
          <a:prstGeom prst="right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BF4F5A67-AEF3-4AF0-A866-246E67745FE1}"/>
              </a:ext>
            </a:extLst>
          </p:cNvPr>
          <p:cNvSpPr/>
          <p:nvPr/>
        </p:nvSpPr>
        <p:spPr>
          <a:xfrm>
            <a:off x="6847954" y="4060825"/>
            <a:ext cx="1600200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Programming Model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89EC5965-9C13-427E-85BC-F0678C62D922}"/>
              </a:ext>
            </a:extLst>
          </p:cNvPr>
          <p:cNvSpPr/>
          <p:nvPr/>
        </p:nvSpPr>
        <p:spPr>
          <a:xfrm>
            <a:off x="3739629" y="4060825"/>
            <a:ext cx="1466850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Input, Output &amp; Components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368FA8ED-60B3-4BF7-810D-047552BFC45D}"/>
              </a:ext>
            </a:extLst>
          </p:cNvPr>
          <p:cNvSpPr/>
          <p:nvPr/>
        </p:nvSpPr>
        <p:spPr>
          <a:xfrm>
            <a:off x="5246167" y="4060825"/>
            <a:ext cx="1552575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Architectural Model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3C0D14D-587D-4C02-AE4E-4583A888693E}"/>
              </a:ext>
            </a:extLst>
          </p:cNvPr>
          <p:cNvCxnSpPr>
            <a:stCxn id="4" idx="2"/>
            <a:endCxn id="12" idx="0"/>
          </p:cNvCxnSpPr>
          <p:nvPr/>
        </p:nvCxnSpPr>
        <p:spPr>
          <a:xfrm>
            <a:off x="6019800" y="2895600"/>
            <a:ext cx="1628254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E53A3DA-1984-4750-B36F-BB86AF8998C0}"/>
              </a:ext>
            </a:extLst>
          </p:cNvPr>
          <p:cNvCxnSpPr>
            <a:stCxn id="4" idx="2"/>
            <a:endCxn id="14" idx="0"/>
          </p:cNvCxnSpPr>
          <p:nvPr/>
        </p:nvCxnSpPr>
        <p:spPr>
          <a:xfrm flipH="1">
            <a:off x="4473054" y="2895600"/>
            <a:ext cx="1546746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6EE2469A-F629-4748-8C29-7D64DAD197BA}"/>
              </a:ext>
            </a:extLst>
          </p:cNvPr>
          <p:cNvSpPr/>
          <p:nvPr/>
        </p:nvSpPr>
        <p:spPr>
          <a:xfrm>
            <a:off x="8491017" y="4049713"/>
            <a:ext cx="1598613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Computation Model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60AAAEE0-F6AC-4776-86B4-F6962C8B1B58}"/>
              </a:ext>
            </a:extLst>
          </p:cNvPr>
          <p:cNvCxnSpPr>
            <a:stCxn id="4" idx="2"/>
            <a:endCxn id="36" idx="0"/>
          </p:cNvCxnSpPr>
          <p:nvPr/>
        </p:nvCxnSpPr>
        <p:spPr>
          <a:xfrm>
            <a:off x="6019800" y="2895600"/>
            <a:ext cx="3270524" cy="11541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2">
            <a:extLst>
              <a:ext uri="{FF2B5EF4-FFF2-40B4-BE49-F238E27FC236}">
                <a16:creationId xmlns:a16="http://schemas.microsoft.com/office/drawing/2014/main" id="{60DC6C57-8F75-4AF9-99B0-799B55F589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515600" cy="1325880"/>
          </a:xfrm>
        </p:spPr>
        <p:txBody>
          <a:bodyPr/>
          <a:lstStyle/>
          <a:p>
            <a:pPr eaLnBrk="1" hangingPunct="1"/>
            <a:r>
              <a:rPr lang="en-US" altLang="en-US" dirty="0"/>
              <a:t>The GraphLab Analytics Engine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E7085E1-799F-4B5B-95D0-C79C2E5A7A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D1E9532-968D-4EAE-960A-B71F5184156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52628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Last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dirty="0"/>
              <a:t>Pregel</a:t>
            </a:r>
          </a:p>
          <a:p>
            <a:pPr marL="914400" lvl="2" indent="0" algn="just" eaLnBrk="1" hangingPunct="1">
              <a:buNone/>
              <a:defRPr/>
            </a:pPr>
            <a:endParaRPr lang="en-US" i="1" dirty="0">
              <a:solidFill>
                <a:srgbClr val="0070C0"/>
              </a:solidFill>
            </a:endParaRPr>
          </a:p>
          <a:p>
            <a:pPr marL="1828800" lvl="4" indent="0" algn="just" eaLnBrk="1" hangingPunct="1">
              <a:buNone/>
              <a:defRPr/>
            </a:pPr>
            <a:endParaRPr 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Today’s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dirty="0" err="1"/>
              <a:t>GraphLab</a:t>
            </a:r>
            <a:endParaRPr lang="en-US" dirty="0"/>
          </a:p>
          <a:p>
            <a:pPr marL="1828800" lvl="4" indent="0" algn="just" eaLnBrk="1" hangingPunct="1">
              <a:buNone/>
              <a:defRPr/>
            </a:pPr>
            <a:endParaRPr lang="en-US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FF0000"/>
                </a:solidFill>
              </a:rPr>
              <a:t>Quiz II is on Wednesday, November 13 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PS4 is due on </a:t>
            </a:r>
            <a:r>
              <a:rPr lang="en-US" i="1" u="sng" dirty="0"/>
              <a:t>November 16 </a:t>
            </a:r>
            <a:r>
              <a:rPr lang="en-US" dirty="0"/>
              <a:t>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P3 is due on November 20 by midnight</a:t>
            </a:r>
            <a:endParaRPr lang="en-US" dirty="0">
              <a:solidFill>
                <a:srgbClr val="0070C0"/>
              </a:solidFill>
            </a:endParaRP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106456DE-92A5-4FEB-BE77-ABB099C09F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Computation Model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A1F14A7-DFCC-47FB-9B8F-E8B90541FAB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93776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en-US" altLang="en-US" sz="2600" dirty="0"/>
              <a:t>GraphLab employs an </a:t>
            </a:r>
            <a:r>
              <a:rPr lang="en-US" altLang="en-US" sz="2600" dirty="0">
                <a:solidFill>
                  <a:schemeClr val="accent6">
                    <a:lumMod val="75000"/>
                  </a:schemeClr>
                </a:solidFill>
              </a:rPr>
              <a:t>asynchronous computation model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en-US" altLang="en-US" sz="2600" dirty="0"/>
              <a:t>It suggests two asynchronous engines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200" dirty="0">
                <a:solidFill>
                  <a:srgbClr val="0070C0"/>
                </a:solidFill>
              </a:rPr>
              <a:t>Chromatic Engine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200" dirty="0">
                <a:solidFill>
                  <a:srgbClr val="C00000"/>
                </a:solidFill>
              </a:rPr>
              <a:t>Locking Engine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endParaRPr lang="en-US" altLang="en-US" sz="8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en-US" altLang="en-US" sz="2600" dirty="0"/>
              <a:t>The </a:t>
            </a:r>
            <a:r>
              <a:rPr lang="en-US" altLang="en-US" sz="2600" dirty="0">
                <a:solidFill>
                  <a:srgbClr val="0070C0"/>
                </a:solidFill>
              </a:rPr>
              <a:t>chromatic engine </a:t>
            </a:r>
            <a:r>
              <a:rPr lang="en-US" altLang="en-US" sz="2600" dirty="0"/>
              <a:t>executes vertices </a:t>
            </a:r>
            <a:r>
              <a:rPr lang="en-US" altLang="en-US" sz="2600" i="1" u="sng" dirty="0"/>
              <a:t>partially</a:t>
            </a:r>
            <a:r>
              <a:rPr lang="en-US" altLang="en-US" sz="2600" dirty="0"/>
              <a:t> asynchronous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200" dirty="0"/>
              <a:t>It applies </a:t>
            </a:r>
            <a:r>
              <a:rPr lang="en-US" altLang="en-US" sz="2200" i="1" dirty="0"/>
              <a:t>vertex coloring </a:t>
            </a:r>
            <a:r>
              <a:rPr lang="en-US" altLang="en-US" sz="2200" dirty="0"/>
              <a:t>(e.g., no adjacent vertices share the same color)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200" dirty="0"/>
              <a:t>All vertices with the same color are executed before proceeding to a different color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endParaRPr lang="en-US" altLang="en-US" sz="800" dirty="0"/>
          </a:p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en-US" altLang="en-US" sz="2600" dirty="0"/>
              <a:t>The </a:t>
            </a:r>
            <a:r>
              <a:rPr lang="en-US" altLang="en-US" sz="2600" dirty="0">
                <a:solidFill>
                  <a:srgbClr val="C00000"/>
                </a:solidFill>
              </a:rPr>
              <a:t>locking engine </a:t>
            </a:r>
            <a:r>
              <a:rPr lang="en-US" altLang="en-US" sz="2600" dirty="0"/>
              <a:t>executes vertices </a:t>
            </a:r>
            <a:r>
              <a:rPr lang="en-US" altLang="en-US" sz="2600" i="1" u="sng" dirty="0"/>
              <a:t>fully</a:t>
            </a:r>
            <a:r>
              <a:rPr lang="en-US" altLang="en-US" sz="2600" dirty="0"/>
              <a:t> asynchronously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200" dirty="0"/>
              <a:t>Data on vertices and edges are susceptible to corruption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200" dirty="0"/>
              <a:t>It applies a </a:t>
            </a:r>
            <a:r>
              <a:rPr lang="en-US" altLang="en-US" sz="2200" i="1" dirty="0"/>
              <a:t>permission-based</a:t>
            </a:r>
            <a:r>
              <a:rPr lang="en-US" altLang="en-US" sz="2200" dirty="0"/>
              <a:t> distributed mutual exclusion mechanism to avoid read-write and write-write hazards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ontent Placeholder 2">
            <a:extLst>
              <a:ext uri="{FF2B5EF4-FFF2-40B4-BE49-F238E27FC236}">
                <a16:creationId xmlns:a16="http://schemas.microsoft.com/office/drawing/2014/main" id="{2A453FF9-D8D8-422F-A32B-E7F0E6093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066800"/>
            <a:ext cx="8229600" cy="4495800"/>
          </a:xfrm>
        </p:spPr>
        <p:txBody>
          <a:bodyPr anchor="ctr">
            <a:normAutofit/>
          </a:bodyPr>
          <a:lstStyle/>
          <a:p>
            <a:pPr marL="0" lvl="1" indent="0" algn="ctr" eaLnBrk="1" hangingPunct="1">
              <a:buNone/>
            </a:pPr>
            <a:r>
              <a:rPr lang="en-US" altLang="en-US" sz="4000" dirty="0"/>
              <a:t>How Does GraphLab Compare to MapReduce and Pregel?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BCEB23D-DC5B-4457-BE92-08B88D174E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601482"/>
              </p:ext>
            </p:extLst>
          </p:nvPr>
        </p:nvGraphicFramePr>
        <p:xfrm>
          <a:off x="841248" y="1463039"/>
          <a:ext cx="10207752" cy="4552753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2029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57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47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277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283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Hadoop</a:t>
                      </a:r>
                      <a:r>
                        <a:rPr lang="en-US" sz="1800" dirty="0"/>
                        <a:t> MapReduce</a:t>
                      </a: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Pregel</a:t>
                      </a: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GraphLab</a:t>
                      </a:r>
                    </a:p>
                  </a:txBody>
                  <a:tcPr marT="45715" marB="4571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542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Programming Model</a:t>
                      </a: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Shared-Based</a:t>
                      </a: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Message-Passing</a:t>
                      </a: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Shared-Memory</a:t>
                      </a:r>
                    </a:p>
                  </a:txBody>
                  <a:tcPr marT="45715" marB="4571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554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439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439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3484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89575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69275BD-7A4E-41A6-A6D5-5E9A70C42A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822073"/>
              </p:ext>
            </p:extLst>
          </p:nvPr>
        </p:nvGraphicFramePr>
        <p:xfrm>
          <a:off x="841248" y="1463040"/>
          <a:ext cx="10207752" cy="4552753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2029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57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47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277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797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Hadoop</a:t>
                      </a:r>
                      <a:r>
                        <a:rPr lang="en-US" sz="1800" dirty="0"/>
                        <a:t> MapReduce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Pregel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GraphLab</a:t>
                      </a:r>
                    </a:p>
                  </a:txBody>
                  <a:tcPr marT="45719" marB="45719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97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Programming Model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Shared-Based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Message-Passing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Shared-Memory</a:t>
                      </a:r>
                    </a:p>
                  </a:txBody>
                  <a:tcPr marT="45719" marB="45719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197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Computation Model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Synchronous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Synchronous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Asynchronous</a:t>
                      </a:r>
                    </a:p>
                  </a:txBody>
                  <a:tcPr marT="45719" marB="45719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643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643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5205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60327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8033116B-F9DA-4C51-B7C3-8B1C0C80E5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202319"/>
              </p:ext>
            </p:extLst>
          </p:nvPr>
        </p:nvGraphicFramePr>
        <p:xfrm>
          <a:off x="841248" y="1463040"/>
          <a:ext cx="10207752" cy="4552751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2029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57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47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277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4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Hadoop</a:t>
                      </a:r>
                      <a:r>
                        <a:rPr lang="en-US" sz="1800" dirty="0"/>
                        <a:t> MapReduce</a:t>
                      </a: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Pregel</a:t>
                      </a: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GraphLab</a:t>
                      </a: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9141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Programming Model</a:t>
                      </a: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Shared-Based</a:t>
                      </a: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Message-Passing</a:t>
                      </a: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Shared-Memory</a:t>
                      </a: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141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Computation Model</a:t>
                      </a: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Synchronous</a:t>
                      </a: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Synchronous</a:t>
                      </a: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Asynchronous</a:t>
                      </a: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9141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Parallelism Model</a:t>
                      </a: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Data-Parallel</a:t>
                      </a: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Graph-Parallel</a:t>
                      </a: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Graph-Parallel</a:t>
                      </a: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951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1361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54176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E490ADE-4488-40DC-AFDA-31D97406BE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6225217"/>
              </p:ext>
            </p:extLst>
          </p:nvPr>
        </p:nvGraphicFramePr>
        <p:xfrm>
          <a:off x="841248" y="1463040"/>
          <a:ext cx="10207752" cy="4552749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2029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57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47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277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180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Hadoop</a:t>
                      </a:r>
                      <a:r>
                        <a:rPr lang="en-US" sz="1800" dirty="0"/>
                        <a:t> MapReduce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Pregel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GraphLab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39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Programming Model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Shared-Based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Message-Passing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Shared-Memory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639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Computation Model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Synchronous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Synchronous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Asynchronous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639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Parallelism Model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Data-Parallel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Graph-Parallel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Graph-Parallel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639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Architectural Model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Master-Slave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Master-Slave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Peer-to-Peer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745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916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9743841F-527D-4296-98AA-ED3AD4E0ED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492127"/>
              </p:ext>
            </p:extLst>
          </p:nvPr>
        </p:nvGraphicFramePr>
        <p:xfrm>
          <a:off x="841248" y="1463040"/>
          <a:ext cx="10207752" cy="4552748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2029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57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47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277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78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Hadoop</a:t>
                      </a:r>
                      <a:r>
                        <a:rPr lang="en-US" sz="1800" dirty="0"/>
                        <a:t> MapReduce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Pregel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GraphLab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851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Programming Model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Shared-Based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Message-Passing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Shared-Memory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851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Computation Model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Synchronous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Synchronous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Asynchronous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2851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Parallelism Model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Data-Parallel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Graph-Parallel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Graph-Parallel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851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Architectural Model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Master-Slave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Master-Slave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Peer-to-Peer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2999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Task/Vertex Scheduling Model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Pull-Based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Push-Based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Push-Based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0457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FEDD8EEA-D8F2-40FA-A0A5-6BA517CA8F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923289"/>
              </p:ext>
            </p:extLst>
          </p:nvPr>
        </p:nvGraphicFramePr>
        <p:xfrm>
          <a:off x="841248" y="1463040"/>
          <a:ext cx="10207752" cy="4632960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2029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57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47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277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806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Hadoop</a:t>
                      </a:r>
                      <a:r>
                        <a:rPr lang="en-US" sz="1800" dirty="0"/>
                        <a:t> MapReduce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Pregel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GraphLab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063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Programming Model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Shared-Based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Message-Passing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Shared-Memory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2063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Computation Model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Synchronous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Synchronous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Asynchronous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2063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Parallelism Model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Data-Parallel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Graph-Parallel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Graph-Parallel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2063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Architectural Model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Master-Slave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Master-Slave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Peer-to-Peer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6089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Task/Vertex Scheduling Model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Pull-Based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Push-Based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Push-Based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6055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Application Suitability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Loosely-Connected/Embarrassingly</a:t>
                      </a:r>
                      <a:r>
                        <a:rPr lang="en-US" sz="1600" baseline="0" dirty="0"/>
                        <a:t> Parallel Applications</a:t>
                      </a:r>
                      <a:endParaRPr lang="en-US" sz="1600" dirty="0"/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Strongly-Connected Applications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Strongly-Connected Applications</a:t>
                      </a:r>
                      <a:r>
                        <a:rPr lang="en-US" sz="1600" baseline="0" dirty="0"/>
                        <a:t> (more precisely MLDM apps)</a:t>
                      </a:r>
                      <a:endParaRPr lang="en-US" sz="1600" dirty="0"/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6866" name="Title 1">
            <a:extLst>
              <a:ext uri="{FF2B5EF4-FFF2-40B4-BE49-F238E27FC236}">
                <a16:creationId xmlns:a16="http://schemas.microsoft.com/office/drawing/2014/main" id="{51DB132C-209B-4DD4-94F6-2BFB7E739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74638"/>
            <a:ext cx="9067800" cy="1143000"/>
          </a:xfrm>
        </p:spPr>
        <p:txBody>
          <a:bodyPr/>
          <a:lstStyle/>
          <a:p>
            <a:r>
              <a:rPr lang="en-US" altLang="en-US" sz="4000" dirty="0"/>
              <a:t>GraphLab vs. Pregel vs. MapReduce</a:t>
            </a:r>
          </a:p>
        </p:txBody>
      </p:sp>
    </p:spTree>
    <p:extLst>
      <p:ext uri="{BB962C8B-B14F-4D97-AF65-F5344CB8AC3E}">
        <p14:creationId xmlns:p14="http://schemas.microsoft.com/office/powerpoint/2010/main" val="2649744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2357294C-638C-400D-8C00-E45609C99F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Next Week…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46D481F-194F-4CFF-B395-DB7644292C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058400" cy="45720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/>
              <a:t>Caching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4D6D0452-6D8F-4DEF-8B80-8B34DB9B5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PageRank: Recap</a:t>
            </a:r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id="{0D9631B6-C761-4B66-80FF-3DC09EF82B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50901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2400" dirty="0"/>
              <a:t>The rank value indicates an importance of a particular web page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400" dirty="0"/>
              <a:t>A hyperlink to a page counts </a:t>
            </a:r>
            <a:br>
              <a:rPr lang="en-US" altLang="en-US" sz="2400" dirty="0"/>
            </a:br>
            <a:r>
              <a:rPr lang="en-US" altLang="en-US" sz="2400" dirty="0"/>
              <a:t>as a vote of support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400" dirty="0"/>
              <a:t>A page that is linked to by many pages </a:t>
            </a:r>
            <a:br>
              <a:rPr lang="en-US" altLang="en-US" sz="2400" dirty="0"/>
            </a:br>
            <a:r>
              <a:rPr lang="en-US" altLang="en-US" sz="2400" dirty="0"/>
              <a:t>with high PageRank receives a </a:t>
            </a:r>
            <a:br>
              <a:rPr lang="en-US" altLang="en-US" sz="2400" dirty="0"/>
            </a:br>
            <a:r>
              <a:rPr lang="en-US" altLang="en-US" sz="2400" dirty="0"/>
              <a:t>high rank itself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400" dirty="0"/>
              <a:t>A PageRank of 0.5 means there is a 50% chance that a person clicking on a random link will be directed to the document with the 0.5 PageRank</a:t>
            </a:r>
            <a:endParaRPr lang="en-US" altLang="en-US" sz="2400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pic>
        <p:nvPicPr>
          <p:cNvPr id="40964" name="Picture 2" descr="http://upload.wikimedia.org/wikipedia/commons/thumb/f/fb/PageRanks-Example.svg/400px-PageRanks-Example.svg.png">
            <a:extLst>
              <a:ext uri="{FF2B5EF4-FFF2-40B4-BE49-F238E27FC236}">
                <a16:creationId xmlns:a16="http://schemas.microsoft.com/office/drawing/2014/main" id="{B8F06200-5478-41A1-AC3C-99CA8DDB63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1" y="1981200"/>
            <a:ext cx="3586163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23E2CD8E-4D31-4219-86A1-14F928FF5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PageRank: Algorithm</a:t>
            </a:r>
          </a:p>
        </p:txBody>
      </p:sp>
      <p:sp>
        <p:nvSpPr>
          <p:cNvPr id="43011" name="Content Placeholder 2">
            <a:extLst>
              <a:ext uri="{FF2B5EF4-FFF2-40B4-BE49-F238E27FC236}">
                <a16:creationId xmlns:a16="http://schemas.microsoft.com/office/drawing/2014/main" id="{D996B462-C885-444E-8D90-D6BCCD329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72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dirty="0"/>
              <a:t>Iterate:</a:t>
            </a:r>
          </a:p>
          <a:p>
            <a:endParaRPr lang="en-US" altLang="en-US" dirty="0"/>
          </a:p>
          <a:p>
            <a:endParaRPr lang="en-US" alt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dirty="0"/>
              <a:t>Where: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i="1" dirty="0">
                <a:latin typeface="Times" panose="02020603050405020304" pitchFamily="18" charset="0"/>
                <a:cs typeface="Times" panose="02020603050405020304" pitchFamily="18" charset="0"/>
              </a:rPr>
              <a:t>α</a:t>
            </a:r>
            <a:r>
              <a:rPr lang="en-US" altLang="en-US" i="1" dirty="0"/>
              <a:t> </a:t>
            </a:r>
            <a:r>
              <a:rPr lang="en-US" altLang="en-US" dirty="0"/>
              <a:t>is the random reset probability</a:t>
            </a:r>
            <a:endParaRPr lang="en-US" altLang="en-US" i="1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i="1" dirty="0">
                <a:latin typeface="Times" panose="02020603050405020304" pitchFamily="18" charset="0"/>
                <a:cs typeface="Times" panose="02020603050405020304" pitchFamily="18" charset="0"/>
              </a:rPr>
              <a:t>L[j]</a:t>
            </a:r>
            <a:r>
              <a:rPr lang="en-US" altLang="en-US" dirty="0"/>
              <a:t> is the number of links on page </a:t>
            </a:r>
            <a:r>
              <a:rPr lang="en-US" altLang="en-US" i="1" dirty="0">
                <a:latin typeface="Times" panose="02020603050405020304" pitchFamily="18" charset="0"/>
                <a:cs typeface="Times" panose="02020603050405020304" pitchFamily="18" charset="0"/>
              </a:rPr>
              <a:t>j</a:t>
            </a:r>
          </a:p>
        </p:txBody>
      </p:sp>
      <p:pic>
        <p:nvPicPr>
          <p:cNvPr id="43012" name="Picture 7" descr="TP_tmp.png">
            <a:extLst>
              <a:ext uri="{FF2B5EF4-FFF2-40B4-BE49-F238E27FC236}">
                <a16:creationId xmlns:a16="http://schemas.microsoft.com/office/drawing/2014/main" id="{9D5B4835-BAC5-48BE-AB48-38CE4C510911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2938" y="1895475"/>
            <a:ext cx="5808662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B73A268-2B62-473E-A376-79C53B3868B9}"/>
              </a:ext>
            </a:extLst>
          </p:cNvPr>
          <p:cNvCxnSpPr>
            <a:stCxn id="10" idx="6"/>
            <a:endCxn id="15" idx="2"/>
          </p:cNvCxnSpPr>
          <p:nvPr/>
        </p:nvCxnSpPr>
        <p:spPr>
          <a:xfrm>
            <a:off x="2667000" y="4800600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DD41F57-5AB5-40A3-96A9-1B36B217BED0}"/>
              </a:ext>
            </a:extLst>
          </p:cNvPr>
          <p:cNvCxnSpPr>
            <a:stCxn id="10" idx="5"/>
          </p:cNvCxnSpPr>
          <p:nvPr/>
        </p:nvCxnSpPr>
        <p:spPr>
          <a:xfrm>
            <a:off x="2622550" y="4908550"/>
            <a:ext cx="774700" cy="584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AC7298D-8689-44CA-86B8-191A033295B1}"/>
              </a:ext>
            </a:extLst>
          </p:cNvPr>
          <p:cNvCxnSpPr>
            <a:stCxn id="16" idx="6"/>
          </p:cNvCxnSpPr>
          <p:nvPr/>
        </p:nvCxnSpPr>
        <p:spPr>
          <a:xfrm>
            <a:off x="2667000" y="5600700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4D9D7A1-888E-4D7D-A9DA-32F0A393DF73}"/>
              </a:ext>
            </a:extLst>
          </p:cNvPr>
          <p:cNvCxnSpPr>
            <a:stCxn id="10" idx="4"/>
            <a:endCxn id="16" idx="0"/>
          </p:cNvCxnSpPr>
          <p:nvPr/>
        </p:nvCxnSpPr>
        <p:spPr>
          <a:xfrm>
            <a:off x="2514600" y="4953000"/>
            <a:ext cx="0" cy="495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116F963-D006-40F8-B480-C6C8F6CD9A2A}"/>
              </a:ext>
            </a:extLst>
          </p:cNvPr>
          <p:cNvCxnSpPr>
            <a:endCxn id="15" idx="4"/>
          </p:cNvCxnSpPr>
          <p:nvPr/>
        </p:nvCxnSpPr>
        <p:spPr>
          <a:xfrm flipV="1">
            <a:off x="3505200" y="4953000"/>
            <a:ext cx="0" cy="495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2B0130A-D451-4FE3-AC02-3AD6A15CD481}"/>
              </a:ext>
            </a:extLst>
          </p:cNvPr>
          <p:cNvCxnSpPr>
            <a:stCxn id="15" idx="6"/>
            <a:endCxn id="13" idx="2"/>
          </p:cNvCxnSpPr>
          <p:nvPr/>
        </p:nvCxnSpPr>
        <p:spPr>
          <a:xfrm>
            <a:off x="3657600" y="4800600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64D57AE0-0D1F-408C-A3CB-AA2599ED50DF}"/>
              </a:ext>
            </a:extLst>
          </p:cNvPr>
          <p:cNvCxnSpPr>
            <a:stCxn id="18" idx="7"/>
            <a:endCxn id="13" idx="3"/>
          </p:cNvCxnSpPr>
          <p:nvPr/>
        </p:nvCxnSpPr>
        <p:spPr>
          <a:xfrm flipV="1">
            <a:off x="3613150" y="4908550"/>
            <a:ext cx="774700" cy="584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B181CB7-200C-4C15-878F-4239A886F687}"/>
              </a:ext>
            </a:extLst>
          </p:cNvPr>
          <p:cNvCxnSpPr>
            <a:stCxn id="18" idx="6"/>
            <a:endCxn id="17" idx="2"/>
          </p:cNvCxnSpPr>
          <p:nvPr/>
        </p:nvCxnSpPr>
        <p:spPr>
          <a:xfrm>
            <a:off x="3657600" y="5600700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8B086AFC-C7F1-4726-8D1A-72E4907B45A0}"/>
              </a:ext>
            </a:extLst>
          </p:cNvPr>
          <p:cNvSpPr/>
          <p:nvPr/>
        </p:nvSpPr>
        <p:spPr>
          <a:xfrm>
            <a:off x="2362200" y="4648200"/>
            <a:ext cx="304800" cy="304800"/>
          </a:xfrm>
          <a:prstGeom prst="ellips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1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C64F5B5-1BEC-4068-B345-56350D2A40C4}"/>
              </a:ext>
            </a:extLst>
          </p:cNvPr>
          <p:cNvSpPr/>
          <p:nvPr/>
        </p:nvSpPr>
        <p:spPr>
          <a:xfrm>
            <a:off x="4343400" y="46482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3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674B424-B2C8-4671-9EB7-3E0E9BFC42C6}"/>
              </a:ext>
            </a:extLst>
          </p:cNvPr>
          <p:cNvSpPr/>
          <p:nvPr/>
        </p:nvSpPr>
        <p:spPr>
          <a:xfrm>
            <a:off x="3352800" y="46482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2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894F233-EDFA-4929-8C77-FF549EF228E1}"/>
              </a:ext>
            </a:extLst>
          </p:cNvPr>
          <p:cNvSpPr/>
          <p:nvPr/>
        </p:nvSpPr>
        <p:spPr>
          <a:xfrm>
            <a:off x="2362200" y="5448300"/>
            <a:ext cx="304800" cy="304800"/>
          </a:xfrm>
          <a:prstGeom prst="ellips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4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B423B6C-8649-4781-B730-B7F17EDDB865}"/>
              </a:ext>
            </a:extLst>
          </p:cNvPr>
          <p:cNvSpPr/>
          <p:nvPr/>
        </p:nvSpPr>
        <p:spPr>
          <a:xfrm>
            <a:off x="4343400" y="54483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6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6794202-6057-4FE7-8AE8-BD4720767744}"/>
              </a:ext>
            </a:extLst>
          </p:cNvPr>
          <p:cNvSpPr/>
          <p:nvPr/>
        </p:nvSpPr>
        <p:spPr>
          <a:xfrm>
            <a:off x="3352800" y="5448299"/>
            <a:ext cx="304800" cy="3048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5</a:t>
            </a:r>
          </a:p>
        </p:txBody>
      </p:sp>
      <p:pic>
        <p:nvPicPr>
          <p:cNvPr id="43029" name="Picture 35" descr="TP_tmp.png">
            <a:extLst>
              <a:ext uri="{FF2B5EF4-FFF2-40B4-BE49-F238E27FC236}">
                <a16:creationId xmlns:a16="http://schemas.microsoft.com/office/drawing/2014/main" id="{8ADFBDB0-5BF4-4F9C-B1AA-5DDAFE565945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1" y="4838700"/>
            <a:ext cx="4803775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003E89F4-A7EE-4CFC-B04F-5688CBD277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572000"/>
            <a:ext cx="8153400" cy="1600200"/>
          </a:xfrm>
          <a:prstGeom prst="rect">
            <a:avLst/>
          </a:prstGeom>
          <a:solidFill>
            <a:srgbClr val="FFFFFF">
              <a:alpha val="7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Blip>
                <a:blip r:embed="rId6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6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6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6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6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6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6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6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6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5D95A32-07D2-4FD1-B82D-F50C379E7F31}"/>
              </a:ext>
            </a:extLst>
          </p:cNvPr>
          <p:cNvSpPr/>
          <p:nvPr/>
        </p:nvSpPr>
        <p:spPr bwMode="auto">
          <a:xfrm>
            <a:off x="5943600" y="4572000"/>
            <a:ext cx="44196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  <p:grpSp>
        <p:nvGrpSpPr>
          <p:cNvPr id="44035" name="Group 7">
            <a:extLst>
              <a:ext uri="{FF2B5EF4-FFF2-40B4-BE49-F238E27FC236}">
                <a16:creationId xmlns:a16="http://schemas.microsoft.com/office/drawing/2014/main" id="{58574524-747D-4F16-8050-500DB7689A29}"/>
              </a:ext>
            </a:extLst>
          </p:cNvPr>
          <p:cNvGrpSpPr>
            <a:grpSpLocks/>
          </p:cNvGrpSpPr>
          <p:nvPr/>
        </p:nvGrpSpPr>
        <p:grpSpPr bwMode="auto">
          <a:xfrm>
            <a:off x="5715001" y="2438401"/>
            <a:ext cx="4683125" cy="3324225"/>
            <a:chOff x="4232379" y="2590800"/>
            <a:chExt cx="4683021" cy="3323987"/>
          </a:xfrm>
        </p:grpSpPr>
        <p:sp>
          <p:nvSpPr>
            <p:cNvPr id="44077" name="TextBox 48">
              <a:extLst>
                <a:ext uri="{FF2B5EF4-FFF2-40B4-BE49-F238E27FC236}">
                  <a16:creationId xmlns:a16="http://schemas.microsoft.com/office/drawing/2014/main" id="{C0297C1A-0515-4B57-92C6-375160F0F3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79" y="2590800"/>
              <a:ext cx="4683021" cy="33239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4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4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4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  <a:latin typeface="Consolas" panose="020B0609020204030204" pitchFamily="49" charset="0"/>
                </a:rPr>
                <a:t>pagerank(i, scope){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  <a:latin typeface="Consolas" panose="020B0609020204030204" pitchFamily="49" charset="0"/>
                </a:rPr>
                <a:t>  </a:t>
              </a:r>
              <a:r>
                <a:rPr lang="en-US" altLang="en-US" sz="1800">
                  <a:solidFill>
                    <a:srgbClr val="008000"/>
                  </a:solidFill>
                  <a:latin typeface="Consolas" panose="020B0609020204030204" pitchFamily="49" charset="0"/>
                </a:rPr>
                <a:t>// Get Neighborhood data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  <a:latin typeface="Consolas" panose="020B0609020204030204" pitchFamily="49" charset="0"/>
                </a:rPr>
                <a:t>  (</a:t>
              </a:r>
              <a:r>
                <a:rPr lang="en-US" altLang="en-US" sz="1800" i="1">
                  <a:solidFill>
                    <a:schemeClr val="tx1"/>
                  </a:solidFill>
                  <a:latin typeface="Consolas" panose="020B0609020204030204" pitchFamily="49" charset="0"/>
                </a:rPr>
                <a:t>R[i]</a:t>
              </a:r>
              <a:r>
                <a:rPr lang="en-US" altLang="en-US" sz="1800">
                  <a:solidFill>
                    <a:schemeClr val="tx1"/>
                  </a:solidFill>
                  <a:latin typeface="Consolas" panose="020B0609020204030204" pitchFamily="49" charset="0"/>
                </a:rPr>
                <a:t>, </a:t>
              </a:r>
              <a:r>
                <a:rPr lang="en-US" altLang="en-US" sz="1800" i="1">
                  <a:solidFill>
                    <a:schemeClr val="tx1"/>
                  </a:solidFill>
                  <a:latin typeface="Consolas" panose="020B0609020204030204" pitchFamily="49" charset="0"/>
                </a:rPr>
                <a:t>W</a:t>
              </a:r>
              <a:r>
                <a:rPr lang="en-US" altLang="en-US" sz="1800" i="1" baseline="-25000">
                  <a:solidFill>
                    <a:schemeClr val="tx1"/>
                  </a:solidFill>
                  <a:latin typeface="Consolas" panose="020B0609020204030204" pitchFamily="49" charset="0"/>
                </a:rPr>
                <a:t>ij</a:t>
              </a:r>
              <a:r>
                <a:rPr lang="en-US" altLang="en-US" sz="1800">
                  <a:solidFill>
                    <a:schemeClr val="tx1"/>
                  </a:solidFill>
                  <a:latin typeface="Consolas" panose="020B0609020204030204" pitchFamily="49" charset="0"/>
                </a:rPr>
                <a:t>, </a:t>
              </a:r>
              <a:r>
                <a:rPr lang="en-US" altLang="en-US" sz="1800" i="1">
                  <a:solidFill>
                    <a:schemeClr val="tx1"/>
                  </a:solidFill>
                  <a:latin typeface="Consolas" panose="020B0609020204030204" pitchFamily="49" charset="0"/>
                </a:rPr>
                <a:t>R[j]</a:t>
              </a:r>
              <a:r>
                <a:rPr lang="en-US" altLang="en-US" sz="1800">
                  <a:solidFill>
                    <a:schemeClr val="tx1"/>
                  </a:solidFill>
                  <a:latin typeface="Consolas" panose="020B0609020204030204" pitchFamily="49" charset="0"/>
                </a:rPr>
                <a:t>) </a:t>
              </a:r>
              <a:r>
                <a:rPr lang="en-US" altLang="en-US" sz="1800">
                  <a:solidFill>
                    <a:schemeClr val="tx1"/>
                  </a:solidFill>
                  <a:latin typeface="Consolas" panose="020B0609020204030204" pitchFamily="49" charset="0"/>
                  <a:sym typeface="Wingdings" panose="05000000000000000000" pitchFamily="2" charset="2"/>
                </a:rPr>
                <a:t>scope;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 baseline="-25000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aseline="-25000">
                  <a:solidFill>
                    <a:schemeClr val="tx1"/>
                  </a:solidFill>
                  <a:latin typeface="Consolas" panose="020B0609020204030204" pitchFamily="49" charset="0"/>
                </a:rPr>
                <a:t>  </a:t>
              </a:r>
              <a:r>
                <a:rPr lang="en-US" altLang="en-US" sz="1800" baseline="-25000">
                  <a:solidFill>
                    <a:srgbClr val="008000"/>
                  </a:solidFill>
                  <a:latin typeface="Consolas" panose="020B0609020204030204" pitchFamily="49" charset="0"/>
                </a:rPr>
                <a:t> </a:t>
              </a:r>
              <a:r>
                <a:rPr lang="en-US" altLang="en-US" sz="1800">
                  <a:solidFill>
                    <a:srgbClr val="008000"/>
                  </a:solidFill>
                  <a:latin typeface="Consolas" panose="020B0609020204030204" pitchFamily="49" charset="0"/>
                </a:rPr>
                <a:t>// Update the vertex data</a:t>
              </a:r>
              <a:endParaRPr lang="en-US" altLang="en-US" sz="1800" baseline="-25000">
                <a:solidFill>
                  <a:srgbClr val="008000"/>
                </a:solidFill>
                <a:latin typeface="Consolas" panose="020B0609020204030204" pitchFamily="49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  <a:latin typeface="Consolas" panose="020B0609020204030204" pitchFamily="49" charset="0"/>
                </a:rPr>
                <a:t>  </a:t>
              </a:r>
              <a:r>
                <a:rPr lang="en-US" altLang="en-US" sz="1800">
                  <a:solidFill>
                    <a:srgbClr val="008000"/>
                  </a:solidFill>
                  <a:latin typeface="Consolas" panose="020B0609020204030204" pitchFamily="49" charset="0"/>
                </a:rPr>
                <a:t>// Reschedule Neighbors if needed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  <a:latin typeface="Consolas" panose="020B0609020204030204" pitchFamily="49" charset="0"/>
                </a:rPr>
                <a:t>  if R[i] changes then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  <a:latin typeface="Consolas" panose="020B0609020204030204" pitchFamily="49" charset="0"/>
                </a:rPr>
                <a:t>    reschedule_neighbors_of(i);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  <a:latin typeface="Consolas" panose="020B0609020204030204" pitchFamily="49" charset="0"/>
                </a:rPr>
                <a:t>}</a:t>
              </a:r>
            </a:p>
          </p:txBody>
        </p:sp>
        <p:graphicFrame>
          <p:nvGraphicFramePr>
            <p:cNvPr id="44078" name="Object 57">
              <a:extLst>
                <a:ext uri="{FF2B5EF4-FFF2-40B4-BE49-F238E27FC236}">
                  <a16:creationId xmlns:a16="http://schemas.microsoft.com/office/drawing/2014/main" id="{AD6CC131-680F-48BC-B8EA-FA49060B31E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578454" y="3990975"/>
            <a:ext cx="4068763" cy="7445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098" name="Equation" r:id="rId5" imgW="1980924" imgH="355508" progId="Equation.3">
                    <p:embed/>
                  </p:oleObj>
                </mc:Choice>
                <mc:Fallback>
                  <p:oleObj name="Equation" r:id="rId5" imgW="1980924" imgH="355508" progId="Equation.3">
                    <p:embed/>
                    <p:pic>
                      <p:nvPicPr>
                        <p:cNvPr id="0" name="Object 5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78454" y="3990975"/>
                          <a:ext cx="4068763" cy="7445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C8760978-9A45-40AD-BB99-E30981F83C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438400"/>
            <a:ext cx="4800600" cy="3429000"/>
          </a:xfrm>
          <a:prstGeom prst="rect">
            <a:avLst/>
          </a:prstGeom>
          <a:solidFill>
            <a:schemeClr val="bg1">
              <a:alpha val="79999"/>
            </a:schemeClr>
          </a:solidFill>
          <a:ln w="38100" algn="ctr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88" name="Freeform 87">
            <a:extLst>
              <a:ext uri="{FF2B5EF4-FFF2-40B4-BE49-F238E27FC236}">
                <a16:creationId xmlns:a16="http://schemas.microsoft.com/office/drawing/2014/main" id="{29656F69-5581-4D99-928C-8A5411EFBF45}"/>
              </a:ext>
            </a:extLst>
          </p:cNvPr>
          <p:cNvSpPr/>
          <p:nvPr/>
        </p:nvSpPr>
        <p:spPr bwMode="auto">
          <a:xfrm>
            <a:off x="2220914" y="2284413"/>
            <a:ext cx="3489325" cy="2544762"/>
          </a:xfrm>
          <a:custGeom>
            <a:avLst/>
            <a:gdLst>
              <a:gd name="connsiteX0" fmla="*/ 1930400 w 3149600"/>
              <a:gd name="connsiteY0" fmla="*/ 159926 h 2455333"/>
              <a:gd name="connsiteX1" fmla="*/ 237067 w 3149600"/>
              <a:gd name="connsiteY1" fmla="*/ 193793 h 2455333"/>
              <a:gd name="connsiteX2" fmla="*/ 508000 w 3149600"/>
              <a:gd name="connsiteY2" fmla="*/ 1322682 h 2455333"/>
              <a:gd name="connsiteX3" fmla="*/ 993423 w 3149600"/>
              <a:gd name="connsiteY3" fmla="*/ 2304815 h 2455333"/>
              <a:gd name="connsiteX4" fmla="*/ 1569156 w 3149600"/>
              <a:gd name="connsiteY4" fmla="*/ 2225793 h 2455333"/>
              <a:gd name="connsiteX5" fmla="*/ 1919111 w 3149600"/>
              <a:gd name="connsiteY5" fmla="*/ 1175926 h 2455333"/>
              <a:gd name="connsiteX6" fmla="*/ 2291645 w 3149600"/>
              <a:gd name="connsiteY6" fmla="*/ 2135482 h 2455333"/>
              <a:gd name="connsiteX7" fmla="*/ 2889956 w 3149600"/>
              <a:gd name="connsiteY7" fmla="*/ 2304815 h 2455333"/>
              <a:gd name="connsiteX8" fmla="*/ 3081867 w 3149600"/>
              <a:gd name="connsiteY8" fmla="*/ 1841970 h 2455333"/>
              <a:gd name="connsiteX9" fmla="*/ 2483556 w 3149600"/>
              <a:gd name="connsiteY9" fmla="*/ 600193 h 2455333"/>
              <a:gd name="connsiteX10" fmla="*/ 1930400 w 3149600"/>
              <a:gd name="connsiteY10" fmla="*/ 159926 h 2455333"/>
              <a:gd name="connsiteX0" fmla="*/ 1969911 w 3155244"/>
              <a:gd name="connsiteY0" fmla="*/ 96426 h 2468033"/>
              <a:gd name="connsiteX1" fmla="*/ 242711 w 3155244"/>
              <a:gd name="connsiteY1" fmla="*/ 206493 h 2468033"/>
              <a:gd name="connsiteX2" fmla="*/ 513644 w 3155244"/>
              <a:gd name="connsiteY2" fmla="*/ 1335382 h 2468033"/>
              <a:gd name="connsiteX3" fmla="*/ 999067 w 3155244"/>
              <a:gd name="connsiteY3" fmla="*/ 2317515 h 2468033"/>
              <a:gd name="connsiteX4" fmla="*/ 1574800 w 3155244"/>
              <a:gd name="connsiteY4" fmla="*/ 2238493 h 2468033"/>
              <a:gd name="connsiteX5" fmla="*/ 1924755 w 3155244"/>
              <a:gd name="connsiteY5" fmla="*/ 1188626 h 2468033"/>
              <a:gd name="connsiteX6" fmla="*/ 2297289 w 3155244"/>
              <a:gd name="connsiteY6" fmla="*/ 2148182 h 2468033"/>
              <a:gd name="connsiteX7" fmla="*/ 2895600 w 3155244"/>
              <a:gd name="connsiteY7" fmla="*/ 2317515 h 2468033"/>
              <a:gd name="connsiteX8" fmla="*/ 3087511 w 3155244"/>
              <a:gd name="connsiteY8" fmla="*/ 1854670 h 2468033"/>
              <a:gd name="connsiteX9" fmla="*/ 2489200 w 3155244"/>
              <a:gd name="connsiteY9" fmla="*/ 612893 h 2468033"/>
              <a:gd name="connsiteX10" fmla="*/ 1969911 w 3155244"/>
              <a:gd name="connsiteY10" fmla="*/ 96426 h 2468033"/>
              <a:gd name="connsiteX0" fmla="*/ 1969911 w 3165592"/>
              <a:gd name="connsiteY0" fmla="*/ 96426 h 2468033"/>
              <a:gd name="connsiteX1" fmla="*/ 242711 w 3165592"/>
              <a:gd name="connsiteY1" fmla="*/ 206493 h 2468033"/>
              <a:gd name="connsiteX2" fmla="*/ 513644 w 3165592"/>
              <a:gd name="connsiteY2" fmla="*/ 1335382 h 2468033"/>
              <a:gd name="connsiteX3" fmla="*/ 999067 w 3165592"/>
              <a:gd name="connsiteY3" fmla="*/ 2317515 h 2468033"/>
              <a:gd name="connsiteX4" fmla="*/ 1574800 w 3165592"/>
              <a:gd name="connsiteY4" fmla="*/ 2238493 h 2468033"/>
              <a:gd name="connsiteX5" fmla="*/ 1924755 w 3165592"/>
              <a:gd name="connsiteY5" fmla="*/ 1188626 h 2468033"/>
              <a:gd name="connsiteX6" fmla="*/ 2297289 w 3165592"/>
              <a:gd name="connsiteY6" fmla="*/ 2148182 h 2468033"/>
              <a:gd name="connsiteX7" fmla="*/ 2895600 w 3165592"/>
              <a:gd name="connsiteY7" fmla="*/ 2317515 h 2468033"/>
              <a:gd name="connsiteX8" fmla="*/ 3087511 w 3165592"/>
              <a:gd name="connsiteY8" fmla="*/ 1854670 h 2468033"/>
              <a:gd name="connsiteX9" fmla="*/ 2427111 w 3165592"/>
              <a:gd name="connsiteY9" fmla="*/ 477426 h 2468033"/>
              <a:gd name="connsiteX10" fmla="*/ 1969911 w 3165592"/>
              <a:gd name="connsiteY10" fmla="*/ 96426 h 2468033"/>
              <a:gd name="connsiteX0" fmla="*/ 1881011 w 3152892"/>
              <a:gd name="connsiteY0" fmla="*/ 96426 h 2468033"/>
              <a:gd name="connsiteX1" fmla="*/ 230011 w 3152892"/>
              <a:gd name="connsiteY1" fmla="*/ 206493 h 2468033"/>
              <a:gd name="connsiteX2" fmla="*/ 500944 w 3152892"/>
              <a:gd name="connsiteY2" fmla="*/ 1335382 h 2468033"/>
              <a:gd name="connsiteX3" fmla="*/ 986367 w 3152892"/>
              <a:gd name="connsiteY3" fmla="*/ 2317515 h 2468033"/>
              <a:gd name="connsiteX4" fmla="*/ 1562100 w 3152892"/>
              <a:gd name="connsiteY4" fmla="*/ 2238493 h 2468033"/>
              <a:gd name="connsiteX5" fmla="*/ 1912055 w 3152892"/>
              <a:gd name="connsiteY5" fmla="*/ 1188626 h 2468033"/>
              <a:gd name="connsiteX6" fmla="*/ 2284589 w 3152892"/>
              <a:gd name="connsiteY6" fmla="*/ 2148182 h 2468033"/>
              <a:gd name="connsiteX7" fmla="*/ 2882900 w 3152892"/>
              <a:gd name="connsiteY7" fmla="*/ 2317515 h 2468033"/>
              <a:gd name="connsiteX8" fmla="*/ 3074811 w 3152892"/>
              <a:gd name="connsiteY8" fmla="*/ 1854670 h 2468033"/>
              <a:gd name="connsiteX9" fmla="*/ 2414411 w 3152892"/>
              <a:gd name="connsiteY9" fmla="*/ 477426 h 2468033"/>
              <a:gd name="connsiteX10" fmla="*/ 1881011 w 3152892"/>
              <a:gd name="connsiteY10" fmla="*/ 96426 h 2468033"/>
              <a:gd name="connsiteX0" fmla="*/ 1690511 w 2962392"/>
              <a:gd name="connsiteY0" fmla="*/ 83726 h 2455333"/>
              <a:gd name="connsiteX1" fmla="*/ 547511 w 2962392"/>
              <a:gd name="connsiteY1" fmla="*/ 159926 h 2455333"/>
              <a:gd name="connsiteX2" fmla="*/ 39511 w 2962392"/>
              <a:gd name="connsiteY2" fmla="*/ 193793 h 2455333"/>
              <a:gd name="connsiteX3" fmla="*/ 310444 w 2962392"/>
              <a:gd name="connsiteY3" fmla="*/ 1322682 h 2455333"/>
              <a:gd name="connsiteX4" fmla="*/ 795867 w 2962392"/>
              <a:gd name="connsiteY4" fmla="*/ 2304815 h 2455333"/>
              <a:gd name="connsiteX5" fmla="*/ 1371600 w 2962392"/>
              <a:gd name="connsiteY5" fmla="*/ 2225793 h 2455333"/>
              <a:gd name="connsiteX6" fmla="*/ 1721555 w 2962392"/>
              <a:gd name="connsiteY6" fmla="*/ 1175926 h 2455333"/>
              <a:gd name="connsiteX7" fmla="*/ 2094089 w 2962392"/>
              <a:gd name="connsiteY7" fmla="*/ 2135482 h 2455333"/>
              <a:gd name="connsiteX8" fmla="*/ 2692400 w 2962392"/>
              <a:gd name="connsiteY8" fmla="*/ 2304815 h 2455333"/>
              <a:gd name="connsiteX9" fmla="*/ 2884311 w 2962392"/>
              <a:gd name="connsiteY9" fmla="*/ 1841970 h 2455333"/>
              <a:gd name="connsiteX10" fmla="*/ 2223911 w 2962392"/>
              <a:gd name="connsiteY10" fmla="*/ 464726 h 2455333"/>
              <a:gd name="connsiteX11" fmla="*/ 1690511 w 2962392"/>
              <a:gd name="connsiteY11" fmla="*/ 83726 h 2455333"/>
              <a:gd name="connsiteX0" fmla="*/ 1690511 w 2962392"/>
              <a:gd name="connsiteY0" fmla="*/ 83726 h 2455333"/>
              <a:gd name="connsiteX1" fmla="*/ 547511 w 2962392"/>
              <a:gd name="connsiteY1" fmla="*/ 159926 h 2455333"/>
              <a:gd name="connsiteX2" fmla="*/ 39511 w 2962392"/>
              <a:gd name="connsiteY2" fmla="*/ 193793 h 2455333"/>
              <a:gd name="connsiteX3" fmla="*/ 310444 w 2962392"/>
              <a:gd name="connsiteY3" fmla="*/ 1322682 h 2455333"/>
              <a:gd name="connsiteX4" fmla="*/ 795867 w 2962392"/>
              <a:gd name="connsiteY4" fmla="*/ 2304815 h 2455333"/>
              <a:gd name="connsiteX5" fmla="*/ 1371600 w 2962392"/>
              <a:gd name="connsiteY5" fmla="*/ 2225793 h 2455333"/>
              <a:gd name="connsiteX6" fmla="*/ 1721555 w 2962392"/>
              <a:gd name="connsiteY6" fmla="*/ 1175926 h 2455333"/>
              <a:gd name="connsiteX7" fmla="*/ 2094089 w 2962392"/>
              <a:gd name="connsiteY7" fmla="*/ 2135482 h 2455333"/>
              <a:gd name="connsiteX8" fmla="*/ 2692400 w 2962392"/>
              <a:gd name="connsiteY8" fmla="*/ 2304815 h 2455333"/>
              <a:gd name="connsiteX9" fmla="*/ 2884311 w 2962392"/>
              <a:gd name="connsiteY9" fmla="*/ 1841970 h 2455333"/>
              <a:gd name="connsiteX10" fmla="*/ 2223911 w 2962392"/>
              <a:gd name="connsiteY10" fmla="*/ 464726 h 2455333"/>
              <a:gd name="connsiteX11" fmla="*/ 1690511 w 2962392"/>
              <a:gd name="connsiteY11" fmla="*/ 83726 h 2455333"/>
              <a:gd name="connsiteX0" fmla="*/ 1792111 w 3063992"/>
              <a:gd name="connsiteY0" fmla="*/ 50800 h 2422407"/>
              <a:gd name="connsiteX1" fmla="*/ 649111 w 3063992"/>
              <a:gd name="connsiteY1" fmla="*/ 127000 h 2422407"/>
              <a:gd name="connsiteX2" fmla="*/ 39511 w 3063992"/>
              <a:gd name="connsiteY2" fmla="*/ 279400 h 2422407"/>
              <a:gd name="connsiteX3" fmla="*/ 412044 w 3063992"/>
              <a:gd name="connsiteY3" fmla="*/ 1289756 h 2422407"/>
              <a:gd name="connsiteX4" fmla="*/ 897467 w 3063992"/>
              <a:gd name="connsiteY4" fmla="*/ 2271889 h 2422407"/>
              <a:gd name="connsiteX5" fmla="*/ 1473200 w 3063992"/>
              <a:gd name="connsiteY5" fmla="*/ 2192867 h 2422407"/>
              <a:gd name="connsiteX6" fmla="*/ 1823155 w 3063992"/>
              <a:gd name="connsiteY6" fmla="*/ 1143000 h 2422407"/>
              <a:gd name="connsiteX7" fmla="*/ 2195689 w 3063992"/>
              <a:gd name="connsiteY7" fmla="*/ 2102556 h 2422407"/>
              <a:gd name="connsiteX8" fmla="*/ 2794000 w 3063992"/>
              <a:gd name="connsiteY8" fmla="*/ 2271889 h 2422407"/>
              <a:gd name="connsiteX9" fmla="*/ 2985911 w 3063992"/>
              <a:gd name="connsiteY9" fmla="*/ 1809044 h 2422407"/>
              <a:gd name="connsiteX10" fmla="*/ 2325511 w 3063992"/>
              <a:gd name="connsiteY10" fmla="*/ 431800 h 2422407"/>
              <a:gd name="connsiteX11" fmla="*/ 1792111 w 3063992"/>
              <a:gd name="connsiteY11" fmla="*/ 50800 h 2422407"/>
              <a:gd name="connsiteX0" fmla="*/ 1715911 w 3063992"/>
              <a:gd name="connsiteY0" fmla="*/ 50800 h 2422407"/>
              <a:gd name="connsiteX1" fmla="*/ 649111 w 3063992"/>
              <a:gd name="connsiteY1" fmla="*/ 127000 h 2422407"/>
              <a:gd name="connsiteX2" fmla="*/ 39511 w 3063992"/>
              <a:gd name="connsiteY2" fmla="*/ 279400 h 2422407"/>
              <a:gd name="connsiteX3" fmla="*/ 412044 w 3063992"/>
              <a:gd name="connsiteY3" fmla="*/ 1289756 h 2422407"/>
              <a:gd name="connsiteX4" fmla="*/ 897467 w 3063992"/>
              <a:gd name="connsiteY4" fmla="*/ 2271889 h 2422407"/>
              <a:gd name="connsiteX5" fmla="*/ 1473200 w 3063992"/>
              <a:gd name="connsiteY5" fmla="*/ 2192867 h 2422407"/>
              <a:gd name="connsiteX6" fmla="*/ 1823155 w 3063992"/>
              <a:gd name="connsiteY6" fmla="*/ 1143000 h 2422407"/>
              <a:gd name="connsiteX7" fmla="*/ 2195689 w 3063992"/>
              <a:gd name="connsiteY7" fmla="*/ 2102556 h 2422407"/>
              <a:gd name="connsiteX8" fmla="*/ 2794000 w 3063992"/>
              <a:gd name="connsiteY8" fmla="*/ 2271889 h 2422407"/>
              <a:gd name="connsiteX9" fmla="*/ 2985911 w 3063992"/>
              <a:gd name="connsiteY9" fmla="*/ 1809044 h 2422407"/>
              <a:gd name="connsiteX10" fmla="*/ 2325511 w 3063992"/>
              <a:gd name="connsiteY10" fmla="*/ 431800 h 2422407"/>
              <a:gd name="connsiteX11" fmla="*/ 1715911 w 3063992"/>
              <a:gd name="connsiteY11" fmla="*/ 50800 h 2422407"/>
              <a:gd name="connsiteX0" fmla="*/ 1779411 w 3127492"/>
              <a:gd name="connsiteY0" fmla="*/ 38100 h 2409707"/>
              <a:gd name="connsiteX1" fmla="*/ 1093611 w 3127492"/>
              <a:gd name="connsiteY1" fmla="*/ 190500 h 2409707"/>
              <a:gd name="connsiteX2" fmla="*/ 103011 w 3127492"/>
              <a:gd name="connsiteY2" fmla="*/ 266700 h 2409707"/>
              <a:gd name="connsiteX3" fmla="*/ 475544 w 3127492"/>
              <a:gd name="connsiteY3" fmla="*/ 1277056 h 2409707"/>
              <a:gd name="connsiteX4" fmla="*/ 960967 w 3127492"/>
              <a:gd name="connsiteY4" fmla="*/ 2259189 h 2409707"/>
              <a:gd name="connsiteX5" fmla="*/ 1536700 w 3127492"/>
              <a:gd name="connsiteY5" fmla="*/ 2180167 h 2409707"/>
              <a:gd name="connsiteX6" fmla="*/ 1886655 w 3127492"/>
              <a:gd name="connsiteY6" fmla="*/ 1130300 h 2409707"/>
              <a:gd name="connsiteX7" fmla="*/ 2259189 w 3127492"/>
              <a:gd name="connsiteY7" fmla="*/ 2089856 h 2409707"/>
              <a:gd name="connsiteX8" fmla="*/ 2857500 w 3127492"/>
              <a:gd name="connsiteY8" fmla="*/ 2259189 h 2409707"/>
              <a:gd name="connsiteX9" fmla="*/ 3049411 w 3127492"/>
              <a:gd name="connsiteY9" fmla="*/ 1796344 h 2409707"/>
              <a:gd name="connsiteX10" fmla="*/ 2389011 w 3127492"/>
              <a:gd name="connsiteY10" fmla="*/ 419100 h 2409707"/>
              <a:gd name="connsiteX11" fmla="*/ 1779411 w 3127492"/>
              <a:gd name="connsiteY11" fmla="*/ 38100 h 2409707"/>
              <a:gd name="connsiteX0" fmla="*/ 1855611 w 3127492"/>
              <a:gd name="connsiteY0" fmla="*/ 38100 h 2333507"/>
              <a:gd name="connsiteX1" fmla="*/ 1093611 w 3127492"/>
              <a:gd name="connsiteY1" fmla="*/ 114300 h 2333507"/>
              <a:gd name="connsiteX2" fmla="*/ 103011 w 3127492"/>
              <a:gd name="connsiteY2" fmla="*/ 190500 h 2333507"/>
              <a:gd name="connsiteX3" fmla="*/ 475544 w 3127492"/>
              <a:gd name="connsiteY3" fmla="*/ 1200856 h 2333507"/>
              <a:gd name="connsiteX4" fmla="*/ 960967 w 3127492"/>
              <a:gd name="connsiteY4" fmla="*/ 2182989 h 2333507"/>
              <a:gd name="connsiteX5" fmla="*/ 1536700 w 3127492"/>
              <a:gd name="connsiteY5" fmla="*/ 2103967 h 2333507"/>
              <a:gd name="connsiteX6" fmla="*/ 1886655 w 3127492"/>
              <a:gd name="connsiteY6" fmla="*/ 1054100 h 2333507"/>
              <a:gd name="connsiteX7" fmla="*/ 2259189 w 3127492"/>
              <a:gd name="connsiteY7" fmla="*/ 2013656 h 2333507"/>
              <a:gd name="connsiteX8" fmla="*/ 2857500 w 3127492"/>
              <a:gd name="connsiteY8" fmla="*/ 2182989 h 2333507"/>
              <a:gd name="connsiteX9" fmla="*/ 3049411 w 3127492"/>
              <a:gd name="connsiteY9" fmla="*/ 1720144 h 2333507"/>
              <a:gd name="connsiteX10" fmla="*/ 2389011 w 3127492"/>
              <a:gd name="connsiteY10" fmla="*/ 342900 h 2333507"/>
              <a:gd name="connsiteX11" fmla="*/ 1855611 w 3127492"/>
              <a:gd name="connsiteY11" fmla="*/ 38100 h 2333507"/>
              <a:gd name="connsiteX0" fmla="*/ 1765300 w 3037181"/>
              <a:gd name="connsiteY0" fmla="*/ 38100 h 2374900"/>
              <a:gd name="connsiteX1" fmla="*/ 1003300 w 3037181"/>
              <a:gd name="connsiteY1" fmla="*/ 114300 h 2374900"/>
              <a:gd name="connsiteX2" fmla="*/ 12700 w 3037181"/>
              <a:gd name="connsiteY2" fmla="*/ 190500 h 2374900"/>
              <a:gd name="connsiteX3" fmla="*/ 1079500 w 3037181"/>
              <a:gd name="connsiteY3" fmla="*/ 952500 h 2374900"/>
              <a:gd name="connsiteX4" fmla="*/ 870656 w 3037181"/>
              <a:gd name="connsiteY4" fmla="*/ 2182989 h 2374900"/>
              <a:gd name="connsiteX5" fmla="*/ 1446389 w 3037181"/>
              <a:gd name="connsiteY5" fmla="*/ 2103967 h 2374900"/>
              <a:gd name="connsiteX6" fmla="*/ 1796344 w 3037181"/>
              <a:gd name="connsiteY6" fmla="*/ 1054100 h 2374900"/>
              <a:gd name="connsiteX7" fmla="*/ 2168878 w 3037181"/>
              <a:gd name="connsiteY7" fmla="*/ 2013656 h 2374900"/>
              <a:gd name="connsiteX8" fmla="*/ 2767189 w 3037181"/>
              <a:gd name="connsiteY8" fmla="*/ 2182989 h 2374900"/>
              <a:gd name="connsiteX9" fmla="*/ 2959100 w 3037181"/>
              <a:gd name="connsiteY9" fmla="*/ 1720144 h 2374900"/>
              <a:gd name="connsiteX10" fmla="*/ 2298700 w 3037181"/>
              <a:gd name="connsiteY10" fmla="*/ 342900 h 2374900"/>
              <a:gd name="connsiteX11" fmla="*/ 1765300 w 3037181"/>
              <a:gd name="connsiteY11" fmla="*/ 38100 h 2374900"/>
              <a:gd name="connsiteX0" fmla="*/ 1765300 w 3037181"/>
              <a:gd name="connsiteY0" fmla="*/ 38100 h 2239433"/>
              <a:gd name="connsiteX1" fmla="*/ 1003300 w 3037181"/>
              <a:gd name="connsiteY1" fmla="*/ 114300 h 2239433"/>
              <a:gd name="connsiteX2" fmla="*/ 12700 w 3037181"/>
              <a:gd name="connsiteY2" fmla="*/ 190500 h 2239433"/>
              <a:gd name="connsiteX3" fmla="*/ 1079500 w 3037181"/>
              <a:gd name="connsiteY3" fmla="*/ 952500 h 2239433"/>
              <a:gd name="connsiteX4" fmla="*/ 698500 w 3037181"/>
              <a:gd name="connsiteY4" fmla="*/ 1866899 h 2239433"/>
              <a:gd name="connsiteX5" fmla="*/ 1446389 w 3037181"/>
              <a:gd name="connsiteY5" fmla="*/ 2103967 h 2239433"/>
              <a:gd name="connsiteX6" fmla="*/ 1796344 w 3037181"/>
              <a:gd name="connsiteY6" fmla="*/ 1054100 h 2239433"/>
              <a:gd name="connsiteX7" fmla="*/ 2168878 w 3037181"/>
              <a:gd name="connsiteY7" fmla="*/ 2013656 h 2239433"/>
              <a:gd name="connsiteX8" fmla="*/ 2767189 w 3037181"/>
              <a:gd name="connsiteY8" fmla="*/ 2182989 h 2239433"/>
              <a:gd name="connsiteX9" fmla="*/ 2959100 w 3037181"/>
              <a:gd name="connsiteY9" fmla="*/ 1720144 h 2239433"/>
              <a:gd name="connsiteX10" fmla="*/ 2298700 w 3037181"/>
              <a:gd name="connsiteY10" fmla="*/ 342900 h 2239433"/>
              <a:gd name="connsiteX11" fmla="*/ 1765300 w 3037181"/>
              <a:gd name="connsiteY11" fmla="*/ 38100 h 2239433"/>
              <a:gd name="connsiteX0" fmla="*/ 1765300 w 3037181"/>
              <a:gd name="connsiteY0" fmla="*/ 38100 h 2231908"/>
              <a:gd name="connsiteX1" fmla="*/ 1003300 w 3037181"/>
              <a:gd name="connsiteY1" fmla="*/ 114300 h 2231908"/>
              <a:gd name="connsiteX2" fmla="*/ 12700 w 3037181"/>
              <a:gd name="connsiteY2" fmla="*/ 190500 h 2231908"/>
              <a:gd name="connsiteX3" fmla="*/ 1079500 w 3037181"/>
              <a:gd name="connsiteY3" fmla="*/ 952500 h 2231908"/>
              <a:gd name="connsiteX4" fmla="*/ 698500 w 3037181"/>
              <a:gd name="connsiteY4" fmla="*/ 1866899 h 2231908"/>
              <a:gd name="connsiteX5" fmla="*/ 1384300 w 3037181"/>
              <a:gd name="connsiteY5" fmla="*/ 2095500 h 2231908"/>
              <a:gd name="connsiteX6" fmla="*/ 1796344 w 3037181"/>
              <a:gd name="connsiteY6" fmla="*/ 1054100 h 2231908"/>
              <a:gd name="connsiteX7" fmla="*/ 2168878 w 3037181"/>
              <a:gd name="connsiteY7" fmla="*/ 2013656 h 2231908"/>
              <a:gd name="connsiteX8" fmla="*/ 2767189 w 3037181"/>
              <a:gd name="connsiteY8" fmla="*/ 2182989 h 2231908"/>
              <a:gd name="connsiteX9" fmla="*/ 2959100 w 3037181"/>
              <a:gd name="connsiteY9" fmla="*/ 1720144 h 2231908"/>
              <a:gd name="connsiteX10" fmla="*/ 2298700 w 3037181"/>
              <a:gd name="connsiteY10" fmla="*/ 342900 h 2231908"/>
              <a:gd name="connsiteX11" fmla="*/ 1765300 w 3037181"/>
              <a:gd name="connsiteY11" fmla="*/ 38100 h 2231908"/>
              <a:gd name="connsiteX0" fmla="*/ 1854200 w 3126081"/>
              <a:gd name="connsiteY0" fmla="*/ 38100 h 2231908"/>
              <a:gd name="connsiteX1" fmla="*/ 1092200 w 3126081"/>
              <a:gd name="connsiteY1" fmla="*/ 114300 h 2231908"/>
              <a:gd name="connsiteX2" fmla="*/ 101600 w 3126081"/>
              <a:gd name="connsiteY2" fmla="*/ 190500 h 2231908"/>
              <a:gd name="connsiteX3" fmla="*/ 177800 w 3126081"/>
              <a:gd name="connsiteY3" fmla="*/ 647700 h 2231908"/>
              <a:gd name="connsiteX4" fmla="*/ 1168400 w 3126081"/>
              <a:gd name="connsiteY4" fmla="*/ 952500 h 2231908"/>
              <a:gd name="connsiteX5" fmla="*/ 787400 w 3126081"/>
              <a:gd name="connsiteY5" fmla="*/ 1866899 h 2231908"/>
              <a:gd name="connsiteX6" fmla="*/ 1473200 w 3126081"/>
              <a:gd name="connsiteY6" fmla="*/ 2095500 h 2231908"/>
              <a:gd name="connsiteX7" fmla="*/ 1885244 w 3126081"/>
              <a:gd name="connsiteY7" fmla="*/ 1054100 h 2231908"/>
              <a:gd name="connsiteX8" fmla="*/ 2257778 w 3126081"/>
              <a:gd name="connsiteY8" fmla="*/ 2013656 h 2231908"/>
              <a:gd name="connsiteX9" fmla="*/ 2856089 w 3126081"/>
              <a:gd name="connsiteY9" fmla="*/ 2182989 h 2231908"/>
              <a:gd name="connsiteX10" fmla="*/ 3048000 w 3126081"/>
              <a:gd name="connsiteY10" fmla="*/ 1720144 h 2231908"/>
              <a:gd name="connsiteX11" fmla="*/ 2387600 w 3126081"/>
              <a:gd name="connsiteY11" fmla="*/ 342900 h 2231908"/>
              <a:gd name="connsiteX12" fmla="*/ 1854200 w 3126081"/>
              <a:gd name="connsiteY12" fmla="*/ 38100 h 2231908"/>
              <a:gd name="connsiteX0" fmla="*/ 1854200 w 3126081"/>
              <a:gd name="connsiteY0" fmla="*/ 38100 h 2231908"/>
              <a:gd name="connsiteX1" fmla="*/ 1092200 w 3126081"/>
              <a:gd name="connsiteY1" fmla="*/ 114300 h 2231908"/>
              <a:gd name="connsiteX2" fmla="*/ 101600 w 3126081"/>
              <a:gd name="connsiteY2" fmla="*/ 190500 h 2231908"/>
              <a:gd name="connsiteX3" fmla="*/ 177800 w 3126081"/>
              <a:gd name="connsiteY3" fmla="*/ 647700 h 2231908"/>
              <a:gd name="connsiteX4" fmla="*/ 1168400 w 3126081"/>
              <a:gd name="connsiteY4" fmla="*/ 952500 h 2231908"/>
              <a:gd name="connsiteX5" fmla="*/ 787400 w 3126081"/>
              <a:gd name="connsiteY5" fmla="*/ 1866899 h 2231908"/>
              <a:gd name="connsiteX6" fmla="*/ 1473200 w 3126081"/>
              <a:gd name="connsiteY6" fmla="*/ 2095500 h 2231908"/>
              <a:gd name="connsiteX7" fmla="*/ 1885244 w 3126081"/>
              <a:gd name="connsiteY7" fmla="*/ 1054100 h 2231908"/>
              <a:gd name="connsiteX8" fmla="*/ 2257778 w 3126081"/>
              <a:gd name="connsiteY8" fmla="*/ 2013656 h 2231908"/>
              <a:gd name="connsiteX9" fmla="*/ 2856089 w 3126081"/>
              <a:gd name="connsiteY9" fmla="*/ 2182989 h 2231908"/>
              <a:gd name="connsiteX10" fmla="*/ 3048000 w 3126081"/>
              <a:gd name="connsiteY10" fmla="*/ 1720144 h 2231908"/>
              <a:gd name="connsiteX11" fmla="*/ 2387600 w 3126081"/>
              <a:gd name="connsiteY11" fmla="*/ 342900 h 2231908"/>
              <a:gd name="connsiteX12" fmla="*/ 1854200 w 3126081"/>
              <a:gd name="connsiteY12" fmla="*/ 38100 h 2231908"/>
              <a:gd name="connsiteX0" fmla="*/ 1854200 w 3126081"/>
              <a:gd name="connsiteY0" fmla="*/ 51741 h 2245549"/>
              <a:gd name="connsiteX1" fmla="*/ 1092200 w 3126081"/>
              <a:gd name="connsiteY1" fmla="*/ 127941 h 2245549"/>
              <a:gd name="connsiteX2" fmla="*/ 101600 w 3126081"/>
              <a:gd name="connsiteY2" fmla="*/ 204141 h 2245549"/>
              <a:gd name="connsiteX3" fmla="*/ 177800 w 3126081"/>
              <a:gd name="connsiteY3" fmla="*/ 661341 h 2245549"/>
              <a:gd name="connsiteX4" fmla="*/ 1168400 w 3126081"/>
              <a:gd name="connsiteY4" fmla="*/ 966141 h 2245549"/>
              <a:gd name="connsiteX5" fmla="*/ 787400 w 3126081"/>
              <a:gd name="connsiteY5" fmla="*/ 1880540 h 2245549"/>
              <a:gd name="connsiteX6" fmla="*/ 1473200 w 3126081"/>
              <a:gd name="connsiteY6" fmla="*/ 2109141 h 2245549"/>
              <a:gd name="connsiteX7" fmla="*/ 1885244 w 3126081"/>
              <a:gd name="connsiteY7" fmla="*/ 1067741 h 2245549"/>
              <a:gd name="connsiteX8" fmla="*/ 2257778 w 3126081"/>
              <a:gd name="connsiteY8" fmla="*/ 2027297 h 2245549"/>
              <a:gd name="connsiteX9" fmla="*/ 2856089 w 3126081"/>
              <a:gd name="connsiteY9" fmla="*/ 2196630 h 2245549"/>
              <a:gd name="connsiteX10" fmla="*/ 3048000 w 3126081"/>
              <a:gd name="connsiteY10" fmla="*/ 1733785 h 2245549"/>
              <a:gd name="connsiteX11" fmla="*/ 2387600 w 3126081"/>
              <a:gd name="connsiteY11" fmla="*/ 280341 h 2245549"/>
              <a:gd name="connsiteX12" fmla="*/ 1854200 w 3126081"/>
              <a:gd name="connsiteY12" fmla="*/ 51741 h 2245549"/>
              <a:gd name="connsiteX0" fmla="*/ 1778000 w 3126081"/>
              <a:gd name="connsiteY0" fmla="*/ 25400 h 2295407"/>
              <a:gd name="connsiteX1" fmla="*/ 1092200 w 3126081"/>
              <a:gd name="connsiteY1" fmla="*/ 177799 h 2295407"/>
              <a:gd name="connsiteX2" fmla="*/ 101600 w 3126081"/>
              <a:gd name="connsiteY2" fmla="*/ 253999 h 2295407"/>
              <a:gd name="connsiteX3" fmla="*/ 177800 w 3126081"/>
              <a:gd name="connsiteY3" fmla="*/ 711199 h 2295407"/>
              <a:gd name="connsiteX4" fmla="*/ 1168400 w 3126081"/>
              <a:gd name="connsiteY4" fmla="*/ 1015999 h 2295407"/>
              <a:gd name="connsiteX5" fmla="*/ 787400 w 3126081"/>
              <a:gd name="connsiteY5" fmla="*/ 1930398 h 2295407"/>
              <a:gd name="connsiteX6" fmla="*/ 1473200 w 3126081"/>
              <a:gd name="connsiteY6" fmla="*/ 2158999 h 2295407"/>
              <a:gd name="connsiteX7" fmla="*/ 1885244 w 3126081"/>
              <a:gd name="connsiteY7" fmla="*/ 1117599 h 2295407"/>
              <a:gd name="connsiteX8" fmla="*/ 2257778 w 3126081"/>
              <a:gd name="connsiteY8" fmla="*/ 2077155 h 2295407"/>
              <a:gd name="connsiteX9" fmla="*/ 2856089 w 3126081"/>
              <a:gd name="connsiteY9" fmla="*/ 2246488 h 2295407"/>
              <a:gd name="connsiteX10" fmla="*/ 3048000 w 3126081"/>
              <a:gd name="connsiteY10" fmla="*/ 1783643 h 2295407"/>
              <a:gd name="connsiteX11" fmla="*/ 2387600 w 3126081"/>
              <a:gd name="connsiteY11" fmla="*/ 330199 h 2295407"/>
              <a:gd name="connsiteX12" fmla="*/ 1778000 w 3126081"/>
              <a:gd name="connsiteY12" fmla="*/ 25400 h 2295407"/>
              <a:gd name="connsiteX0" fmla="*/ 1778000 w 3126081"/>
              <a:gd name="connsiteY0" fmla="*/ 25400 h 2295407"/>
              <a:gd name="connsiteX1" fmla="*/ 1092200 w 3126081"/>
              <a:gd name="connsiteY1" fmla="*/ 177799 h 2295407"/>
              <a:gd name="connsiteX2" fmla="*/ 101600 w 3126081"/>
              <a:gd name="connsiteY2" fmla="*/ 253999 h 2295407"/>
              <a:gd name="connsiteX3" fmla="*/ 177800 w 3126081"/>
              <a:gd name="connsiteY3" fmla="*/ 711199 h 2295407"/>
              <a:gd name="connsiteX4" fmla="*/ 1168400 w 3126081"/>
              <a:gd name="connsiteY4" fmla="*/ 1015999 h 2295407"/>
              <a:gd name="connsiteX5" fmla="*/ 787400 w 3126081"/>
              <a:gd name="connsiteY5" fmla="*/ 1930398 h 2295407"/>
              <a:gd name="connsiteX6" fmla="*/ 1473200 w 3126081"/>
              <a:gd name="connsiteY6" fmla="*/ 2158999 h 2295407"/>
              <a:gd name="connsiteX7" fmla="*/ 1885244 w 3126081"/>
              <a:gd name="connsiteY7" fmla="*/ 1117599 h 2295407"/>
              <a:gd name="connsiteX8" fmla="*/ 2257778 w 3126081"/>
              <a:gd name="connsiteY8" fmla="*/ 2077155 h 2295407"/>
              <a:gd name="connsiteX9" fmla="*/ 2856089 w 3126081"/>
              <a:gd name="connsiteY9" fmla="*/ 2246488 h 2295407"/>
              <a:gd name="connsiteX10" fmla="*/ 3048000 w 3126081"/>
              <a:gd name="connsiteY10" fmla="*/ 1783643 h 2295407"/>
              <a:gd name="connsiteX11" fmla="*/ 2387600 w 3126081"/>
              <a:gd name="connsiteY11" fmla="*/ 330199 h 2295407"/>
              <a:gd name="connsiteX12" fmla="*/ 1778000 w 3126081"/>
              <a:gd name="connsiteY12" fmla="*/ 25400 h 2295407"/>
              <a:gd name="connsiteX0" fmla="*/ 1798931 w 3147012"/>
              <a:gd name="connsiteY0" fmla="*/ 25400 h 2295407"/>
              <a:gd name="connsiteX1" fmla="*/ 1113131 w 3147012"/>
              <a:gd name="connsiteY1" fmla="*/ 177799 h 2295407"/>
              <a:gd name="connsiteX2" fmla="*/ 122531 w 3147012"/>
              <a:gd name="connsiteY2" fmla="*/ 253999 h 2295407"/>
              <a:gd name="connsiteX3" fmla="*/ 198731 w 3147012"/>
              <a:gd name="connsiteY3" fmla="*/ 711199 h 2295407"/>
              <a:gd name="connsiteX4" fmla="*/ 1189331 w 3147012"/>
              <a:gd name="connsiteY4" fmla="*/ 1015999 h 2295407"/>
              <a:gd name="connsiteX5" fmla="*/ 808331 w 3147012"/>
              <a:gd name="connsiteY5" fmla="*/ 1930398 h 2295407"/>
              <a:gd name="connsiteX6" fmla="*/ 1494131 w 3147012"/>
              <a:gd name="connsiteY6" fmla="*/ 2158999 h 2295407"/>
              <a:gd name="connsiteX7" fmla="*/ 1906175 w 3147012"/>
              <a:gd name="connsiteY7" fmla="*/ 1117599 h 2295407"/>
              <a:gd name="connsiteX8" fmla="*/ 2278709 w 3147012"/>
              <a:gd name="connsiteY8" fmla="*/ 2077155 h 2295407"/>
              <a:gd name="connsiteX9" fmla="*/ 2877020 w 3147012"/>
              <a:gd name="connsiteY9" fmla="*/ 2246488 h 2295407"/>
              <a:gd name="connsiteX10" fmla="*/ 3068931 w 3147012"/>
              <a:gd name="connsiteY10" fmla="*/ 1783643 h 2295407"/>
              <a:gd name="connsiteX11" fmla="*/ 2408531 w 3147012"/>
              <a:gd name="connsiteY11" fmla="*/ 330199 h 2295407"/>
              <a:gd name="connsiteX12" fmla="*/ 1798931 w 3147012"/>
              <a:gd name="connsiteY12" fmla="*/ 25400 h 2295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147012" h="2295407">
                <a:moveTo>
                  <a:pt x="1798931" y="25400"/>
                </a:moveTo>
                <a:cubicBezTo>
                  <a:pt x="1583031" y="0"/>
                  <a:pt x="1467320" y="173566"/>
                  <a:pt x="1113131" y="177799"/>
                </a:cubicBezTo>
                <a:cubicBezTo>
                  <a:pt x="837964" y="196143"/>
                  <a:pt x="332081" y="76199"/>
                  <a:pt x="122531" y="253999"/>
                </a:cubicBezTo>
                <a:cubicBezTo>
                  <a:pt x="0" y="433210"/>
                  <a:pt x="20931" y="584199"/>
                  <a:pt x="198731" y="711199"/>
                </a:cubicBezTo>
                <a:cubicBezTo>
                  <a:pt x="376531" y="838199"/>
                  <a:pt x="1087731" y="812799"/>
                  <a:pt x="1189331" y="1015999"/>
                </a:cubicBezTo>
                <a:cubicBezTo>
                  <a:pt x="1290931" y="1219199"/>
                  <a:pt x="757531" y="1739898"/>
                  <a:pt x="808331" y="1930398"/>
                </a:cubicBezTo>
                <a:cubicBezTo>
                  <a:pt x="859131" y="2120898"/>
                  <a:pt x="1311157" y="2294465"/>
                  <a:pt x="1494131" y="2158999"/>
                </a:cubicBezTo>
                <a:cubicBezTo>
                  <a:pt x="1677105" y="2023533"/>
                  <a:pt x="1775412" y="1131240"/>
                  <a:pt x="1906175" y="1117599"/>
                </a:cubicBezTo>
                <a:cubicBezTo>
                  <a:pt x="2036938" y="1103958"/>
                  <a:pt x="2116902" y="1889007"/>
                  <a:pt x="2278709" y="2077155"/>
                </a:cubicBezTo>
                <a:cubicBezTo>
                  <a:pt x="2440516" y="2265303"/>
                  <a:pt x="2745316" y="2295407"/>
                  <a:pt x="2877020" y="2246488"/>
                </a:cubicBezTo>
                <a:cubicBezTo>
                  <a:pt x="3008724" y="2197569"/>
                  <a:pt x="3147012" y="2103024"/>
                  <a:pt x="3068931" y="1783643"/>
                </a:cubicBezTo>
                <a:cubicBezTo>
                  <a:pt x="2990850" y="1464262"/>
                  <a:pt x="2620198" y="623240"/>
                  <a:pt x="2408531" y="330199"/>
                </a:cubicBezTo>
                <a:cubicBezTo>
                  <a:pt x="2196864" y="37158"/>
                  <a:pt x="2014831" y="50800"/>
                  <a:pt x="1798931" y="25400"/>
                </a:cubicBezTo>
                <a:close/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347098F8-CB9F-49EC-80B5-1819792C13B0}"/>
              </a:ext>
            </a:extLst>
          </p:cNvPr>
          <p:cNvCxnSpPr>
            <a:cxnSpLocks/>
            <a:endCxn id="88" idx="11"/>
          </p:cNvCxnSpPr>
          <p:nvPr/>
        </p:nvCxnSpPr>
        <p:spPr bwMode="auto">
          <a:xfrm flipH="1">
            <a:off x="4891430" y="1781175"/>
            <a:ext cx="4328770" cy="869307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pSp>
        <p:nvGrpSpPr>
          <p:cNvPr id="5" name="Group 127">
            <a:extLst>
              <a:ext uri="{FF2B5EF4-FFF2-40B4-BE49-F238E27FC236}">
                <a16:creationId xmlns:a16="http://schemas.microsoft.com/office/drawing/2014/main" id="{22B3507D-E9BB-4308-BDA6-DA3BF421E3E4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1752600"/>
            <a:ext cx="1317624" cy="1335088"/>
            <a:chOff x="3357360" y="1373010"/>
            <a:chExt cx="2057395" cy="1633566"/>
          </a:xfrm>
        </p:grpSpPr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4479E053-5EC7-4141-B3AF-0719A5CD0AD8}"/>
                </a:ext>
              </a:extLst>
            </p:cNvPr>
            <p:cNvSpPr/>
            <p:nvPr/>
          </p:nvSpPr>
          <p:spPr bwMode="auto">
            <a:xfrm>
              <a:off x="3357360" y="2246150"/>
              <a:ext cx="760411" cy="760426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en-US" sz="280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123" name="Straight Arrow Connector 122">
              <a:extLst>
                <a:ext uri="{FF2B5EF4-FFF2-40B4-BE49-F238E27FC236}">
                  <a16:creationId xmlns:a16="http://schemas.microsoft.com/office/drawing/2014/main" id="{A5E7E1B4-8CB8-46D7-BF77-E8ACC3FD0BE7}"/>
                </a:ext>
              </a:extLst>
            </p:cNvPr>
            <p:cNvCxnSpPr>
              <a:endCxn id="89" idx="1"/>
            </p:cNvCxnSpPr>
            <p:nvPr/>
          </p:nvCxnSpPr>
          <p:spPr bwMode="auto">
            <a:xfrm flipH="1">
              <a:off x="3468485" y="1373010"/>
              <a:ext cx="1946270" cy="984267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4040" name="Title 1">
            <a:extLst>
              <a:ext uri="{FF2B5EF4-FFF2-40B4-BE49-F238E27FC236}">
                <a16:creationId xmlns:a16="http://schemas.microsoft.com/office/drawing/2014/main" id="{814E469B-8195-48A4-9352-37975E9BC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PageRank Example in GraphLab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1434708-076A-45F9-AF5C-57A365F42BD8}"/>
              </a:ext>
            </a:extLst>
          </p:cNvPr>
          <p:cNvSpPr txBox="1"/>
          <p:nvPr/>
        </p:nvSpPr>
        <p:spPr>
          <a:xfrm>
            <a:off x="841248" y="1463040"/>
            <a:ext cx="10332720" cy="3847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 eaLnBrk="1" hangingPunct="1">
              <a:buFont typeface="Wingdings" pitchFamily="2" charset="2"/>
              <a:buChar char="§"/>
              <a:defRPr/>
            </a:pPr>
            <a:r>
              <a:rPr lang="en-US" sz="1900" dirty="0">
                <a:latin typeface="Arial" charset="0"/>
                <a:cs typeface="Arial" charset="0"/>
              </a:rPr>
              <a:t>PageRank algorithm is defined as 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1900" dirty="0">
                <a:solidFill>
                  <a:srgbClr val="C00000"/>
                </a:solidFill>
                <a:latin typeface="Arial" charset="0"/>
                <a:cs typeface="Arial" charset="0"/>
              </a:rPr>
              <a:t>per-vertex</a:t>
            </a:r>
            <a:r>
              <a:rPr lang="en-US" sz="1900" dirty="0">
                <a:latin typeface="Arial" charset="0"/>
                <a:cs typeface="Arial" charset="0"/>
              </a:rPr>
              <a:t> operation working on the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1900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scope </a:t>
            </a:r>
            <a:r>
              <a:rPr lang="en-US" sz="1900" dirty="0">
                <a:latin typeface="Arial" charset="0"/>
                <a:cs typeface="Arial" charset="0"/>
              </a:rPr>
              <a:t>of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1900" dirty="0">
                <a:latin typeface="Arial" charset="0"/>
                <a:cs typeface="Arial" charset="0"/>
              </a:rPr>
              <a:t>the vertex</a:t>
            </a:r>
            <a:endParaRPr lang="en-US" sz="1900" b="1" dirty="0">
              <a:latin typeface="Arial" charset="0"/>
              <a:cs typeface="Arial" charset="0"/>
            </a:endParaRP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80B3A492-AD48-4301-BA9A-0503E5527E78}"/>
              </a:ext>
            </a:extLst>
          </p:cNvPr>
          <p:cNvCxnSpPr>
            <a:stCxn id="97" idx="6"/>
            <a:endCxn id="98" idx="2"/>
          </p:cNvCxnSpPr>
          <p:nvPr/>
        </p:nvCxnSpPr>
        <p:spPr bwMode="auto">
          <a:xfrm>
            <a:off x="2927350" y="2784475"/>
            <a:ext cx="1212850" cy="1588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AB80EA6C-9B64-446D-A5B5-7A87E6292FE0}"/>
              </a:ext>
            </a:extLst>
          </p:cNvPr>
          <p:cNvCxnSpPr>
            <a:stCxn id="102" idx="0"/>
            <a:endCxn id="97" idx="3"/>
          </p:cNvCxnSpPr>
          <p:nvPr/>
        </p:nvCxnSpPr>
        <p:spPr bwMode="auto">
          <a:xfrm flipV="1">
            <a:off x="2297113" y="2936876"/>
            <a:ext cx="258762" cy="1184275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372E9406-795F-45F9-809A-09180CE7BF09}"/>
              </a:ext>
            </a:extLst>
          </p:cNvPr>
          <p:cNvCxnSpPr>
            <a:stCxn id="104" idx="1"/>
            <a:endCxn id="98" idx="5"/>
          </p:cNvCxnSpPr>
          <p:nvPr/>
        </p:nvCxnSpPr>
        <p:spPr bwMode="auto">
          <a:xfrm rot="16200000" flipV="1">
            <a:off x="4149726" y="3298826"/>
            <a:ext cx="1247775" cy="523875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C4808083-88F7-424A-BDA2-1E691E735DE6}"/>
              </a:ext>
            </a:extLst>
          </p:cNvPr>
          <p:cNvCxnSpPr>
            <a:stCxn id="103" idx="7"/>
            <a:endCxn id="98" idx="3"/>
          </p:cNvCxnSpPr>
          <p:nvPr/>
        </p:nvCxnSpPr>
        <p:spPr bwMode="auto">
          <a:xfrm rot="5400000" flipH="1" flipV="1">
            <a:off x="3325813" y="3306763"/>
            <a:ext cx="1247775" cy="508000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B17B0DCB-624A-4E0F-990D-0E5B22EB5F35}"/>
              </a:ext>
            </a:extLst>
          </p:cNvPr>
          <p:cNvCxnSpPr>
            <a:stCxn id="103" idx="1"/>
            <a:endCxn id="97" idx="5"/>
          </p:cNvCxnSpPr>
          <p:nvPr/>
        </p:nvCxnSpPr>
        <p:spPr bwMode="auto">
          <a:xfrm rot="16200000" flipV="1">
            <a:off x="2501901" y="3298826"/>
            <a:ext cx="1247775" cy="523875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97" name="Oval 96">
            <a:extLst>
              <a:ext uri="{FF2B5EF4-FFF2-40B4-BE49-F238E27FC236}">
                <a16:creationId xmlns:a16="http://schemas.microsoft.com/office/drawing/2014/main" id="{CEEEC0E2-0D72-4DB1-8268-F453CB372A54}"/>
              </a:ext>
            </a:extLst>
          </p:cNvPr>
          <p:cNvSpPr/>
          <p:nvPr/>
        </p:nvSpPr>
        <p:spPr bwMode="auto">
          <a:xfrm>
            <a:off x="2492376" y="2566989"/>
            <a:ext cx="434975" cy="43497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0C81F955-5247-4391-8574-44FD9D3195BC}"/>
              </a:ext>
            </a:extLst>
          </p:cNvPr>
          <p:cNvSpPr/>
          <p:nvPr/>
        </p:nvSpPr>
        <p:spPr bwMode="auto">
          <a:xfrm>
            <a:off x="4140201" y="2566989"/>
            <a:ext cx="434975" cy="43497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841901C6-D307-46D7-A16F-0680F788E06B}"/>
              </a:ext>
            </a:extLst>
          </p:cNvPr>
          <p:cNvSpPr/>
          <p:nvPr/>
        </p:nvSpPr>
        <p:spPr bwMode="auto">
          <a:xfrm>
            <a:off x="2492376" y="5518151"/>
            <a:ext cx="434975" cy="43497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3544E7B9-C5E5-4F20-BE2E-FACC20E6D3CB}"/>
              </a:ext>
            </a:extLst>
          </p:cNvPr>
          <p:cNvSpPr/>
          <p:nvPr/>
        </p:nvSpPr>
        <p:spPr bwMode="auto">
          <a:xfrm>
            <a:off x="4140201" y="5518151"/>
            <a:ext cx="434975" cy="43497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102" name="Oval 4">
            <a:extLst>
              <a:ext uri="{FF2B5EF4-FFF2-40B4-BE49-F238E27FC236}">
                <a16:creationId xmlns:a16="http://schemas.microsoft.com/office/drawing/2014/main" id="{55149CAF-1273-4F8C-8C18-9E11E25D45B6}"/>
              </a:ext>
            </a:extLst>
          </p:cNvPr>
          <p:cNvSpPr/>
          <p:nvPr/>
        </p:nvSpPr>
        <p:spPr bwMode="auto">
          <a:xfrm>
            <a:off x="2079626" y="4121151"/>
            <a:ext cx="434975" cy="43497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7729B33C-AE54-487D-8847-3E0E96C1DBEC}"/>
              </a:ext>
            </a:extLst>
          </p:cNvPr>
          <p:cNvSpPr/>
          <p:nvPr/>
        </p:nvSpPr>
        <p:spPr bwMode="auto">
          <a:xfrm>
            <a:off x="3324226" y="4121151"/>
            <a:ext cx="434975" cy="43497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32B4FA6A-01A4-42BE-B872-300369D68072}"/>
              </a:ext>
            </a:extLst>
          </p:cNvPr>
          <p:cNvSpPr/>
          <p:nvPr/>
        </p:nvSpPr>
        <p:spPr bwMode="auto">
          <a:xfrm>
            <a:off x="4972051" y="4121151"/>
            <a:ext cx="434975" cy="43497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ECA3E506-36B8-473C-B99F-75E7237A3870}"/>
              </a:ext>
            </a:extLst>
          </p:cNvPr>
          <p:cNvCxnSpPr>
            <a:stCxn id="100" idx="6"/>
            <a:endCxn id="101" idx="2"/>
          </p:cNvCxnSpPr>
          <p:nvPr/>
        </p:nvCxnSpPr>
        <p:spPr bwMode="auto">
          <a:xfrm>
            <a:off x="2927350" y="5735639"/>
            <a:ext cx="1212850" cy="1587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3735A55B-847C-4758-B900-17E54F941309}"/>
              </a:ext>
            </a:extLst>
          </p:cNvPr>
          <p:cNvCxnSpPr>
            <a:stCxn id="100" idx="1"/>
            <a:endCxn id="102" idx="4"/>
          </p:cNvCxnSpPr>
          <p:nvPr/>
        </p:nvCxnSpPr>
        <p:spPr bwMode="auto">
          <a:xfrm flipH="1" flipV="1">
            <a:off x="2297113" y="4556126"/>
            <a:ext cx="258762" cy="1025525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B39C7D49-0E59-423B-B0FF-2B817838ABD7}"/>
              </a:ext>
            </a:extLst>
          </p:cNvPr>
          <p:cNvCxnSpPr>
            <a:stCxn id="101" idx="7"/>
            <a:endCxn id="104" idx="3"/>
          </p:cNvCxnSpPr>
          <p:nvPr/>
        </p:nvCxnSpPr>
        <p:spPr bwMode="auto">
          <a:xfrm rot="5400000" flipH="1" flipV="1">
            <a:off x="4229101" y="4775201"/>
            <a:ext cx="1089025" cy="523875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A9BB6958-253D-415B-B855-F7E79D7B4C33}"/>
              </a:ext>
            </a:extLst>
          </p:cNvPr>
          <p:cNvCxnSpPr>
            <a:stCxn id="101" idx="1"/>
            <a:endCxn id="103" idx="5"/>
          </p:cNvCxnSpPr>
          <p:nvPr/>
        </p:nvCxnSpPr>
        <p:spPr bwMode="auto">
          <a:xfrm rot="16200000" flipV="1">
            <a:off x="3405188" y="4783138"/>
            <a:ext cx="1089025" cy="508000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1A89A850-07E4-40FC-996B-0078D406E2BA}"/>
              </a:ext>
            </a:extLst>
          </p:cNvPr>
          <p:cNvCxnSpPr>
            <a:stCxn id="100" idx="7"/>
            <a:endCxn id="103" idx="3"/>
          </p:cNvCxnSpPr>
          <p:nvPr/>
        </p:nvCxnSpPr>
        <p:spPr bwMode="auto">
          <a:xfrm rot="5400000" flipH="1" flipV="1">
            <a:off x="2581276" y="4775201"/>
            <a:ext cx="1089025" cy="523875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grpSp>
        <p:nvGrpSpPr>
          <p:cNvPr id="6" name="Group 128">
            <a:extLst>
              <a:ext uri="{FF2B5EF4-FFF2-40B4-BE49-F238E27FC236}">
                <a16:creationId xmlns:a16="http://schemas.microsoft.com/office/drawing/2014/main" id="{19136FDF-BD03-405C-A8D8-4D577194EC2B}"/>
              </a:ext>
            </a:extLst>
          </p:cNvPr>
          <p:cNvGrpSpPr>
            <a:grpSpLocks/>
          </p:cNvGrpSpPr>
          <p:nvPr/>
        </p:nvGrpSpPr>
        <p:grpSpPr bwMode="auto">
          <a:xfrm>
            <a:off x="2586038" y="2651125"/>
            <a:ext cx="2743200" cy="1843088"/>
            <a:chOff x="1981200" y="2499687"/>
            <a:chExt cx="2743200" cy="1843713"/>
          </a:xfrm>
        </p:grpSpPr>
        <p:sp>
          <p:nvSpPr>
            <p:cNvPr id="116" name="Cube 115">
              <a:extLst>
                <a:ext uri="{FF2B5EF4-FFF2-40B4-BE49-F238E27FC236}">
                  <a16:creationId xmlns:a16="http://schemas.microsoft.com/office/drawing/2014/main" id="{47691257-EA08-41E4-93BE-49F64E806002}"/>
                </a:ext>
              </a:extLst>
            </p:cNvPr>
            <p:cNvSpPr/>
            <p:nvPr/>
          </p:nvSpPr>
          <p:spPr bwMode="auto">
            <a:xfrm>
              <a:off x="3619500" y="2499687"/>
              <a:ext cx="273050" cy="274731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17" name="Cube 116">
              <a:extLst>
                <a:ext uri="{FF2B5EF4-FFF2-40B4-BE49-F238E27FC236}">
                  <a16:creationId xmlns:a16="http://schemas.microsoft.com/office/drawing/2014/main" id="{2477792D-4BBF-4662-A047-FDF0F954299F}"/>
                </a:ext>
              </a:extLst>
            </p:cNvPr>
            <p:cNvSpPr/>
            <p:nvPr/>
          </p:nvSpPr>
          <p:spPr bwMode="auto">
            <a:xfrm>
              <a:off x="2819400" y="4068669"/>
              <a:ext cx="274637" cy="274731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18" name="Cube 117">
              <a:extLst>
                <a:ext uri="{FF2B5EF4-FFF2-40B4-BE49-F238E27FC236}">
                  <a16:creationId xmlns:a16="http://schemas.microsoft.com/office/drawing/2014/main" id="{BC75461B-AAA8-4B47-AEAF-96A2DBBA3E02}"/>
                </a:ext>
              </a:extLst>
            </p:cNvPr>
            <p:cNvSpPr/>
            <p:nvPr/>
          </p:nvSpPr>
          <p:spPr bwMode="auto">
            <a:xfrm>
              <a:off x="1981200" y="2499687"/>
              <a:ext cx="274637" cy="274731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19" name="Cube 118">
              <a:extLst>
                <a:ext uri="{FF2B5EF4-FFF2-40B4-BE49-F238E27FC236}">
                  <a16:creationId xmlns:a16="http://schemas.microsoft.com/office/drawing/2014/main" id="{C84AFEE4-7F08-4E0B-87D2-0667BFF873C4}"/>
                </a:ext>
              </a:extLst>
            </p:cNvPr>
            <p:cNvSpPr/>
            <p:nvPr/>
          </p:nvSpPr>
          <p:spPr bwMode="auto">
            <a:xfrm>
              <a:off x="4449762" y="4068669"/>
              <a:ext cx="274638" cy="274731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13" name="Cube 112">
              <a:extLst>
                <a:ext uri="{FF2B5EF4-FFF2-40B4-BE49-F238E27FC236}">
                  <a16:creationId xmlns:a16="http://schemas.microsoft.com/office/drawing/2014/main" id="{EAAA751C-9A22-4DBF-9594-A45C65859E96}"/>
                </a:ext>
              </a:extLst>
            </p:cNvPr>
            <p:cNvSpPr/>
            <p:nvPr/>
          </p:nvSpPr>
          <p:spPr bwMode="auto">
            <a:xfrm>
              <a:off x="2752725" y="2513980"/>
              <a:ext cx="273050" cy="274730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14" name="Cube 113">
              <a:extLst>
                <a:ext uri="{FF2B5EF4-FFF2-40B4-BE49-F238E27FC236}">
                  <a16:creationId xmlns:a16="http://schemas.microsoft.com/office/drawing/2014/main" id="{283D9621-0587-4FEB-A42E-B1B9651C5DA0}"/>
                </a:ext>
              </a:extLst>
            </p:cNvPr>
            <p:cNvSpPr/>
            <p:nvPr/>
          </p:nvSpPr>
          <p:spPr bwMode="auto">
            <a:xfrm>
              <a:off x="3203575" y="3309587"/>
              <a:ext cx="274637" cy="274731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15" name="Cube 114">
              <a:extLst>
                <a:ext uri="{FF2B5EF4-FFF2-40B4-BE49-F238E27FC236}">
                  <a16:creationId xmlns:a16="http://schemas.microsoft.com/office/drawing/2014/main" id="{E6736465-BD32-4D15-A3BF-FD62F65A28DB}"/>
                </a:ext>
              </a:extLst>
            </p:cNvPr>
            <p:cNvSpPr/>
            <p:nvPr/>
          </p:nvSpPr>
          <p:spPr bwMode="auto">
            <a:xfrm>
              <a:off x="4038600" y="3309587"/>
              <a:ext cx="274637" cy="274731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</p:grpSp>
      <p:sp>
        <p:nvSpPr>
          <p:cNvPr id="65" name="Rectangle 64">
            <a:extLst>
              <a:ext uri="{FF2B5EF4-FFF2-40B4-BE49-F238E27FC236}">
                <a16:creationId xmlns:a16="http://schemas.microsoft.com/office/drawing/2014/main" id="{29123A02-E17F-4111-AB35-678F395408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819400"/>
            <a:ext cx="4800600" cy="685800"/>
          </a:xfrm>
          <a:prstGeom prst="rect">
            <a:avLst/>
          </a:prstGeom>
          <a:solidFill>
            <a:schemeClr val="bg1">
              <a:alpha val="7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BF59C0B2-2264-4902-8B8F-A9B5F7707B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3505200"/>
            <a:ext cx="4800600" cy="1143000"/>
          </a:xfrm>
          <a:prstGeom prst="rect">
            <a:avLst/>
          </a:prstGeom>
          <a:solidFill>
            <a:schemeClr val="bg1">
              <a:alpha val="7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6C676C42-082E-4FC5-BD18-CFE54D425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648200"/>
            <a:ext cx="4724400" cy="1066800"/>
          </a:xfrm>
          <a:prstGeom prst="rect">
            <a:avLst/>
          </a:prstGeom>
          <a:solidFill>
            <a:schemeClr val="bg1">
              <a:alpha val="7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454FBB0-1588-41AD-AEB8-CCD107DDBB44}"/>
              </a:ext>
            </a:extLst>
          </p:cNvPr>
          <p:cNvGrpSpPr>
            <a:grpSpLocks/>
          </p:cNvGrpSpPr>
          <p:nvPr/>
        </p:nvGrpSpPr>
        <p:grpSpPr bwMode="auto">
          <a:xfrm>
            <a:off x="9036050" y="4876801"/>
            <a:ext cx="1257300" cy="1285875"/>
            <a:chOff x="7512817" y="4876800"/>
            <a:chExt cx="1257075" cy="128522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DD65551-AE32-41A5-A11E-7DA2817857E1}"/>
                </a:ext>
              </a:extLst>
            </p:cNvPr>
            <p:cNvSpPr txBox="1"/>
            <p:nvPr/>
          </p:nvSpPr>
          <p:spPr>
            <a:xfrm>
              <a:off x="7512817" y="5638800"/>
              <a:ext cx="1257075" cy="523220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400" b="1" dirty="0"/>
                <a:t>Dynamic </a:t>
              </a:r>
              <a:br>
                <a:rPr lang="en-US" sz="1400" b="1" dirty="0"/>
              </a:br>
              <a:r>
                <a:rPr lang="en-US" sz="1400" b="1" dirty="0"/>
                <a:t>computation</a:t>
              </a:r>
            </a:p>
          </p:txBody>
        </p:sp>
        <p:cxnSp>
          <p:nvCxnSpPr>
            <p:cNvPr id="44067" name="Straight Arrow Connector 10">
              <a:extLst>
                <a:ext uri="{FF2B5EF4-FFF2-40B4-BE49-F238E27FC236}">
                  <a16:creationId xmlns:a16="http://schemas.microsoft.com/office/drawing/2014/main" id="{0D8A85D4-357D-4879-9228-C9244106D5B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8141355" y="4876800"/>
              <a:ext cx="12046" cy="762000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65" grpId="0" animBg="1"/>
      <p:bldP spid="66" grpId="0" animBg="1"/>
      <p:bldP spid="6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E3DCA1F-848C-4FBC-8799-C7739352AA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515600" cy="1325880"/>
          </a:xfrm>
        </p:spPr>
        <p:txBody>
          <a:bodyPr/>
          <a:lstStyle/>
          <a:p>
            <a:pPr eaLnBrk="1" hangingPunct="1"/>
            <a:r>
              <a:rPr lang="en-US" altLang="en-US" dirty="0"/>
              <a:t>The GraphLab Analytics Engine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248D9537-0889-4F83-A63B-7D3200A055C8}"/>
              </a:ext>
            </a:extLst>
          </p:cNvPr>
          <p:cNvSpPr/>
          <p:nvPr/>
        </p:nvSpPr>
        <p:spPr>
          <a:xfrm>
            <a:off x="4572000" y="1828800"/>
            <a:ext cx="2895600" cy="10668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dirty="0"/>
              <a:t>GraphLab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6A33602-82DE-40AF-8E68-A1FED23CE064}"/>
              </a:ext>
            </a:extLst>
          </p:cNvPr>
          <p:cNvCxnSpPr>
            <a:stCxn id="4" idx="2"/>
            <a:endCxn id="13" idx="0"/>
          </p:cNvCxnSpPr>
          <p:nvPr/>
        </p:nvCxnSpPr>
        <p:spPr>
          <a:xfrm flipH="1">
            <a:off x="2997903" y="2895600"/>
            <a:ext cx="3021897" cy="116363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AC799D5A-A139-40CE-8038-B3D1F02EBF36}"/>
              </a:ext>
            </a:extLst>
          </p:cNvPr>
          <p:cNvSpPr/>
          <p:nvPr/>
        </p:nvSpPr>
        <p:spPr>
          <a:xfrm>
            <a:off x="2300990" y="4059238"/>
            <a:ext cx="1393825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Motivation &amp; Definition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858D170-1285-4B02-A9B5-C0B3923286F4}"/>
              </a:ext>
            </a:extLst>
          </p:cNvPr>
          <p:cNvCxnSpPr>
            <a:stCxn id="4" idx="2"/>
            <a:endCxn id="16" idx="0"/>
          </p:cNvCxnSpPr>
          <p:nvPr/>
        </p:nvCxnSpPr>
        <p:spPr>
          <a:xfrm>
            <a:off x="6019800" y="2895600"/>
            <a:ext cx="703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hevron 21">
            <a:extLst>
              <a:ext uri="{FF2B5EF4-FFF2-40B4-BE49-F238E27FC236}">
                <a16:creationId xmlns:a16="http://schemas.microsoft.com/office/drawing/2014/main" id="{B8C0C54E-2E19-46D7-B517-3247FB78A91B}"/>
              </a:ext>
            </a:extLst>
          </p:cNvPr>
          <p:cNvSpPr/>
          <p:nvPr/>
        </p:nvSpPr>
        <p:spPr>
          <a:xfrm rot="16200000">
            <a:off x="2624328" y="5043678"/>
            <a:ext cx="758952" cy="850392"/>
          </a:xfrm>
          <a:prstGeom prst="right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5FF6C1EB-6B56-4A3B-A681-10FD78077AC1}"/>
              </a:ext>
            </a:extLst>
          </p:cNvPr>
          <p:cNvSpPr/>
          <p:nvPr/>
        </p:nvSpPr>
        <p:spPr>
          <a:xfrm>
            <a:off x="6846002" y="4060825"/>
            <a:ext cx="1600200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Programming Model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F9B52751-5221-46F2-92D1-7A6A768E3473}"/>
              </a:ext>
            </a:extLst>
          </p:cNvPr>
          <p:cNvSpPr/>
          <p:nvPr/>
        </p:nvSpPr>
        <p:spPr>
          <a:xfrm>
            <a:off x="3737677" y="4060825"/>
            <a:ext cx="1466850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Input, Output &amp; Components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C9B80384-09FC-48BF-A0F1-5132109725F2}"/>
              </a:ext>
            </a:extLst>
          </p:cNvPr>
          <p:cNvSpPr/>
          <p:nvPr/>
        </p:nvSpPr>
        <p:spPr>
          <a:xfrm>
            <a:off x="5244215" y="4060825"/>
            <a:ext cx="1552575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Architectural Model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1DA31FD-F419-4615-B9AD-67CF1A8127A2}"/>
              </a:ext>
            </a:extLst>
          </p:cNvPr>
          <p:cNvCxnSpPr>
            <a:cxnSpLocks/>
            <a:stCxn id="4" idx="2"/>
            <a:endCxn id="12" idx="0"/>
          </p:cNvCxnSpPr>
          <p:nvPr/>
        </p:nvCxnSpPr>
        <p:spPr>
          <a:xfrm>
            <a:off x="6019800" y="2895600"/>
            <a:ext cx="1626302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BAA407F-C338-47A5-A951-82BCE68F5B8F}"/>
              </a:ext>
            </a:extLst>
          </p:cNvPr>
          <p:cNvCxnSpPr>
            <a:stCxn id="4" idx="2"/>
            <a:endCxn id="14" idx="0"/>
          </p:cNvCxnSpPr>
          <p:nvPr/>
        </p:nvCxnSpPr>
        <p:spPr>
          <a:xfrm flipH="1">
            <a:off x="4471102" y="2895600"/>
            <a:ext cx="1548698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11C7F8D3-B7DC-48FB-B17C-A89B65BBBC2C}"/>
              </a:ext>
            </a:extLst>
          </p:cNvPr>
          <p:cNvSpPr/>
          <p:nvPr/>
        </p:nvSpPr>
        <p:spPr>
          <a:xfrm>
            <a:off x="8489065" y="4049713"/>
            <a:ext cx="1598613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Computation Model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5FF85417-99ED-4895-9797-2BAA08B90FD3}"/>
              </a:ext>
            </a:extLst>
          </p:cNvPr>
          <p:cNvCxnSpPr>
            <a:stCxn id="4" idx="2"/>
            <a:endCxn id="36" idx="0"/>
          </p:cNvCxnSpPr>
          <p:nvPr/>
        </p:nvCxnSpPr>
        <p:spPr>
          <a:xfrm>
            <a:off x="6019800" y="2895600"/>
            <a:ext cx="3268572" cy="11541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DA139F01-DABB-4560-932E-7448BEE85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Motivation for GraphLab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05705C28-F5D8-480D-8AB4-C4C1780BD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131552" cy="4861560"/>
          </a:xfrm>
        </p:spPr>
        <p:txBody>
          <a:bodyPr>
            <a:normAutofit/>
          </a:bodyPr>
          <a:lstStyle/>
          <a:p>
            <a:pPr marL="342900" lvl="1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There is an exponential growth in the </a:t>
            </a:r>
            <a:r>
              <a:rPr lang="en-US" altLang="en-US" sz="2400" i="1" dirty="0"/>
              <a:t>scale</a:t>
            </a:r>
            <a:r>
              <a:rPr lang="en-US" altLang="en-US" sz="2400" dirty="0"/>
              <a:t> of Machine Learning and Data Mining (MLDM) algorithms </a:t>
            </a:r>
          </a:p>
          <a:p>
            <a:pPr marL="3429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sz="2000" dirty="0"/>
          </a:p>
          <a:p>
            <a:pPr marL="342900" lvl="1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Designing, implementing, and testing MLDM at large-scale are challenging due to:</a:t>
            </a:r>
          </a:p>
          <a:p>
            <a:pPr marL="742950" lvl="2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1800" dirty="0"/>
              <a:t>Synchronization</a:t>
            </a:r>
          </a:p>
          <a:p>
            <a:pPr marL="742950" lvl="2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1800" dirty="0"/>
              <a:t>Deadlocks</a:t>
            </a:r>
          </a:p>
          <a:p>
            <a:pPr marL="742950" lvl="2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1800" dirty="0"/>
              <a:t>Scheduling</a:t>
            </a:r>
          </a:p>
          <a:p>
            <a:pPr marL="742950" lvl="2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1800" dirty="0"/>
              <a:t>Distributed state management</a:t>
            </a:r>
          </a:p>
          <a:p>
            <a:pPr marL="742950" lvl="2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1800" dirty="0"/>
              <a:t>Fault-tolerance</a:t>
            </a:r>
          </a:p>
          <a:p>
            <a:pPr marL="742950" lvl="2" indent="-342900" algn="just" eaLnBrk="1" hangingPunct="1">
              <a:buFont typeface="Wingdings" panose="05000000000000000000" pitchFamily="2" charset="2"/>
              <a:buChar char="§"/>
            </a:pPr>
            <a:endParaRPr lang="en-US" altLang="en-US" sz="1600" dirty="0"/>
          </a:p>
          <a:p>
            <a:pPr marL="342900" lvl="1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The interest on analytics engines that can execute MLDM algorithms </a:t>
            </a:r>
            <a:r>
              <a:rPr lang="en-US" altLang="en-US" sz="2400" i="1" dirty="0"/>
              <a:t>automatically </a:t>
            </a:r>
            <a:r>
              <a:rPr lang="en-US" altLang="en-US" sz="2400" dirty="0"/>
              <a:t>and </a:t>
            </a:r>
            <a:r>
              <a:rPr lang="en-US" altLang="en-US" sz="2400" i="1" dirty="0"/>
              <a:t>efficiently</a:t>
            </a:r>
            <a:r>
              <a:rPr lang="en-US" altLang="en-US" sz="2400" dirty="0"/>
              <a:t> is increasing</a:t>
            </a:r>
          </a:p>
          <a:p>
            <a:pPr marL="742950" lvl="2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1800" dirty="0"/>
              <a:t>MapReduce is inefficient with </a:t>
            </a:r>
            <a:r>
              <a:rPr lang="en-US" altLang="en-US" sz="1800" i="1" dirty="0"/>
              <a:t>iterative jobs </a:t>
            </a:r>
            <a:r>
              <a:rPr lang="en-US" altLang="en-US" sz="1800" dirty="0"/>
              <a:t>(common in MLDM algorithms)</a:t>
            </a:r>
          </a:p>
          <a:p>
            <a:pPr marL="742950" lvl="2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1800" dirty="0"/>
              <a:t>Pregel cannot run </a:t>
            </a:r>
            <a:r>
              <a:rPr lang="en-US" altLang="en-US" sz="1800" i="1" dirty="0"/>
              <a:t>asynchronous problems </a:t>
            </a:r>
            <a:r>
              <a:rPr lang="en-US" altLang="en-US" sz="1800" dirty="0"/>
              <a:t>(common  in MLDM algorithms)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6F5B74D3-149B-4B08-84E1-DA45889A42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is GraphLab?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39EA6C87-AECF-4CA6-BA4B-8ACEF1F1596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785360"/>
          </a:xfrm>
        </p:spPr>
        <p:txBody>
          <a:bodyPr>
            <a:normAutofit/>
          </a:bodyPr>
          <a:lstStyle/>
          <a:p>
            <a:pPr marL="342900" lvl="1" indent="-342900" algn="just">
              <a:buFont typeface="Wingdings" panose="05000000000000000000" pitchFamily="2" charset="2"/>
              <a:buChar char="§"/>
            </a:pPr>
            <a:r>
              <a:rPr lang="en-US" altLang="en-US" dirty="0"/>
              <a:t>GraphLab is a large-scale </a:t>
            </a:r>
            <a:r>
              <a:rPr lang="en-US" altLang="en-US" dirty="0">
                <a:solidFill>
                  <a:srgbClr val="0070C0"/>
                </a:solidFill>
              </a:rPr>
              <a:t>graph-parallel</a:t>
            </a:r>
            <a:r>
              <a:rPr lang="en-US" altLang="en-US" dirty="0"/>
              <a:t> distributed analytics engine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800" dirty="0"/>
          </a:p>
          <a:p>
            <a:pPr marL="342900" lvl="1" indent="-342900" algn="just">
              <a:buFont typeface="Wingdings" panose="05000000000000000000" pitchFamily="2" charset="2"/>
              <a:buChar char="§"/>
            </a:pPr>
            <a:r>
              <a:rPr lang="en-US" altLang="en-US" dirty="0"/>
              <a:t>Some Characteristics:</a:t>
            </a:r>
          </a:p>
          <a:p>
            <a:pPr lvl="1" algn="just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/>
              <a:t>In-Memory (opposite to MapReduce and similar to Pregel)</a:t>
            </a:r>
          </a:p>
          <a:p>
            <a:pPr lvl="1" algn="just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/>
              <a:t>High scalability</a:t>
            </a:r>
          </a:p>
          <a:p>
            <a:pPr lvl="1" algn="just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/>
              <a:t>Automatic fault-tolerance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/>
              <a:t>Flexibility in expressing arbitrary graph algorithms (more flexible than Pregel)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/>
              <a:t>Shared-based abstraction (opposite to Pregel but similar to MapReduce)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/>
              <a:t>Peer-to-peer architecture (dissimilar to Pregel and MapReduce)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/>
              <a:t>Asynchronous (dissimilar to Pregel and MapReduce)</a:t>
            </a:r>
            <a:endParaRPr lang="en-US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B128DC0B-F454-4503-B191-887D16C044AC}"/>
              </a:ext>
            </a:extLst>
          </p:cNvPr>
          <p:cNvSpPr/>
          <p:nvPr/>
        </p:nvSpPr>
        <p:spPr>
          <a:xfrm>
            <a:off x="4572000" y="1828800"/>
            <a:ext cx="2895600" cy="10668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dirty="0"/>
              <a:t>GraphLab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5F3B0CE-318C-4961-B2EF-A44B76EB75B3}"/>
              </a:ext>
            </a:extLst>
          </p:cNvPr>
          <p:cNvCxnSpPr>
            <a:stCxn id="4" idx="2"/>
            <a:endCxn id="13" idx="0"/>
          </p:cNvCxnSpPr>
          <p:nvPr/>
        </p:nvCxnSpPr>
        <p:spPr>
          <a:xfrm flipH="1">
            <a:off x="2999855" y="2895600"/>
            <a:ext cx="3019945" cy="116363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E32F5763-C240-469F-B0E2-A68314FD80FB}"/>
              </a:ext>
            </a:extLst>
          </p:cNvPr>
          <p:cNvSpPr/>
          <p:nvPr/>
        </p:nvSpPr>
        <p:spPr>
          <a:xfrm>
            <a:off x="2302942" y="4059238"/>
            <a:ext cx="1393825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Motivation &amp; Definition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E766C8F-03DF-4836-8ACD-062EE1427027}"/>
              </a:ext>
            </a:extLst>
          </p:cNvPr>
          <p:cNvCxnSpPr>
            <a:stCxn id="4" idx="2"/>
            <a:endCxn id="16" idx="0"/>
          </p:cNvCxnSpPr>
          <p:nvPr/>
        </p:nvCxnSpPr>
        <p:spPr>
          <a:xfrm>
            <a:off x="6019800" y="2895600"/>
            <a:ext cx="2655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hevron 21">
            <a:extLst>
              <a:ext uri="{FF2B5EF4-FFF2-40B4-BE49-F238E27FC236}">
                <a16:creationId xmlns:a16="http://schemas.microsoft.com/office/drawing/2014/main" id="{8BC00327-78B0-439F-A435-7083704B0981}"/>
              </a:ext>
            </a:extLst>
          </p:cNvPr>
          <p:cNvSpPr/>
          <p:nvPr/>
        </p:nvSpPr>
        <p:spPr>
          <a:xfrm rot="16200000">
            <a:off x="4077766" y="5052886"/>
            <a:ext cx="758952" cy="758952"/>
          </a:xfrm>
          <a:prstGeom prst="right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3E4CD41E-DAF1-4E62-8C78-F51A8BBE8EFA}"/>
              </a:ext>
            </a:extLst>
          </p:cNvPr>
          <p:cNvSpPr/>
          <p:nvPr/>
        </p:nvSpPr>
        <p:spPr>
          <a:xfrm>
            <a:off x="6847954" y="4060825"/>
            <a:ext cx="1600200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Programming Model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6784370C-B34D-4AA4-80EB-6974F4DF1876}"/>
              </a:ext>
            </a:extLst>
          </p:cNvPr>
          <p:cNvSpPr/>
          <p:nvPr/>
        </p:nvSpPr>
        <p:spPr>
          <a:xfrm>
            <a:off x="3739629" y="4060825"/>
            <a:ext cx="1466850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Input, Output &amp; Components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4427D1EC-8DD7-4493-84F3-30AFCF94232F}"/>
              </a:ext>
            </a:extLst>
          </p:cNvPr>
          <p:cNvSpPr/>
          <p:nvPr/>
        </p:nvSpPr>
        <p:spPr>
          <a:xfrm>
            <a:off x="5246167" y="4060825"/>
            <a:ext cx="1552575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Architectural Model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48BBECA-AA5D-4D8D-BC1A-05F3417996D2}"/>
              </a:ext>
            </a:extLst>
          </p:cNvPr>
          <p:cNvCxnSpPr>
            <a:stCxn id="4" idx="2"/>
            <a:endCxn id="12" idx="0"/>
          </p:cNvCxnSpPr>
          <p:nvPr/>
        </p:nvCxnSpPr>
        <p:spPr>
          <a:xfrm>
            <a:off x="6019800" y="2895600"/>
            <a:ext cx="1628254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81E8DEA-A773-4629-8997-68F61259C98A}"/>
              </a:ext>
            </a:extLst>
          </p:cNvPr>
          <p:cNvCxnSpPr>
            <a:stCxn id="4" idx="2"/>
            <a:endCxn id="14" idx="0"/>
          </p:cNvCxnSpPr>
          <p:nvPr/>
        </p:nvCxnSpPr>
        <p:spPr>
          <a:xfrm flipH="1">
            <a:off x="4473054" y="2895600"/>
            <a:ext cx="1546746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4C7ACF05-E58F-4CBE-8767-A61CFD10163E}"/>
              </a:ext>
            </a:extLst>
          </p:cNvPr>
          <p:cNvSpPr/>
          <p:nvPr/>
        </p:nvSpPr>
        <p:spPr>
          <a:xfrm>
            <a:off x="8491017" y="4049713"/>
            <a:ext cx="1598613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Computation Model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F7A25678-7192-4DE1-9AAB-7AF9C46A3C89}"/>
              </a:ext>
            </a:extLst>
          </p:cNvPr>
          <p:cNvCxnSpPr>
            <a:stCxn id="4" idx="2"/>
            <a:endCxn id="36" idx="0"/>
          </p:cNvCxnSpPr>
          <p:nvPr/>
        </p:nvCxnSpPr>
        <p:spPr>
          <a:xfrm>
            <a:off x="6019800" y="2895600"/>
            <a:ext cx="3270524" cy="11541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">
            <a:extLst>
              <a:ext uri="{FF2B5EF4-FFF2-40B4-BE49-F238E27FC236}">
                <a16:creationId xmlns:a16="http://schemas.microsoft.com/office/drawing/2014/main" id="{0406D919-1B2F-44EF-AAD2-FC79D3B32B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515600" cy="1325880"/>
          </a:xfrm>
        </p:spPr>
        <p:txBody>
          <a:bodyPr/>
          <a:lstStyle/>
          <a:p>
            <a:pPr eaLnBrk="1" hangingPunct="1"/>
            <a:r>
              <a:rPr lang="en-US" altLang="en-US" dirty="0"/>
              <a:t>The GraphLab Analytics Engine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B293D680-5723-465D-AF3E-7CFEE135D5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248" y="1463040"/>
            <a:ext cx="1033272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lvl="1" indent="-342900" algn="just" defTabSz="685800" eaLnBrk="1" hangingPunct="1">
              <a:lnSpc>
                <a:spcPct val="90000"/>
              </a:lnSpc>
              <a:spcBef>
                <a:spcPts val="375"/>
              </a:spcBef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chemeClr val="tx1"/>
                </a:solidFill>
                <a:latin typeface="+mn-lt"/>
                <a:cs typeface="+mn-cs"/>
              </a:rPr>
              <a:t>GraphLab assumes problems modeled as graphs</a:t>
            </a:r>
          </a:p>
          <a:p>
            <a:pPr marL="342900" lvl="1" indent="-342900" algn="just" defTabSz="685800" eaLnBrk="1" hangingPunct="1">
              <a:lnSpc>
                <a:spcPct val="90000"/>
              </a:lnSpc>
              <a:spcBef>
                <a:spcPts val="375"/>
              </a:spcBef>
              <a:buFont typeface="Wingdings" panose="05000000000000000000" pitchFamily="2" charset="2"/>
              <a:buChar char="§"/>
            </a:pPr>
            <a:endParaRPr lang="en-US" altLang="en-US" sz="800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342900" lvl="1" indent="-342900" algn="just" defTabSz="685800" eaLnBrk="1" hangingPunct="1">
              <a:lnSpc>
                <a:spcPct val="90000"/>
              </a:lnSpc>
              <a:spcBef>
                <a:spcPts val="375"/>
              </a:spcBef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chemeClr val="tx1"/>
                </a:solidFill>
                <a:latin typeface="+mn-lt"/>
                <a:cs typeface="+mn-cs"/>
              </a:rPr>
              <a:t>It adopts two phases, the initialization and the execution phases</a:t>
            </a: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4484C900-0FBD-45D7-9BF3-D946B28864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Input, Graph Flow and Output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490632-69F1-4076-9A5A-C138C45E8ED8}"/>
              </a:ext>
            </a:extLst>
          </p:cNvPr>
          <p:cNvSpPr/>
          <p:nvPr/>
        </p:nvSpPr>
        <p:spPr>
          <a:xfrm>
            <a:off x="1806575" y="2514600"/>
            <a:ext cx="5011738" cy="3725333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2400" dirty="0"/>
              <a:t>Initialization Phase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72F35B-1A71-4988-B82B-1ABB3C55F92D}"/>
              </a:ext>
            </a:extLst>
          </p:cNvPr>
          <p:cNvSpPr/>
          <p:nvPr/>
        </p:nvSpPr>
        <p:spPr>
          <a:xfrm>
            <a:off x="6970713" y="2514600"/>
            <a:ext cx="3429000" cy="3725333"/>
          </a:xfrm>
          <a:prstGeom prst="rect">
            <a:avLst/>
          </a:prstGeom>
          <a:noFill/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dirty="0"/>
              <a:t>GraphLab Execution Phase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8AE6E34-A3DA-40FB-A5E8-129E5E002AA5}"/>
              </a:ext>
            </a:extLst>
          </p:cNvPr>
          <p:cNvSpPr/>
          <p:nvPr/>
        </p:nvSpPr>
        <p:spPr>
          <a:xfrm>
            <a:off x="1941513" y="3136900"/>
            <a:ext cx="1371600" cy="304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600" dirty="0"/>
              <a:t>Distributed File system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703F4F0-21A9-49E0-8C29-5A3809E7CD9C}"/>
              </a:ext>
            </a:extLst>
          </p:cNvPr>
          <p:cNvSpPr/>
          <p:nvPr/>
        </p:nvSpPr>
        <p:spPr>
          <a:xfrm>
            <a:off x="3617913" y="3124200"/>
            <a:ext cx="1371600" cy="3048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400" dirty="0"/>
              <a:t>(MapReduce) Graph Builder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E0290F-A62D-43DB-9092-16DD66D0DF01}"/>
              </a:ext>
            </a:extLst>
          </p:cNvPr>
          <p:cNvSpPr/>
          <p:nvPr/>
        </p:nvSpPr>
        <p:spPr>
          <a:xfrm>
            <a:off x="5294313" y="3136900"/>
            <a:ext cx="1371600" cy="304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600" dirty="0"/>
              <a:t>Distributed File system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BE24E6-94D1-4BC3-A517-FA86B7B1DE7A}"/>
              </a:ext>
            </a:extLst>
          </p:cNvPr>
          <p:cNvSpPr/>
          <p:nvPr/>
        </p:nvSpPr>
        <p:spPr>
          <a:xfrm>
            <a:off x="2055813" y="4114800"/>
            <a:ext cx="1143000" cy="6985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Raw Graph Data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085EF62-06BB-4A2A-8114-B24DEE662FF2}"/>
              </a:ext>
            </a:extLst>
          </p:cNvPr>
          <p:cNvSpPr/>
          <p:nvPr/>
        </p:nvSpPr>
        <p:spPr>
          <a:xfrm>
            <a:off x="2043113" y="4889500"/>
            <a:ext cx="1143000" cy="6985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Raw Graph Data</a:t>
            </a:r>
          </a:p>
        </p:txBody>
      </p:sp>
      <p:sp>
        <p:nvSpPr>
          <p:cNvPr id="13" name="Down Arrow Callout 12">
            <a:extLst>
              <a:ext uri="{FF2B5EF4-FFF2-40B4-BE49-F238E27FC236}">
                <a16:creationId xmlns:a16="http://schemas.microsoft.com/office/drawing/2014/main" id="{4C077A87-DBEE-4C79-9708-F3C82721E77C}"/>
              </a:ext>
            </a:extLst>
          </p:cNvPr>
          <p:cNvSpPr/>
          <p:nvPr/>
        </p:nvSpPr>
        <p:spPr>
          <a:xfrm>
            <a:off x="3732213" y="3810000"/>
            <a:ext cx="1143000" cy="838200"/>
          </a:xfrm>
          <a:prstGeom prst="down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Parsing + Partitioning</a:t>
            </a:r>
          </a:p>
        </p:txBody>
      </p:sp>
      <p:sp>
        <p:nvSpPr>
          <p:cNvPr id="14" name="Down Arrow Callout 13">
            <a:extLst>
              <a:ext uri="{FF2B5EF4-FFF2-40B4-BE49-F238E27FC236}">
                <a16:creationId xmlns:a16="http://schemas.microsoft.com/office/drawing/2014/main" id="{2DC490DA-8AE5-4274-9EB2-6D38BE287897}"/>
              </a:ext>
            </a:extLst>
          </p:cNvPr>
          <p:cNvSpPr/>
          <p:nvPr/>
        </p:nvSpPr>
        <p:spPr>
          <a:xfrm>
            <a:off x="3732213" y="4648200"/>
            <a:ext cx="1143000" cy="838200"/>
          </a:xfrm>
          <a:prstGeom prst="down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Atom Collection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93A759F-2EA9-48CB-8494-B3FA6D514B7C}"/>
              </a:ext>
            </a:extLst>
          </p:cNvPr>
          <p:cNvSpPr/>
          <p:nvPr/>
        </p:nvSpPr>
        <p:spPr>
          <a:xfrm>
            <a:off x="3732213" y="5486400"/>
            <a:ext cx="1143000" cy="533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Index Construction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D390BAB-3561-4795-AB51-AE189D094C7F}"/>
              </a:ext>
            </a:extLst>
          </p:cNvPr>
          <p:cNvSpPr/>
          <p:nvPr/>
        </p:nvSpPr>
        <p:spPr>
          <a:xfrm>
            <a:off x="5408613" y="4038600"/>
            <a:ext cx="1143000" cy="3889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Atom Index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47684BF-73C8-4519-B191-682CDD929D63}"/>
              </a:ext>
            </a:extLst>
          </p:cNvPr>
          <p:cNvSpPr/>
          <p:nvPr/>
        </p:nvSpPr>
        <p:spPr>
          <a:xfrm>
            <a:off x="5408613" y="4479925"/>
            <a:ext cx="538162" cy="3889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E1DAC7-7F68-4336-AC36-A75574EC630B}"/>
              </a:ext>
            </a:extLst>
          </p:cNvPr>
          <p:cNvSpPr/>
          <p:nvPr/>
        </p:nvSpPr>
        <p:spPr>
          <a:xfrm>
            <a:off x="6013451" y="4479925"/>
            <a:ext cx="538163" cy="3889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5DBCA30-1885-420E-A262-D2A48ECD41CE}"/>
              </a:ext>
            </a:extLst>
          </p:cNvPr>
          <p:cNvSpPr/>
          <p:nvPr/>
        </p:nvSpPr>
        <p:spPr>
          <a:xfrm>
            <a:off x="5408613" y="4932364"/>
            <a:ext cx="538162" cy="3889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0749E0D-21B0-4EF9-BB87-04EC0E3B19A8}"/>
              </a:ext>
            </a:extLst>
          </p:cNvPr>
          <p:cNvSpPr/>
          <p:nvPr/>
        </p:nvSpPr>
        <p:spPr>
          <a:xfrm>
            <a:off x="6013451" y="4932364"/>
            <a:ext cx="538163" cy="3889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7F9574D-BB56-46B3-97A5-B89CD40E73BE}"/>
              </a:ext>
            </a:extLst>
          </p:cNvPr>
          <p:cNvSpPr/>
          <p:nvPr/>
        </p:nvSpPr>
        <p:spPr>
          <a:xfrm>
            <a:off x="5408613" y="5410200"/>
            <a:ext cx="538162" cy="3889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04530DB-3987-477E-8B8C-F1EFCF8D73CD}"/>
              </a:ext>
            </a:extLst>
          </p:cNvPr>
          <p:cNvSpPr/>
          <p:nvPr/>
        </p:nvSpPr>
        <p:spPr>
          <a:xfrm>
            <a:off x="6013451" y="5410200"/>
            <a:ext cx="538163" cy="3889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23" name="Right Arrow 22">
            <a:extLst>
              <a:ext uri="{FF2B5EF4-FFF2-40B4-BE49-F238E27FC236}">
                <a16:creationId xmlns:a16="http://schemas.microsoft.com/office/drawing/2014/main" id="{72FEBD0D-EE3D-4CDB-AA9B-3C9A26E61F63}"/>
              </a:ext>
            </a:extLst>
          </p:cNvPr>
          <p:cNvSpPr/>
          <p:nvPr/>
        </p:nvSpPr>
        <p:spPr>
          <a:xfrm>
            <a:off x="3313113" y="3962400"/>
            <a:ext cx="304800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4" name="Right Arrow 23">
            <a:extLst>
              <a:ext uri="{FF2B5EF4-FFF2-40B4-BE49-F238E27FC236}">
                <a16:creationId xmlns:a16="http://schemas.microsoft.com/office/drawing/2014/main" id="{35AD6FE1-E0F3-4475-8EA3-9BCE907BC031}"/>
              </a:ext>
            </a:extLst>
          </p:cNvPr>
          <p:cNvSpPr/>
          <p:nvPr/>
        </p:nvSpPr>
        <p:spPr>
          <a:xfrm>
            <a:off x="3313113" y="4627563"/>
            <a:ext cx="304800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" name="Right Arrow 24">
            <a:extLst>
              <a:ext uri="{FF2B5EF4-FFF2-40B4-BE49-F238E27FC236}">
                <a16:creationId xmlns:a16="http://schemas.microsoft.com/office/drawing/2014/main" id="{1DC7652F-E782-462A-AE19-64462EDC68E0}"/>
              </a:ext>
            </a:extLst>
          </p:cNvPr>
          <p:cNvSpPr/>
          <p:nvPr/>
        </p:nvSpPr>
        <p:spPr>
          <a:xfrm>
            <a:off x="3313113" y="5334000"/>
            <a:ext cx="304800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6" name="Right Arrow 25">
            <a:extLst>
              <a:ext uri="{FF2B5EF4-FFF2-40B4-BE49-F238E27FC236}">
                <a16:creationId xmlns:a16="http://schemas.microsoft.com/office/drawing/2014/main" id="{98132D60-321F-4039-BC9C-0792B3BC1A0C}"/>
              </a:ext>
            </a:extLst>
          </p:cNvPr>
          <p:cNvSpPr/>
          <p:nvPr/>
        </p:nvSpPr>
        <p:spPr>
          <a:xfrm>
            <a:off x="5008563" y="3962400"/>
            <a:ext cx="304800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7" name="Right Arrow 26">
            <a:extLst>
              <a:ext uri="{FF2B5EF4-FFF2-40B4-BE49-F238E27FC236}">
                <a16:creationId xmlns:a16="http://schemas.microsoft.com/office/drawing/2014/main" id="{8530763D-5AD2-4A77-9748-243B81946734}"/>
              </a:ext>
            </a:extLst>
          </p:cNvPr>
          <p:cNvSpPr/>
          <p:nvPr/>
        </p:nvSpPr>
        <p:spPr>
          <a:xfrm>
            <a:off x="5008563" y="4627563"/>
            <a:ext cx="304800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" name="Right Arrow 27">
            <a:extLst>
              <a:ext uri="{FF2B5EF4-FFF2-40B4-BE49-F238E27FC236}">
                <a16:creationId xmlns:a16="http://schemas.microsoft.com/office/drawing/2014/main" id="{0995C75A-E4BE-4696-B337-91D47BA7EA4D}"/>
              </a:ext>
            </a:extLst>
          </p:cNvPr>
          <p:cNvSpPr/>
          <p:nvPr/>
        </p:nvSpPr>
        <p:spPr>
          <a:xfrm>
            <a:off x="5008563" y="5334000"/>
            <a:ext cx="304800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51D28CD-8217-42EB-A46C-FA62A1C2B003}"/>
              </a:ext>
            </a:extLst>
          </p:cNvPr>
          <p:cNvSpPr/>
          <p:nvPr/>
        </p:nvSpPr>
        <p:spPr>
          <a:xfrm>
            <a:off x="7123113" y="3124200"/>
            <a:ext cx="1371600" cy="3048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600" dirty="0"/>
              <a:t>Cluster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79E6AA6-DDE3-427C-83D2-EBE92C2554E0}"/>
              </a:ext>
            </a:extLst>
          </p:cNvPr>
          <p:cNvSpPr/>
          <p:nvPr/>
        </p:nvSpPr>
        <p:spPr>
          <a:xfrm>
            <a:off x="8875713" y="3124200"/>
            <a:ext cx="1371600" cy="304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600" dirty="0"/>
              <a:t>Distributed File system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CC6660F-F0DB-441A-98AC-99F8545199B6}"/>
              </a:ext>
            </a:extLst>
          </p:cNvPr>
          <p:cNvSpPr/>
          <p:nvPr/>
        </p:nvSpPr>
        <p:spPr>
          <a:xfrm>
            <a:off x="7199313" y="3557588"/>
            <a:ext cx="1219200" cy="23860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200" dirty="0"/>
              <a:t>TCP RPC </a:t>
            </a:r>
            <a:r>
              <a:rPr lang="en-US" sz="1200" dirty="0" err="1"/>
              <a:t>Comms</a:t>
            </a:r>
            <a:endParaRPr lang="en-US" sz="12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E874C46-4B99-4311-B865-AA256E42DE6D}"/>
              </a:ext>
            </a:extLst>
          </p:cNvPr>
          <p:cNvSpPr/>
          <p:nvPr/>
        </p:nvSpPr>
        <p:spPr>
          <a:xfrm>
            <a:off x="8990013" y="4038600"/>
            <a:ext cx="1143000" cy="3889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Atom Index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563AA25-90FC-4B57-8B8F-4E1D71C5F9ED}"/>
              </a:ext>
            </a:extLst>
          </p:cNvPr>
          <p:cNvSpPr/>
          <p:nvPr/>
        </p:nvSpPr>
        <p:spPr>
          <a:xfrm>
            <a:off x="8990013" y="4479925"/>
            <a:ext cx="538162" cy="3889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D844FEB-57C5-409D-8666-1654133A3CDD}"/>
              </a:ext>
            </a:extLst>
          </p:cNvPr>
          <p:cNvSpPr/>
          <p:nvPr/>
        </p:nvSpPr>
        <p:spPr>
          <a:xfrm>
            <a:off x="9594851" y="4479925"/>
            <a:ext cx="538163" cy="3889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80BB316-A8D7-4385-B3A0-3020C4841CB6}"/>
              </a:ext>
            </a:extLst>
          </p:cNvPr>
          <p:cNvSpPr/>
          <p:nvPr/>
        </p:nvSpPr>
        <p:spPr>
          <a:xfrm>
            <a:off x="8990013" y="4932364"/>
            <a:ext cx="538162" cy="3889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5621201-2079-4B32-ACE3-88C3800C2880}"/>
              </a:ext>
            </a:extLst>
          </p:cNvPr>
          <p:cNvSpPr/>
          <p:nvPr/>
        </p:nvSpPr>
        <p:spPr>
          <a:xfrm>
            <a:off x="9594851" y="4932364"/>
            <a:ext cx="538163" cy="3889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A0D2ADF-5066-494B-8ED8-8D2A398D7866}"/>
              </a:ext>
            </a:extLst>
          </p:cNvPr>
          <p:cNvSpPr/>
          <p:nvPr/>
        </p:nvSpPr>
        <p:spPr>
          <a:xfrm>
            <a:off x="8990013" y="5410200"/>
            <a:ext cx="538162" cy="3889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19D0AF2-91FB-4968-BF5C-4C5A55AF9991}"/>
              </a:ext>
            </a:extLst>
          </p:cNvPr>
          <p:cNvSpPr/>
          <p:nvPr/>
        </p:nvSpPr>
        <p:spPr>
          <a:xfrm>
            <a:off x="9594851" y="5410200"/>
            <a:ext cx="538163" cy="3889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F0B8FF5-4C2D-439B-9D5C-766CD8535B30}"/>
              </a:ext>
            </a:extLst>
          </p:cNvPr>
          <p:cNvSpPr/>
          <p:nvPr/>
        </p:nvSpPr>
        <p:spPr>
          <a:xfrm>
            <a:off x="7275513" y="4116388"/>
            <a:ext cx="1066800" cy="533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Monitoring + Atom Placement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0FC5D33-1EAC-4251-A88D-3C4EAD26CC0D}"/>
              </a:ext>
            </a:extLst>
          </p:cNvPr>
          <p:cNvSpPr/>
          <p:nvPr/>
        </p:nvSpPr>
        <p:spPr>
          <a:xfrm>
            <a:off x="7275513" y="4779964"/>
            <a:ext cx="1066800" cy="28733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GL Engine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3F2CF8E-ABF4-40A8-B263-0C27443AD217}"/>
              </a:ext>
            </a:extLst>
          </p:cNvPr>
          <p:cNvSpPr/>
          <p:nvPr/>
        </p:nvSpPr>
        <p:spPr>
          <a:xfrm>
            <a:off x="7275513" y="5151439"/>
            <a:ext cx="1066800" cy="28733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GL Engine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3D4022D-A365-4B10-8E85-32F83DE14D21}"/>
              </a:ext>
            </a:extLst>
          </p:cNvPr>
          <p:cNvSpPr/>
          <p:nvPr/>
        </p:nvSpPr>
        <p:spPr>
          <a:xfrm>
            <a:off x="7275513" y="5511800"/>
            <a:ext cx="1066800" cy="28733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GL Engine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5F5F26D4-292A-4C62-896C-8E34FECF5A0F}"/>
              </a:ext>
            </a:extLst>
          </p:cNvPr>
          <p:cNvCxnSpPr>
            <a:stCxn id="16" idx="3"/>
            <a:endCxn id="39" idx="1"/>
          </p:cNvCxnSpPr>
          <p:nvPr/>
        </p:nvCxnSpPr>
        <p:spPr>
          <a:xfrm>
            <a:off x="6551613" y="4232276"/>
            <a:ext cx="723900" cy="1508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E4F5E47A-74A1-4D34-8351-86E175853893}"/>
              </a:ext>
            </a:extLst>
          </p:cNvPr>
          <p:cNvCxnSpPr>
            <a:stCxn id="39" idx="3"/>
            <a:endCxn id="32" idx="1"/>
          </p:cNvCxnSpPr>
          <p:nvPr/>
        </p:nvCxnSpPr>
        <p:spPr>
          <a:xfrm flipV="1">
            <a:off x="8342313" y="4232276"/>
            <a:ext cx="647700" cy="1508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Right Arrow 44">
            <a:extLst>
              <a:ext uri="{FF2B5EF4-FFF2-40B4-BE49-F238E27FC236}">
                <a16:creationId xmlns:a16="http://schemas.microsoft.com/office/drawing/2014/main" id="{242A0684-AB3A-403D-9923-98D1BEA34927}"/>
              </a:ext>
            </a:extLst>
          </p:cNvPr>
          <p:cNvSpPr/>
          <p:nvPr/>
        </p:nvSpPr>
        <p:spPr>
          <a:xfrm>
            <a:off x="6742114" y="4800600"/>
            <a:ext cx="428625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6" name="Right Arrow 45">
            <a:extLst>
              <a:ext uri="{FF2B5EF4-FFF2-40B4-BE49-F238E27FC236}">
                <a16:creationId xmlns:a16="http://schemas.microsoft.com/office/drawing/2014/main" id="{42DE7E33-50FA-422B-B62C-6B93896F00E1}"/>
              </a:ext>
            </a:extLst>
          </p:cNvPr>
          <p:cNvSpPr/>
          <p:nvPr/>
        </p:nvSpPr>
        <p:spPr>
          <a:xfrm>
            <a:off x="6742114" y="5181600"/>
            <a:ext cx="428625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7" name="Right Arrow 46">
            <a:extLst>
              <a:ext uri="{FF2B5EF4-FFF2-40B4-BE49-F238E27FC236}">
                <a16:creationId xmlns:a16="http://schemas.microsoft.com/office/drawing/2014/main" id="{AC5F5FC0-C73B-48F7-8BC4-8971AF11EC15}"/>
              </a:ext>
            </a:extLst>
          </p:cNvPr>
          <p:cNvSpPr/>
          <p:nvPr/>
        </p:nvSpPr>
        <p:spPr>
          <a:xfrm>
            <a:off x="6742114" y="5562600"/>
            <a:ext cx="428625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8" name="Right Arrow 47">
            <a:extLst>
              <a:ext uri="{FF2B5EF4-FFF2-40B4-BE49-F238E27FC236}">
                <a16:creationId xmlns:a16="http://schemas.microsoft.com/office/drawing/2014/main" id="{84AA18D4-3851-4E8E-92F6-70A2CDF0B5D7}"/>
              </a:ext>
            </a:extLst>
          </p:cNvPr>
          <p:cNvSpPr/>
          <p:nvPr/>
        </p:nvSpPr>
        <p:spPr>
          <a:xfrm>
            <a:off x="8472489" y="4800600"/>
            <a:ext cx="428625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9" name="Right Arrow 48">
            <a:extLst>
              <a:ext uri="{FF2B5EF4-FFF2-40B4-BE49-F238E27FC236}">
                <a16:creationId xmlns:a16="http://schemas.microsoft.com/office/drawing/2014/main" id="{3AAC6B5A-A03E-46AE-BDEE-5A6C3ECC9A16}"/>
              </a:ext>
            </a:extLst>
          </p:cNvPr>
          <p:cNvSpPr/>
          <p:nvPr/>
        </p:nvSpPr>
        <p:spPr>
          <a:xfrm>
            <a:off x="8472489" y="5181600"/>
            <a:ext cx="428625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0" name="Right Arrow 49">
            <a:extLst>
              <a:ext uri="{FF2B5EF4-FFF2-40B4-BE49-F238E27FC236}">
                <a16:creationId xmlns:a16="http://schemas.microsoft.com/office/drawing/2014/main" id="{035F06F4-496B-4BB1-9773-2E880EDB1697}"/>
              </a:ext>
            </a:extLst>
          </p:cNvPr>
          <p:cNvSpPr/>
          <p:nvPr/>
        </p:nvSpPr>
        <p:spPr>
          <a:xfrm>
            <a:off x="8472489" y="5562600"/>
            <a:ext cx="428625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C57CD104-B1EA-43A9-80D5-8C0E655EFC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51560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400" dirty="0"/>
              <a:t>Components of the GraphLab Engine: The Data-Graph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D5D1F092-F5CC-4F49-8CF0-C216E1D2249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572000"/>
          </a:xfrm>
        </p:spPr>
        <p:txBody>
          <a:bodyPr/>
          <a:lstStyle/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/>
              <a:t>The GraphLab engine incorporates three main parts: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000" dirty="0"/>
              <a:t>The</a:t>
            </a:r>
            <a:r>
              <a:rPr lang="en-US" altLang="en-US" sz="2000" dirty="0">
                <a:solidFill>
                  <a:srgbClr val="7F7F7F"/>
                </a:solidFill>
              </a:rPr>
              <a:t> </a:t>
            </a:r>
            <a:r>
              <a:rPr lang="en-US" altLang="en-US" sz="2000" dirty="0">
                <a:solidFill>
                  <a:srgbClr val="0070C0"/>
                </a:solidFill>
              </a:rPr>
              <a:t>data-graph</a:t>
            </a:r>
            <a:r>
              <a:rPr lang="en-US" altLang="en-US" sz="2000" dirty="0"/>
              <a:t>, which represents the user program state at a cluster machine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i="1" dirty="0">
              <a:solidFill>
                <a:srgbClr val="0000F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15365" name="TextBox 6">
            <a:extLst>
              <a:ext uri="{FF2B5EF4-FFF2-40B4-BE49-F238E27FC236}">
                <a16:creationId xmlns:a16="http://schemas.microsoft.com/office/drawing/2014/main" id="{E44DAF44-1B9B-463B-8824-3D26B32CD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5914" y="5822950"/>
            <a:ext cx="40544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rPr>
              <a:t>Data-Graph</a:t>
            </a:r>
          </a:p>
        </p:txBody>
      </p:sp>
      <p:grpSp>
        <p:nvGrpSpPr>
          <p:cNvPr id="15366" name="Group 150">
            <a:extLst>
              <a:ext uri="{FF2B5EF4-FFF2-40B4-BE49-F238E27FC236}">
                <a16:creationId xmlns:a16="http://schemas.microsoft.com/office/drawing/2014/main" id="{EBC74CB4-7162-4DE4-A42B-BDDC1E2E8B0A}"/>
              </a:ext>
            </a:extLst>
          </p:cNvPr>
          <p:cNvGrpSpPr>
            <a:grpSpLocks/>
          </p:cNvGrpSpPr>
          <p:nvPr/>
        </p:nvGrpSpPr>
        <p:grpSpPr bwMode="auto">
          <a:xfrm>
            <a:off x="3600450" y="2851150"/>
            <a:ext cx="5105400" cy="2971800"/>
            <a:chOff x="2659383" y="2354414"/>
            <a:chExt cx="3699724" cy="2361854"/>
          </a:xfrm>
        </p:grpSpPr>
        <p:grpSp>
          <p:nvGrpSpPr>
            <p:cNvPr id="15396" name="Group 151">
              <a:extLst>
                <a:ext uri="{FF2B5EF4-FFF2-40B4-BE49-F238E27FC236}">
                  <a16:creationId xmlns:a16="http://schemas.microsoft.com/office/drawing/2014/main" id="{71A3C000-4F03-4695-A6D5-03EA2948542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66534" y="3390380"/>
              <a:ext cx="2485423" cy="289921"/>
              <a:chOff x="2112145" y="2360781"/>
              <a:chExt cx="2485423" cy="289921"/>
            </a:xfrm>
          </p:grpSpPr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B5812A7F-72F7-4830-96DD-0B712C171C90}"/>
                  </a:ext>
                </a:extLst>
              </p:cNvPr>
              <p:cNvSpPr/>
              <p:nvPr/>
            </p:nvSpPr>
            <p:spPr bwMode="auto">
              <a:xfrm>
                <a:off x="2112412" y="2360650"/>
                <a:ext cx="289904" cy="29018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FFAEFE0D-0181-4F3D-B734-87AB1C053A66}"/>
                  </a:ext>
                </a:extLst>
              </p:cNvPr>
              <p:cNvSpPr/>
              <p:nvPr/>
            </p:nvSpPr>
            <p:spPr bwMode="auto">
              <a:xfrm>
                <a:off x="3209904" y="2360650"/>
                <a:ext cx="289904" cy="29018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C75646C0-6D62-404E-894A-28DCC7664ECB}"/>
                  </a:ext>
                </a:extLst>
              </p:cNvPr>
              <p:cNvSpPr/>
              <p:nvPr/>
            </p:nvSpPr>
            <p:spPr bwMode="auto">
              <a:xfrm>
                <a:off x="4307397" y="2360650"/>
                <a:ext cx="289904" cy="29018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</p:grpSp>
        <p:grpSp>
          <p:nvGrpSpPr>
            <p:cNvPr id="15397" name="Group 152">
              <a:extLst>
                <a:ext uri="{FF2B5EF4-FFF2-40B4-BE49-F238E27FC236}">
                  <a16:creationId xmlns:a16="http://schemas.microsoft.com/office/drawing/2014/main" id="{3C9BE488-2951-4DAE-9656-58E192A9A3B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59383" y="4418908"/>
              <a:ext cx="3699724" cy="297360"/>
              <a:chOff x="1519063" y="3382942"/>
              <a:chExt cx="3699724" cy="297360"/>
            </a:xfrm>
          </p:grpSpPr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1211D76B-F917-4ABB-A80A-866C20EB9796}"/>
                  </a:ext>
                </a:extLst>
              </p:cNvPr>
              <p:cNvSpPr/>
              <p:nvPr/>
            </p:nvSpPr>
            <p:spPr bwMode="auto">
              <a:xfrm>
                <a:off x="4928883" y="3382547"/>
                <a:ext cx="289904" cy="29018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731BCC70-CF4F-4825-ADC6-7DF0337CDE42}"/>
                  </a:ext>
                </a:extLst>
              </p:cNvPr>
              <p:cNvSpPr/>
              <p:nvPr/>
            </p:nvSpPr>
            <p:spPr bwMode="auto">
              <a:xfrm>
                <a:off x="3792277" y="3390117"/>
                <a:ext cx="289904" cy="29018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C02BB123-8E11-4FDE-9E0A-B1E08EBDF40B}"/>
                  </a:ext>
                </a:extLst>
              </p:cNvPr>
              <p:cNvSpPr/>
              <p:nvPr/>
            </p:nvSpPr>
            <p:spPr bwMode="auto">
              <a:xfrm>
                <a:off x="2655670" y="3382547"/>
                <a:ext cx="289904" cy="29018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B7113F8A-AEDE-4C57-A30E-8847AB0C61DB}"/>
                  </a:ext>
                </a:extLst>
              </p:cNvPr>
              <p:cNvSpPr/>
              <p:nvPr/>
            </p:nvSpPr>
            <p:spPr bwMode="auto">
              <a:xfrm>
                <a:off x="1519063" y="3390117"/>
                <a:ext cx="289904" cy="29018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</p:grpSp>
        <p:grpSp>
          <p:nvGrpSpPr>
            <p:cNvPr id="15398" name="Group 153">
              <a:extLst>
                <a:ext uri="{FF2B5EF4-FFF2-40B4-BE49-F238E27FC236}">
                  <a16:creationId xmlns:a16="http://schemas.microsoft.com/office/drawing/2014/main" id="{42D1D34C-5F09-4F57-8A35-8DE5D29E7FA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59383" y="2354414"/>
              <a:ext cx="3699724" cy="297360"/>
              <a:chOff x="1526502" y="1318448"/>
              <a:chExt cx="3699724" cy="297360"/>
            </a:xfrm>
          </p:grpSpPr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F1E9920E-A229-4E9D-8115-A49E854AACBA}"/>
                  </a:ext>
                </a:extLst>
              </p:cNvPr>
              <p:cNvSpPr/>
              <p:nvPr/>
            </p:nvSpPr>
            <p:spPr bwMode="auto">
              <a:xfrm>
                <a:off x="4936322" y="1318448"/>
                <a:ext cx="289904" cy="29018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F09A1B91-15BE-43B8-B1B6-B5BF44C5642E}"/>
                  </a:ext>
                </a:extLst>
              </p:cNvPr>
              <p:cNvSpPr/>
              <p:nvPr/>
            </p:nvSpPr>
            <p:spPr bwMode="auto">
              <a:xfrm>
                <a:off x="3799716" y="1326018"/>
                <a:ext cx="289904" cy="29018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E03EF1EF-6215-4364-A359-DC18CD147C18}"/>
                  </a:ext>
                </a:extLst>
              </p:cNvPr>
              <p:cNvSpPr/>
              <p:nvPr/>
            </p:nvSpPr>
            <p:spPr bwMode="auto">
              <a:xfrm>
                <a:off x="2663109" y="1318448"/>
                <a:ext cx="289904" cy="29018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BA1A8434-2D09-4CB7-B39F-0FCFDFEE2C02}"/>
                  </a:ext>
                </a:extLst>
              </p:cNvPr>
              <p:cNvSpPr/>
              <p:nvPr/>
            </p:nvSpPr>
            <p:spPr bwMode="auto">
              <a:xfrm>
                <a:off x="1526502" y="1326018"/>
                <a:ext cx="289904" cy="29018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</p:grpSp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id="{4D19B50A-7B5D-453B-8534-AF867CCDAECC}"/>
                </a:ext>
              </a:extLst>
            </p:cNvPr>
            <p:cNvCxnSpPr/>
            <p:nvPr/>
          </p:nvCxnSpPr>
          <p:spPr bwMode="auto">
            <a:xfrm flipV="1">
              <a:off x="2949287" y="2507077"/>
              <a:ext cx="846703" cy="7570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CF00417D-9873-4ED4-87DB-2B86F27653D0}"/>
                </a:ext>
              </a:extLst>
            </p:cNvPr>
            <p:cNvCxnSpPr>
              <a:stCxn id="82" idx="6"/>
              <a:endCxn id="81" idx="2"/>
            </p:cNvCxnSpPr>
            <p:nvPr/>
          </p:nvCxnSpPr>
          <p:spPr bwMode="auto">
            <a:xfrm>
              <a:off x="4085893" y="2499507"/>
              <a:ext cx="846703" cy="7570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587526C2-61E5-4B48-AA74-00E38CBDB028}"/>
                </a:ext>
              </a:extLst>
            </p:cNvPr>
            <p:cNvCxnSpPr>
              <a:stCxn id="81" idx="6"/>
              <a:endCxn id="80" idx="2"/>
            </p:cNvCxnSpPr>
            <p:nvPr/>
          </p:nvCxnSpPr>
          <p:spPr bwMode="auto">
            <a:xfrm flipV="1">
              <a:off x="5222500" y="2499507"/>
              <a:ext cx="846703" cy="7570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D7F2890C-C524-4986-9F0F-6FEE95BA77BC}"/>
                </a:ext>
              </a:extLst>
            </p:cNvPr>
            <p:cNvCxnSpPr>
              <a:endCxn id="82" idx="3"/>
            </p:cNvCxnSpPr>
            <p:nvPr/>
          </p:nvCxnSpPr>
          <p:spPr bwMode="auto">
            <a:xfrm rot="5400000" flipH="1" flipV="1">
              <a:off x="3260625" y="2855216"/>
              <a:ext cx="831444" cy="32441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B01C7C18-096F-4958-AC9C-BEC4BFB5AFF1}"/>
                </a:ext>
              </a:extLst>
            </p:cNvPr>
            <p:cNvCxnSpPr>
              <a:stCxn id="89" idx="1"/>
              <a:endCxn id="81" idx="5"/>
            </p:cNvCxnSpPr>
            <p:nvPr/>
          </p:nvCxnSpPr>
          <p:spPr bwMode="auto">
            <a:xfrm rot="16200000" flipV="1">
              <a:off x="4930207" y="2859001"/>
              <a:ext cx="823874" cy="32441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4E65C6DE-A1D0-4C0F-ADD7-27A445B29B01}"/>
                </a:ext>
              </a:extLst>
            </p:cNvPr>
            <p:cNvCxnSpPr>
              <a:endCxn id="81" idx="3"/>
            </p:cNvCxnSpPr>
            <p:nvPr/>
          </p:nvCxnSpPr>
          <p:spPr bwMode="auto">
            <a:xfrm rot="5400000" flipH="1" flipV="1">
              <a:off x="4381460" y="2839444"/>
              <a:ext cx="823874" cy="363530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2" name="Straight Arrow Connector 71">
              <a:extLst>
                <a:ext uri="{FF2B5EF4-FFF2-40B4-BE49-F238E27FC236}">
                  <a16:creationId xmlns:a16="http://schemas.microsoft.com/office/drawing/2014/main" id="{F44EB0F0-C0AC-4B4A-A5FB-42AAF02C7E3B}"/>
                </a:ext>
              </a:extLst>
            </p:cNvPr>
            <p:cNvCxnSpPr>
              <a:endCxn id="82" idx="5"/>
            </p:cNvCxnSpPr>
            <p:nvPr/>
          </p:nvCxnSpPr>
          <p:spPr bwMode="auto">
            <a:xfrm rot="16200000" flipV="1">
              <a:off x="3809371" y="2835659"/>
              <a:ext cx="831444" cy="363530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9280A0FF-5926-4EA5-A30A-8E421A7B5C94}"/>
                </a:ext>
              </a:extLst>
            </p:cNvPr>
            <p:cNvCxnSpPr>
              <a:stCxn id="87" idx="6"/>
              <a:endCxn id="86" idx="2"/>
            </p:cNvCxnSpPr>
            <p:nvPr/>
          </p:nvCxnSpPr>
          <p:spPr bwMode="auto">
            <a:xfrm flipV="1">
              <a:off x="2949287" y="4563606"/>
              <a:ext cx="846703" cy="7570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83239343-2574-4CBF-AFDD-68F51876F309}"/>
                </a:ext>
              </a:extLst>
            </p:cNvPr>
            <p:cNvCxnSpPr>
              <a:stCxn id="86" idx="6"/>
              <a:endCxn id="85" idx="2"/>
            </p:cNvCxnSpPr>
            <p:nvPr/>
          </p:nvCxnSpPr>
          <p:spPr bwMode="auto">
            <a:xfrm>
              <a:off x="4085893" y="4563606"/>
              <a:ext cx="846703" cy="7570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A75F973E-A1E4-4BFD-AA29-17381358F4F9}"/>
                </a:ext>
              </a:extLst>
            </p:cNvPr>
            <p:cNvCxnSpPr>
              <a:stCxn id="85" idx="6"/>
              <a:endCxn id="84" idx="2"/>
            </p:cNvCxnSpPr>
            <p:nvPr/>
          </p:nvCxnSpPr>
          <p:spPr bwMode="auto">
            <a:xfrm flipV="1">
              <a:off x="5222500" y="4563606"/>
              <a:ext cx="846703" cy="7570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652CBF79-67F6-44A6-8020-FA4C732E1F79}"/>
                </a:ext>
              </a:extLst>
            </p:cNvPr>
            <p:cNvCxnSpPr>
              <a:stCxn id="86" idx="1"/>
            </p:cNvCxnSpPr>
            <p:nvPr/>
          </p:nvCxnSpPr>
          <p:spPr bwMode="auto">
            <a:xfrm rot="16200000" flipV="1">
              <a:off x="3264411" y="3887265"/>
              <a:ext cx="823873" cy="32441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47BB8D4B-FDAC-46C7-8C57-A645DCD0760E}"/>
                </a:ext>
              </a:extLst>
            </p:cNvPr>
            <p:cNvCxnSpPr>
              <a:stCxn id="85" idx="7"/>
              <a:endCxn id="89" idx="3"/>
            </p:cNvCxnSpPr>
            <p:nvPr/>
          </p:nvCxnSpPr>
          <p:spPr bwMode="auto">
            <a:xfrm rot="5400000" flipH="1" flipV="1">
              <a:off x="4926422" y="3891050"/>
              <a:ext cx="831443" cy="32441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C4FF0B00-6C32-4D54-A1DB-D6977546B544}"/>
                </a:ext>
              </a:extLst>
            </p:cNvPr>
            <p:cNvCxnSpPr>
              <a:stCxn id="85" idx="1"/>
            </p:cNvCxnSpPr>
            <p:nvPr/>
          </p:nvCxnSpPr>
          <p:spPr bwMode="auto">
            <a:xfrm rot="16200000" flipV="1">
              <a:off x="4377676" y="3871493"/>
              <a:ext cx="831443" cy="363530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9" name="Straight Arrow Connector 78">
              <a:extLst>
                <a:ext uri="{FF2B5EF4-FFF2-40B4-BE49-F238E27FC236}">
                  <a16:creationId xmlns:a16="http://schemas.microsoft.com/office/drawing/2014/main" id="{BCD74501-3780-46C2-A715-BF1A63077198}"/>
                </a:ext>
              </a:extLst>
            </p:cNvPr>
            <p:cNvCxnSpPr>
              <a:stCxn id="86" idx="7"/>
            </p:cNvCxnSpPr>
            <p:nvPr/>
          </p:nvCxnSpPr>
          <p:spPr bwMode="auto">
            <a:xfrm rot="5400000" flipH="1" flipV="1">
              <a:off x="3813157" y="3867709"/>
              <a:ext cx="823873" cy="363530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91" name="Cube 90">
            <a:extLst>
              <a:ext uri="{FF2B5EF4-FFF2-40B4-BE49-F238E27FC236}">
                <a16:creationId xmlns:a16="http://schemas.microsoft.com/office/drawing/2014/main" id="{FD0AC04E-3AB5-4219-8CD4-DFFDB3A83DDC}"/>
              </a:ext>
            </a:extLst>
          </p:cNvPr>
          <p:cNvSpPr/>
          <p:nvPr/>
        </p:nvSpPr>
        <p:spPr>
          <a:xfrm>
            <a:off x="3705225" y="2936875"/>
            <a:ext cx="190500" cy="192088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2" name="Cube 91">
            <a:extLst>
              <a:ext uri="{FF2B5EF4-FFF2-40B4-BE49-F238E27FC236}">
                <a16:creationId xmlns:a16="http://schemas.microsoft.com/office/drawing/2014/main" id="{CEA9DC7C-7A00-4A44-B37E-913614290DE7}"/>
              </a:ext>
            </a:extLst>
          </p:cNvPr>
          <p:cNvSpPr/>
          <p:nvPr/>
        </p:nvSpPr>
        <p:spPr>
          <a:xfrm>
            <a:off x="5273675" y="2936875"/>
            <a:ext cx="190500" cy="192088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3" name="Cube 92">
            <a:extLst>
              <a:ext uri="{FF2B5EF4-FFF2-40B4-BE49-F238E27FC236}">
                <a16:creationId xmlns:a16="http://schemas.microsoft.com/office/drawing/2014/main" id="{28720BAE-702B-426E-9793-7DD2A0A514A8}"/>
              </a:ext>
            </a:extLst>
          </p:cNvPr>
          <p:cNvSpPr/>
          <p:nvPr/>
        </p:nvSpPr>
        <p:spPr>
          <a:xfrm>
            <a:off x="3705225" y="5545139"/>
            <a:ext cx="190500" cy="192087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4" name="Cube 93">
            <a:extLst>
              <a:ext uri="{FF2B5EF4-FFF2-40B4-BE49-F238E27FC236}">
                <a16:creationId xmlns:a16="http://schemas.microsoft.com/office/drawing/2014/main" id="{444F983F-8910-4ADA-8FD7-283CADBC242E}"/>
              </a:ext>
            </a:extLst>
          </p:cNvPr>
          <p:cNvSpPr/>
          <p:nvPr/>
        </p:nvSpPr>
        <p:spPr>
          <a:xfrm>
            <a:off x="5273675" y="5545139"/>
            <a:ext cx="190500" cy="192087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5" name="Cube 94">
            <a:extLst>
              <a:ext uri="{FF2B5EF4-FFF2-40B4-BE49-F238E27FC236}">
                <a16:creationId xmlns:a16="http://schemas.microsoft.com/office/drawing/2014/main" id="{6A6CBC21-D9F0-4C5C-8E13-723B0826351A}"/>
              </a:ext>
            </a:extLst>
          </p:cNvPr>
          <p:cNvSpPr/>
          <p:nvPr/>
        </p:nvSpPr>
        <p:spPr>
          <a:xfrm>
            <a:off x="6842125" y="2936875"/>
            <a:ext cx="190500" cy="192088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6" name="Cube 95">
            <a:extLst>
              <a:ext uri="{FF2B5EF4-FFF2-40B4-BE49-F238E27FC236}">
                <a16:creationId xmlns:a16="http://schemas.microsoft.com/office/drawing/2014/main" id="{9087B464-7989-4CE9-86A8-8A3CF8CEDEE7}"/>
              </a:ext>
            </a:extLst>
          </p:cNvPr>
          <p:cNvSpPr/>
          <p:nvPr/>
        </p:nvSpPr>
        <p:spPr>
          <a:xfrm>
            <a:off x="8410575" y="2935289"/>
            <a:ext cx="190500" cy="192087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7" name="Cube 96">
            <a:extLst>
              <a:ext uri="{FF2B5EF4-FFF2-40B4-BE49-F238E27FC236}">
                <a16:creationId xmlns:a16="http://schemas.microsoft.com/office/drawing/2014/main" id="{C104A4E3-71CD-44B0-A5D4-284B2C00F954}"/>
              </a:ext>
            </a:extLst>
          </p:cNvPr>
          <p:cNvSpPr/>
          <p:nvPr/>
        </p:nvSpPr>
        <p:spPr>
          <a:xfrm>
            <a:off x="6842125" y="5545138"/>
            <a:ext cx="190500" cy="1905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8" name="Cube 97">
            <a:extLst>
              <a:ext uri="{FF2B5EF4-FFF2-40B4-BE49-F238E27FC236}">
                <a16:creationId xmlns:a16="http://schemas.microsoft.com/office/drawing/2014/main" id="{A11721B0-865D-4D43-B7E4-6ADD42912087}"/>
              </a:ext>
            </a:extLst>
          </p:cNvPr>
          <p:cNvSpPr/>
          <p:nvPr/>
        </p:nvSpPr>
        <p:spPr>
          <a:xfrm>
            <a:off x="8410575" y="5543550"/>
            <a:ext cx="190500" cy="192088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9" name="Cube 98">
            <a:extLst>
              <a:ext uri="{FF2B5EF4-FFF2-40B4-BE49-F238E27FC236}">
                <a16:creationId xmlns:a16="http://schemas.microsoft.com/office/drawing/2014/main" id="{0F5DE062-3E7C-4855-A021-0521A188E5A8}"/>
              </a:ext>
            </a:extLst>
          </p:cNvPr>
          <p:cNvSpPr/>
          <p:nvPr/>
        </p:nvSpPr>
        <p:spPr>
          <a:xfrm>
            <a:off x="4529139" y="4241800"/>
            <a:ext cx="192087" cy="1905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0" name="Cube 99">
            <a:extLst>
              <a:ext uri="{FF2B5EF4-FFF2-40B4-BE49-F238E27FC236}">
                <a16:creationId xmlns:a16="http://schemas.microsoft.com/office/drawing/2014/main" id="{6887BD7B-F488-49CB-8AC3-A9062E1262B3}"/>
              </a:ext>
            </a:extLst>
          </p:cNvPr>
          <p:cNvSpPr/>
          <p:nvPr/>
        </p:nvSpPr>
        <p:spPr>
          <a:xfrm>
            <a:off x="6057900" y="4241800"/>
            <a:ext cx="190500" cy="1905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1" name="Cube 100">
            <a:extLst>
              <a:ext uri="{FF2B5EF4-FFF2-40B4-BE49-F238E27FC236}">
                <a16:creationId xmlns:a16="http://schemas.microsoft.com/office/drawing/2014/main" id="{6C9A3F65-A9B9-4300-9C3E-8C0D1AC5BA84}"/>
              </a:ext>
            </a:extLst>
          </p:cNvPr>
          <p:cNvSpPr/>
          <p:nvPr/>
        </p:nvSpPr>
        <p:spPr>
          <a:xfrm>
            <a:off x="7572375" y="4241800"/>
            <a:ext cx="192088" cy="1905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" name="Cube 101">
            <a:extLst>
              <a:ext uri="{FF2B5EF4-FFF2-40B4-BE49-F238E27FC236}">
                <a16:creationId xmlns:a16="http://schemas.microsoft.com/office/drawing/2014/main" id="{56E8D603-E7A5-49A0-BDD8-7783E3DE9768}"/>
              </a:ext>
            </a:extLst>
          </p:cNvPr>
          <p:cNvSpPr/>
          <p:nvPr/>
        </p:nvSpPr>
        <p:spPr>
          <a:xfrm>
            <a:off x="4392614" y="2936875"/>
            <a:ext cx="192087" cy="192088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3" name="Cube 102">
            <a:extLst>
              <a:ext uri="{FF2B5EF4-FFF2-40B4-BE49-F238E27FC236}">
                <a16:creationId xmlns:a16="http://schemas.microsoft.com/office/drawing/2014/main" id="{2E809E2A-8DF7-4AC2-8406-758C061C9106}"/>
              </a:ext>
            </a:extLst>
          </p:cNvPr>
          <p:cNvSpPr/>
          <p:nvPr/>
        </p:nvSpPr>
        <p:spPr>
          <a:xfrm>
            <a:off x="6057900" y="2951164"/>
            <a:ext cx="190500" cy="192087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4" name="Cube 103">
            <a:extLst>
              <a:ext uri="{FF2B5EF4-FFF2-40B4-BE49-F238E27FC236}">
                <a16:creationId xmlns:a16="http://schemas.microsoft.com/office/drawing/2014/main" id="{1BE971E0-F9FD-4A2D-8E0A-94619F10FE60}"/>
              </a:ext>
            </a:extLst>
          </p:cNvPr>
          <p:cNvSpPr/>
          <p:nvPr/>
        </p:nvSpPr>
        <p:spPr>
          <a:xfrm>
            <a:off x="4392614" y="5543550"/>
            <a:ext cx="192087" cy="192088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5" name="Cube 104">
            <a:extLst>
              <a:ext uri="{FF2B5EF4-FFF2-40B4-BE49-F238E27FC236}">
                <a16:creationId xmlns:a16="http://schemas.microsoft.com/office/drawing/2014/main" id="{2760A893-CF4F-42B9-BC80-999AFB9E5432}"/>
              </a:ext>
            </a:extLst>
          </p:cNvPr>
          <p:cNvSpPr/>
          <p:nvPr/>
        </p:nvSpPr>
        <p:spPr>
          <a:xfrm>
            <a:off x="6057900" y="5557839"/>
            <a:ext cx="190500" cy="192087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6" name="Cube 105">
            <a:extLst>
              <a:ext uri="{FF2B5EF4-FFF2-40B4-BE49-F238E27FC236}">
                <a16:creationId xmlns:a16="http://schemas.microsoft.com/office/drawing/2014/main" id="{CC1B82CC-1954-4B58-A4E0-1A142D0FA481}"/>
              </a:ext>
            </a:extLst>
          </p:cNvPr>
          <p:cNvSpPr/>
          <p:nvPr/>
        </p:nvSpPr>
        <p:spPr>
          <a:xfrm>
            <a:off x="7675564" y="2951164"/>
            <a:ext cx="192087" cy="192087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7" name="Cube 106">
            <a:extLst>
              <a:ext uri="{FF2B5EF4-FFF2-40B4-BE49-F238E27FC236}">
                <a16:creationId xmlns:a16="http://schemas.microsoft.com/office/drawing/2014/main" id="{5177C830-0D79-4C82-B23B-CF71047BB8B0}"/>
              </a:ext>
            </a:extLst>
          </p:cNvPr>
          <p:cNvSpPr/>
          <p:nvPr/>
        </p:nvSpPr>
        <p:spPr>
          <a:xfrm>
            <a:off x="7675564" y="5557839"/>
            <a:ext cx="192087" cy="192087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8" name="Cube 107">
            <a:extLst>
              <a:ext uri="{FF2B5EF4-FFF2-40B4-BE49-F238E27FC236}">
                <a16:creationId xmlns:a16="http://schemas.microsoft.com/office/drawing/2014/main" id="{07D45F3B-97BB-4748-8BCB-65062A100622}"/>
              </a:ext>
            </a:extLst>
          </p:cNvPr>
          <p:cNvSpPr/>
          <p:nvPr/>
        </p:nvSpPr>
        <p:spPr>
          <a:xfrm>
            <a:off x="7207250" y="3594100"/>
            <a:ext cx="192088" cy="192088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9" name="Cube 108">
            <a:extLst>
              <a:ext uri="{FF2B5EF4-FFF2-40B4-BE49-F238E27FC236}">
                <a16:creationId xmlns:a16="http://schemas.microsoft.com/office/drawing/2014/main" id="{2BFAC564-459D-44DF-B7E6-FAEDA2BD829B}"/>
              </a:ext>
            </a:extLst>
          </p:cNvPr>
          <p:cNvSpPr/>
          <p:nvPr/>
        </p:nvSpPr>
        <p:spPr>
          <a:xfrm>
            <a:off x="7207250" y="4887914"/>
            <a:ext cx="192088" cy="192087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0" name="Cube 109">
            <a:extLst>
              <a:ext uri="{FF2B5EF4-FFF2-40B4-BE49-F238E27FC236}">
                <a16:creationId xmlns:a16="http://schemas.microsoft.com/office/drawing/2014/main" id="{C6EB6EE6-0A97-43FB-80DD-B4FBCA2C7081}"/>
              </a:ext>
            </a:extLst>
          </p:cNvPr>
          <p:cNvSpPr/>
          <p:nvPr/>
        </p:nvSpPr>
        <p:spPr>
          <a:xfrm>
            <a:off x="4906964" y="3594100"/>
            <a:ext cx="192087" cy="192088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1" name="Cube 110">
            <a:extLst>
              <a:ext uri="{FF2B5EF4-FFF2-40B4-BE49-F238E27FC236}">
                <a16:creationId xmlns:a16="http://schemas.microsoft.com/office/drawing/2014/main" id="{D10A63EA-9629-424C-B2D5-B08D9559DE01}"/>
              </a:ext>
            </a:extLst>
          </p:cNvPr>
          <p:cNvSpPr/>
          <p:nvPr/>
        </p:nvSpPr>
        <p:spPr>
          <a:xfrm>
            <a:off x="4906964" y="4887914"/>
            <a:ext cx="192087" cy="192087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2" name="Cube 111">
            <a:extLst>
              <a:ext uri="{FF2B5EF4-FFF2-40B4-BE49-F238E27FC236}">
                <a16:creationId xmlns:a16="http://schemas.microsoft.com/office/drawing/2014/main" id="{D4F60F60-E906-4CEB-A6C2-12F0B7012D5F}"/>
              </a:ext>
            </a:extLst>
          </p:cNvPr>
          <p:cNvSpPr/>
          <p:nvPr/>
        </p:nvSpPr>
        <p:spPr>
          <a:xfrm>
            <a:off x="5665788" y="3594100"/>
            <a:ext cx="190500" cy="192088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3" name="Cube 112">
            <a:extLst>
              <a:ext uri="{FF2B5EF4-FFF2-40B4-BE49-F238E27FC236}">
                <a16:creationId xmlns:a16="http://schemas.microsoft.com/office/drawing/2014/main" id="{B667EE55-EAE2-43A4-99AA-2575C917DECB}"/>
              </a:ext>
            </a:extLst>
          </p:cNvPr>
          <p:cNvSpPr/>
          <p:nvPr/>
        </p:nvSpPr>
        <p:spPr>
          <a:xfrm>
            <a:off x="5665788" y="4887914"/>
            <a:ext cx="190500" cy="192087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4" name="Cube 113">
            <a:extLst>
              <a:ext uri="{FF2B5EF4-FFF2-40B4-BE49-F238E27FC236}">
                <a16:creationId xmlns:a16="http://schemas.microsoft.com/office/drawing/2014/main" id="{D54CBD33-6C42-4411-8DEB-CC6060053472}"/>
              </a:ext>
            </a:extLst>
          </p:cNvPr>
          <p:cNvSpPr/>
          <p:nvPr/>
        </p:nvSpPr>
        <p:spPr>
          <a:xfrm>
            <a:off x="6450013" y="3589339"/>
            <a:ext cx="190500" cy="192087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5" name="Cube 114">
            <a:extLst>
              <a:ext uri="{FF2B5EF4-FFF2-40B4-BE49-F238E27FC236}">
                <a16:creationId xmlns:a16="http://schemas.microsoft.com/office/drawing/2014/main" id="{A6C04483-7A2E-4F3E-83F2-57CEBD6AD18C}"/>
              </a:ext>
            </a:extLst>
          </p:cNvPr>
          <p:cNvSpPr/>
          <p:nvPr/>
        </p:nvSpPr>
        <p:spPr>
          <a:xfrm>
            <a:off x="6450013" y="4883150"/>
            <a:ext cx="190500" cy="192088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7AFA59C4-2183-4EF7-BEE0-4FBA1944E7BD}"/>
              </a:ext>
            </a:extLst>
          </p:cNvPr>
          <p:cNvCxnSpPr/>
          <p:nvPr/>
        </p:nvCxnSpPr>
        <p:spPr>
          <a:xfrm>
            <a:off x="2971800" y="2951163"/>
            <a:ext cx="628650" cy="80962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93" name="TextBox 7167">
            <a:extLst>
              <a:ext uri="{FF2B5EF4-FFF2-40B4-BE49-F238E27FC236}">
                <a16:creationId xmlns:a16="http://schemas.microsoft.com/office/drawing/2014/main" id="{29C6C4DE-9569-41B1-8391-7AFBBF9BA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697163"/>
            <a:ext cx="838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Vertex</a:t>
            </a:r>
          </a:p>
        </p:txBody>
      </p: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9CCCF1C4-35D8-4A0A-8944-71BACD024086}"/>
              </a:ext>
            </a:extLst>
          </p:cNvPr>
          <p:cNvCxnSpPr/>
          <p:nvPr/>
        </p:nvCxnSpPr>
        <p:spPr>
          <a:xfrm flipH="1" flipV="1">
            <a:off x="8077200" y="3065464"/>
            <a:ext cx="762000" cy="896937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95" name="TextBox 122">
            <a:extLst>
              <a:ext uri="{FF2B5EF4-FFF2-40B4-BE49-F238E27FC236}">
                <a16:creationId xmlns:a16="http://schemas.microsoft.com/office/drawing/2014/main" id="{E8BAAA20-AD5D-42CB-AE6A-4D6F47DC9F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55075" y="4054475"/>
            <a:ext cx="723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Edge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Title 4">
            <a:extLst>
              <a:ext uri="{FF2B5EF4-FFF2-40B4-BE49-F238E27FC236}">
                <a16:creationId xmlns:a16="http://schemas.microsoft.com/office/drawing/2014/main" id="{79D41B46-B602-49DE-BDE9-065A50D17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74320"/>
            <a:ext cx="10515600" cy="1325880"/>
          </a:xfrm>
        </p:spPr>
        <p:txBody>
          <a:bodyPr>
            <a:normAutofit/>
          </a:bodyPr>
          <a:lstStyle/>
          <a:p>
            <a:r>
              <a:rPr lang="en-US" altLang="en-US" sz="3400" dirty="0"/>
              <a:t>Components of the GraphLab Engine: The Update Function</a:t>
            </a: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FF0CE7F2-5662-4FAE-9A4C-9F5AD6082D6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572000"/>
          </a:xfrm>
        </p:spPr>
        <p:txBody>
          <a:bodyPr/>
          <a:lstStyle/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/>
              <a:t>The GraphLab engine incorporates three main parts:</a:t>
            </a:r>
          </a:p>
          <a:p>
            <a:pPr marL="800100" lvl="1" indent="-342900" algn="just" eaLnBrk="1" hangingPunct="1">
              <a:buFontTx/>
              <a:buAutoNum type="arabicPeriod" startAt="2"/>
            </a:pPr>
            <a:r>
              <a:rPr lang="en-US" altLang="en-US" sz="2000" dirty="0"/>
              <a:t>The</a:t>
            </a:r>
            <a:r>
              <a:rPr lang="en-US" altLang="en-US" sz="2000" dirty="0">
                <a:solidFill>
                  <a:srgbClr val="7F7F7F"/>
                </a:solidFill>
              </a:rPr>
              <a:t> </a:t>
            </a:r>
            <a:r>
              <a:rPr lang="en-US" altLang="en-US" sz="2000" dirty="0">
                <a:solidFill>
                  <a:srgbClr val="0070C0"/>
                </a:solidFill>
              </a:rPr>
              <a:t>update function</a:t>
            </a:r>
            <a:r>
              <a:rPr lang="en-US" altLang="en-US" sz="2000" dirty="0"/>
              <a:t>, which involves two main sub-functions:</a:t>
            </a:r>
          </a:p>
          <a:p>
            <a:pPr marL="857250" lvl="2" indent="0" algn="just" eaLnBrk="1" hangingPunct="1">
              <a:buNone/>
            </a:pPr>
            <a:r>
              <a:rPr lang="en-US" altLang="en-US" sz="1800" dirty="0"/>
              <a:t>2.1- Altering data within a </a:t>
            </a:r>
            <a:r>
              <a:rPr lang="en-US" altLang="en-US" sz="1800" i="1" dirty="0">
                <a:solidFill>
                  <a:schemeClr val="accent6">
                    <a:lumMod val="75000"/>
                  </a:schemeClr>
                </a:solidFill>
              </a:rPr>
              <a:t>scope</a:t>
            </a:r>
            <a:r>
              <a:rPr lang="en-US" altLang="en-US" sz="1800" dirty="0"/>
              <a:t> of a vertex</a:t>
            </a:r>
          </a:p>
          <a:p>
            <a:pPr marL="857250" lvl="2" indent="0" algn="just" eaLnBrk="1" hangingPunct="1">
              <a:buNone/>
            </a:pPr>
            <a:r>
              <a:rPr lang="en-US" altLang="en-US" sz="1800" dirty="0"/>
              <a:t>2.2- Scheduling future update functions at neighboring vertices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i="1" dirty="0">
              <a:solidFill>
                <a:srgbClr val="0000F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159" name="Freeform 158">
            <a:extLst>
              <a:ext uri="{FF2B5EF4-FFF2-40B4-BE49-F238E27FC236}">
                <a16:creationId xmlns:a16="http://schemas.microsoft.com/office/drawing/2014/main" id="{B812F7A3-DD7F-48A2-A334-42FE9190D3C7}"/>
              </a:ext>
            </a:extLst>
          </p:cNvPr>
          <p:cNvSpPr/>
          <p:nvPr/>
        </p:nvSpPr>
        <p:spPr bwMode="auto">
          <a:xfrm>
            <a:off x="3567112" y="2667000"/>
            <a:ext cx="2903538" cy="4195762"/>
          </a:xfrm>
          <a:custGeom>
            <a:avLst/>
            <a:gdLst>
              <a:gd name="connsiteX0" fmla="*/ 572911 w 1248834"/>
              <a:gd name="connsiteY0" fmla="*/ 390877 h 2964744"/>
              <a:gd name="connsiteX1" fmla="*/ 1199445 w 1248834"/>
              <a:gd name="connsiteY1" fmla="*/ 145344 h 2964744"/>
              <a:gd name="connsiteX2" fmla="*/ 869245 w 1248834"/>
              <a:gd name="connsiteY2" fmla="*/ 1262944 h 2964744"/>
              <a:gd name="connsiteX3" fmla="*/ 1174045 w 1248834"/>
              <a:gd name="connsiteY3" fmla="*/ 2685344 h 2964744"/>
              <a:gd name="connsiteX4" fmla="*/ 666045 w 1248834"/>
              <a:gd name="connsiteY4" fmla="*/ 2744611 h 2964744"/>
              <a:gd name="connsiteX5" fmla="*/ 14111 w 1248834"/>
              <a:gd name="connsiteY5" fmla="*/ 1364544 h 2964744"/>
              <a:gd name="connsiteX6" fmla="*/ 572911 w 1248834"/>
              <a:gd name="connsiteY6" fmla="*/ 390877 h 2964744"/>
              <a:gd name="connsiteX0" fmla="*/ 572911 w 1248834"/>
              <a:gd name="connsiteY0" fmla="*/ 390877 h 2952044"/>
              <a:gd name="connsiteX1" fmla="*/ 1199445 w 1248834"/>
              <a:gd name="connsiteY1" fmla="*/ 145344 h 2952044"/>
              <a:gd name="connsiteX2" fmla="*/ 869245 w 1248834"/>
              <a:gd name="connsiteY2" fmla="*/ 1262944 h 2952044"/>
              <a:gd name="connsiteX3" fmla="*/ 1174045 w 1248834"/>
              <a:gd name="connsiteY3" fmla="*/ 2685344 h 2952044"/>
              <a:gd name="connsiteX4" fmla="*/ 666045 w 1248834"/>
              <a:gd name="connsiteY4" fmla="*/ 2744611 h 2952044"/>
              <a:gd name="connsiteX5" fmla="*/ 14111 w 1248834"/>
              <a:gd name="connsiteY5" fmla="*/ 1440744 h 2952044"/>
              <a:gd name="connsiteX6" fmla="*/ 572911 w 1248834"/>
              <a:gd name="connsiteY6" fmla="*/ 390877 h 2952044"/>
              <a:gd name="connsiteX0" fmla="*/ 572911 w 1248834"/>
              <a:gd name="connsiteY0" fmla="*/ 431800 h 2992967"/>
              <a:gd name="connsiteX1" fmla="*/ 1199445 w 1248834"/>
              <a:gd name="connsiteY1" fmla="*/ 186267 h 2992967"/>
              <a:gd name="connsiteX2" fmla="*/ 869245 w 1248834"/>
              <a:gd name="connsiteY2" fmla="*/ 1549400 h 2992967"/>
              <a:gd name="connsiteX3" fmla="*/ 1174045 w 1248834"/>
              <a:gd name="connsiteY3" fmla="*/ 2726267 h 2992967"/>
              <a:gd name="connsiteX4" fmla="*/ 666045 w 1248834"/>
              <a:gd name="connsiteY4" fmla="*/ 2785534 h 2992967"/>
              <a:gd name="connsiteX5" fmla="*/ 14111 w 1248834"/>
              <a:gd name="connsiteY5" fmla="*/ 1481667 h 2992967"/>
              <a:gd name="connsiteX6" fmla="*/ 572911 w 1248834"/>
              <a:gd name="connsiteY6" fmla="*/ 431800 h 2992967"/>
              <a:gd name="connsiteX0" fmla="*/ 1024100 w 1700023"/>
              <a:gd name="connsiteY0" fmla="*/ 477083 h 3038250"/>
              <a:gd name="connsiteX1" fmla="*/ 1650634 w 1700023"/>
              <a:gd name="connsiteY1" fmla="*/ 231550 h 3038250"/>
              <a:gd name="connsiteX2" fmla="*/ 1320434 w 1700023"/>
              <a:gd name="connsiteY2" fmla="*/ 1594683 h 3038250"/>
              <a:gd name="connsiteX3" fmla="*/ 1625234 w 1700023"/>
              <a:gd name="connsiteY3" fmla="*/ 2771550 h 3038250"/>
              <a:gd name="connsiteX4" fmla="*/ 1117234 w 1700023"/>
              <a:gd name="connsiteY4" fmla="*/ 2830817 h 3038250"/>
              <a:gd name="connsiteX5" fmla="*/ 465300 w 1700023"/>
              <a:gd name="connsiteY5" fmla="*/ 1526950 h 3038250"/>
              <a:gd name="connsiteX6" fmla="*/ 93133 w 1700023"/>
              <a:gd name="connsiteY6" fmla="*/ 174978 h 3038250"/>
              <a:gd name="connsiteX7" fmla="*/ 1024100 w 1700023"/>
              <a:gd name="connsiteY7" fmla="*/ 477083 h 3038250"/>
              <a:gd name="connsiteX0" fmla="*/ 1024100 w 1700023"/>
              <a:gd name="connsiteY0" fmla="*/ 760787 h 2981509"/>
              <a:gd name="connsiteX1" fmla="*/ 1650634 w 1700023"/>
              <a:gd name="connsiteY1" fmla="*/ 174809 h 2981509"/>
              <a:gd name="connsiteX2" fmla="*/ 1320434 w 1700023"/>
              <a:gd name="connsiteY2" fmla="*/ 1537942 h 2981509"/>
              <a:gd name="connsiteX3" fmla="*/ 1625234 w 1700023"/>
              <a:gd name="connsiteY3" fmla="*/ 2714809 h 2981509"/>
              <a:gd name="connsiteX4" fmla="*/ 1117234 w 1700023"/>
              <a:gd name="connsiteY4" fmla="*/ 2774076 h 2981509"/>
              <a:gd name="connsiteX5" fmla="*/ 465300 w 1700023"/>
              <a:gd name="connsiteY5" fmla="*/ 1470209 h 2981509"/>
              <a:gd name="connsiteX6" fmla="*/ 93133 w 1700023"/>
              <a:gd name="connsiteY6" fmla="*/ 118237 h 2981509"/>
              <a:gd name="connsiteX7" fmla="*/ 1024100 w 1700023"/>
              <a:gd name="connsiteY7" fmla="*/ 760787 h 2981509"/>
              <a:gd name="connsiteX0" fmla="*/ 1024100 w 1700023"/>
              <a:gd name="connsiteY0" fmla="*/ 760787 h 2981509"/>
              <a:gd name="connsiteX1" fmla="*/ 1650634 w 1700023"/>
              <a:gd name="connsiteY1" fmla="*/ 174809 h 2981509"/>
              <a:gd name="connsiteX2" fmla="*/ 1320434 w 1700023"/>
              <a:gd name="connsiteY2" fmla="*/ 1537942 h 2981509"/>
              <a:gd name="connsiteX3" fmla="*/ 1625234 w 1700023"/>
              <a:gd name="connsiteY3" fmla="*/ 2714809 h 2981509"/>
              <a:gd name="connsiteX4" fmla="*/ 1117234 w 1700023"/>
              <a:gd name="connsiteY4" fmla="*/ 2774076 h 2981509"/>
              <a:gd name="connsiteX5" fmla="*/ 465300 w 1700023"/>
              <a:gd name="connsiteY5" fmla="*/ 1470209 h 2981509"/>
              <a:gd name="connsiteX6" fmla="*/ 93133 w 1700023"/>
              <a:gd name="connsiteY6" fmla="*/ 118237 h 2981509"/>
              <a:gd name="connsiteX7" fmla="*/ 1024100 w 1700023"/>
              <a:gd name="connsiteY7" fmla="*/ 760787 h 2981509"/>
              <a:gd name="connsiteX0" fmla="*/ 1024100 w 1700023"/>
              <a:gd name="connsiteY0" fmla="*/ 760787 h 2981509"/>
              <a:gd name="connsiteX1" fmla="*/ 1650634 w 1700023"/>
              <a:gd name="connsiteY1" fmla="*/ 174809 h 2981509"/>
              <a:gd name="connsiteX2" fmla="*/ 1320434 w 1700023"/>
              <a:gd name="connsiteY2" fmla="*/ 1537942 h 2981509"/>
              <a:gd name="connsiteX3" fmla="*/ 1625234 w 1700023"/>
              <a:gd name="connsiteY3" fmla="*/ 2714809 h 2981509"/>
              <a:gd name="connsiteX4" fmla="*/ 1117234 w 1700023"/>
              <a:gd name="connsiteY4" fmla="*/ 2774076 h 2981509"/>
              <a:gd name="connsiteX5" fmla="*/ 465300 w 1700023"/>
              <a:gd name="connsiteY5" fmla="*/ 1470209 h 2981509"/>
              <a:gd name="connsiteX6" fmla="*/ 93133 w 1700023"/>
              <a:gd name="connsiteY6" fmla="*/ 118237 h 2981509"/>
              <a:gd name="connsiteX7" fmla="*/ 1024100 w 1700023"/>
              <a:gd name="connsiteY7" fmla="*/ 760787 h 2981509"/>
              <a:gd name="connsiteX0" fmla="*/ 846128 w 1700024"/>
              <a:gd name="connsiteY0" fmla="*/ 760787 h 2981509"/>
              <a:gd name="connsiteX1" fmla="*/ 1625210 w 1700024"/>
              <a:gd name="connsiteY1" fmla="*/ 174809 h 2981509"/>
              <a:gd name="connsiteX2" fmla="*/ 1295010 w 1700024"/>
              <a:gd name="connsiteY2" fmla="*/ 1537942 h 2981509"/>
              <a:gd name="connsiteX3" fmla="*/ 1599810 w 1700024"/>
              <a:gd name="connsiteY3" fmla="*/ 2714809 h 2981509"/>
              <a:gd name="connsiteX4" fmla="*/ 1091810 w 1700024"/>
              <a:gd name="connsiteY4" fmla="*/ 2774076 h 2981509"/>
              <a:gd name="connsiteX5" fmla="*/ 439876 w 1700024"/>
              <a:gd name="connsiteY5" fmla="*/ 1470209 h 2981509"/>
              <a:gd name="connsiteX6" fmla="*/ 67709 w 1700024"/>
              <a:gd name="connsiteY6" fmla="*/ 118237 h 2981509"/>
              <a:gd name="connsiteX7" fmla="*/ 846128 w 1700024"/>
              <a:gd name="connsiteY7" fmla="*/ 760787 h 2981509"/>
              <a:gd name="connsiteX0" fmla="*/ 846128 w 1633677"/>
              <a:gd name="connsiteY0" fmla="*/ 923388 h 3144110"/>
              <a:gd name="connsiteX1" fmla="*/ 1453803 w 1633677"/>
              <a:gd name="connsiteY1" fmla="*/ 129526 h 3144110"/>
              <a:gd name="connsiteX2" fmla="*/ 1295010 w 1633677"/>
              <a:gd name="connsiteY2" fmla="*/ 1700543 h 3144110"/>
              <a:gd name="connsiteX3" fmla="*/ 1599810 w 1633677"/>
              <a:gd name="connsiteY3" fmla="*/ 2877410 h 3144110"/>
              <a:gd name="connsiteX4" fmla="*/ 1091810 w 1633677"/>
              <a:gd name="connsiteY4" fmla="*/ 2936677 h 3144110"/>
              <a:gd name="connsiteX5" fmla="*/ 439876 w 1633677"/>
              <a:gd name="connsiteY5" fmla="*/ 1632810 h 3144110"/>
              <a:gd name="connsiteX6" fmla="*/ 67709 w 1633677"/>
              <a:gd name="connsiteY6" fmla="*/ 280838 h 3144110"/>
              <a:gd name="connsiteX7" fmla="*/ 846128 w 1633677"/>
              <a:gd name="connsiteY7" fmla="*/ 923388 h 3144110"/>
              <a:gd name="connsiteX0" fmla="*/ 846128 w 1633677"/>
              <a:gd name="connsiteY0" fmla="*/ 1061563 h 3282285"/>
              <a:gd name="connsiteX1" fmla="*/ 1453803 w 1633677"/>
              <a:gd name="connsiteY1" fmla="*/ 267701 h 3282285"/>
              <a:gd name="connsiteX2" fmla="*/ 1295010 w 1633677"/>
              <a:gd name="connsiteY2" fmla="*/ 1838718 h 3282285"/>
              <a:gd name="connsiteX3" fmla="*/ 1599810 w 1633677"/>
              <a:gd name="connsiteY3" fmla="*/ 3015585 h 3282285"/>
              <a:gd name="connsiteX4" fmla="*/ 1091810 w 1633677"/>
              <a:gd name="connsiteY4" fmla="*/ 3074852 h 3282285"/>
              <a:gd name="connsiteX5" fmla="*/ 439876 w 1633677"/>
              <a:gd name="connsiteY5" fmla="*/ 1770985 h 3282285"/>
              <a:gd name="connsiteX6" fmla="*/ 67709 w 1633677"/>
              <a:gd name="connsiteY6" fmla="*/ 419013 h 3282285"/>
              <a:gd name="connsiteX7" fmla="*/ 846128 w 1633677"/>
              <a:gd name="connsiteY7" fmla="*/ 1061563 h 3282285"/>
              <a:gd name="connsiteX0" fmla="*/ 846128 w 1791173"/>
              <a:gd name="connsiteY0" fmla="*/ 1061563 h 3282285"/>
              <a:gd name="connsiteX1" fmla="*/ 1453803 w 1791173"/>
              <a:gd name="connsiteY1" fmla="*/ 267701 h 3282285"/>
              <a:gd name="connsiteX2" fmla="*/ 1295010 w 1791173"/>
              <a:gd name="connsiteY2" fmla="*/ 1838718 h 3282285"/>
              <a:gd name="connsiteX3" fmla="*/ 1599810 w 1791173"/>
              <a:gd name="connsiteY3" fmla="*/ 3015585 h 3282285"/>
              <a:gd name="connsiteX4" fmla="*/ 1091810 w 1791173"/>
              <a:gd name="connsiteY4" fmla="*/ 3074852 h 3282285"/>
              <a:gd name="connsiteX5" fmla="*/ 439876 w 1791173"/>
              <a:gd name="connsiteY5" fmla="*/ 1770985 h 3282285"/>
              <a:gd name="connsiteX6" fmla="*/ 67709 w 1791173"/>
              <a:gd name="connsiteY6" fmla="*/ 419013 h 3282285"/>
              <a:gd name="connsiteX7" fmla="*/ 846128 w 1791173"/>
              <a:gd name="connsiteY7" fmla="*/ 1061563 h 3282285"/>
              <a:gd name="connsiteX0" fmla="*/ 846128 w 1791173"/>
              <a:gd name="connsiteY0" fmla="*/ 1061563 h 3282285"/>
              <a:gd name="connsiteX1" fmla="*/ 1453803 w 1791173"/>
              <a:gd name="connsiteY1" fmla="*/ 267701 h 3282285"/>
              <a:gd name="connsiteX2" fmla="*/ 1295010 w 1791173"/>
              <a:gd name="connsiteY2" fmla="*/ 1838718 h 3282285"/>
              <a:gd name="connsiteX3" fmla="*/ 1599810 w 1791173"/>
              <a:gd name="connsiteY3" fmla="*/ 3015585 h 3282285"/>
              <a:gd name="connsiteX4" fmla="*/ 1091810 w 1791173"/>
              <a:gd name="connsiteY4" fmla="*/ 3074852 h 3282285"/>
              <a:gd name="connsiteX5" fmla="*/ 439876 w 1791173"/>
              <a:gd name="connsiteY5" fmla="*/ 1770985 h 3282285"/>
              <a:gd name="connsiteX6" fmla="*/ 67709 w 1791173"/>
              <a:gd name="connsiteY6" fmla="*/ 419013 h 3282285"/>
              <a:gd name="connsiteX7" fmla="*/ 846128 w 1791173"/>
              <a:gd name="connsiteY7" fmla="*/ 1061563 h 3282285"/>
              <a:gd name="connsiteX0" fmla="*/ 1031226 w 1976271"/>
              <a:gd name="connsiteY0" fmla="*/ 1061563 h 3282285"/>
              <a:gd name="connsiteX1" fmla="*/ 1638901 w 1976271"/>
              <a:gd name="connsiteY1" fmla="*/ 267701 h 3282285"/>
              <a:gd name="connsiteX2" fmla="*/ 1480108 w 1976271"/>
              <a:gd name="connsiteY2" fmla="*/ 1838718 h 3282285"/>
              <a:gd name="connsiteX3" fmla="*/ 1784908 w 1976271"/>
              <a:gd name="connsiteY3" fmla="*/ 3015585 h 3282285"/>
              <a:gd name="connsiteX4" fmla="*/ 1276908 w 1976271"/>
              <a:gd name="connsiteY4" fmla="*/ 3074852 h 3282285"/>
              <a:gd name="connsiteX5" fmla="*/ 624974 w 1976271"/>
              <a:gd name="connsiteY5" fmla="*/ 1770985 h 3282285"/>
              <a:gd name="connsiteX6" fmla="*/ 252807 w 1976271"/>
              <a:gd name="connsiteY6" fmla="*/ 419013 h 3282285"/>
              <a:gd name="connsiteX7" fmla="*/ 1031226 w 1976271"/>
              <a:gd name="connsiteY7" fmla="*/ 1061563 h 3282285"/>
              <a:gd name="connsiteX0" fmla="*/ 1031226 w 1976271"/>
              <a:gd name="connsiteY0" fmla="*/ 1061563 h 3087587"/>
              <a:gd name="connsiteX1" fmla="*/ 1638901 w 1976271"/>
              <a:gd name="connsiteY1" fmla="*/ 267701 h 3087587"/>
              <a:gd name="connsiteX2" fmla="*/ 1480108 w 1976271"/>
              <a:gd name="connsiteY2" fmla="*/ 1838718 h 3087587"/>
              <a:gd name="connsiteX3" fmla="*/ 1784908 w 1976271"/>
              <a:gd name="connsiteY3" fmla="*/ 3015585 h 3087587"/>
              <a:gd name="connsiteX4" fmla="*/ 1020080 w 1976271"/>
              <a:gd name="connsiteY4" fmla="*/ 2270729 h 3087587"/>
              <a:gd name="connsiteX5" fmla="*/ 624974 w 1976271"/>
              <a:gd name="connsiteY5" fmla="*/ 1770985 h 3087587"/>
              <a:gd name="connsiteX6" fmla="*/ 252807 w 1976271"/>
              <a:gd name="connsiteY6" fmla="*/ 419013 h 3087587"/>
              <a:gd name="connsiteX7" fmla="*/ 1031226 w 1976271"/>
              <a:gd name="connsiteY7" fmla="*/ 1061563 h 3087587"/>
              <a:gd name="connsiteX0" fmla="*/ 1031226 w 1976271"/>
              <a:gd name="connsiteY0" fmla="*/ 1061563 h 3087587"/>
              <a:gd name="connsiteX1" fmla="*/ 1638901 w 1976271"/>
              <a:gd name="connsiteY1" fmla="*/ 267701 h 3087587"/>
              <a:gd name="connsiteX2" fmla="*/ 1480108 w 1976271"/>
              <a:gd name="connsiteY2" fmla="*/ 1838718 h 3087587"/>
              <a:gd name="connsiteX3" fmla="*/ 1784908 w 1976271"/>
              <a:gd name="connsiteY3" fmla="*/ 3015585 h 3087587"/>
              <a:gd name="connsiteX4" fmla="*/ 1020080 w 1976271"/>
              <a:gd name="connsiteY4" fmla="*/ 2270729 h 3087587"/>
              <a:gd name="connsiteX5" fmla="*/ 624974 w 1976271"/>
              <a:gd name="connsiteY5" fmla="*/ 1770985 h 3087587"/>
              <a:gd name="connsiteX6" fmla="*/ 252807 w 1976271"/>
              <a:gd name="connsiteY6" fmla="*/ 419013 h 3087587"/>
              <a:gd name="connsiteX7" fmla="*/ 1031226 w 1976271"/>
              <a:gd name="connsiteY7" fmla="*/ 1061563 h 3087587"/>
              <a:gd name="connsiteX0" fmla="*/ 1031226 w 1976271"/>
              <a:gd name="connsiteY0" fmla="*/ 1061563 h 3087587"/>
              <a:gd name="connsiteX1" fmla="*/ 1638901 w 1976271"/>
              <a:gd name="connsiteY1" fmla="*/ 267701 h 3087587"/>
              <a:gd name="connsiteX2" fmla="*/ 1480108 w 1976271"/>
              <a:gd name="connsiteY2" fmla="*/ 1838718 h 3087587"/>
              <a:gd name="connsiteX3" fmla="*/ 1784908 w 1976271"/>
              <a:gd name="connsiteY3" fmla="*/ 3015585 h 3087587"/>
              <a:gd name="connsiteX4" fmla="*/ 1020080 w 1976271"/>
              <a:gd name="connsiteY4" fmla="*/ 2270729 h 3087587"/>
              <a:gd name="connsiteX5" fmla="*/ 624974 w 1976271"/>
              <a:gd name="connsiteY5" fmla="*/ 1770985 h 3087587"/>
              <a:gd name="connsiteX6" fmla="*/ 252807 w 1976271"/>
              <a:gd name="connsiteY6" fmla="*/ 419013 h 3087587"/>
              <a:gd name="connsiteX7" fmla="*/ 1031226 w 1976271"/>
              <a:gd name="connsiteY7" fmla="*/ 1061563 h 3087587"/>
              <a:gd name="connsiteX0" fmla="*/ 1031226 w 1976271"/>
              <a:gd name="connsiteY0" fmla="*/ 1061563 h 3147447"/>
              <a:gd name="connsiteX1" fmla="*/ 1638901 w 1976271"/>
              <a:gd name="connsiteY1" fmla="*/ 267701 h 3147447"/>
              <a:gd name="connsiteX2" fmla="*/ 1480108 w 1976271"/>
              <a:gd name="connsiteY2" fmla="*/ 1838718 h 3147447"/>
              <a:gd name="connsiteX3" fmla="*/ 1577770 w 1976271"/>
              <a:gd name="connsiteY3" fmla="*/ 3075445 h 3147447"/>
              <a:gd name="connsiteX4" fmla="*/ 1020080 w 1976271"/>
              <a:gd name="connsiteY4" fmla="*/ 2270729 h 3147447"/>
              <a:gd name="connsiteX5" fmla="*/ 624974 w 1976271"/>
              <a:gd name="connsiteY5" fmla="*/ 1770985 h 3147447"/>
              <a:gd name="connsiteX6" fmla="*/ 252807 w 1976271"/>
              <a:gd name="connsiteY6" fmla="*/ 419013 h 3147447"/>
              <a:gd name="connsiteX7" fmla="*/ 1031226 w 1976271"/>
              <a:gd name="connsiteY7" fmla="*/ 1061563 h 3147447"/>
              <a:gd name="connsiteX0" fmla="*/ 1031226 w 1976271"/>
              <a:gd name="connsiteY0" fmla="*/ 1061563 h 3262333"/>
              <a:gd name="connsiteX1" fmla="*/ 1638901 w 1976271"/>
              <a:gd name="connsiteY1" fmla="*/ 267701 h 3262333"/>
              <a:gd name="connsiteX2" fmla="*/ 1480108 w 1976271"/>
              <a:gd name="connsiteY2" fmla="*/ 1838718 h 3262333"/>
              <a:gd name="connsiteX3" fmla="*/ 1577770 w 1976271"/>
              <a:gd name="connsiteY3" fmla="*/ 3075445 h 3262333"/>
              <a:gd name="connsiteX4" fmla="*/ 1020080 w 1976271"/>
              <a:gd name="connsiteY4" fmla="*/ 2270729 h 3262333"/>
              <a:gd name="connsiteX5" fmla="*/ 624974 w 1976271"/>
              <a:gd name="connsiteY5" fmla="*/ 1770985 h 3262333"/>
              <a:gd name="connsiteX6" fmla="*/ 252807 w 1976271"/>
              <a:gd name="connsiteY6" fmla="*/ 419013 h 3262333"/>
              <a:gd name="connsiteX7" fmla="*/ 1031226 w 1976271"/>
              <a:gd name="connsiteY7" fmla="*/ 1061563 h 3262333"/>
              <a:gd name="connsiteX0" fmla="*/ 1031226 w 1979095"/>
              <a:gd name="connsiteY0" fmla="*/ 1061563 h 3262333"/>
              <a:gd name="connsiteX1" fmla="*/ 1638901 w 1979095"/>
              <a:gd name="connsiteY1" fmla="*/ 267701 h 3262333"/>
              <a:gd name="connsiteX2" fmla="*/ 1480108 w 1979095"/>
              <a:gd name="connsiteY2" fmla="*/ 1838718 h 3262333"/>
              <a:gd name="connsiteX3" fmla="*/ 1577770 w 1979095"/>
              <a:gd name="connsiteY3" fmla="*/ 3075445 h 3262333"/>
              <a:gd name="connsiteX4" fmla="*/ 1020080 w 1979095"/>
              <a:gd name="connsiteY4" fmla="*/ 2270729 h 3262333"/>
              <a:gd name="connsiteX5" fmla="*/ 624974 w 1979095"/>
              <a:gd name="connsiteY5" fmla="*/ 1770985 h 3262333"/>
              <a:gd name="connsiteX6" fmla="*/ 252807 w 1979095"/>
              <a:gd name="connsiteY6" fmla="*/ 419013 h 3262333"/>
              <a:gd name="connsiteX7" fmla="*/ 1031226 w 1979095"/>
              <a:gd name="connsiteY7" fmla="*/ 1061563 h 3262333"/>
              <a:gd name="connsiteX0" fmla="*/ 1031226 w 1979095"/>
              <a:gd name="connsiteY0" fmla="*/ 1061563 h 3262333"/>
              <a:gd name="connsiteX1" fmla="*/ 1638901 w 1979095"/>
              <a:gd name="connsiteY1" fmla="*/ 267701 h 3262333"/>
              <a:gd name="connsiteX2" fmla="*/ 1480108 w 1979095"/>
              <a:gd name="connsiteY2" fmla="*/ 1838718 h 3262333"/>
              <a:gd name="connsiteX3" fmla="*/ 1577770 w 1979095"/>
              <a:gd name="connsiteY3" fmla="*/ 3075445 h 3262333"/>
              <a:gd name="connsiteX4" fmla="*/ 1020080 w 1979095"/>
              <a:gd name="connsiteY4" fmla="*/ 2270729 h 3262333"/>
              <a:gd name="connsiteX5" fmla="*/ 624974 w 1979095"/>
              <a:gd name="connsiteY5" fmla="*/ 1770985 h 3262333"/>
              <a:gd name="connsiteX6" fmla="*/ 252807 w 1979095"/>
              <a:gd name="connsiteY6" fmla="*/ 419013 h 3262333"/>
              <a:gd name="connsiteX7" fmla="*/ 1031226 w 1979095"/>
              <a:gd name="connsiteY7" fmla="*/ 1061563 h 3262333"/>
              <a:gd name="connsiteX0" fmla="*/ 1031226 w 1979095"/>
              <a:gd name="connsiteY0" fmla="*/ 1061563 h 3262333"/>
              <a:gd name="connsiteX1" fmla="*/ 1638901 w 1979095"/>
              <a:gd name="connsiteY1" fmla="*/ 267701 h 3262333"/>
              <a:gd name="connsiteX2" fmla="*/ 1480108 w 1979095"/>
              <a:gd name="connsiteY2" fmla="*/ 1838718 h 3262333"/>
              <a:gd name="connsiteX3" fmla="*/ 1577770 w 1979095"/>
              <a:gd name="connsiteY3" fmla="*/ 3075445 h 3262333"/>
              <a:gd name="connsiteX4" fmla="*/ 1020080 w 1979095"/>
              <a:gd name="connsiteY4" fmla="*/ 2270729 h 3262333"/>
              <a:gd name="connsiteX5" fmla="*/ 624974 w 1979095"/>
              <a:gd name="connsiteY5" fmla="*/ 1770985 h 3262333"/>
              <a:gd name="connsiteX6" fmla="*/ 252807 w 1979095"/>
              <a:gd name="connsiteY6" fmla="*/ 419013 h 3262333"/>
              <a:gd name="connsiteX7" fmla="*/ 1031226 w 1979095"/>
              <a:gd name="connsiteY7" fmla="*/ 1061563 h 3262333"/>
              <a:gd name="connsiteX0" fmla="*/ 1031226 w 1979095"/>
              <a:gd name="connsiteY0" fmla="*/ 1061563 h 3262333"/>
              <a:gd name="connsiteX1" fmla="*/ 1638901 w 1979095"/>
              <a:gd name="connsiteY1" fmla="*/ 267701 h 3262333"/>
              <a:gd name="connsiteX2" fmla="*/ 1480108 w 1979095"/>
              <a:gd name="connsiteY2" fmla="*/ 1838718 h 3262333"/>
              <a:gd name="connsiteX3" fmla="*/ 1577770 w 1979095"/>
              <a:gd name="connsiteY3" fmla="*/ 3075445 h 3262333"/>
              <a:gd name="connsiteX4" fmla="*/ 1020080 w 1979095"/>
              <a:gd name="connsiteY4" fmla="*/ 2270729 h 3262333"/>
              <a:gd name="connsiteX5" fmla="*/ 624974 w 1979095"/>
              <a:gd name="connsiteY5" fmla="*/ 1770985 h 3262333"/>
              <a:gd name="connsiteX6" fmla="*/ 252807 w 1979095"/>
              <a:gd name="connsiteY6" fmla="*/ 419013 h 3262333"/>
              <a:gd name="connsiteX7" fmla="*/ 1031226 w 1979095"/>
              <a:gd name="connsiteY7" fmla="*/ 1061563 h 3262333"/>
              <a:gd name="connsiteX0" fmla="*/ 1031226 w 1979095"/>
              <a:gd name="connsiteY0" fmla="*/ 1061563 h 3262333"/>
              <a:gd name="connsiteX1" fmla="*/ 1638901 w 1979095"/>
              <a:gd name="connsiteY1" fmla="*/ 267701 h 3262333"/>
              <a:gd name="connsiteX2" fmla="*/ 1480108 w 1979095"/>
              <a:gd name="connsiteY2" fmla="*/ 1838718 h 3262333"/>
              <a:gd name="connsiteX3" fmla="*/ 1577770 w 1979095"/>
              <a:gd name="connsiteY3" fmla="*/ 3075445 h 3262333"/>
              <a:gd name="connsiteX4" fmla="*/ 1020080 w 1979095"/>
              <a:gd name="connsiteY4" fmla="*/ 2270729 h 3262333"/>
              <a:gd name="connsiteX5" fmla="*/ 624974 w 1979095"/>
              <a:gd name="connsiteY5" fmla="*/ 1770985 h 3262333"/>
              <a:gd name="connsiteX6" fmla="*/ 252807 w 1979095"/>
              <a:gd name="connsiteY6" fmla="*/ 419013 h 3262333"/>
              <a:gd name="connsiteX7" fmla="*/ 1031226 w 1979095"/>
              <a:gd name="connsiteY7" fmla="*/ 1061563 h 3262333"/>
              <a:gd name="connsiteX0" fmla="*/ 1031226 w 1979095"/>
              <a:gd name="connsiteY0" fmla="*/ 1061563 h 3262333"/>
              <a:gd name="connsiteX1" fmla="*/ 1638901 w 1979095"/>
              <a:gd name="connsiteY1" fmla="*/ 267701 h 3262333"/>
              <a:gd name="connsiteX2" fmla="*/ 1480108 w 1979095"/>
              <a:gd name="connsiteY2" fmla="*/ 1838718 h 3262333"/>
              <a:gd name="connsiteX3" fmla="*/ 1577770 w 1979095"/>
              <a:gd name="connsiteY3" fmla="*/ 3075445 h 3262333"/>
              <a:gd name="connsiteX4" fmla="*/ 1020080 w 1979095"/>
              <a:gd name="connsiteY4" fmla="*/ 2270729 h 3262333"/>
              <a:gd name="connsiteX5" fmla="*/ 624974 w 1979095"/>
              <a:gd name="connsiteY5" fmla="*/ 1770985 h 3262333"/>
              <a:gd name="connsiteX6" fmla="*/ 252807 w 1979095"/>
              <a:gd name="connsiteY6" fmla="*/ 419013 h 3262333"/>
              <a:gd name="connsiteX7" fmla="*/ 1031226 w 1979095"/>
              <a:gd name="connsiteY7" fmla="*/ 1061563 h 3262333"/>
              <a:gd name="connsiteX0" fmla="*/ 1031226 w 1979095"/>
              <a:gd name="connsiteY0" fmla="*/ 1061563 h 3262333"/>
              <a:gd name="connsiteX1" fmla="*/ 1638901 w 1979095"/>
              <a:gd name="connsiteY1" fmla="*/ 267701 h 3262333"/>
              <a:gd name="connsiteX2" fmla="*/ 1480108 w 1979095"/>
              <a:gd name="connsiteY2" fmla="*/ 1838718 h 3262333"/>
              <a:gd name="connsiteX3" fmla="*/ 1577770 w 1979095"/>
              <a:gd name="connsiteY3" fmla="*/ 3075445 h 3262333"/>
              <a:gd name="connsiteX4" fmla="*/ 1020080 w 1979095"/>
              <a:gd name="connsiteY4" fmla="*/ 2270729 h 3262333"/>
              <a:gd name="connsiteX5" fmla="*/ 302168 w 1979095"/>
              <a:gd name="connsiteY5" fmla="*/ 3102708 h 3262333"/>
              <a:gd name="connsiteX6" fmla="*/ 624974 w 1979095"/>
              <a:gd name="connsiteY6" fmla="*/ 1770985 h 3262333"/>
              <a:gd name="connsiteX7" fmla="*/ 252807 w 1979095"/>
              <a:gd name="connsiteY7" fmla="*/ 419013 h 3262333"/>
              <a:gd name="connsiteX8" fmla="*/ 1031226 w 1979095"/>
              <a:gd name="connsiteY8" fmla="*/ 1061563 h 3262333"/>
              <a:gd name="connsiteX0" fmla="*/ 1031226 w 1979095"/>
              <a:gd name="connsiteY0" fmla="*/ 1061563 h 3262333"/>
              <a:gd name="connsiteX1" fmla="*/ 1638901 w 1979095"/>
              <a:gd name="connsiteY1" fmla="*/ 267701 h 3262333"/>
              <a:gd name="connsiteX2" fmla="*/ 1480108 w 1979095"/>
              <a:gd name="connsiteY2" fmla="*/ 1838718 h 3262333"/>
              <a:gd name="connsiteX3" fmla="*/ 1577770 w 1979095"/>
              <a:gd name="connsiteY3" fmla="*/ 3075445 h 3262333"/>
              <a:gd name="connsiteX4" fmla="*/ 1020080 w 1979095"/>
              <a:gd name="connsiteY4" fmla="*/ 2270729 h 3262333"/>
              <a:gd name="connsiteX5" fmla="*/ 302168 w 1979095"/>
              <a:gd name="connsiteY5" fmla="*/ 3102708 h 3262333"/>
              <a:gd name="connsiteX6" fmla="*/ 624974 w 1979095"/>
              <a:gd name="connsiteY6" fmla="*/ 1770985 h 3262333"/>
              <a:gd name="connsiteX7" fmla="*/ 252807 w 1979095"/>
              <a:gd name="connsiteY7" fmla="*/ 419013 h 3262333"/>
              <a:gd name="connsiteX8" fmla="*/ 1031226 w 1979095"/>
              <a:gd name="connsiteY8" fmla="*/ 1061563 h 3262333"/>
              <a:gd name="connsiteX0" fmla="*/ 1031226 w 1979095"/>
              <a:gd name="connsiteY0" fmla="*/ 1061563 h 3295741"/>
              <a:gd name="connsiteX1" fmla="*/ 1638901 w 1979095"/>
              <a:gd name="connsiteY1" fmla="*/ 267701 h 3295741"/>
              <a:gd name="connsiteX2" fmla="*/ 1480108 w 1979095"/>
              <a:gd name="connsiteY2" fmla="*/ 1838718 h 3295741"/>
              <a:gd name="connsiteX3" fmla="*/ 1577770 w 1979095"/>
              <a:gd name="connsiteY3" fmla="*/ 3075445 h 3295741"/>
              <a:gd name="connsiteX4" fmla="*/ 1020080 w 1979095"/>
              <a:gd name="connsiteY4" fmla="*/ 2270729 h 3295741"/>
              <a:gd name="connsiteX5" fmla="*/ 302168 w 1979095"/>
              <a:gd name="connsiteY5" fmla="*/ 3102708 h 3295741"/>
              <a:gd name="connsiteX6" fmla="*/ 624974 w 1979095"/>
              <a:gd name="connsiteY6" fmla="*/ 1770985 h 3295741"/>
              <a:gd name="connsiteX7" fmla="*/ 252807 w 1979095"/>
              <a:gd name="connsiteY7" fmla="*/ 419013 h 3295741"/>
              <a:gd name="connsiteX8" fmla="*/ 1031226 w 1979095"/>
              <a:gd name="connsiteY8" fmla="*/ 1061563 h 3295741"/>
              <a:gd name="connsiteX0" fmla="*/ 1094998 w 2042867"/>
              <a:gd name="connsiteY0" fmla="*/ 1061563 h 3295741"/>
              <a:gd name="connsiteX1" fmla="*/ 1702673 w 2042867"/>
              <a:gd name="connsiteY1" fmla="*/ 267701 h 3295741"/>
              <a:gd name="connsiteX2" fmla="*/ 1543880 w 2042867"/>
              <a:gd name="connsiteY2" fmla="*/ 1838718 h 3295741"/>
              <a:gd name="connsiteX3" fmla="*/ 1641542 w 2042867"/>
              <a:gd name="connsiteY3" fmla="*/ 3075445 h 3295741"/>
              <a:gd name="connsiteX4" fmla="*/ 1083852 w 2042867"/>
              <a:gd name="connsiteY4" fmla="*/ 2270729 h 3295741"/>
              <a:gd name="connsiteX5" fmla="*/ 365940 w 2042867"/>
              <a:gd name="connsiteY5" fmla="*/ 3102708 h 3295741"/>
              <a:gd name="connsiteX6" fmla="*/ 688746 w 2042867"/>
              <a:gd name="connsiteY6" fmla="*/ 1770985 h 3295741"/>
              <a:gd name="connsiteX7" fmla="*/ 316579 w 2042867"/>
              <a:gd name="connsiteY7" fmla="*/ 419013 h 3295741"/>
              <a:gd name="connsiteX8" fmla="*/ 1094998 w 2042867"/>
              <a:gd name="connsiteY8" fmla="*/ 1061563 h 3295741"/>
              <a:gd name="connsiteX0" fmla="*/ 1094998 w 2042867"/>
              <a:gd name="connsiteY0" fmla="*/ 1061563 h 3295741"/>
              <a:gd name="connsiteX1" fmla="*/ 1702673 w 2042867"/>
              <a:gd name="connsiteY1" fmla="*/ 267701 h 3295741"/>
              <a:gd name="connsiteX2" fmla="*/ 1543880 w 2042867"/>
              <a:gd name="connsiteY2" fmla="*/ 1838718 h 3295741"/>
              <a:gd name="connsiteX3" fmla="*/ 1641542 w 2042867"/>
              <a:gd name="connsiteY3" fmla="*/ 3075445 h 3295741"/>
              <a:gd name="connsiteX4" fmla="*/ 1083852 w 2042867"/>
              <a:gd name="connsiteY4" fmla="*/ 2270729 h 3295741"/>
              <a:gd name="connsiteX5" fmla="*/ 365940 w 2042867"/>
              <a:gd name="connsiteY5" fmla="*/ 3102708 h 3295741"/>
              <a:gd name="connsiteX6" fmla="*/ 688746 w 2042867"/>
              <a:gd name="connsiteY6" fmla="*/ 1770985 h 3295741"/>
              <a:gd name="connsiteX7" fmla="*/ 316579 w 2042867"/>
              <a:gd name="connsiteY7" fmla="*/ 419013 h 3295741"/>
              <a:gd name="connsiteX8" fmla="*/ 1094998 w 2042867"/>
              <a:gd name="connsiteY8" fmla="*/ 1061563 h 3295741"/>
              <a:gd name="connsiteX0" fmla="*/ 1094998 w 2042867"/>
              <a:gd name="connsiteY0" fmla="*/ 1061563 h 3295741"/>
              <a:gd name="connsiteX1" fmla="*/ 1702673 w 2042867"/>
              <a:gd name="connsiteY1" fmla="*/ 267701 h 3295741"/>
              <a:gd name="connsiteX2" fmla="*/ 1543880 w 2042867"/>
              <a:gd name="connsiteY2" fmla="*/ 1838718 h 3295741"/>
              <a:gd name="connsiteX3" fmla="*/ 1641542 w 2042867"/>
              <a:gd name="connsiteY3" fmla="*/ 3075445 h 3295741"/>
              <a:gd name="connsiteX4" fmla="*/ 1083852 w 2042867"/>
              <a:gd name="connsiteY4" fmla="*/ 2270729 h 3295741"/>
              <a:gd name="connsiteX5" fmla="*/ 365940 w 2042867"/>
              <a:gd name="connsiteY5" fmla="*/ 3102708 h 3295741"/>
              <a:gd name="connsiteX6" fmla="*/ 688746 w 2042867"/>
              <a:gd name="connsiteY6" fmla="*/ 1770985 h 3295741"/>
              <a:gd name="connsiteX7" fmla="*/ 316579 w 2042867"/>
              <a:gd name="connsiteY7" fmla="*/ 419013 h 3295741"/>
              <a:gd name="connsiteX8" fmla="*/ 1094998 w 2042867"/>
              <a:gd name="connsiteY8" fmla="*/ 1061563 h 3295741"/>
              <a:gd name="connsiteX0" fmla="*/ 1094998 w 2042867"/>
              <a:gd name="connsiteY0" fmla="*/ 1061563 h 3295741"/>
              <a:gd name="connsiteX1" fmla="*/ 1702673 w 2042867"/>
              <a:gd name="connsiteY1" fmla="*/ 267701 h 3295741"/>
              <a:gd name="connsiteX2" fmla="*/ 1434211 w 2042867"/>
              <a:gd name="connsiteY2" fmla="*/ 1838718 h 3295741"/>
              <a:gd name="connsiteX3" fmla="*/ 1641542 w 2042867"/>
              <a:gd name="connsiteY3" fmla="*/ 3075445 h 3295741"/>
              <a:gd name="connsiteX4" fmla="*/ 1083852 w 2042867"/>
              <a:gd name="connsiteY4" fmla="*/ 2270729 h 3295741"/>
              <a:gd name="connsiteX5" fmla="*/ 365940 w 2042867"/>
              <a:gd name="connsiteY5" fmla="*/ 3102708 h 3295741"/>
              <a:gd name="connsiteX6" fmla="*/ 688746 w 2042867"/>
              <a:gd name="connsiteY6" fmla="*/ 1770985 h 3295741"/>
              <a:gd name="connsiteX7" fmla="*/ 316579 w 2042867"/>
              <a:gd name="connsiteY7" fmla="*/ 419013 h 3295741"/>
              <a:gd name="connsiteX8" fmla="*/ 1094998 w 2042867"/>
              <a:gd name="connsiteY8" fmla="*/ 1061563 h 3295741"/>
              <a:gd name="connsiteX0" fmla="*/ 1094998 w 2042867"/>
              <a:gd name="connsiteY0" fmla="*/ 1061563 h 3295741"/>
              <a:gd name="connsiteX1" fmla="*/ 1702673 w 2042867"/>
              <a:gd name="connsiteY1" fmla="*/ 267701 h 3295741"/>
              <a:gd name="connsiteX2" fmla="*/ 1434211 w 2042867"/>
              <a:gd name="connsiteY2" fmla="*/ 1838718 h 3295741"/>
              <a:gd name="connsiteX3" fmla="*/ 1641542 w 2042867"/>
              <a:gd name="connsiteY3" fmla="*/ 3075445 h 3295741"/>
              <a:gd name="connsiteX4" fmla="*/ 1083852 w 2042867"/>
              <a:gd name="connsiteY4" fmla="*/ 2270729 h 3295741"/>
              <a:gd name="connsiteX5" fmla="*/ 365940 w 2042867"/>
              <a:gd name="connsiteY5" fmla="*/ 3102708 h 3295741"/>
              <a:gd name="connsiteX6" fmla="*/ 688746 w 2042867"/>
              <a:gd name="connsiteY6" fmla="*/ 1770985 h 3295741"/>
              <a:gd name="connsiteX7" fmla="*/ 316579 w 2042867"/>
              <a:gd name="connsiteY7" fmla="*/ 419013 h 3295741"/>
              <a:gd name="connsiteX8" fmla="*/ 1094998 w 2042867"/>
              <a:gd name="connsiteY8" fmla="*/ 1061563 h 3295741"/>
              <a:gd name="connsiteX0" fmla="*/ 1094998 w 2042867"/>
              <a:gd name="connsiteY0" fmla="*/ 1061563 h 3295741"/>
              <a:gd name="connsiteX1" fmla="*/ 1702673 w 2042867"/>
              <a:gd name="connsiteY1" fmla="*/ 267701 h 3295741"/>
              <a:gd name="connsiteX2" fmla="*/ 1434211 w 2042867"/>
              <a:gd name="connsiteY2" fmla="*/ 1838718 h 3295741"/>
              <a:gd name="connsiteX3" fmla="*/ 1641542 w 2042867"/>
              <a:gd name="connsiteY3" fmla="*/ 3075445 h 3295741"/>
              <a:gd name="connsiteX4" fmla="*/ 1083852 w 2042867"/>
              <a:gd name="connsiteY4" fmla="*/ 2270729 h 3295741"/>
              <a:gd name="connsiteX5" fmla="*/ 365940 w 2042867"/>
              <a:gd name="connsiteY5" fmla="*/ 3102708 h 3295741"/>
              <a:gd name="connsiteX6" fmla="*/ 688746 w 2042867"/>
              <a:gd name="connsiteY6" fmla="*/ 1770985 h 3295741"/>
              <a:gd name="connsiteX7" fmla="*/ 316579 w 2042867"/>
              <a:gd name="connsiteY7" fmla="*/ 419013 h 3295741"/>
              <a:gd name="connsiteX8" fmla="*/ 1094998 w 2042867"/>
              <a:gd name="connsiteY8" fmla="*/ 1061563 h 3295741"/>
              <a:gd name="connsiteX0" fmla="*/ 1094998 w 2042867"/>
              <a:gd name="connsiteY0" fmla="*/ 1061563 h 3295741"/>
              <a:gd name="connsiteX1" fmla="*/ 1702673 w 2042867"/>
              <a:gd name="connsiteY1" fmla="*/ 267701 h 3295741"/>
              <a:gd name="connsiteX2" fmla="*/ 1434211 w 2042867"/>
              <a:gd name="connsiteY2" fmla="*/ 1838718 h 3295741"/>
              <a:gd name="connsiteX3" fmla="*/ 1641542 w 2042867"/>
              <a:gd name="connsiteY3" fmla="*/ 3075445 h 3295741"/>
              <a:gd name="connsiteX4" fmla="*/ 1083852 w 2042867"/>
              <a:gd name="connsiteY4" fmla="*/ 2270729 h 3295741"/>
              <a:gd name="connsiteX5" fmla="*/ 365940 w 2042867"/>
              <a:gd name="connsiteY5" fmla="*/ 3102708 h 3295741"/>
              <a:gd name="connsiteX6" fmla="*/ 688746 w 2042867"/>
              <a:gd name="connsiteY6" fmla="*/ 1770985 h 3295741"/>
              <a:gd name="connsiteX7" fmla="*/ 316579 w 2042867"/>
              <a:gd name="connsiteY7" fmla="*/ 419013 h 3295741"/>
              <a:gd name="connsiteX8" fmla="*/ 1094998 w 2042867"/>
              <a:gd name="connsiteY8" fmla="*/ 1061563 h 3295741"/>
              <a:gd name="connsiteX0" fmla="*/ 1094998 w 2042867"/>
              <a:gd name="connsiteY0" fmla="*/ 1061563 h 3295741"/>
              <a:gd name="connsiteX1" fmla="*/ 1702673 w 2042867"/>
              <a:gd name="connsiteY1" fmla="*/ 267701 h 3295741"/>
              <a:gd name="connsiteX2" fmla="*/ 1434211 w 2042867"/>
              <a:gd name="connsiteY2" fmla="*/ 1838718 h 3295741"/>
              <a:gd name="connsiteX3" fmla="*/ 1641542 w 2042867"/>
              <a:gd name="connsiteY3" fmla="*/ 3075445 h 3295741"/>
              <a:gd name="connsiteX4" fmla="*/ 1083852 w 2042867"/>
              <a:gd name="connsiteY4" fmla="*/ 2270729 h 3295741"/>
              <a:gd name="connsiteX5" fmla="*/ 365940 w 2042867"/>
              <a:gd name="connsiteY5" fmla="*/ 3102708 h 3295741"/>
              <a:gd name="connsiteX6" fmla="*/ 688746 w 2042867"/>
              <a:gd name="connsiteY6" fmla="*/ 1770985 h 3295741"/>
              <a:gd name="connsiteX7" fmla="*/ 316579 w 2042867"/>
              <a:gd name="connsiteY7" fmla="*/ 419013 h 3295741"/>
              <a:gd name="connsiteX8" fmla="*/ 1094998 w 2042867"/>
              <a:gd name="connsiteY8" fmla="*/ 1061563 h 3295741"/>
              <a:gd name="connsiteX0" fmla="*/ 1094998 w 2042867"/>
              <a:gd name="connsiteY0" fmla="*/ 1061563 h 3295741"/>
              <a:gd name="connsiteX1" fmla="*/ 1702673 w 2042867"/>
              <a:gd name="connsiteY1" fmla="*/ 267701 h 3295741"/>
              <a:gd name="connsiteX2" fmla="*/ 1434211 w 2042867"/>
              <a:gd name="connsiteY2" fmla="*/ 1838718 h 3295741"/>
              <a:gd name="connsiteX3" fmla="*/ 1641542 w 2042867"/>
              <a:gd name="connsiteY3" fmla="*/ 3075445 h 3295741"/>
              <a:gd name="connsiteX4" fmla="*/ 955660 w 2042867"/>
              <a:gd name="connsiteY4" fmla="*/ 2270729 h 3295741"/>
              <a:gd name="connsiteX5" fmla="*/ 365940 w 2042867"/>
              <a:gd name="connsiteY5" fmla="*/ 3102708 h 3295741"/>
              <a:gd name="connsiteX6" fmla="*/ 688746 w 2042867"/>
              <a:gd name="connsiteY6" fmla="*/ 1770985 h 3295741"/>
              <a:gd name="connsiteX7" fmla="*/ 316579 w 2042867"/>
              <a:gd name="connsiteY7" fmla="*/ 419013 h 3295741"/>
              <a:gd name="connsiteX8" fmla="*/ 1094998 w 2042867"/>
              <a:gd name="connsiteY8" fmla="*/ 1061563 h 3295741"/>
              <a:gd name="connsiteX0" fmla="*/ 1094998 w 2042867"/>
              <a:gd name="connsiteY0" fmla="*/ 1061563 h 3295741"/>
              <a:gd name="connsiteX1" fmla="*/ 1702673 w 2042867"/>
              <a:gd name="connsiteY1" fmla="*/ 267701 h 3295741"/>
              <a:gd name="connsiteX2" fmla="*/ 1434211 w 2042867"/>
              <a:gd name="connsiteY2" fmla="*/ 1838718 h 3295741"/>
              <a:gd name="connsiteX3" fmla="*/ 1641542 w 2042867"/>
              <a:gd name="connsiteY3" fmla="*/ 3075445 h 3295741"/>
              <a:gd name="connsiteX4" fmla="*/ 1069645 w 2042867"/>
              <a:gd name="connsiteY4" fmla="*/ 2478526 h 3295741"/>
              <a:gd name="connsiteX5" fmla="*/ 365940 w 2042867"/>
              <a:gd name="connsiteY5" fmla="*/ 3102708 h 3295741"/>
              <a:gd name="connsiteX6" fmla="*/ 688746 w 2042867"/>
              <a:gd name="connsiteY6" fmla="*/ 1770985 h 3295741"/>
              <a:gd name="connsiteX7" fmla="*/ 316579 w 2042867"/>
              <a:gd name="connsiteY7" fmla="*/ 419013 h 3295741"/>
              <a:gd name="connsiteX8" fmla="*/ 1094998 w 2042867"/>
              <a:gd name="connsiteY8" fmla="*/ 1061563 h 3295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42867" h="3295741">
                <a:moveTo>
                  <a:pt x="1094998" y="1061563"/>
                </a:moveTo>
                <a:cubicBezTo>
                  <a:pt x="1330506" y="1069790"/>
                  <a:pt x="1305121" y="0"/>
                  <a:pt x="1702673" y="267701"/>
                </a:cubicBezTo>
                <a:cubicBezTo>
                  <a:pt x="2040043" y="478663"/>
                  <a:pt x="1432990" y="1542857"/>
                  <a:pt x="1434211" y="1838718"/>
                </a:cubicBezTo>
                <a:cubicBezTo>
                  <a:pt x="1430479" y="2176980"/>
                  <a:pt x="2042867" y="2907656"/>
                  <a:pt x="1641542" y="3075445"/>
                </a:cubicBezTo>
                <a:cubicBezTo>
                  <a:pt x="1322527" y="3262333"/>
                  <a:pt x="1224865" y="2464766"/>
                  <a:pt x="1069645" y="2478526"/>
                </a:cubicBezTo>
                <a:cubicBezTo>
                  <a:pt x="809375" y="2496324"/>
                  <a:pt x="707633" y="3295741"/>
                  <a:pt x="365940" y="3102708"/>
                </a:cubicBezTo>
                <a:cubicBezTo>
                  <a:pt x="0" y="2902189"/>
                  <a:pt x="771670" y="2063631"/>
                  <a:pt x="688746" y="1770985"/>
                </a:cubicBezTo>
                <a:cubicBezTo>
                  <a:pt x="672781" y="1422460"/>
                  <a:pt x="63772" y="700564"/>
                  <a:pt x="316579" y="419013"/>
                </a:cubicBezTo>
                <a:cubicBezTo>
                  <a:pt x="651197" y="61339"/>
                  <a:pt x="810687" y="1031350"/>
                  <a:pt x="1094998" y="1061563"/>
                </a:cubicBezTo>
                <a:close/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endParaRPr lang="en-US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D8959F0F-A805-4DD7-92A3-A687DF901B64}"/>
              </a:ext>
            </a:extLst>
          </p:cNvPr>
          <p:cNvGrpSpPr>
            <a:grpSpLocks/>
          </p:cNvGrpSpPr>
          <p:nvPr/>
        </p:nvGrpSpPr>
        <p:grpSpPr bwMode="auto">
          <a:xfrm>
            <a:off x="2514600" y="3224213"/>
            <a:ext cx="5008562" cy="3197225"/>
            <a:chOff x="1956150" y="2546205"/>
            <a:chExt cx="5008571" cy="3197403"/>
          </a:xfrm>
        </p:grpSpPr>
        <p:sp>
          <p:nvSpPr>
            <p:cNvPr id="161" name="Oval 160">
              <a:extLst>
                <a:ext uri="{FF2B5EF4-FFF2-40B4-BE49-F238E27FC236}">
                  <a16:creationId xmlns:a16="http://schemas.microsoft.com/office/drawing/2014/main" id="{CA25F7E0-8FCB-4047-9EFC-5E364072D928}"/>
                </a:ext>
              </a:extLst>
            </p:cNvPr>
            <p:cNvSpPr/>
            <p:nvPr/>
          </p:nvSpPr>
          <p:spPr bwMode="auto">
            <a:xfrm>
              <a:off x="2778476" y="3948046"/>
              <a:ext cx="392113" cy="39372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62" name="Oval 161">
              <a:extLst>
                <a:ext uri="{FF2B5EF4-FFF2-40B4-BE49-F238E27FC236}">
                  <a16:creationId xmlns:a16="http://schemas.microsoft.com/office/drawing/2014/main" id="{3452EB57-731D-4DF6-87E6-F4F74DD06286}"/>
                </a:ext>
              </a:extLst>
            </p:cNvPr>
            <p:cNvSpPr/>
            <p:nvPr/>
          </p:nvSpPr>
          <p:spPr bwMode="auto">
            <a:xfrm>
              <a:off x="4264379" y="3948046"/>
              <a:ext cx="392113" cy="39372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63" name="Oval 162">
              <a:extLst>
                <a:ext uri="{FF2B5EF4-FFF2-40B4-BE49-F238E27FC236}">
                  <a16:creationId xmlns:a16="http://schemas.microsoft.com/office/drawing/2014/main" id="{30E6656E-1E13-4A95-A09C-BA14B81E9C6E}"/>
                </a:ext>
              </a:extLst>
            </p:cNvPr>
            <p:cNvSpPr/>
            <p:nvPr/>
          </p:nvSpPr>
          <p:spPr bwMode="auto">
            <a:xfrm>
              <a:off x="5750282" y="3948046"/>
              <a:ext cx="392113" cy="39372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grpSp>
          <p:nvGrpSpPr>
            <p:cNvPr id="16406" name="Group 9">
              <a:extLst>
                <a:ext uri="{FF2B5EF4-FFF2-40B4-BE49-F238E27FC236}">
                  <a16:creationId xmlns:a16="http://schemas.microsoft.com/office/drawing/2014/main" id="{8B4E22DC-F2B8-44F0-A312-C62B142F03D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56150" y="5341051"/>
              <a:ext cx="5008571" cy="402557"/>
              <a:chOff x="1519063" y="3382942"/>
              <a:chExt cx="3699724" cy="297360"/>
            </a:xfrm>
          </p:grpSpPr>
          <p:sp>
            <p:nvSpPr>
              <p:cNvPr id="184" name="Oval 183">
                <a:extLst>
                  <a:ext uri="{FF2B5EF4-FFF2-40B4-BE49-F238E27FC236}">
                    <a16:creationId xmlns:a16="http://schemas.microsoft.com/office/drawing/2014/main" id="{7853565E-3B07-4606-81C7-1D15A5772A79}"/>
                  </a:ext>
                </a:extLst>
              </p:cNvPr>
              <p:cNvSpPr/>
              <p:nvPr/>
            </p:nvSpPr>
            <p:spPr bwMode="auto">
              <a:xfrm>
                <a:off x="4929142" y="3382432"/>
                <a:ext cx="289645" cy="290833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185" name="Oval 184">
                <a:extLst>
                  <a:ext uri="{FF2B5EF4-FFF2-40B4-BE49-F238E27FC236}">
                    <a16:creationId xmlns:a16="http://schemas.microsoft.com/office/drawing/2014/main" id="{09A6E0A7-AA58-4927-877B-EACA976E91F7}"/>
                  </a:ext>
                </a:extLst>
              </p:cNvPr>
              <p:cNvSpPr/>
              <p:nvPr/>
            </p:nvSpPr>
            <p:spPr bwMode="auto">
              <a:xfrm>
                <a:off x="3792839" y="3389469"/>
                <a:ext cx="289646" cy="290833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186" name="Oval 185">
                <a:extLst>
                  <a:ext uri="{FF2B5EF4-FFF2-40B4-BE49-F238E27FC236}">
                    <a16:creationId xmlns:a16="http://schemas.microsoft.com/office/drawing/2014/main" id="{0E8C52D5-C719-422A-AB6F-6A15764EB338}"/>
                  </a:ext>
                </a:extLst>
              </p:cNvPr>
              <p:cNvSpPr/>
              <p:nvPr/>
            </p:nvSpPr>
            <p:spPr bwMode="auto">
              <a:xfrm>
                <a:off x="2655365" y="3382432"/>
                <a:ext cx="289646" cy="290833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187" name="Oval 186">
                <a:extLst>
                  <a:ext uri="{FF2B5EF4-FFF2-40B4-BE49-F238E27FC236}">
                    <a16:creationId xmlns:a16="http://schemas.microsoft.com/office/drawing/2014/main" id="{35C002A5-D216-4682-BC83-CD7774E22655}"/>
                  </a:ext>
                </a:extLst>
              </p:cNvPr>
              <p:cNvSpPr/>
              <p:nvPr/>
            </p:nvSpPr>
            <p:spPr bwMode="auto">
              <a:xfrm>
                <a:off x="1519063" y="3389469"/>
                <a:ext cx="289645" cy="290833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</p:grpSp>
        <p:grpSp>
          <p:nvGrpSpPr>
            <p:cNvPr id="16407" name="Group 10">
              <a:extLst>
                <a:ext uri="{FF2B5EF4-FFF2-40B4-BE49-F238E27FC236}">
                  <a16:creationId xmlns:a16="http://schemas.microsoft.com/office/drawing/2014/main" id="{F8F7EBA8-B34E-4822-AE39-B2117BA8225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56150" y="2546205"/>
              <a:ext cx="5008571" cy="402557"/>
              <a:chOff x="1526502" y="1318448"/>
              <a:chExt cx="3699724" cy="297360"/>
            </a:xfrm>
          </p:grpSpPr>
          <p:sp>
            <p:nvSpPr>
              <p:cNvPr id="180" name="Oval 179">
                <a:extLst>
                  <a:ext uri="{FF2B5EF4-FFF2-40B4-BE49-F238E27FC236}">
                    <a16:creationId xmlns:a16="http://schemas.microsoft.com/office/drawing/2014/main" id="{FFF0CF8E-9AE2-402B-AF72-35C54887464F}"/>
                  </a:ext>
                </a:extLst>
              </p:cNvPr>
              <p:cNvSpPr/>
              <p:nvPr/>
            </p:nvSpPr>
            <p:spPr bwMode="auto">
              <a:xfrm>
                <a:off x="4936581" y="1318448"/>
                <a:ext cx="289645" cy="290833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181" name="Oval 180">
                <a:extLst>
                  <a:ext uri="{FF2B5EF4-FFF2-40B4-BE49-F238E27FC236}">
                    <a16:creationId xmlns:a16="http://schemas.microsoft.com/office/drawing/2014/main" id="{15429BF1-6914-427F-863B-E616EFD1B065}"/>
                  </a:ext>
                </a:extLst>
              </p:cNvPr>
              <p:cNvSpPr/>
              <p:nvPr/>
            </p:nvSpPr>
            <p:spPr bwMode="auto">
              <a:xfrm>
                <a:off x="3800278" y="1325484"/>
                <a:ext cx="289646" cy="290833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182" name="Oval 181">
                <a:extLst>
                  <a:ext uri="{FF2B5EF4-FFF2-40B4-BE49-F238E27FC236}">
                    <a16:creationId xmlns:a16="http://schemas.microsoft.com/office/drawing/2014/main" id="{F0A06AD3-2E37-47E7-A0E7-DA7D42B4A878}"/>
                  </a:ext>
                </a:extLst>
              </p:cNvPr>
              <p:cNvSpPr/>
              <p:nvPr/>
            </p:nvSpPr>
            <p:spPr bwMode="auto">
              <a:xfrm>
                <a:off x="2662804" y="1318448"/>
                <a:ext cx="289646" cy="290833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183" name="Oval 182">
                <a:extLst>
                  <a:ext uri="{FF2B5EF4-FFF2-40B4-BE49-F238E27FC236}">
                    <a16:creationId xmlns:a16="http://schemas.microsoft.com/office/drawing/2014/main" id="{4D1E27A1-5F25-4518-B7E0-D92508F1F294}"/>
                  </a:ext>
                </a:extLst>
              </p:cNvPr>
              <p:cNvSpPr/>
              <p:nvPr/>
            </p:nvSpPr>
            <p:spPr bwMode="auto">
              <a:xfrm>
                <a:off x="1526502" y="1325484"/>
                <a:ext cx="289645" cy="290833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</p:grpSp>
        <p:cxnSp>
          <p:nvCxnSpPr>
            <p:cNvPr id="166" name="Straight Arrow Connector 165">
              <a:extLst>
                <a:ext uri="{FF2B5EF4-FFF2-40B4-BE49-F238E27FC236}">
                  <a16:creationId xmlns:a16="http://schemas.microsoft.com/office/drawing/2014/main" id="{E8D42D65-3564-4140-BB5C-471DD11CE542}"/>
                </a:ext>
              </a:extLst>
            </p:cNvPr>
            <p:cNvCxnSpPr/>
            <p:nvPr/>
          </p:nvCxnSpPr>
          <p:spPr bwMode="auto">
            <a:xfrm flipV="1">
              <a:off x="2348263" y="2752591"/>
              <a:ext cx="1146177" cy="952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7" name="Straight Arrow Connector 166">
              <a:extLst>
                <a:ext uri="{FF2B5EF4-FFF2-40B4-BE49-F238E27FC236}">
                  <a16:creationId xmlns:a16="http://schemas.microsoft.com/office/drawing/2014/main" id="{92CC5101-855A-47D1-AAC9-C97AB866117A}"/>
                </a:ext>
              </a:extLst>
            </p:cNvPr>
            <p:cNvCxnSpPr/>
            <p:nvPr/>
          </p:nvCxnSpPr>
          <p:spPr bwMode="auto">
            <a:xfrm>
              <a:off x="3886553" y="2743066"/>
              <a:ext cx="1147764" cy="952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8" name="Straight Arrow Connector 167">
              <a:extLst>
                <a:ext uri="{FF2B5EF4-FFF2-40B4-BE49-F238E27FC236}">
                  <a16:creationId xmlns:a16="http://schemas.microsoft.com/office/drawing/2014/main" id="{E392F366-A5C3-4863-8C70-AE98A3BF7181}"/>
                </a:ext>
              </a:extLst>
            </p:cNvPr>
            <p:cNvCxnSpPr/>
            <p:nvPr/>
          </p:nvCxnSpPr>
          <p:spPr bwMode="auto">
            <a:xfrm flipV="1">
              <a:off x="5426431" y="2743066"/>
              <a:ext cx="1146177" cy="952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9" name="Straight Arrow Connector 168">
              <a:extLst>
                <a:ext uri="{FF2B5EF4-FFF2-40B4-BE49-F238E27FC236}">
                  <a16:creationId xmlns:a16="http://schemas.microsoft.com/office/drawing/2014/main" id="{78F3EFE6-03E0-443A-8914-B7F9654E8A1A}"/>
                </a:ext>
              </a:extLst>
            </p:cNvPr>
            <p:cNvCxnSpPr/>
            <p:nvPr/>
          </p:nvCxnSpPr>
          <p:spPr bwMode="auto">
            <a:xfrm rot="5400000" flipH="1" flipV="1">
              <a:off x="2769714" y="3224912"/>
              <a:ext cx="1125600" cy="438151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0" name="Straight Arrow Connector 169">
              <a:extLst>
                <a:ext uri="{FF2B5EF4-FFF2-40B4-BE49-F238E27FC236}">
                  <a16:creationId xmlns:a16="http://schemas.microsoft.com/office/drawing/2014/main" id="{AD1A7140-B1FE-4976-B515-3ECB7BF3D9A7}"/>
                </a:ext>
              </a:extLst>
            </p:cNvPr>
            <p:cNvCxnSpPr>
              <a:stCxn id="163" idx="1"/>
            </p:cNvCxnSpPr>
            <p:nvPr/>
          </p:nvCxnSpPr>
          <p:spPr bwMode="auto">
            <a:xfrm rot="16200000" flipV="1">
              <a:off x="5030319" y="3229674"/>
              <a:ext cx="1116074" cy="438151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1" name="Straight Arrow Connector 170">
              <a:extLst>
                <a:ext uri="{FF2B5EF4-FFF2-40B4-BE49-F238E27FC236}">
                  <a16:creationId xmlns:a16="http://schemas.microsoft.com/office/drawing/2014/main" id="{462405FF-2C7F-4A8A-B524-04BC0F30F30D}"/>
                </a:ext>
              </a:extLst>
            </p:cNvPr>
            <p:cNvCxnSpPr>
              <a:stCxn id="162" idx="7"/>
            </p:cNvCxnSpPr>
            <p:nvPr/>
          </p:nvCxnSpPr>
          <p:spPr bwMode="auto">
            <a:xfrm rot="5400000" flipH="1" flipV="1">
              <a:off x="4287368" y="3202686"/>
              <a:ext cx="1116074" cy="49212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2" name="Straight Arrow Connector 171">
              <a:extLst>
                <a:ext uri="{FF2B5EF4-FFF2-40B4-BE49-F238E27FC236}">
                  <a16:creationId xmlns:a16="http://schemas.microsoft.com/office/drawing/2014/main" id="{F1FD533D-2518-4CBD-B531-7013BFA22736}"/>
                </a:ext>
              </a:extLst>
            </p:cNvPr>
            <p:cNvCxnSpPr>
              <a:stCxn id="162" idx="1"/>
            </p:cNvCxnSpPr>
            <p:nvPr/>
          </p:nvCxnSpPr>
          <p:spPr bwMode="auto">
            <a:xfrm rot="16200000" flipV="1">
              <a:off x="3512666" y="3197924"/>
              <a:ext cx="1125600" cy="49212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3" name="Straight Arrow Connector 172">
              <a:extLst>
                <a:ext uri="{FF2B5EF4-FFF2-40B4-BE49-F238E27FC236}">
                  <a16:creationId xmlns:a16="http://schemas.microsoft.com/office/drawing/2014/main" id="{5C15CEDE-0F0F-406D-BA36-FCD95FCC50B8}"/>
                </a:ext>
              </a:extLst>
            </p:cNvPr>
            <p:cNvCxnSpPr/>
            <p:nvPr/>
          </p:nvCxnSpPr>
          <p:spPr bwMode="auto">
            <a:xfrm flipV="1">
              <a:off x="2348263" y="5537222"/>
              <a:ext cx="1146177" cy="952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4" name="Straight Arrow Connector 173">
              <a:extLst>
                <a:ext uri="{FF2B5EF4-FFF2-40B4-BE49-F238E27FC236}">
                  <a16:creationId xmlns:a16="http://schemas.microsoft.com/office/drawing/2014/main" id="{50AFBB15-3CFC-48FF-8C69-ED3384293576}"/>
                </a:ext>
              </a:extLst>
            </p:cNvPr>
            <p:cNvCxnSpPr/>
            <p:nvPr/>
          </p:nvCxnSpPr>
          <p:spPr bwMode="auto">
            <a:xfrm>
              <a:off x="3886553" y="5537222"/>
              <a:ext cx="1147764" cy="952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5" name="Straight Arrow Connector 174">
              <a:extLst>
                <a:ext uri="{FF2B5EF4-FFF2-40B4-BE49-F238E27FC236}">
                  <a16:creationId xmlns:a16="http://schemas.microsoft.com/office/drawing/2014/main" id="{6D042C45-7CCE-4291-B7EE-5C2694DE6718}"/>
                </a:ext>
              </a:extLst>
            </p:cNvPr>
            <p:cNvCxnSpPr/>
            <p:nvPr/>
          </p:nvCxnSpPr>
          <p:spPr bwMode="auto">
            <a:xfrm flipV="1">
              <a:off x="5426431" y="5537222"/>
              <a:ext cx="1146177" cy="952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6" name="Straight Arrow Connector 175">
              <a:extLst>
                <a:ext uri="{FF2B5EF4-FFF2-40B4-BE49-F238E27FC236}">
                  <a16:creationId xmlns:a16="http://schemas.microsoft.com/office/drawing/2014/main" id="{EEDAAE75-494E-4839-B0F6-15C00F36C65C}"/>
                </a:ext>
              </a:extLst>
            </p:cNvPr>
            <p:cNvCxnSpPr/>
            <p:nvPr/>
          </p:nvCxnSpPr>
          <p:spPr bwMode="auto">
            <a:xfrm rot="16200000" flipV="1">
              <a:off x="2774476" y="4621989"/>
              <a:ext cx="1116075" cy="438151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7" name="Straight Arrow Connector 176">
              <a:extLst>
                <a:ext uri="{FF2B5EF4-FFF2-40B4-BE49-F238E27FC236}">
                  <a16:creationId xmlns:a16="http://schemas.microsoft.com/office/drawing/2014/main" id="{85F17966-A819-4726-AB29-B3D66330C4CB}"/>
                </a:ext>
              </a:extLst>
            </p:cNvPr>
            <p:cNvCxnSpPr>
              <a:endCxn id="163" idx="3"/>
            </p:cNvCxnSpPr>
            <p:nvPr/>
          </p:nvCxnSpPr>
          <p:spPr bwMode="auto">
            <a:xfrm rot="5400000" flipH="1" flipV="1">
              <a:off x="5025556" y="4626752"/>
              <a:ext cx="1125601" cy="438151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8" name="Straight Arrow Connector 177">
              <a:extLst>
                <a:ext uri="{FF2B5EF4-FFF2-40B4-BE49-F238E27FC236}">
                  <a16:creationId xmlns:a16="http://schemas.microsoft.com/office/drawing/2014/main" id="{3AC10E5A-34EE-4826-B710-A0DB0740960E}"/>
                </a:ext>
              </a:extLst>
            </p:cNvPr>
            <p:cNvCxnSpPr>
              <a:endCxn id="162" idx="5"/>
            </p:cNvCxnSpPr>
            <p:nvPr/>
          </p:nvCxnSpPr>
          <p:spPr bwMode="auto">
            <a:xfrm rot="16200000" flipV="1">
              <a:off x="4282605" y="4599764"/>
              <a:ext cx="1125601" cy="49212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9" name="Straight Arrow Connector 178">
              <a:extLst>
                <a:ext uri="{FF2B5EF4-FFF2-40B4-BE49-F238E27FC236}">
                  <a16:creationId xmlns:a16="http://schemas.microsoft.com/office/drawing/2014/main" id="{A8207A7C-5E67-4BBF-92D1-7B32D176D8C9}"/>
                </a:ext>
              </a:extLst>
            </p:cNvPr>
            <p:cNvCxnSpPr>
              <a:endCxn id="162" idx="3"/>
            </p:cNvCxnSpPr>
            <p:nvPr/>
          </p:nvCxnSpPr>
          <p:spPr bwMode="auto">
            <a:xfrm rot="5400000" flipH="1" flipV="1">
              <a:off x="3517429" y="4595001"/>
              <a:ext cx="1116075" cy="49212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88" name="Oval 187">
            <a:extLst>
              <a:ext uri="{FF2B5EF4-FFF2-40B4-BE49-F238E27FC236}">
                <a16:creationId xmlns:a16="http://schemas.microsoft.com/office/drawing/2014/main" id="{DCAF4695-6FD0-4B65-B543-B823A290B035}"/>
              </a:ext>
            </a:extLst>
          </p:cNvPr>
          <p:cNvSpPr/>
          <p:nvPr/>
        </p:nvSpPr>
        <p:spPr>
          <a:xfrm>
            <a:off x="4822825" y="4625975"/>
            <a:ext cx="404812" cy="4191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v</a:t>
            </a:r>
          </a:p>
        </p:txBody>
      </p:sp>
      <p:grpSp>
        <p:nvGrpSpPr>
          <p:cNvPr id="189" name="Group 188">
            <a:extLst>
              <a:ext uri="{FF2B5EF4-FFF2-40B4-BE49-F238E27FC236}">
                <a16:creationId xmlns:a16="http://schemas.microsoft.com/office/drawing/2014/main" id="{54B9F013-C3A3-4DC0-964F-5CCEDDE93AAB}"/>
              </a:ext>
            </a:extLst>
          </p:cNvPr>
          <p:cNvGrpSpPr>
            <a:grpSpLocks/>
          </p:cNvGrpSpPr>
          <p:nvPr/>
        </p:nvGrpSpPr>
        <p:grpSpPr bwMode="auto">
          <a:xfrm>
            <a:off x="4189413" y="3341687"/>
            <a:ext cx="1738313" cy="2992438"/>
            <a:chOff x="276169" y="3019872"/>
            <a:chExt cx="1737460" cy="2993047"/>
          </a:xfrm>
        </p:grpSpPr>
        <p:sp>
          <p:nvSpPr>
            <p:cNvPr id="190" name="Cube 189">
              <a:extLst>
                <a:ext uri="{FF2B5EF4-FFF2-40B4-BE49-F238E27FC236}">
                  <a16:creationId xmlns:a16="http://schemas.microsoft.com/office/drawing/2014/main" id="{53D16190-2F74-402F-81D5-F2CA296960D3}"/>
                </a:ext>
              </a:extLst>
            </p:cNvPr>
            <p:cNvSpPr/>
            <p:nvPr/>
          </p:nvSpPr>
          <p:spPr bwMode="auto">
            <a:xfrm>
              <a:off x="276169" y="3029399"/>
              <a:ext cx="201514" cy="185776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91" name="Cube 190">
              <a:extLst>
                <a:ext uri="{FF2B5EF4-FFF2-40B4-BE49-F238E27FC236}">
                  <a16:creationId xmlns:a16="http://schemas.microsoft.com/office/drawing/2014/main" id="{6D7D6DA8-87B3-4B16-B9C2-B4C27FE22854}"/>
                </a:ext>
              </a:extLst>
            </p:cNvPr>
            <p:cNvSpPr/>
            <p:nvPr/>
          </p:nvSpPr>
          <p:spPr bwMode="auto">
            <a:xfrm>
              <a:off x="1812115" y="3019872"/>
              <a:ext cx="201514" cy="184187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92" name="Cube 191">
              <a:extLst>
                <a:ext uri="{FF2B5EF4-FFF2-40B4-BE49-F238E27FC236}">
                  <a16:creationId xmlns:a16="http://schemas.microsoft.com/office/drawing/2014/main" id="{C22D2FCA-1999-4B55-968A-FFE388EBD61F}"/>
                </a:ext>
              </a:extLst>
            </p:cNvPr>
            <p:cNvSpPr/>
            <p:nvPr/>
          </p:nvSpPr>
          <p:spPr bwMode="auto">
            <a:xfrm>
              <a:off x="1015581" y="4444150"/>
              <a:ext cx="201514" cy="184187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93" name="Cube 192">
              <a:extLst>
                <a:ext uri="{FF2B5EF4-FFF2-40B4-BE49-F238E27FC236}">
                  <a16:creationId xmlns:a16="http://schemas.microsoft.com/office/drawing/2014/main" id="{FC7C24A2-8F51-438C-95CE-FBC35D2E955C}"/>
                </a:ext>
              </a:extLst>
            </p:cNvPr>
            <p:cNvSpPr/>
            <p:nvPr/>
          </p:nvSpPr>
          <p:spPr bwMode="auto">
            <a:xfrm>
              <a:off x="276169" y="5760455"/>
              <a:ext cx="201514" cy="184187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94" name="Cube 193">
              <a:extLst>
                <a:ext uri="{FF2B5EF4-FFF2-40B4-BE49-F238E27FC236}">
                  <a16:creationId xmlns:a16="http://schemas.microsoft.com/office/drawing/2014/main" id="{BF828E9B-EA80-4D8B-AFB7-8E616A7E243A}"/>
                </a:ext>
              </a:extLst>
            </p:cNvPr>
            <p:cNvSpPr/>
            <p:nvPr/>
          </p:nvSpPr>
          <p:spPr bwMode="auto">
            <a:xfrm>
              <a:off x="1754993" y="5828732"/>
              <a:ext cx="201514" cy="184187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95" name="Cube 194">
              <a:extLst>
                <a:ext uri="{FF2B5EF4-FFF2-40B4-BE49-F238E27FC236}">
                  <a16:creationId xmlns:a16="http://schemas.microsoft.com/office/drawing/2014/main" id="{EC362D8D-0511-438F-A885-4D66E295A498}"/>
                </a:ext>
              </a:extLst>
            </p:cNvPr>
            <p:cNvSpPr/>
            <p:nvPr/>
          </p:nvSpPr>
          <p:spPr bwMode="auto">
            <a:xfrm>
              <a:off x="1421782" y="3637536"/>
              <a:ext cx="201514" cy="184187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96" name="Cube 195">
              <a:extLst>
                <a:ext uri="{FF2B5EF4-FFF2-40B4-BE49-F238E27FC236}">
                  <a16:creationId xmlns:a16="http://schemas.microsoft.com/office/drawing/2014/main" id="{CA946CA6-F715-486E-B01D-98D12C5AEBDE}"/>
                </a:ext>
              </a:extLst>
            </p:cNvPr>
            <p:cNvSpPr/>
            <p:nvPr/>
          </p:nvSpPr>
          <p:spPr bwMode="auto">
            <a:xfrm>
              <a:off x="653809" y="3637536"/>
              <a:ext cx="199927" cy="184187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97" name="Cube 196">
              <a:extLst>
                <a:ext uri="{FF2B5EF4-FFF2-40B4-BE49-F238E27FC236}">
                  <a16:creationId xmlns:a16="http://schemas.microsoft.com/office/drawing/2014/main" id="{3A03128E-2506-44F3-97FC-766BFE9EE454}"/>
                </a:ext>
              </a:extLst>
            </p:cNvPr>
            <p:cNvSpPr/>
            <p:nvPr/>
          </p:nvSpPr>
          <p:spPr bwMode="auto">
            <a:xfrm>
              <a:off x="1442409" y="5103096"/>
              <a:ext cx="199927" cy="185776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98" name="Cube 197">
              <a:extLst>
                <a:ext uri="{FF2B5EF4-FFF2-40B4-BE49-F238E27FC236}">
                  <a16:creationId xmlns:a16="http://schemas.microsoft.com/office/drawing/2014/main" id="{1CF0C4A5-CA42-4D12-B083-8AE7FBBABB1B}"/>
                </a:ext>
              </a:extLst>
            </p:cNvPr>
            <p:cNvSpPr/>
            <p:nvPr/>
          </p:nvSpPr>
          <p:spPr bwMode="auto">
            <a:xfrm>
              <a:off x="682370" y="5103096"/>
              <a:ext cx="201514" cy="185776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</p:grpSp>
      <p:sp>
        <p:nvSpPr>
          <p:cNvPr id="199" name="TextBox 198">
            <a:extLst>
              <a:ext uri="{FF2B5EF4-FFF2-40B4-BE49-F238E27FC236}">
                <a16:creationId xmlns:a16="http://schemas.microsoft.com/office/drawing/2014/main" id="{18721916-AB64-4EEA-A060-30885C813E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6800" y="2870201"/>
            <a:ext cx="508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i="1">
                <a:solidFill>
                  <a:schemeClr val="tx1"/>
                </a:solidFill>
              </a:rPr>
              <a:t>S</a:t>
            </a:r>
            <a:r>
              <a:rPr lang="en-US" altLang="en-US" sz="1800" i="1" baseline="-2500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866ADEC0-AF38-40DD-BE25-795C08AADD7A}"/>
              </a:ext>
            </a:extLst>
          </p:cNvPr>
          <p:cNvSpPr/>
          <p:nvPr/>
        </p:nvSpPr>
        <p:spPr>
          <a:xfrm>
            <a:off x="7326312" y="4179888"/>
            <a:ext cx="3898900" cy="117157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i="1" dirty="0">
                <a:solidFill>
                  <a:schemeClr val="tx1"/>
                </a:solidFill>
              </a:rPr>
              <a:t>The scope of a vertex v (i.e., </a:t>
            </a:r>
            <a:r>
              <a:rPr lang="en-US" i="1" dirty="0" err="1">
                <a:solidFill>
                  <a:schemeClr val="tx1"/>
                </a:solidFill>
              </a:rPr>
              <a:t>S</a:t>
            </a:r>
            <a:r>
              <a:rPr lang="en-US" i="1" baseline="-25000" dirty="0" err="1">
                <a:solidFill>
                  <a:schemeClr val="tx1"/>
                </a:solidFill>
              </a:rPr>
              <a:t>v</a:t>
            </a:r>
            <a:r>
              <a:rPr lang="en-US" i="1" dirty="0">
                <a:solidFill>
                  <a:schemeClr val="tx1"/>
                </a:solidFill>
              </a:rPr>
              <a:t>) </a:t>
            </a:r>
            <a:br>
              <a:rPr lang="en-US" i="1" dirty="0">
                <a:solidFill>
                  <a:schemeClr val="tx1"/>
                </a:solidFill>
              </a:rPr>
            </a:br>
            <a:r>
              <a:rPr lang="en-US" i="1" dirty="0">
                <a:solidFill>
                  <a:schemeClr val="tx1"/>
                </a:solidFill>
              </a:rPr>
              <a:t>is the data stored in v and in all </a:t>
            </a:r>
            <a:br>
              <a:rPr lang="en-US" i="1" dirty="0">
                <a:solidFill>
                  <a:schemeClr val="tx1"/>
                </a:solidFill>
              </a:rPr>
            </a:br>
            <a:r>
              <a:rPr lang="en-US" i="1" dirty="0">
                <a:solidFill>
                  <a:schemeClr val="tx1"/>
                </a:solidFill>
              </a:rPr>
              <a:t>v’s adjacent edges and vertices</a:t>
            </a:r>
          </a:p>
          <a:p>
            <a:pPr algn="ctr" eaLnBrk="1" hangingPunct="1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" grpId="0" animBg="1"/>
      <p:bldP spid="199" grpId="0"/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}&#10;\begin{document}&#10;&#10;\[&#10;R[i] = \alpha + \left( 1 - \alpha \right)  \sum_{(j,i) \in E} \frac{1}{L[j]} R[j]&#10;\]&#10;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46"/>
  <p:tag name="PICTUREFILESIZE" val="762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}&#10;\begin{document}&#10;&#10;\[&#10;R[5] = \alpha + \left( 1 - \alpha \right)  &#10;\left( \frac{1}{3} R[1] + \frac{1}{1} R[4] \right)&#10;\]&#10;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59"/>
  <p:tag name="PICTUREFILESIZE" val="7085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46881</TotalTime>
  <Words>1386</Words>
  <Application>Microsoft Macintosh PowerPoint</Application>
  <PresentationFormat>Widescreen</PresentationFormat>
  <Paragraphs>506</Paragraphs>
  <Slides>26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8" baseType="lpstr">
      <vt:lpstr>ＭＳ Ｐゴシック</vt:lpstr>
      <vt:lpstr>ＭＳ Ｐゴシック</vt:lpstr>
      <vt:lpstr>Arial</vt:lpstr>
      <vt:lpstr>Calibri</vt:lpstr>
      <vt:lpstr>Calibri Light</vt:lpstr>
      <vt:lpstr>Consolas</vt:lpstr>
      <vt:lpstr>Tahoma</vt:lpstr>
      <vt:lpstr>Times</vt:lpstr>
      <vt:lpstr>Times New Roman</vt:lpstr>
      <vt:lpstr>Wingdings</vt:lpstr>
      <vt:lpstr>1_Office Theme</vt:lpstr>
      <vt:lpstr>Equation</vt:lpstr>
      <vt:lpstr>PowerPoint Presentation</vt:lpstr>
      <vt:lpstr>Today…</vt:lpstr>
      <vt:lpstr>The GraphLab Analytics Engine</vt:lpstr>
      <vt:lpstr>Motivation for GraphLab</vt:lpstr>
      <vt:lpstr>What is GraphLab?</vt:lpstr>
      <vt:lpstr>The GraphLab Analytics Engine</vt:lpstr>
      <vt:lpstr>Input, Graph Flow and Output</vt:lpstr>
      <vt:lpstr>Components of the GraphLab Engine: The Data-Graph</vt:lpstr>
      <vt:lpstr>Components of the GraphLab Engine: The Update Function</vt:lpstr>
      <vt:lpstr>Components of the GraphLab Engine: The Update Function</vt:lpstr>
      <vt:lpstr>Components of the GraphLab Engine: The Update Function</vt:lpstr>
      <vt:lpstr>Components of the GraphLab Engine: The Sync Operation</vt:lpstr>
      <vt:lpstr>The GraphLab Analytics Engine</vt:lpstr>
      <vt:lpstr>The Architectural Model</vt:lpstr>
      <vt:lpstr>The GraphLab Analytics Engine</vt:lpstr>
      <vt:lpstr>The Programming Model</vt:lpstr>
      <vt:lpstr>Consistency Models in GraphLab</vt:lpstr>
      <vt:lpstr>Consistency Models in GraphLab</vt:lpstr>
      <vt:lpstr>The GraphLab Analytics Engine</vt:lpstr>
      <vt:lpstr>The Computation Model</vt:lpstr>
      <vt:lpstr>PowerPoint Presentation</vt:lpstr>
      <vt:lpstr>GraphLab vs. Pregel vs. MapReduce</vt:lpstr>
      <vt:lpstr>Next Week…</vt:lpstr>
      <vt:lpstr>PageRank: Recap</vt:lpstr>
      <vt:lpstr>PageRank: Algorithm</vt:lpstr>
      <vt:lpstr>PageRank Example in GraphLab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Microsoft Office User</cp:lastModifiedBy>
  <cp:revision>1121</cp:revision>
  <dcterms:created xsi:type="dcterms:W3CDTF">2012-02-01T11:48:04Z</dcterms:created>
  <dcterms:modified xsi:type="dcterms:W3CDTF">2019-11-12T18:24:36Z</dcterms:modified>
</cp:coreProperties>
</file>