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79" r:id="rId2"/>
    <p:sldId id="382" r:id="rId3"/>
    <p:sldId id="707" r:id="rId4"/>
    <p:sldId id="364" r:id="rId5"/>
    <p:sldId id="301" r:id="rId6"/>
    <p:sldId id="304" r:id="rId7"/>
    <p:sldId id="369" r:id="rId8"/>
    <p:sldId id="365" r:id="rId9"/>
    <p:sldId id="346" r:id="rId10"/>
    <p:sldId id="305" r:id="rId11"/>
    <p:sldId id="307" r:id="rId12"/>
    <p:sldId id="370" r:id="rId13"/>
    <p:sldId id="306" r:id="rId14"/>
    <p:sldId id="366" r:id="rId15"/>
    <p:sldId id="371" r:id="rId16"/>
    <p:sldId id="299" r:id="rId17"/>
    <p:sldId id="372" r:id="rId18"/>
    <p:sldId id="308" r:id="rId19"/>
    <p:sldId id="383" r:id="rId20"/>
    <p:sldId id="384" r:id="rId21"/>
    <p:sldId id="320" r:id="rId22"/>
    <p:sldId id="373" r:id="rId23"/>
    <p:sldId id="38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8F4"/>
    <a:srgbClr val="807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5"/>
  </p:normalViewPr>
  <p:slideViewPr>
    <p:cSldViewPr>
      <p:cViewPr varScale="1">
        <p:scale>
          <a:sx n="111" d="100"/>
          <a:sy n="111" d="100"/>
        </p:scale>
        <p:origin x="63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7874F-140A-4D21-92AB-D788C5B8551D}" type="datetimeFigureOut">
              <a:rPr lang="en-US" smtClean="0"/>
              <a:t>11/4/19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B7BB-29AD-40B1-A9EE-52AC7829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3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2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D9D921-280C-48F2-8F51-74F67B2AB83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3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7B7BB-29AD-40B1-A9EE-52AC7829B8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5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A05097-4124-406D-BB82-8A798098FB50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56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21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31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8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5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8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4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2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8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5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7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9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7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C33EF18C-306B-4383-8118-3DD611D00B2D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8F12E53-2E5C-4B89-BF0F-A20E02FDFAD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Hadoop</a:t>
            </a:r>
          </a:p>
          <a:p>
            <a:pPr fontAlgn="auto">
              <a:spcAft>
                <a:spcPts val="0"/>
              </a:spcAft>
            </a:pPr>
            <a:r>
              <a:rPr lang="en-US" altLang="en-US" sz="3000" dirty="0"/>
              <a:t>Lecture 18, October 30, 2019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277653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Hadoop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9753600" cy="452628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is one of the most successful realizations of large-scale “data-parallel” distributed analytics frameworks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MapReduce is an open source implementation of Google’s MapReduce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uses Hadoop Distributed File System (HDFS) as a </a:t>
            </a:r>
            <a:br>
              <a:rPr lang="en-US" sz="2800" dirty="0"/>
            </a:br>
            <a:r>
              <a:rPr lang="en-US" sz="2800" dirty="0"/>
              <a:t>storage layer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HDFS is an open source implementation of GFS</a:t>
            </a:r>
          </a:p>
        </p:txBody>
      </p:sp>
      <p:pic>
        <p:nvPicPr>
          <p:cNvPr id="1028" name="Picture 4" descr="https://encrypted-tbn0.gstatic.com/images?q=tbn:ANd9GcSzzmb_n3BNpPnP8YpR0cwpbRsZAjg7z827Sl0ix378nQO37TN_m9TMQG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930" y="2202180"/>
            <a:ext cx="145773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97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320"/>
            <a:ext cx="8915446" cy="1325880"/>
          </a:xfrm>
        </p:spPr>
        <p:txBody>
          <a:bodyPr>
            <a:normAutofit/>
          </a:bodyPr>
          <a:lstStyle/>
          <a:p>
            <a:r>
              <a:rPr lang="en-US" dirty="0"/>
              <a:t>Hadoop MapReduce: A Bird’s Eye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incorporates two phases, </a:t>
            </a:r>
            <a:r>
              <a:rPr lang="en-US" sz="2400" i="1" u="sng" dirty="0"/>
              <a:t>Map</a:t>
            </a:r>
            <a:r>
              <a:rPr lang="en-US" sz="2400" dirty="0"/>
              <a:t> and </a:t>
            </a:r>
            <a:r>
              <a:rPr lang="en-US" sz="2400" i="1" u="sng" dirty="0"/>
              <a:t>Reduce</a:t>
            </a:r>
            <a:r>
              <a:rPr lang="en-US" sz="2400" dirty="0"/>
              <a:t> phases, which encompass multiple Map and Reduce tasks</a:t>
            </a:r>
          </a:p>
          <a:p>
            <a:endParaRPr lang="en-US" sz="1900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</p:txBody>
      </p:sp>
      <p:sp>
        <p:nvSpPr>
          <p:cNvPr id="8" name="Oval 7"/>
          <p:cNvSpPr/>
          <p:nvPr/>
        </p:nvSpPr>
        <p:spPr>
          <a:xfrm>
            <a:off x="3408484" y="2499922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7" name="Oval 76"/>
          <p:cNvSpPr/>
          <p:nvPr/>
        </p:nvSpPr>
        <p:spPr>
          <a:xfrm>
            <a:off x="3408484" y="3232611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8" name="Oval 77"/>
          <p:cNvSpPr/>
          <p:nvPr/>
        </p:nvSpPr>
        <p:spPr>
          <a:xfrm>
            <a:off x="3408484" y="3965308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9" name="Oval 78"/>
          <p:cNvSpPr/>
          <p:nvPr/>
        </p:nvSpPr>
        <p:spPr>
          <a:xfrm>
            <a:off x="3417276" y="4697997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Map Task</a:t>
            </a:r>
          </a:p>
        </p:txBody>
      </p:sp>
      <p:sp>
        <p:nvSpPr>
          <p:cNvPr id="89" name="Oval 88"/>
          <p:cNvSpPr/>
          <p:nvPr/>
        </p:nvSpPr>
        <p:spPr>
          <a:xfrm>
            <a:off x="8300302" y="2847080"/>
            <a:ext cx="676656" cy="6740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Reduce Task</a:t>
            </a:r>
          </a:p>
        </p:txBody>
      </p:sp>
      <p:sp>
        <p:nvSpPr>
          <p:cNvPr id="90" name="Oval 89"/>
          <p:cNvSpPr/>
          <p:nvPr/>
        </p:nvSpPr>
        <p:spPr>
          <a:xfrm>
            <a:off x="8300302" y="3579769"/>
            <a:ext cx="676656" cy="6740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Reduce Task</a:t>
            </a:r>
          </a:p>
        </p:txBody>
      </p:sp>
      <p:sp>
        <p:nvSpPr>
          <p:cNvPr id="91" name="Oval 90"/>
          <p:cNvSpPr/>
          <p:nvPr/>
        </p:nvSpPr>
        <p:spPr>
          <a:xfrm>
            <a:off x="8300302" y="4312466"/>
            <a:ext cx="676656" cy="6740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Reduce Task</a:t>
            </a:r>
          </a:p>
        </p:txBody>
      </p:sp>
      <p:cxnSp>
        <p:nvCxnSpPr>
          <p:cNvPr id="20" name="Straight Arrow Connector 19"/>
          <p:cNvCxnSpPr>
            <a:stCxn id="73" idx="3"/>
            <a:endCxn id="26" idx="1"/>
          </p:cNvCxnSpPr>
          <p:nvPr/>
        </p:nvCxnSpPr>
        <p:spPr>
          <a:xfrm>
            <a:off x="4996260" y="2751215"/>
            <a:ext cx="1223187" cy="326663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219446" y="2996915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4" name="Straight Arrow Connector 223"/>
          <p:cNvCxnSpPr>
            <a:stCxn id="75" idx="3"/>
            <a:endCxn id="119" idx="1"/>
          </p:cNvCxnSpPr>
          <p:nvPr/>
        </p:nvCxnSpPr>
        <p:spPr>
          <a:xfrm flipV="1">
            <a:off x="4988171" y="3311239"/>
            <a:ext cx="1242999" cy="8153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231169" y="3230277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226" name="Chevron 225"/>
          <p:cNvSpPr/>
          <p:nvPr/>
        </p:nvSpPr>
        <p:spPr>
          <a:xfrm>
            <a:off x="6940414" y="3001127"/>
            <a:ext cx="140677" cy="365982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210046" y="3036295"/>
            <a:ext cx="609600" cy="3101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8" name="Straight Arrow Connector 227"/>
          <p:cNvCxnSpPr>
            <a:stCxn id="120" idx="3"/>
          </p:cNvCxnSpPr>
          <p:nvPr/>
        </p:nvCxnSpPr>
        <p:spPr>
          <a:xfrm>
            <a:off x="7819646" y="3191351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6231169" y="376343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7819646" y="3916806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76" idx="3"/>
            <a:endCxn id="124" idx="1"/>
          </p:cNvCxnSpPr>
          <p:nvPr/>
        </p:nvCxnSpPr>
        <p:spPr>
          <a:xfrm>
            <a:off x="4988171" y="3635457"/>
            <a:ext cx="1242999" cy="242279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6219446" y="430697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219446" y="450003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8" name="Chevron 127"/>
          <p:cNvSpPr/>
          <p:nvPr/>
        </p:nvSpPr>
        <p:spPr>
          <a:xfrm>
            <a:off x="6940414" y="4312467"/>
            <a:ext cx="140677" cy="849918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210046" y="4407118"/>
            <a:ext cx="609600" cy="4920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40" name="Straight Arrow Connector 239"/>
          <p:cNvCxnSpPr>
            <a:endCxn id="126" idx="1"/>
          </p:cNvCxnSpPr>
          <p:nvPr/>
        </p:nvCxnSpPr>
        <p:spPr>
          <a:xfrm>
            <a:off x="5002470" y="2969463"/>
            <a:ext cx="1216977" cy="141847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6219446" y="4694936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6219446" y="4887996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134" name="Straight Arrow Connector 133"/>
          <p:cNvCxnSpPr>
            <a:stCxn id="80" idx="3"/>
          </p:cNvCxnSpPr>
          <p:nvPr/>
        </p:nvCxnSpPr>
        <p:spPr>
          <a:xfrm>
            <a:off x="4985240" y="3859137"/>
            <a:ext cx="1234206" cy="7218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32" idx="1"/>
          </p:cNvCxnSpPr>
          <p:nvPr/>
        </p:nvCxnSpPr>
        <p:spPr>
          <a:xfrm>
            <a:off x="5002470" y="4294876"/>
            <a:ext cx="1216977" cy="4810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84" idx="3"/>
            <a:endCxn id="133" idx="1"/>
          </p:cNvCxnSpPr>
          <p:nvPr/>
        </p:nvCxnSpPr>
        <p:spPr>
          <a:xfrm>
            <a:off x="5002470" y="5005726"/>
            <a:ext cx="1216977" cy="194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7843102" y="4649504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9481042" y="3722021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HDFS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2253761" y="3203544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7" name="Rectangle 166"/>
          <p:cNvSpPr/>
          <p:nvPr/>
        </p:nvSpPr>
        <p:spPr>
          <a:xfrm>
            <a:off x="2300653" y="3492089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Dataset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370996" y="4193384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HDFS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89" y="2807955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277208" y="266111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291861" y="3382081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294792" y="410891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309445" y="4829877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3124200" y="283696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3135924" y="35579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3138853" y="428475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3156441" y="50057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2253761" y="53926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2253761" y="5618270"/>
            <a:ext cx="2711728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4965489" y="540139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>
            <a:off x="3143891" y="556844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Map Phase</a:t>
            </a:r>
          </a:p>
        </p:txBody>
      </p:sp>
      <p:cxnSp>
        <p:nvCxnSpPr>
          <p:cNvPr id="193" name="Straight Connector 192"/>
          <p:cNvCxnSpPr/>
          <p:nvPr/>
        </p:nvCxnSpPr>
        <p:spPr>
          <a:xfrm>
            <a:off x="5005048" y="5401392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>
            <a:off x="5002470" y="5618270"/>
            <a:ext cx="5340215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348546" y="53926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6826115" y="5401393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6940413" y="5401392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843102" y="5389669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TextBox 285"/>
          <p:cNvSpPr txBox="1"/>
          <p:nvPr/>
        </p:nvSpPr>
        <p:spPr>
          <a:xfrm>
            <a:off x="5313485" y="5326606"/>
            <a:ext cx="1312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Shuffle Stage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7037130" y="5087661"/>
            <a:ext cx="1378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Merge &amp; Sort </a:t>
            </a:r>
            <a:b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Stage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8465535" y="5328828"/>
            <a:ext cx="13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Reduce Stage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858366" y="5574268"/>
            <a:ext cx="150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Reduce Phase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7207470" y="377817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208" name="Chevron 207"/>
          <p:cNvSpPr/>
          <p:nvPr/>
        </p:nvSpPr>
        <p:spPr>
          <a:xfrm>
            <a:off x="6940413" y="3733773"/>
            <a:ext cx="140677" cy="36598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89" idx="6"/>
          </p:cNvCxnSpPr>
          <p:nvPr/>
        </p:nvCxnSpPr>
        <p:spPr>
          <a:xfrm>
            <a:off x="8976958" y="3184118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8976958" y="391680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976958" y="4653162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274279" y="2658210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276973" y="33750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285765" y="4094842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303584" y="48228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3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085140" y="284708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096864" y="35680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99793" y="429487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117381" y="50158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386659" y="2670252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389940" y="2888500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78570" y="3311811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378570" y="3521156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375640" y="3778175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386659" y="4203794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392869" y="4868532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</p:spTree>
    <p:extLst>
      <p:ext uri="{BB962C8B-B14F-4D97-AF65-F5344CB8AC3E}">
        <p14:creationId xmlns:p14="http://schemas.microsoft.com/office/powerpoint/2010/main" val="48871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78" grpId="0" animBg="1"/>
      <p:bldP spid="79" grpId="0" animBg="1"/>
      <p:bldP spid="89" grpId="0" animBg="1"/>
      <p:bldP spid="90" grpId="0" animBg="1"/>
      <p:bldP spid="91" grpId="0" animBg="1"/>
      <p:bldP spid="26" grpId="0" animBg="1"/>
      <p:bldP spid="119" grpId="0" animBg="1"/>
      <p:bldP spid="226" grpId="0" animBg="1"/>
      <p:bldP spid="120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2" grpId="0" animBg="1"/>
      <p:bldP spid="133" grpId="0" animBg="1"/>
      <p:bldP spid="257" grpId="0"/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283" grpId="0"/>
      <p:bldP spid="286" grpId="0"/>
      <p:bldP spid="201" grpId="0"/>
      <p:bldP spid="202" grpId="0"/>
      <p:bldP spid="203" grpId="0"/>
      <p:bldP spid="207" grpId="0" animBg="1"/>
      <p:bldP spid="208" grpId="0" animBg="1"/>
      <p:bldP spid="65" grpId="0" animBg="1"/>
      <p:bldP spid="66" grpId="0" animBg="1"/>
      <p:bldP spid="67" grpId="0" animBg="1"/>
      <p:bldP spid="68" grpId="0" animBg="1"/>
      <p:bldP spid="73" grpId="0" animBg="1"/>
      <p:bldP spid="74" grpId="0" animBg="1"/>
      <p:bldP spid="75" grpId="0" animBg="1"/>
      <p:bldP spid="76" grpId="0" animBg="1"/>
      <p:bldP spid="80" grpId="0" animBg="1"/>
      <p:bldP spid="83" grpId="0" animBg="1"/>
      <p:bldP spid="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4686300" y="54102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8531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shared-based programming </a:t>
            </a:r>
            <a:r>
              <a:rPr lang="en-US" sz="2400" dirty="0"/>
              <a:t>model, which entails that:</a:t>
            </a:r>
          </a:p>
          <a:p>
            <a:pPr lvl="1"/>
            <a:r>
              <a:rPr lang="en-US" sz="2000" dirty="0"/>
              <a:t>Tasks can interact (</a:t>
            </a:r>
            <a:r>
              <a:rPr lang="en-US" sz="2000" i="1" dirty="0"/>
              <a:t>if needed</a:t>
            </a:r>
            <a:r>
              <a:rPr lang="en-US" sz="2000" dirty="0"/>
              <a:t>) via </a:t>
            </a:r>
            <a:r>
              <a:rPr lang="en-US" sz="2000" i="1" dirty="0"/>
              <a:t>reading</a:t>
            </a:r>
            <a:r>
              <a:rPr lang="en-US" sz="2000" dirty="0"/>
              <a:t> and </a:t>
            </a:r>
            <a:r>
              <a:rPr lang="en-US" sz="2000" i="1" dirty="0"/>
              <a:t>writing</a:t>
            </a:r>
            <a:r>
              <a:rPr lang="en-US" sz="2000" dirty="0"/>
              <a:t> to a shared space</a:t>
            </a:r>
          </a:p>
          <a:p>
            <a:pPr lvl="2"/>
            <a:r>
              <a:rPr lang="en-US" sz="2000" dirty="0"/>
              <a:t>HDFS provides the shared space for all Map and Reduce tasks </a:t>
            </a:r>
          </a:p>
          <a:p>
            <a:pPr lvl="1"/>
            <a:r>
              <a:rPr lang="en-US" sz="2000" dirty="0"/>
              <a:t>Programmers write only sequential code, without defining functions that send/receive messages between tasks</a:t>
            </a:r>
          </a:p>
          <a:p>
            <a:pPr lvl="1"/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2895600" y="4047146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5" name="Oval 4"/>
          <p:cNvSpPr/>
          <p:nvPr/>
        </p:nvSpPr>
        <p:spPr>
          <a:xfrm>
            <a:off x="4038600" y="4042160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6" name="Oval 5"/>
          <p:cNvSpPr/>
          <p:nvPr/>
        </p:nvSpPr>
        <p:spPr>
          <a:xfrm>
            <a:off x="5257800" y="4047146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7" name="Oval 6"/>
          <p:cNvSpPr/>
          <p:nvPr/>
        </p:nvSpPr>
        <p:spPr>
          <a:xfrm>
            <a:off x="63246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MT4</a:t>
            </a:r>
          </a:p>
        </p:txBody>
      </p:sp>
      <p:sp>
        <p:nvSpPr>
          <p:cNvPr id="8" name="Oval 7"/>
          <p:cNvSpPr/>
          <p:nvPr/>
        </p:nvSpPr>
        <p:spPr>
          <a:xfrm>
            <a:off x="74676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MT5</a:t>
            </a:r>
          </a:p>
        </p:txBody>
      </p:sp>
      <p:sp>
        <p:nvSpPr>
          <p:cNvPr id="9" name="Oval 8"/>
          <p:cNvSpPr/>
          <p:nvPr/>
        </p:nvSpPr>
        <p:spPr>
          <a:xfrm>
            <a:off x="86868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3505200"/>
            <a:ext cx="67056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Shared Address Space (Provided by HDFS)</a:t>
            </a:r>
          </a:p>
        </p:txBody>
      </p:sp>
      <p:sp>
        <p:nvSpPr>
          <p:cNvPr id="12" name="Oval 11"/>
          <p:cNvSpPr/>
          <p:nvPr/>
        </p:nvSpPr>
        <p:spPr>
          <a:xfrm>
            <a:off x="4800600" y="5283438"/>
            <a:ext cx="548640" cy="54864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RT1</a:t>
            </a:r>
          </a:p>
        </p:txBody>
      </p:sp>
      <p:sp>
        <p:nvSpPr>
          <p:cNvPr id="13" name="Oval 12"/>
          <p:cNvSpPr/>
          <p:nvPr/>
        </p:nvSpPr>
        <p:spPr>
          <a:xfrm>
            <a:off x="5892681" y="5283438"/>
            <a:ext cx="548640" cy="54864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RT2</a:t>
            </a:r>
          </a:p>
        </p:txBody>
      </p:sp>
      <p:sp>
        <p:nvSpPr>
          <p:cNvPr id="14" name="Oval 13"/>
          <p:cNvSpPr/>
          <p:nvPr/>
        </p:nvSpPr>
        <p:spPr>
          <a:xfrm>
            <a:off x="7093365" y="5283438"/>
            <a:ext cx="548640" cy="548640"/>
          </a:xfrm>
          <a:prstGeom prst="ellipse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RT3</a:t>
            </a:r>
          </a:p>
        </p:txBody>
      </p:sp>
      <p:cxnSp>
        <p:nvCxnSpPr>
          <p:cNvPr id="19" name="Elbow Connector 18"/>
          <p:cNvCxnSpPr>
            <a:stCxn id="4" idx="6"/>
          </p:cNvCxnSpPr>
          <p:nvPr/>
        </p:nvCxnSpPr>
        <p:spPr>
          <a:xfrm flipV="1">
            <a:off x="3444240" y="3857002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897380" y="4724400"/>
            <a:ext cx="6705600" cy="4304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“Implicit” communication (provided by the MapReduce Engine)- Programmers do not write or call any communication routines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886698" y="5960692"/>
            <a:ext cx="67056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Shared Address Space (Provided by HDFS)</a:t>
            </a:r>
          </a:p>
        </p:txBody>
      </p:sp>
      <p:cxnSp>
        <p:nvCxnSpPr>
          <p:cNvPr id="29" name="Elbow Connector 28"/>
          <p:cNvCxnSpPr>
            <a:stCxn id="4" idx="6"/>
          </p:cNvCxnSpPr>
          <p:nvPr/>
        </p:nvCxnSpPr>
        <p:spPr>
          <a:xfrm>
            <a:off x="3444240" y="4321466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flipV="1">
            <a:off x="4587240" y="3860562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4587240" y="4325026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flipV="1">
            <a:off x="5806440" y="3864836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>
            <a:off x="5806440" y="4329300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flipV="1">
            <a:off x="6858000" y="3874234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>
            <a:off x="6858000" y="4338698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flipV="1">
            <a:off x="8019801" y="3864335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8019801" y="432879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9235440" y="3864836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>
            <a:off x="9235440" y="4329300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5400000" flipH="1" flipV="1">
            <a:off x="7572785" y="5216212"/>
            <a:ext cx="412335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7634171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5400000" flipH="1" flipV="1">
            <a:off x="6389832" y="5226110"/>
            <a:ext cx="392538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>
            <a:off x="6441321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5400000" flipH="1" flipV="1">
            <a:off x="5293837" y="5222195"/>
            <a:ext cx="400369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>
            <a:off x="5349240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69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Example: Word Count</a:t>
            </a:r>
            <a:br>
              <a:rPr lang="en-US" dirty="0"/>
            </a:b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1612901" y="3162300"/>
            <a:ext cx="1571625" cy="227965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4963" y="3130551"/>
            <a:ext cx="1727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Mohammad is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delivering a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lecture to the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15-440 class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The course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name of 15-440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is Distributed Systems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85914" y="4284663"/>
            <a:ext cx="1603375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9725" y="2600326"/>
            <a:ext cx="14795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A Text File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722563"/>
            <a:ext cx="1670050" cy="297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Folded Corner 81"/>
          <p:cNvSpPr/>
          <p:nvPr/>
        </p:nvSpPr>
        <p:spPr>
          <a:xfrm>
            <a:off x="1649413" y="1882775"/>
            <a:ext cx="1485900" cy="1106488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09726" y="1831975"/>
            <a:ext cx="159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Mohammad is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delivering a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lecture to the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15-440 class</a:t>
            </a:r>
          </a:p>
        </p:txBody>
      </p:sp>
      <p:sp>
        <p:nvSpPr>
          <p:cNvPr id="84" name="Folded Corner 83"/>
          <p:cNvSpPr/>
          <p:nvPr/>
        </p:nvSpPr>
        <p:spPr>
          <a:xfrm>
            <a:off x="1643063" y="4694238"/>
            <a:ext cx="1528762" cy="136525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590676" y="4673600"/>
            <a:ext cx="17192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The course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name of 15-440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is Distributed </a:t>
            </a:r>
            <a:br>
              <a:rPr lang="en-US" i="1" dirty="0">
                <a:solidFill>
                  <a:prstClr val="black"/>
                </a:solidFill>
                <a:latin typeface="Calibri"/>
              </a:rPr>
            </a:br>
            <a:r>
              <a:rPr lang="en-US" i="1" dirty="0">
                <a:solidFill>
                  <a:prstClr val="black"/>
                </a:solidFill>
                <a:latin typeface="Calibri"/>
              </a:rPr>
              <a:t>Systems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76389" y="1533525"/>
            <a:ext cx="1616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A Chunk of File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555751" y="4294188"/>
            <a:ext cx="1616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A Chunk of File</a:t>
            </a:r>
          </a:p>
        </p:txBody>
      </p:sp>
      <p:sp>
        <p:nvSpPr>
          <p:cNvPr id="109" name="Striped Right Arrow 108"/>
          <p:cNvSpPr/>
          <p:nvPr/>
        </p:nvSpPr>
        <p:spPr>
          <a:xfrm>
            <a:off x="3194050" y="2246314"/>
            <a:ext cx="114300" cy="369887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Striped Right Arrow 109"/>
          <p:cNvSpPr/>
          <p:nvPr/>
        </p:nvSpPr>
        <p:spPr>
          <a:xfrm>
            <a:off x="3194050" y="5151439"/>
            <a:ext cx="114300" cy="369887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09839" y="1125563"/>
            <a:ext cx="1876425" cy="400050"/>
          </a:xfrm>
          <a:prstGeom prst="rect">
            <a:avLst/>
          </a:prstGeom>
          <a:solidFill>
            <a:srgbClr val="2818F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sz="2000" b="1" i="1" dirty="0">
                <a:solidFill>
                  <a:schemeClr val="bg1"/>
                </a:solidFill>
                <a:latin typeface="Calibri"/>
              </a:rPr>
              <a:t>Map</a:t>
            </a:r>
            <a:r>
              <a:rPr lang="en-US" sz="2000" b="1" dirty="0">
                <a:solidFill>
                  <a:schemeClr val="bg1"/>
                </a:solidFill>
                <a:latin typeface="Calibri"/>
              </a:rPr>
              <a:t> Function</a:t>
            </a:r>
          </a:p>
        </p:txBody>
      </p:sp>
      <p:sp>
        <p:nvSpPr>
          <p:cNvPr id="115" name="Oval 114"/>
          <p:cNvSpPr/>
          <p:nvPr/>
        </p:nvSpPr>
        <p:spPr>
          <a:xfrm>
            <a:off x="5027614" y="2325689"/>
            <a:ext cx="841375" cy="8413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Parse 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Count</a:t>
            </a: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595133"/>
              </p:ext>
            </p:extLst>
          </p:nvPr>
        </p:nvGraphicFramePr>
        <p:xfrm>
          <a:off x="3416300" y="1838325"/>
          <a:ext cx="1447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Key1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Mohammad 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delivering 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38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 to 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15-440 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7" name="Striped Right Arrow 116"/>
          <p:cNvSpPr/>
          <p:nvPr/>
        </p:nvSpPr>
        <p:spPr>
          <a:xfrm>
            <a:off x="4883150" y="2552700"/>
            <a:ext cx="114300" cy="369888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07303"/>
              </p:ext>
            </p:extLst>
          </p:nvPr>
        </p:nvGraphicFramePr>
        <p:xfrm>
          <a:off x="6051550" y="1169988"/>
          <a:ext cx="1371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Mohammad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delivering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lecture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15-440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9" name="Striped Right Arrow 118"/>
          <p:cNvSpPr/>
          <p:nvPr/>
        </p:nvSpPr>
        <p:spPr>
          <a:xfrm>
            <a:off x="5907088" y="2549525"/>
            <a:ext cx="114300" cy="369888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86336"/>
              </p:ext>
            </p:extLst>
          </p:nvPr>
        </p:nvGraphicFramePr>
        <p:xfrm>
          <a:off x="8983663" y="1617663"/>
          <a:ext cx="1447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Mohammad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delivering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15-440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course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name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of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Distributed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Systems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22" name="Oval 121"/>
          <p:cNvSpPr/>
          <p:nvPr/>
        </p:nvSpPr>
        <p:spPr>
          <a:xfrm>
            <a:off x="7991476" y="3654426"/>
            <a:ext cx="841375" cy="841375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Iterate&amp;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Sum</a:t>
            </a:r>
          </a:p>
        </p:txBody>
      </p:sp>
      <p:sp>
        <p:nvSpPr>
          <p:cNvPr id="123" name="Striped Right Arrow 122"/>
          <p:cNvSpPr/>
          <p:nvPr/>
        </p:nvSpPr>
        <p:spPr>
          <a:xfrm>
            <a:off x="8869363" y="3890963"/>
            <a:ext cx="114300" cy="368300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4" name="Straight Arrow Connector 123"/>
          <p:cNvCxnSpPr>
            <a:cxnSpLocks/>
            <a:stCxn id="118" idx="3"/>
          </p:cNvCxnSpPr>
          <p:nvPr/>
        </p:nvCxnSpPr>
        <p:spPr>
          <a:xfrm>
            <a:off x="7423150" y="2541588"/>
            <a:ext cx="560388" cy="1282700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5027614" y="4999039"/>
            <a:ext cx="841375" cy="8413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Parse 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Count</a:t>
            </a: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123870"/>
              </p:ext>
            </p:extLst>
          </p:nvPr>
        </p:nvGraphicFramePr>
        <p:xfrm>
          <a:off x="3416300" y="4581525"/>
          <a:ext cx="1447800" cy="200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Key1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Value1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The course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name of 15-440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is Distributed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58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Systems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8" name="Striped Right Arrow 127"/>
          <p:cNvSpPr/>
          <p:nvPr/>
        </p:nvSpPr>
        <p:spPr>
          <a:xfrm>
            <a:off x="4883150" y="5227639"/>
            <a:ext cx="114300" cy="369887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44963"/>
              </p:ext>
            </p:extLst>
          </p:nvPr>
        </p:nvGraphicFramePr>
        <p:xfrm>
          <a:off x="6051550" y="4160838"/>
          <a:ext cx="1447800" cy="2468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course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of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15-440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is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Distributed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Systems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0" name="Striped Right Arrow 129"/>
          <p:cNvSpPr/>
          <p:nvPr/>
        </p:nvSpPr>
        <p:spPr>
          <a:xfrm>
            <a:off x="5907088" y="5224464"/>
            <a:ext cx="114300" cy="369887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308967" y="3994125"/>
            <a:ext cx="1874838" cy="400050"/>
          </a:xfrm>
          <a:prstGeom prst="rect">
            <a:avLst/>
          </a:prstGeom>
          <a:solidFill>
            <a:srgbClr val="2818F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sz="2000" b="1" i="1" dirty="0">
                <a:solidFill>
                  <a:schemeClr val="bg1"/>
                </a:solidFill>
                <a:latin typeface="Calibri"/>
              </a:rPr>
              <a:t>Map</a:t>
            </a:r>
            <a:r>
              <a:rPr lang="en-US" sz="2000" b="1" dirty="0">
                <a:solidFill>
                  <a:schemeClr val="bg1"/>
                </a:solidFill>
                <a:latin typeface="Calibri"/>
              </a:rPr>
              <a:t> Function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 flipV="1">
            <a:off x="7493001" y="4181475"/>
            <a:ext cx="481013" cy="1403350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7842249" y="1462549"/>
            <a:ext cx="1120563" cy="646331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b="1" i="1" dirty="0">
                <a:solidFill>
                  <a:schemeClr val="bg1"/>
                </a:solidFill>
                <a:latin typeface="Calibri"/>
              </a:rPr>
              <a:t>Reduce</a:t>
            </a:r>
            <a:r>
              <a:rPr lang="en-US" b="1" dirty="0">
                <a:solidFill>
                  <a:schemeClr val="bg1"/>
                </a:solidFill>
                <a:latin typeface="Calibri"/>
              </a:rPr>
              <a:t> 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libri"/>
              </a:rPr>
              <a:t>Function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08350" y="1136651"/>
            <a:ext cx="4503737" cy="2790825"/>
          </a:xfrm>
          <a:prstGeom prst="rect">
            <a:avLst/>
          </a:prstGeom>
          <a:noFill/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14702" y="3990976"/>
            <a:ext cx="4503737" cy="2790825"/>
          </a:xfrm>
          <a:prstGeom prst="rect">
            <a:avLst/>
          </a:prstGeom>
          <a:noFill/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854951" y="1452565"/>
            <a:ext cx="2689499" cy="47958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82" grpId="0" animBg="1"/>
      <p:bldP spid="83" grpId="0"/>
      <p:bldP spid="84" grpId="0" animBg="1"/>
      <p:bldP spid="85" grpId="0"/>
      <p:bldP spid="86" grpId="0"/>
      <p:bldP spid="87" grpId="0"/>
      <p:bldP spid="114" grpId="0" animBg="1"/>
      <p:bldP spid="115" grpId="0" animBg="1"/>
      <p:bldP spid="122" grpId="0" animBg="1"/>
      <p:bldP spid="126" grpId="0" animBg="1"/>
      <p:bldP spid="131" grpId="0" animBg="1"/>
      <p:bldP spid="133" grpId="0" animBg="1"/>
      <p:bldP spid="39" grpId="0" animBg="1"/>
      <p:bldP spid="41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6896100" y="5562599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2949" y="54102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4801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Execution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861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adopts a </a:t>
            </a:r>
            <a:r>
              <a:rPr lang="en-US" sz="2400" dirty="0">
                <a:solidFill>
                  <a:srgbClr val="0070C0"/>
                </a:solidFill>
              </a:rPr>
              <a:t>synchronous execution model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 distributed program (or system) is said to be synchronous </a:t>
            </a:r>
            <a:r>
              <a:rPr lang="en-US" sz="2400" i="1" dirty="0"/>
              <a:t>if and only if </a:t>
            </a:r>
            <a:r>
              <a:rPr lang="en-US" sz="2400" dirty="0"/>
              <a:t>its constituent tasks operate in a </a:t>
            </a:r>
            <a:r>
              <a:rPr lang="en-US" sz="2400" i="1" dirty="0"/>
              <a:t>lock-step mode</a:t>
            </a:r>
          </a:p>
          <a:p>
            <a:pPr lvl="1"/>
            <a:r>
              <a:rPr lang="en-US" sz="2200" dirty="0"/>
              <a:t>No two tasks can run concurrently under two different iterations</a:t>
            </a:r>
          </a:p>
          <a:p>
            <a:pPr lvl="1"/>
            <a:r>
              <a:rPr lang="en-US" sz="2200" dirty="0"/>
              <a:t>In MapReduce:</a:t>
            </a:r>
          </a:p>
          <a:p>
            <a:pPr lvl="2"/>
            <a:r>
              <a:rPr lang="en-US" sz="2200" dirty="0"/>
              <a:t>Each iteration is treated as a MapReduce </a:t>
            </a:r>
            <a:r>
              <a:rPr lang="en-US" sz="2200" i="1" dirty="0">
                <a:solidFill>
                  <a:srgbClr val="0070C0"/>
                </a:solidFill>
              </a:rPr>
              <a:t>job</a:t>
            </a:r>
          </a:p>
          <a:p>
            <a:pPr lvl="3"/>
            <a:r>
              <a:rPr lang="en-US" sz="2200" dirty="0"/>
              <a:t>A job can encompass 1 or many Map tasks and 0 or many Reduce tasks</a:t>
            </a:r>
          </a:p>
          <a:p>
            <a:pPr lvl="2"/>
            <a:r>
              <a:rPr lang="en-US" sz="2200" dirty="0"/>
              <a:t>Programs with multiple iterations (i.e., iterative programs) are executed using multiple </a:t>
            </a:r>
            <a:r>
              <a:rPr lang="en-US" sz="2200" i="1" dirty="0"/>
              <a:t>chained</a:t>
            </a:r>
            <a:r>
              <a:rPr lang="en-US" sz="2200" dirty="0"/>
              <a:t> MapReduce jobs</a:t>
            </a:r>
          </a:p>
          <a:p>
            <a:pPr lvl="2"/>
            <a:r>
              <a:rPr lang="en-US" sz="2200" dirty="0"/>
              <a:t>When all Reduce tasks within job </a:t>
            </a:r>
            <a:r>
              <a:rPr lang="en-US" sz="2200" i="1" dirty="0" err="1"/>
              <a:t>i</a:t>
            </a:r>
            <a:r>
              <a:rPr lang="en-US" sz="2200" dirty="0"/>
              <a:t> are committed, a new job </a:t>
            </a:r>
            <a:r>
              <a:rPr lang="en-US" sz="2200" i="1" dirty="0" err="1"/>
              <a:t>i</a:t>
            </a:r>
            <a:r>
              <a:rPr lang="en-US" sz="2200" dirty="0"/>
              <a:t> + 1 is started (if any)</a:t>
            </a:r>
          </a:p>
          <a:p>
            <a:pPr lvl="3"/>
            <a:r>
              <a:rPr lang="en-US" sz="2200" dirty="0"/>
              <a:t>Hence, two different tasks cannot run in parallel under two different jobs (or iterations)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2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9067800" y="5562599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2949" y="54102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29400" y="5363853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700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139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rgbClr val="0070C0"/>
                </a:solidFill>
              </a:rPr>
              <a:t>pull-based task scheduling</a:t>
            </a:r>
            <a:r>
              <a:rPr lang="en-US" sz="2400" dirty="0"/>
              <a:t> strategy is used, whereby:</a:t>
            </a:r>
          </a:p>
          <a:p>
            <a:pPr lvl="1"/>
            <a:r>
              <a:rPr lang="en-US" sz="2200" dirty="0"/>
              <a:t>Map tasks are scheduled in proximity of HDFS blocks</a:t>
            </a:r>
          </a:p>
          <a:p>
            <a:pPr lvl="1"/>
            <a:r>
              <a:rPr lang="en-US" sz="2200" dirty="0"/>
              <a:t>Reduce tasks are scheduled </a:t>
            </a:r>
            <a:r>
              <a:rPr lang="en-US" sz="2200" i="1" dirty="0"/>
              <a:t>anywhere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8622389" y="3659025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422587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2222 C 0.0013 -0.04676 -1.45833E-6 -0.04121 0.01667 -0.04259 C 0.02005 -0.04468 0.02461 -0.04097 0.02748 -0.04491 C 0.02891 -0.04699 0.02695 -0.05162 0.02669 -0.05486 C 0.02917 -0.09074 0.02826 -0.07894 0.00078 -0.07778 C -0.07903 -0.07894 -0.07708 -0.03565 -0.07708 -0.11644 C -0.07708 -0.12755 -0.07708 -0.12639 -0.07565 -0.13357 C -0.0763 -0.1419 -0.07695 -0.15625 -0.08138 -0.16111 C -0.09752 -0.15648 -0.12552 -0.16227 -0.13958 -0.16227 C -0.16445 -0.16297 -0.18906 -0.16297 -0.2138 -0.16366 C -0.21719 -0.16343 -0.2293 -0.15695 -0.23112 -0.16736 C -0.23073 -0.17871 -0.22956 -0.18727 -0.23203 -0.19699 C -0.23255 -0.18426 -0.23255 -0.17593 -0.23112 -0.16366 C -0.24401 -0.14954 -0.23125 -0.16227 -0.27148 -0.16227 C -0.29752 -0.16227 -0.32331 -0.16181 -0.34909 -0.16111 C -0.35781 -0.16181 -0.38034 -0.16597 -0.3901 -0.16019 C -0.39036 -0.15648 -0.39062 -0.15255 -0.39101 -0.14931 C -0.3914 -0.1463 -0.39219 -0.14074 -0.39219 -0.14028 C -0.39297 -0.11991 -0.39375 -0.11597 -0.39297 -0.09445 C -0.39388 -0.08866 -0.39518 -0.07616 -0.39518 -0.07616 C -0.42643 -0.07755 -0.44844 -0.07894 -0.47956 -0.07778 C -0.48307 -0.07755 -0.48828 -0.08172 -0.49036 -0.07616 C -0.49414 -0.06574 -0.48919 -0.04746 -0.49401 -0.03542 C -0.49323 -0.02801 -0.4918 -0.02477 -0.49609 -0.02222 C -0.49909 -0.02547 -0.50547 -0.02408 -0.50898 -0.02454 C -0.51341 -0.0132 -0.5112 -0.0132 -0.5112 0.00278 " pathEditMode="relative" rAng="0" ptsTypes="AAAAAAAAAAAAAAAAAAAAAAAAAA">
                                      <p:cBhvr>
                                        <p:cTn id="34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93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2" grpId="0"/>
      <p:bldP spid="135" grpId="0" animBg="1"/>
      <p:bldP spid="140" grpId="0" animBg="1"/>
      <p:bldP spid="141" grpId="0" animBg="1"/>
      <p:bldP spid="1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2425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With the above setup, how many Map tasks can run in parallel?</a:t>
            </a:r>
          </a:p>
          <a:p>
            <a:pPr lvl="1"/>
            <a:r>
              <a:rPr lang="en-US" sz="2000" dirty="0"/>
              <a:t>Each </a:t>
            </a:r>
            <a:r>
              <a:rPr lang="en-US" sz="2000" dirty="0" err="1"/>
              <a:t>TaskTracker</a:t>
            </a:r>
            <a:r>
              <a:rPr lang="en-US" sz="2000" dirty="0"/>
              <a:t> has by default two Map slots, thus can run two Map tasks concurrently</a:t>
            </a:r>
          </a:p>
          <a:p>
            <a:pPr lvl="1"/>
            <a:r>
              <a:rPr lang="en-US" sz="2000" dirty="0"/>
              <a:t>With 4 </a:t>
            </a:r>
            <a:r>
              <a:rPr lang="en-US" sz="2000" dirty="0" err="1"/>
              <a:t>TaskTrackers</a:t>
            </a:r>
            <a:r>
              <a:rPr lang="en-US" sz="2000" dirty="0"/>
              <a:t> and 2 Map slots on each </a:t>
            </a:r>
            <a:r>
              <a:rPr lang="en-US" sz="2000" dirty="0" err="1"/>
              <a:t>TaskTracker</a:t>
            </a:r>
            <a:r>
              <a:rPr lang="en-US" sz="2000" dirty="0"/>
              <a:t>, 8 Map tasks can be executed </a:t>
            </a:r>
            <a:br>
              <a:rPr lang="en-US" sz="2000" dirty="0"/>
            </a:br>
            <a:r>
              <a:rPr lang="en-US" sz="2000" dirty="0"/>
              <a:t>in parallel</a:t>
            </a:r>
          </a:p>
          <a:p>
            <a:pPr lvl="2"/>
            <a:r>
              <a:rPr lang="en-US" sz="1800" dirty="0"/>
              <a:t>The maximum number of Map tasks that can run in parallel is denoted as </a:t>
            </a:r>
            <a:r>
              <a:rPr lang="en-US" sz="1800" b="1" i="1" dirty="0">
                <a:solidFill>
                  <a:srgbClr val="0070C0"/>
                </a:solidFill>
              </a:rPr>
              <a:t>Map wave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6774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373496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861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MPI</a:t>
            </a:r>
          </a:p>
          <a:p>
            <a:pPr marL="1371600" lvl="4" indent="0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Hadoop Distributed File System and MapReduce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P3 is out. It is due on November 20 by midnight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Quiz II is on Wednesday, November 13 </a:t>
            </a:r>
          </a:p>
          <a:p>
            <a:pPr marL="342900" lvl="1" indent="0">
              <a:buNone/>
              <a:defRPr/>
            </a:pPr>
            <a:endParaRPr lang="en-US" sz="2600" dirty="0"/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72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53949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For a dataset with a size of 1024MB, how many Map waves are needed?</a:t>
            </a:r>
          </a:p>
          <a:p>
            <a:pPr lvl="1"/>
            <a:r>
              <a:rPr lang="en-US" sz="2000" dirty="0"/>
              <a:t>The size of each HDFS block is by default 64MB and each split encompasses by default 1 HDFS block</a:t>
            </a:r>
          </a:p>
          <a:p>
            <a:pPr lvl="1"/>
            <a:r>
              <a:rPr lang="en-US" sz="2000" dirty="0"/>
              <a:t>Hence, there will be a total of 1024/64 = 16 HDFS blocks or 16 splits</a:t>
            </a:r>
          </a:p>
          <a:p>
            <a:pPr lvl="1"/>
            <a:r>
              <a:rPr lang="en-US" sz="2000" dirty="0"/>
              <a:t>The input to each Map task is a single split, thus there will be a total of 16 Map tasks</a:t>
            </a:r>
          </a:p>
          <a:p>
            <a:pPr lvl="1"/>
            <a:r>
              <a:rPr lang="en-US" sz="2000" dirty="0"/>
              <a:t>Therefore, 16 tasks/8 slots = 2 Map waves will be needed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6774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 slave</a:t>
            </a: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818F4"/>
                </a:solidFill>
              </a:rPr>
              <a:t>The master</a:t>
            </a:r>
          </a:p>
        </p:txBody>
      </p:sp>
    </p:spTree>
    <p:extLst>
      <p:ext uri="{BB962C8B-B14F-4D97-AF65-F5344CB8AC3E}">
        <p14:creationId xmlns:p14="http://schemas.microsoft.com/office/powerpoint/2010/main" val="73822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Hadoop MapReduce: Summary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57075"/>
              </p:ext>
            </p:extLst>
          </p:nvPr>
        </p:nvGraphicFramePr>
        <p:xfrm>
          <a:off x="1066800" y="1981200"/>
          <a:ext cx="9982200" cy="39321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2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Hadoop MapReduce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94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Loosely-Connected/Embarrassingly</a:t>
                      </a:r>
                      <a:r>
                        <a:rPr lang="en-US" sz="2200" baseline="0" dirty="0"/>
                        <a:t>-Parallel Applications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2556625"/>
            <a:ext cx="10814508" cy="30670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125000"/>
            <a:ext cx="10814508" cy="3067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3715350"/>
            <a:ext cx="10814508" cy="23773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4296075"/>
            <a:ext cx="10814508" cy="19083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92" y="4876800"/>
            <a:ext cx="10814508" cy="119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Hadoop MapReduce: Summary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0DDD81-26CC-4B9A-AB31-92910087C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39283"/>
              </p:ext>
            </p:extLst>
          </p:nvPr>
        </p:nvGraphicFramePr>
        <p:xfrm>
          <a:off x="1066800" y="1981200"/>
          <a:ext cx="9982200" cy="39321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2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Hadoop MapReduce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94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Loosely-Connected/Embarrassingly</a:t>
                      </a:r>
                      <a:r>
                        <a:rPr lang="en-US" sz="2200" baseline="0" dirty="0"/>
                        <a:t>-Parallel Applications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32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Next Class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dirty="0" err="1">
                <a:solidFill>
                  <a:srgbClr val="0070C0"/>
                </a:solidFill>
              </a:rPr>
              <a:t>Pregel</a:t>
            </a:r>
            <a:r>
              <a:rPr lang="en-US" dirty="0">
                <a:solidFill>
                  <a:srgbClr val="0070C0"/>
                </a:solidFill>
              </a:rPr>
              <a:t> and </a:t>
            </a:r>
            <a:r>
              <a:rPr lang="en-US" dirty="0" err="1">
                <a:solidFill>
                  <a:srgbClr val="0070C0"/>
                </a:solidFill>
              </a:rPr>
              <a:t>GraphLab</a:t>
            </a:r>
            <a:endParaRPr lang="en-US" sz="2800" dirty="0">
              <a:solidFill>
                <a:srgbClr val="0070C0"/>
              </a:solidFill>
            </a:endParaRP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4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Live in a World of Data…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3943" y="2125268"/>
            <a:ext cx="162016" cy="17125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743200" y="1785118"/>
            <a:ext cx="6781800" cy="3472683"/>
            <a:chOff x="1219200" y="1785117"/>
            <a:chExt cx="6781800" cy="347268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9200" y="1905000"/>
              <a:ext cx="6781800" cy="33528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9921" y="1785117"/>
              <a:ext cx="219075" cy="257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283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What Do We Do With Big Data?</a:t>
            </a:r>
          </a:p>
        </p:txBody>
      </p:sp>
      <p:sp>
        <p:nvSpPr>
          <p:cNvPr id="3" name="Freeform 2"/>
          <p:cNvSpPr/>
          <p:nvPr/>
        </p:nvSpPr>
        <p:spPr>
          <a:xfrm>
            <a:off x="3927919" y="1684401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0" rIns="192024" bIns="102871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/>
              <a:t>Store</a:t>
            </a:r>
          </a:p>
        </p:txBody>
      </p:sp>
      <p:sp>
        <p:nvSpPr>
          <p:cNvPr id="6" name="Oval 5"/>
          <p:cNvSpPr/>
          <p:nvPr/>
        </p:nvSpPr>
        <p:spPr>
          <a:xfrm>
            <a:off x="3442906" y="1684400"/>
            <a:ext cx="970026" cy="970026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927919" y="2943986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1" rIns="192024" bIns="102870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/>
              <a:t>Access</a:t>
            </a:r>
          </a:p>
        </p:txBody>
      </p:sp>
      <p:sp>
        <p:nvSpPr>
          <p:cNvPr id="8" name="Oval 7"/>
          <p:cNvSpPr/>
          <p:nvPr/>
        </p:nvSpPr>
        <p:spPr>
          <a:xfrm>
            <a:off x="3442906" y="2943986"/>
            <a:ext cx="970026" cy="970026"/>
          </a:xfrm>
          <a:prstGeom prst="ellipse">
            <a:avLst/>
          </a:prstGeo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927919" y="4203573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1" rIns="192024" bIns="102870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/>
              <a:t>Encrypt</a:t>
            </a:r>
          </a:p>
        </p:txBody>
      </p:sp>
      <p:sp>
        <p:nvSpPr>
          <p:cNvPr id="10" name="Oval 9"/>
          <p:cNvSpPr/>
          <p:nvPr/>
        </p:nvSpPr>
        <p:spPr>
          <a:xfrm>
            <a:off x="3442906" y="4203573"/>
            <a:ext cx="970026" cy="970026"/>
          </a:xfrm>
          <a:prstGeom prst="ellipse">
            <a:avLst/>
          </a:prstGeom>
          <a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TextBox 3"/>
          <p:cNvSpPr txBox="1"/>
          <p:nvPr/>
        </p:nvSpPr>
        <p:spPr>
          <a:xfrm>
            <a:off x="3048000" y="5486400"/>
            <a:ext cx="6553200" cy="57943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/>
              <a:t>We want to do all these seamlessly...</a:t>
            </a:r>
          </a:p>
        </p:txBody>
      </p:sp>
      <p:sp>
        <p:nvSpPr>
          <p:cNvPr id="12" name="Freeform 11"/>
          <p:cNvSpPr/>
          <p:nvPr/>
        </p:nvSpPr>
        <p:spPr>
          <a:xfrm>
            <a:off x="7057435" y="1684401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0" rIns="170688" bIns="9144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Share</a:t>
            </a:r>
          </a:p>
        </p:txBody>
      </p:sp>
      <p:sp>
        <p:nvSpPr>
          <p:cNvPr id="13" name="Oval 12"/>
          <p:cNvSpPr/>
          <p:nvPr/>
        </p:nvSpPr>
        <p:spPr>
          <a:xfrm>
            <a:off x="6572422" y="1684400"/>
            <a:ext cx="970026" cy="970026"/>
          </a:xfrm>
          <a:prstGeom prst="ellipse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3665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7057435" y="2943986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1" rIns="170688" bIns="91440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Process</a:t>
            </a:r>
          </a:p>
        </p:txBody>
      </p:sp>
      <p:sp>
        <p:nvSpPr>
          <p:cNvPr id="15" name="Oval 14"/>
          <p:cNvSpPr/>
          <p:nvPr/>
        </p:nvSpPr>
        <p:spPr>
          <a:xfrm>
            <a:off x="6572422" y="2943986"/>
            <a:ext cx="970026" cy="970026"/>
          </a:xfrm>
          <a:prstGeom prst="ellipse">
            <a:avLst/>
          </a:prstGeom>
          <a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7057435" y="4203573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1" rIns="170688" bIns="91440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…. and more!	</a:t>
            </a:r>
          </a:p>
        </p:txBody>
      </p:sp>
      <p:sp>
        <p:nvSpPr>
          <p:cNvPr id="17" name="Oval 16"/>
          <p:cNvSpPr/>
          <p:nvPr/>
        </p:nvSpPr>
        <p:spPr>
          <a:xfrm>
            <a:off x="6572422" y="4203573"/>
            <a:ext cx="970026" cy="970026"/>
          </a:xfrm>
          <a:prstGeom prst="ellipse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217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04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4" grpId="0" animBg="1"/>
      <p:bldP spid="12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Store Big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200" dirty="0"/>
              <a:t>The underlying storage system is a key component for enabling Big Data querying/mining/analytics</a:t>
            </a:r>
          </a:p>
          <a:p>
            <a:pPr lvl="1" algn="just">
              <a:buFont typeface="Wingdings" pitchFamily="2" charset="2"/>
              <a:buChar char="§"/>
            </a:pPr>
            <a:endParaRPr lang="en-US" sz="1050" dirty="0"/>
          </a:p>
          <a:p>
            <a:pPr algn="just">
              <a:buFont typeface="Wingdings" pitchFamily="2" charset="2"/>
              <a:buChar char="§"/>
            </a:pPr>
            <a:r>
              <a:rPr lang="en-US" sz="2200" dirty="0"/>
              <a:t>Typically, the storage system would “partition” and “distribute” Big Data, using </a:t>
            </a:r>
            <a:r>
              <a:rPr lang="en-US" sz="2200" i="1" dirty="0"/>
              <a:t>striping</a:t>
            </a:r>
            <a:r>
              <a:rPr lang="en-US" sz="2200" dirty="0"/>
              <a:t> (or </a:t>
            </a:r>
            <a:r>
              <a:rPr lang="en-US" sz="2200" i="1" dirty="0"/>
              <a:t>partitioning</a:t>
            </a:r>
            <a:r>
              <a:rPr lang="en-US" sz="2200" dirty="0"/>
              <a:t>) and </a:t>
            </a:r>
            <a:r>
              <a:rPr lang="en-US" sz="2200" i="1" dirty="0"/>
              <a:t>placement</a:t>
            </a:r>
            <a:r>
              <a:rPr lang="en-US" sz="2200" dirty="0"/>
              <a:t> techniques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/>
              <a:t>This allows for concurrent accesses to data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/>
              <a:t>as well as improves fault-tolerance</a:t>
            </a:r>
          </a:p>
          <a:p>
            <a:pPr lvl="1" algn="just">
              <a:buFont typeface="Wingdings" pitchFamily="2" charset="2"/>
              <a:buChar char="§"/>
            </a:pPr>
            <a:endParaRPr lang="en-US" sz="1600" dirty="0"/>
          </a:p>
          <a:p>
            <a:pPr algn="just">
              <a:buFont typeface="Wingdings" pitchFamily="2" charset="2"/>
              <a:buChar char="§"/>
            </a:pPr>
            <a:endParaRPr lang="en-US" sz="2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5146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9718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4290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862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3434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8006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2578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7150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1722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6294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0866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5438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0010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4582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9154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3726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676400" y="4118516"/>
            <a:ext cx="12192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676400" y="3714445"/>
            <a:ext cx="1454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latin typeface="Aharoni" pitchFamily="2" charset="-79"/>
                <a:cs typeface="Aharoni" pitchFamily="2" charset="-79"/>
              </a:rPr>
              <a:t>Logical File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8001000" y="4078554"/>
            <a:ext cx="18288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186737" y="3657600"/>
            <a:ext cx="13324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Stripe Size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203274" y="4078593"/>
            <a:ext cx="3714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03273" y="3959293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588169" y="3657600"/>
            <a:ext cx="1441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Striping Unit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9050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386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2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1722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3058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4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043113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1529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2865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4328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4765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6101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7437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2009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6581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8773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90" name="Rectangle 89"/>
          <p:cNvSpPr/>
          <p:nvPr/>
        </p:nvSpPr>
        <p:spPr>
          <a:xfrm>
            <a:off x="93345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91" name="Rectangle 90"/>
          <p:cNvSpPr/>
          <p:nvPr/>
        </p:nvSpPr>
        <p:spPr>
          <a:xfrm>
            <a:off x="97917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0673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5245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9337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3909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6577869" y="3966117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004299" y="3966200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829800" y="3967244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97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/>
      <p:bldP spid="71" grpId="0"/>
      <p:bldP spid="75" grpId="0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GFS </a:t>
            </a:r>
            <a:r>
              <a:rPr lang="en-US" sz="2400" dirty="0" err="1"/>
              <a:t>paritions</a:t>
            </a:r>
            <a:r>
              <a:rPr lang="en-US" sz="2400" dirty="0"/>
              <a:t> </a:t>
            </a:r>
            <a:r>
              <a:rPr lang="en-US" sz="2400" i="1" dirty="0"/>
              <a:t>large</a:t>
            </a:r>
            <a:r>
              <a:rPr lang="en-US" sz="2400" dirty="0"/>
              <a:t> files into </a:t>
            </a:r>
            <a:r>
              <a:rPr lang="en-US" sz="2400" i="1" dirty="0"/>
              <a:t>fixed-size</a:t>
            </a:r>
            <a:r>
              <a:rPr lang="en-US" sz="2400" dirty="0"/>
              <a:t> blocks and distributes them </a:t>
            </a:r>
            <a:r>
              <a:rPr lang="en-US" sz="2400" i="1" dirty="0"/>
              <a:t>randomly</a:t>
            </a:r>
            <a:r>
              <a:rPr lang="en-US" sz="2400" dirty="0"/>
              <a:t> across cluster machines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2897520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0</a:t>
            </a:r>
          </a:p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(Writer)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1148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114800" y="4040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114800" y="4802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183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114800" y="5564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105400" y="2894345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5626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5626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562600" y="4040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5626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2" name="TextBox 58"/>
          <p:cNvSpPr txBox="1">
            <a:spLocks noChangeArrowheads="1"/>
          </p:cNvSpPr>
          <p:nvPr/>
        </p:nvSpPr>
        <p:spPr bwMode="auto">
          <a:xfrm>
            <a:off x="3048000" y="3321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0M</a:t>
            </a:r>
          </a:p>
        </p:txBody>
      </p:sp>
      <p:sp>
        <p:nvSpPr>
          <p:cNvPr id="43" name="TextBox 59"/>
          <p:cNvSpPr txBox="1">
            <a:spLocks noChangeArrowheads="1"/>
          </p:cNvSpPr>
          <p:nvPr/>
        </p:nvSpPr>
        <p:spPr bwMode="auto">
          <a:xfrm>
            <a:off x="3048000" y="3702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64M</a:t>
            </a:r>
          </a:p>
        </p:txBody>
      </p:sp>
      <p:sp>
        <p:nvSpPr>
          <p:cNvPr id="44" name="TextBox 60"/>
          <p:cNvSpPr txBox="1">
            <a:spLocks noChangeArrowheads="1"/>
          </p:cNvSpPr>
          <p:nvPr/>
        </p:nvSpPr>
        <p:spPr bwMode="auto">
          <a:xfrm>
            <a:off x="3048000" y="4083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128M</a:t>
            </a:r>
          </a:p>
        </p:txBody>
      </p:sp>
      <p:sp>
        <p:nvSpPr>
          <p:cNvPr id="45" name="TextBox 61"/>
          <p:cNvSpPr txBox="1">
            <a:spLocks noChangeArrowheads="1"/>
          </p:cNvSpPr>
          <p:nvPr/>
        </p:nvSpPr>
        <p:spPr bwMode="auto">
          <a:xfrm>
            <a:off x="3048000" y="4481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192M</a:t>
            </a:r>
          </a:p>
        </p:txBody>
      </p:sp>
      <p:sp>
        <p:nvSpPr>
          <p:cNvPr id="46" name="TextBox 62"/>
          <p:cNvSpPr txBox="1">
            <a:spLocks noChangeArrowheads="1"/>
          </p:cNvSpPr>
          <p:nvPr/>
        </p:nvSpPr>
        <p:spPr bwMode="auto">
          <a:xfrm>
            <a:off x="3048000" y="4845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256M</a:t>
            </a:r>
          </a:p>
        </p:txBody>
      </p:sp>
      <p:sp>
        <p:nvSpPr>
          <p:cNvPr id="47" name="TextBox 63"/>
          <p:cNvSpPr txBox="1">
            <a:spLocks noChangeArrowheads="1"/>
          </p:cNvSpPr>
          <p:nvPr/>
        </p:nvSpPr>
        <p:spPr bwMode="auto">
          <a:xfrm>
            <a:off x="3048000" y="5259721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320M</a:t>
            </a:r>
          </a:p>
        </p:txBody>
      </p:sp>
      <p:sp>
        <p:nvSpPr>
          <p:cNvPr id="48" name="TextBox 64"/>
          <p:cNvSpPr txBox="1">
            <a:spLocks noChangeArrowheads="1"/>
          </p:cNvSpPr>
          <p:nvPr/>
        </p:nvSpPr>
        <p:spPr bwMode="auto">
          <a:xfrm>
            <a:off x="3048000" y="5624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384M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4008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6962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3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858000" y="3278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8580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8580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858000" y="4802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81534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81534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1534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153400" y="4413582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153400" y="4788583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871815" y="2218898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Large File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871815" y="2223039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5244269" y="2218898"/>
            <a:ext cx="0" cy="372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625269" y="2223040"/>
            <a:ext cx="0" cy="36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006269" y="2214494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386557" y="2209801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768269" y="2214493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152117" y="2209800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 bwMode="auto">
          <a:xfrm>
            <a:off x="4871815" y="2219353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252815" y="2219353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633815" y="2214948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6014815" y="2215024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395815" y="2219353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776815" y="2223494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157815" y="2219353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858000" y="4421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41688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84" grpId="0" animBg="1"/>
      <p:bldP spid="60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GFS adopts a master-slave architecture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2441574"/>
            <a:ext cx="1752600" cy="914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GFS client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2441574"/>
            <a:ext cx="1752600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Master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86200" y="25939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886200" y="32035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768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294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294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20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cxnSp>
        <p:nvCxnSpPr>
          <p:cNvPr id="14" name="Straight Arrow Connector 13"/>
          <p:cNvCxnSpPr>
            <a:endCxn id="8" idx="0"/>
          </p:cNvCxnSpPr>
          <p:nvPr/>
        </p:nvCxnSpPr>
        <p:spPr>
          <a:xfrm flipH="1">
            <a:off x="55626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70485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0198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</p:cNvCxnSpPr>
          <p:nvPr/>
        </p:nvCxnSpPr>
        <p:spPr>
          <a:xfrm flipV="1">
            <a:off x="73152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3009900" y="3355974"/>
            <a:ext cx="0" cy="1638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1"/>
          </p:cNvCxnSpPr>
          <p:nvPr/>
        </p:nvCxnSpPr>
        <p:spPr>
          <a:xfrm>
            <a:off x="3009900" y="4994274"/>
            <a:ext cx="18669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514600" y="5260974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514600" y="3355974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95801" y="2286000"/>
            <a:ext cx="9701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File name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84664" y="3279775"/>
            <a:ext cx="148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Contact address</a:t>
            </a:r>
          </a:p>
        </p:txBody>
      </p:sp>
      <p:cxnSp>
        <p:nvCxnSpPr>
          <p:cNvPr id="24" name="Straight Arrow Connector 23"/>
          <p:cNvCxnSpPr>
            <a:stCxn id="12" idx="0"/>
          </p:cNvCxnSpPr>
          <p:nvPr/>
        </p:nvCxnSpPr>
        <p:spPr>
          <a:xfrm flipH="1" flipV="1">
            <a:off x="7924800" y="3355974"/>
            <a:ext cx="11430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445375" y="3322637"/>
            <a:ext cx="111125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197226" y="4648200"/>
            <a:ext cx="1457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Id, range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24200" y="5337175"/>
            <a:ext cx="1100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data</a:t>
            </a:r>
          </a:p>
        </p:txBody>
      </p:sp>
    </p:spTree>
    <p:extLst>
      <p:ext uri="{BB962C8B-B14F-4D97-AF65-F5344CB8AC3E}">
        <p14:creationId xmlns:p14="http://schemas.microsoft.com/office/powerpoint/2010/main" val="156089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/>
      <p:bldP spid="23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to Process Big Data?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785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70C0"/>
                </a:solidFill>
              </a:rPr>
              <a:t>One alternative</a:t>
            </a:r>
            <a:r>
              <a:rPr lang="en-US" altLang="en-US" sz="2600" dirty="0"/>
              <a:t>: Create a custom distributed system (or program) for each new algorithm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altLang="en-US" dirty="0"/>
              <a:t>Cumbersome!</a:t>
            </a:r>
          </a:p>
          <a:p>
            <a:pPr marL="457200" lvl="1" indent="0" algn="just">
              <a:buNone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70C0"/>
                </a:solidFill>
              </a:rPr>
              <a:t>Another alternative</a:t>
            </a:r>
            <a:r>
              <a:rPr lang="en-US" altLang="en-US" sz="2600" dirty="0"/>
              <a:t>: utilize modern distributed analytics frameworks, which: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Relieve programmers from concerns with many of the difficult aspects of developing distributed programs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Allow programmers to focus on ONLY the sequential parts of their programs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Examples: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Hadoop </a:t>
            </a:r>
            <a:r>
              <a:rPr lang="en-US" sz="2000" dirty="0" err="1"/>
              <a:t>MapReduce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Google’s </a:t>
            </a:r>
            <a:r>
              <a:rPr lang="en-US" sz="2000" dirty="0" err="1"/>
              <a:t>Pregel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CMU’s Distributed </a:t>
            </a:r>
            <a:r>
              <a:rPr lang="en-US" sz="2000" dirty="0" err="1"/>
              <a:t>GraphLab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2" algn="just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2476500" y="5451091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4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6549</TotalTime>
  <Words>1342</Words>
  <Application>Microsoft Macintosh PowerPoint</Application>
  <PresentationFormat>Widescreen</PresentationFormat>
  <Paragraphs>523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ＭＳ Ｐゴシック</vt:lpstr>
      <vt:lpstr>Aharoni</vt:lpstr>
      <vt:lpstr>Arial</vt:lpstr>
      <vt:lpstr>Calibri</vt:lpstr>
      <vt:lpstr>Calibri Light</vt:lpstr>
      <vt:lpstr>Wingdings</vt:lpstr>
      <vt:lpstr>1_Office Theme</vt:lpstr>
      <vt:lpstr>PowerPoint Presentation</vt:lpstr>
      <vt:lpstr>Today</vt:lpstr>
      <vt:lpstr>We Live in a World of Data…</vt:lpstr>
      <vt:lpstr>What Do We Do With Big Data?</vt:lpstr>
      <vt:lpstr>Where to Store Big Data?</vt:lpstr>
      <vt:lpstr>Example: The Google File System</vt:lpstr>
      <vt:lpstr>Example: The Google File System</vt:lpstr>
      <vt:lpstr>How to Process Big Data?</vt:lpstr>
      <vt:lpstr>Distributed Analytics Frameworks</vt:lpstr>
      <vt:lpstr>Hadoop</vt:lpstr>
      <vt:lpstr>Hadoop MapReduce: A Bird’s Eye View</vt:lpstr>
      <vt:lpstr>Distributed Analytics Frameworks</vt:lpstr>
      <vt:lpstr>The Programming Model</vt:lpstr>
      <vt:lpstr>Example: Word Count </vt:lpstr>
      <vt:lpstr>Distributed Analytics Frameworks</vt:lpstr>
      <vt:lpstr>The Execution Model</vt:lpstr>
      <vt:lpstr>Distributed Analytics Frameworks</vt:lpstr>
      <vt:lpstr>The Architectural and Scheduling Models</vt:lpstr>
      <vt:lpstr>The Architectural and Scheduling Models</vt:lpstr>
      <vt:lpstr>The Architectural and Scheduling Models</vt:lpstr>
      <vt:lpstr>Hadoop MapReduce: Summary</vt:lpstr>
      <vt:lpstr>Hadoop MapReduce: 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Microsoft Office User</cp:lastModifiedBy>
  <cp:revision>262</cp:revision>
  <dcterms:created xsi:type="dcterms:W3CDTF">2013-11-09T14:45:07Z</dcterms:created>
  <dcterms:modified xsi:type="dcterms:W3CDTF">2019-11-04T07:36:00Z</dcterms:modified>
</cp:coreProperties>
</file>