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79" r:id="rId2"/>
    <p:sldId id="382" r:id="rId3"/>
    <p:sldId id="707" r:id="rId4"/>
    <p:sldId id="364" r:id="rId5"/>
    <p:sldId id="301" r:id="rId6"/>
    <p:sldId id="304" r:id="rId7"/>
    <p:sldId id="369" r:id="rId8"/>
    <p:sldId id="365" r:id="rId9"/>
    <p:sldId id="346" r:id="rId10"/>
    <p:sldId id="305" r:id="rId11"/>
    <p:sldId id="307" r:id="rId12"/>
    <p:sldId id="370" r:id="rId13"/>
    <p:sldId id="306" r:id="rId14"/>
    <p:sldId id="366" r:id="rId15"/>
    <p:sldId id="371" r:id="rId16"/>
    <p:sldId id="299" r:id="rId17"/>
    <p:sldId id="372" r:id="rId18"/>
    <p:sldId id="308" r:id="rId19"/>
    <p:sldId id="383" r:id="rId20"/>
    <p:sldId id="384" r:id="rId21"/>
    <p:sldId id="320" r:id="rId22"/>
    <p:sldId id="373" r:id="rId23"/>
    <p:sldId id="3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8F4"/>
    <a:srgbClr val="807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>
      <p:cViewPr varScale="1">
        <p:scale>
          <a:sx n="111" d="100"/>
          <a:sy n="111" d="100"/>
        </p:scale>
        <p:origin x="63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2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D9D921-280C-48F2-8F51-74F67B2AB8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36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7B7BB-29AD-40B1-A9EE-52AC7829B8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A05097-4124-406D-BB82-8A798098FB50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5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11/4/19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C33EF18C-306B-4383-8118-3DD611D00B2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8F12E53-2E5C-4B89-BF0F-A20E02FDFAD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Hadoop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/>
              <a:t>Lecture 18, October 30,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277653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Hadoop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9753600" cy="45262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is one of the most successful realizations of large-scale “data-parallel” distributed analytics frameworks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MapReduce is an open source implementation of Google’s MapReduce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uses Hadoop Distributed File System (HDFS) as a </a:t>
            </a:r>
            <a:br>
              <a:rPr lang="en-US" sz="2800" dirty="0"/>
            </a:br>
            <a:r>
              <a:rPr lang="en-US" sz="2800" dirty="0"/>
              <a:t>storage layer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HDFS is an open source implementation of GFS</a:t>
            </a:r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930" y="2202180"/>
            <a:ext cx="145773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8915446" cy="1325880"/>
          </a:xfrm>
        </p:spPr>
        <p:txBody>
          <a:bodyPr>
            <a:normAutofit/>
          </a:bodyPr>
          <a:lstStyle/>
          <a:p>
            <a:r>
              <a:rPr lang="en-US" dirty="0"/>
              <a:t>Hadoop MapReduce: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incorporates two phases, </a:t>
            </a:r>
            <a:r>
              <a:rPr lang="en-US" sz="2400" i="1" u="sng" dirty="0"/>
              <a:t>Map</a:t>
            </a:r>
            <a:r>
              <a:rPr lang="en-US" sz="2400" dirty="0"/>
              <a:t> and </a:t>
            </a:r>
            <a:r>
              <a:rPr lang="en-US" sz="2400" i="1" u="sng" dirty="0"/>
              <a:t>Reduce</a:t>
            </a:r>
            <a:r>
              <a:rPr lang="en-US" sz="2400" dirty="0"/>
              <a:t> phases, which encompass multiple Map and Reduce tasks</a:t>
            </a:r>
          </a:p>
          <a:p>
            <a:endParaRPr lang="en-US" sz="1900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3408484" y="24999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7" name="Oval 76"/>
          <p:cNvSpPr/>
          <p:nvPr/>
        </p:nvSpPr>
        <p:spPr>
          <a:xfrm>
            <a:off x="3408484" y="32326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8" name="Oval 77"/>
          <p:cNvSpPr/>
          <p:nvPr/>
        </p:nvSpPr>
        <p:spPr>
          <a:xfrm>
            <a:off x="3408484" y="39653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9" name="Oval 78"/>
          <p:cNvSpPr/>
          <p:nvPr/>
        </p:nvSpPr>
        <p:spPr>
          <a:xfrm>
            <a:off x="3417276" y="46979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Map Task</a:t>
            </a:r>
          </a:p>
        </p:txBody>
      </p:sp>
      <p:sp>
        <p:nvSpPr>
          <p:cNvPr id="89" name="Oval 88"/>
          <p:cNvSpPr/>
          <p:nvPr/>
        </p:nvSpPr>
        <p:spPr>
          <a:xfrm>
            <a:off x="8300302" y="28470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Reduce Task</a:t>
            </a:r>
          </a:p>
        </p:txBody>
      </p:sp>
      <p:sp>
        <p:nvSpPr>
          <p:cNvPr id="90" name="Oval 89"/>
          <p:cNvSpPr/>
          <p:nvPr/>
        </p:nvSpPr>
        <p:spPr>
          <a:xfrm>
            <a:off x="8300302" y="35797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Reduce Task</a:t>
            </a:r>
          </a:p>
        </p:txBody>
      </p:sp>
      <p:sp>
        <p:nvSpPr>
          <p:cNvPr id="91" name="Oval 90"/>
          <p:cNvSpPr/>
          <p:nvPr/>
        </p:nvSpPr>
        <p:spPr>
          <a:xfrm>
            <a:off x="8300302" y="43124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Reduce Task</a:t>
            </a:r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4996260" y="2751215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9446" y="29969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4988171" y="33112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231169" y="32302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226" name="Chevron 225"/>
          <p:cNvSpPr/>
          <p:nvPr/>
        </p:nvSpPr>
        <p:spPr>
          <a:xfrm>
            <a:off x="6940414" y="30011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210046" y="30362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7819646" y="31913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231169" y="37634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7819646" y="39168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4988171" y="3635457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219446" y="43069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219446" y="45000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8" name="Chevron 127"/>
          <p:cNvSpPr/>
          <p:nvPr/>
        </p:nvSpPr>
        <p:spPr>
          <a:xfrm>
            <a:off x="6940414" y="43124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210046" y="4407118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5002470" y="2969463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219446" y="46949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219446" y="4887996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4985240" y="38591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5002470" y="42948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5002470" y="50057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843102" y="46495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9481042" y="37220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2253761" y="32035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7" name="Rectangle 166"/>
          <p:cNvSpPr/>
          <p:nvPr/>
        </p:nvSpPr>
        <p:spPr>
          <a:xfrm>
            <a:off x="2300653" y="34920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370996" y="41933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9" y="2807955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277208" y="26611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291861" y="33820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294792" y="41089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309445" y="48298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124200" y="28369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135924" y="35579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138853" y="42847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3156441" y="50057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2253761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2253761" y="5618270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65489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3143891" y="55684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Map Phase</a:t>
            </a:r>
          </a:p>
        </p:txBody>
      </p:sp>
      <p:cxnSp>
        <p:nvCxnSpPr>
          <p:cNvPr id="193" name="Straight Connector 192"/>
          <p:cNvCxnSpPr/>
          <p:nvPr/>
        </p:nvCxnSpPr>
        <p:spPr>
          <a:xfrm>
            <a:off x="5005048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5002470" y="5618270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348546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26115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940413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843102" y="53896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5313485" y="53266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Shuffle Stage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037130" y="5087661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Merge &amp; Sort </a:t>
            </a:r>
            <a:b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Stage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465535" y="53288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Reduce Stage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858366" y="55742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Reduce Phase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207470" y="37781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208" name="Chevron 207"/>
          <p:cNvSpPr/>
          <p:nvPr/>
        </p:nvSpPr>
        <p:spPr>
          <a:xfrm>
            <a:off x="6940413" y="37337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8976958" y="31841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76958" y="39168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976958" y="46531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74279" y="26582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76973" y="33750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5765" y="40948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03584" y="48228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3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085140" y="28470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96864" y="35680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99793" y="42948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17381" y="50158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386659" y="26702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89940" y="28885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78570" y="33118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78570" y="35211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5640" y="37781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386659" y="42037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92869" y="4868532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488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4686300" y="54102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853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shared-based programming </a:t>
            </a:r>
            <a:r>
              <a:rPr lang="en-US" sz="2400" dirty="0"/>
              <a:t>model, which entails that:</a:t>
            </a:r>
          </a:p>
          <a:p>
            <a:pPr lvl="1"/>
            <a:r>
              <a:rPr lang="en-US" sz="2000" dirty="0"/>
              <a:t>Tasks can interact (</a:t>
            </a:r>
            <a:r>
              <a:rPr lang="en-US" sz="2000" i="1" dirty="0"/>
              <a:t>if needed</a:t>
            </a:r>
            <a:r>
              <a:rPr lang="en-US" sz="2000" dirty="0"/>
              <a:t>) via </a:t>
            </a:r>
            <a:r>
              <a:rPr lang="en-US" sz="2000" i="1" dirty="0"/>
              <a:t>reading</a:t>
            </a:r>
            <a:r>
              <a:rPr lang="en-US" sz="2000" dirty="0"/>
              <a:t> and </a:t>
            </a:r>
            <a:r>
              <a:rPr lang="en-US" sz="2000" i="1" dirty="0"/>
              <a:t>writing</a:t>
            </a:r>
            <a:r>
              <a:rPr lang="en-US" sz="2000" dirty="0"/>
              <a:t> to a shared space</a:t>
            </a:r>
          </a:p>
          <a:p>
            <a:pPr lvl="2"/>
            <a:r>
              <a:rPr lang="en-US" sz="2000" dirty="0"/>
              <a:t>HDFS provides the shared space for all Map and Reduce tasks </a:t>
            </a:r>
          </a:p>
          <a:p>
            <a:pPr lvl="1"/>
            <a:r>
              <a:rPr lang="en-US" sz="2000" dirty="0"/>
              <a:t>Programmers write only sequential code, without defining functions that send/receive messages between tasks</a:t>
            </a:r>
          </a:p>
          <a:p>
            <a:pPr lvl="1"/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28956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5" name="Oval 4"/>
          <p:cNvSpPr/>
          <p:nvPr/>
        </p:nvSpPr>
        <p:spPr>
          <a:xfrm>
            <a:off x="4038600" y="4042160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6" name="Oval 5"/>
          <p:cNvSpPr/>
          <p:nvPr/>
        </p:nvSpPr>
        <p:spPr>
          <a:xfrm>
            <a:off x="52578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MT4</a:t>
            </a:r>
          </a:p>
        </p:txBody>
      </p:sp>
      <p:sp>
        <p:nvSpPr>
          <p:cNvPr id="8" name="Oval 7"/>
          <p:cNvSpPr/>
          <p:nvPr/>
        </p:nvSpPr>
        <p:spPr>
          <a:xfrm>
            <a:off x="7467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MT5</a:t>
            </a:r>
          </a:p>
        </p:txBody>
      </p:sp>
      <p:sp>
        <p:nvSpPr>
          <p:cNvPr id="9" name="Oval 8"/>
          <p:cNvSpPr/>
          <p:nvPr/>
        </p:nvSpPr>
        <p:spPr>
          <a:xfrm>
            <a:off x="86868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3505200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sp>
        <p:nvSpPr>
          <p:cNvPr id="12" name="Oval 11"/>
          <p:cNvSpPr/>
          <p:nvPr/>
        </p:nvSpPr>
        <p:spPr>
          <a:xfrm>
            <a:off x="4800600" y="5283438"/>
            <a:ext cx="548640" cy="54864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RT1</a:t>
            </a:r>
          </a:p>
        </p:txBody>
      </p:sp>
      <p:sp>
        <p:nvSpPr>
          <p:cNvPr id="13" name="Oval 12"/>
          <p:cNvSpPr/>
          <p:nvPr/>
        </p:nvSpPr>
        <p:spPr>
          <a:xfrm>
            <a:off x="5892681" y="5283438"/>
            <a:ext cx="548640" cy="54864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RT2</a:t>
            </a:r>
          </a:p>
        </p:txBody>
      </p:sp>
      <p:sp>
        <p:nvSpPr>
          <p:cNvPr id="14" name="Oval 13"/>
          <p:cNvSpPr/>
          <p:nvPr/>
        </p:nvSpPr>
        <p:spPr>
          <a:xfrm>
            <a:off x="7093365" y="5283438"/>
            <a:ext cx="548640" cy="548640"/>
          </a:xfrm>
          <a:prstGeom prst="ellipse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RT3</a:t>
            </a:r>
          </a:p>
        </p:txBody>
      </p:sp>
      <p:cxnSp>
        <p:nvCxnSpPr>
          <p:cNvPr id="19" name="Elbow Connector 18"/>
          <p:cNvCxnSpPr>
            <a:stCxn id="4" idx="6"/>
          </p:cNvCxnSpPr>
          <p:nvPr/>
        </p:nvCxnSpPr>
        <p:spPr>
          <a:xfrm flipV="1">
            <a:off x="3444240" y="385700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97380" y="4724400"/>
            <a:ext cx="6705600" cy="4304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“Implicit” communication (provided by the MapReduce Engine)- Programmers do not write or call any communication routines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86698" y="5960692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cxnSp>
        <p:nvCxnSpPr>
          <p:cNvPr id="29" name="Elbow Connector 28"/>
          <p:cNvCxnSpPr>
            <a:stCxn id="4" idx="6"/>
          </p:cNvCxnSpPr>
          <p:nvPr/>
        </p:nvCxnSpPr>
        <p:spPr>
          <a:xfrm>
            <a:off x="3444240" y="432146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flipV="1">
            <a:off x="4587240" y="386056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587240" y="432502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flipV="1">
            <a:off x="5806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806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6858000" y="3874234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858000" y="4338698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flipV="1">
            <a:off x="8019801" y="3864335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8019801" y="432879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9235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9235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5400000" flipH="1" flipV="1">
            <a:off x="7572785" y="5216212"/>
            <a:ext cx="412335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763417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5400000" flipH="1" flipV="1">
            <a:off x="6389832" y="5226110"/>
            <a:ext cx="392538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644132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 flipH="1" flipV="1">
            <a:off x="5293837" y="5222195"/>
            <a:ext cx="400369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5349240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9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Example: Word Count</a:t>
            </a:r>
            <a:br>
              <a:rPr lang="en-US" dirty="0"/>
            </a:b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1612901" y="3162300"/>
            <a:ext cx="1571625" cy="22796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4963" y="3130551"/>
            <a:ext cx="1727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Systems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85914" y="4284663"/>
            <a:ext cx="160337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9725" y="2600326"/>
            <a:ext cx="14795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A Text File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722563"/>
            <a:ext cx="1670050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649413" y="1882775"/>
            <a:ext cx="1485900" cy="110648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09726" y="1831975"/>
            <a:ext cx="159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643063" y="4694238"/>
            <a:ext cx="1528762" cy="13652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0676" y="4673600"/>
            <a:ext cx="17192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</a:t>
            </a:r>
            <a:br>
              <a:rPr lang="en-US" i="1" dirty="0">
                <a:solidFill>
                  <a:prstClr val="black"/>
                </a:solidFill>
                <a:latin typeface="Calibri"/>
              </a:rPr>
            </a:br>
            <a:r>
              <a:rPr lang="en-US" i="1" dirty="0">
                <a:solidFill>
                  <a:prstClr val="black"/>
                </a:solidFill>
                <a:latin typeface="Calibri"/>
              </a:rPr>
              <a:t>Systems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76389" y="1533525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55751" y="4294188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109" name="Striped Right Arrow 108"/>
          <p:cNvSpPr/>
          <p:nvPr/>
        </p:nvSpPr>
        <p:spPr>
          <a:xfrm>
            <a:off x="3194050" y="2246314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Striped Right Arrow 109"/>
          <p:cNvSpPr/>
          <p:nvPr/>
        </p:nvSpPr>
        <p:spPr>
          <a:xfrm>
            <a:off x="3194050" y="5151439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09839" y="1125563"/>
            <a:ext cx="1876425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sp>
        <p:nvSpPr>
          <p:cNvPr id="115" name="Oval 114"/>
          <p:cNvSpPr/>
          <p:nvPr/>
        </p:nvSpPr>
        <p:spPr>
          <a:xfrm>
            <a:off x="5027614" y="232568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95133"/>
              </p:ext>
            </p:extLst>
          </p:nvPr>
        </p:nvGraphicFramePr>
        <p:xfrm>
          <a:off x="3416300" y="1838325"/>
          <a:ext cx="144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 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 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to 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 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4883150" y="2552700"/>
            <a:ext cx="114300" cy="369888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07303"/>
              </p:ext>
            </p:extLst>
          </p:nvPr>
        </p:nvGraphicFramePr>
        <p:xfrm>
          <a:off x="6051550" y="1169988"/>
          <a:ext cx="1371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5907088" y="2549525"/>
            <a:ext cx="114300" cy="369888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86336"/>
              </p:ext>
            </p:extLst>
          </p:nvPr>
        </p:nvGraphicFramePr>
        <p:xfrm>
          <a:off x="8983663" y="1617663"/>
          <a:ext cx="1447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Distributed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Systems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7991476" y="3654426"/>
            <a:ext cx="841375" cy="841375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Iterate&amp;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Sum</a:t>
            </a:r>
          </a:p>
        </p:txBody>
      </p:sp>
      <p:sp>
        <p:nvSpPr>
          <p:cNvPr id="123" name="Striped Right Arrow 122"/>
          <p:cNvSpPr/>
          <p:nvPr/>
        </p:nvSpPr>
        <p:spPr>
          <a:xfrm>
            <a:off x="8869363" y="3890963"/>
            <a:ext cx="114300" cy="368300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4" name="Straight Arrow Connector 123"/>
          <p:cNvCxnSpPr>
            <a:cxnSpLocks/>
            <a:stCxn id="118" idx="3"/>
          </p:cNvCxnSpPr>
          <p:nvPr/>
        </p:nvCxnSpPr>
        <p:spPr>
          <a:xfrm>
            <a:off x="7423150" y="2541588"/>
            <a:ext cx="560388" cy="128270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027614" y="499903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23870"/>
              </p:ext>
            </p:extLst>
          </p:nvPr>
        </p:nvGraphicFramePr>
        <p:xfrm>
          <a:off x="3416300" y="4581525"/>
          <a:ext cx="14478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The course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name of 15-440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is Distributed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58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Systems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4883150" y="5227639"/>
            <a:ext cx="114300" cy="369887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44963"/>
              </p:ext>
            </p:extLst>
          </p:nvPr>
        </p:nvGraphicFramePr>
        <p:xfrm>
          <a:off x="6051550" y="4160838"/>
          <a:ext cx="1447800" cy="246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course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of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Distributed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Systems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5907088" y="5224464"/>
            <a:ext cx="114300" cy="369887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8967" y="3994125"/>
            <a:ext cx="1874838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7493001" y="4181475"/>
            <a:ext cx="481013" cy="140335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42249" y="1462549"/>
            <a:ext cx="1120563" cy="646331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b="1" i="1" dirty="0">
                <a:solidFill>
                  <a:schemeClr val="bg1"/>
                </a:solidFill>
                <a:latin typeface="Calibri"/>
              </a:rPr>
              <a:t>Reduce</a:t>
            </a:r>
            <a:r>
              <a:rPr lang="en-US" b="1" dirty="0">
                <a:solidFill>
                  <a:schemeClr val="bg1"/>
                </a:solidFill>
                <a:latin typeface="Calibri"/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Function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08350" y="1136651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14702" y="3990976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54951" y="1452565"/>
            <a:ext cx="2689499" cy="47958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14" grpId="0" animBg="1"/>
      <p:bldP spid="115" grpId="0" animBg="1"/>
      <p:bldP spid="122" grpId="0" animBg="1"/>
      <p:bldP spid="126" grpId="0" animBg="1"/>
      <p:bldP spid="131" grpId="0" animBg="1"/>
      <p:bldP spid="133" grpId="0" animBg="1"/>
      <p:bldP spid="39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68961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480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Execution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861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adopts a </a:t>
            </a:r>
            <a:r>
              <a:rPr lang="en-US" sz="2400" dirty="0">
                <a:solidFill>
                  <a:srgbClr val="0070C0"/>
                </a:solidFill>
              </a:rPr>
              <a:t>synchronous execution model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 distributed program (or system) is said to be synchronous </a:t>
            </a:r>
            <a:r>
              <a:rPr lang="en-US" sz="2400" i="1" dirty="0"/>
              <a:t>if and only if </a:t>
            </a:r>
            <a:r>
              <a:rPr lang="en-US" sz="2400" dirty="0"/>
              <a:t>its constituent tasks operate in a </a:t>
            </a:r>
            <a:r>
              <a:rPr lang="en-US" sz="2400" i="1" dirty="0"/>
              <a:t>lock-step mode</a:t>
            </a:r>
          </a:p>
          <a:p>
            <a:pPr lvl="1"/>
            <a:r>
              <a:rPr lang="en-US" sz="2200" dirty="0"/>
              <a:t>No two tasks can run concurrently under two different iterations</a:t>
            </a:r>
          </a:p>
          <a:p>
            <a:pPr lvl="1"/>
            <a:r>
              <a:rPr lang="en-US" sz="2200" dirty="0"/>
              <a:t>In MapReduce:</a:t>
            </a:r>
          </a:p>
          <a:p>
            <a:pPr lvl="2"/>
            <a:r>
              <a:rPr lang="en-US" sz="2200" dirty="0"/>
              <a:t>Each iteration is treated as a MapReduce </a:t>
            </a:r>
            <a:r>
              <a:rPr lang="en-US" sz="2200" i="1" dirty="0">
                <a:solidFill>
                  <a:srgbClr val="0070C0"/>
                </a:solidFill>
              </a:rPr>
              <a:t>job</a:t>
            </a:r>
          </a:p>
          <a:p>
            <a:pPr lvl="3"/>
            <a:r>
              <a:rPr lang="en-US" sz="2200" dirty="0"/>
              <a:t>A job can encompass 1 or many Map tasks and 0 or many Reduce tasks</a:t>
            </a:r>
          </a:p>
          <a:p>
            <a:pPr lvl="2"/>
            <a:r>
              <a:rPr lang="en-US" sz="2200" dirty="0"/>
              <a:t>Programs with multiple iterations (i.e., iterative programs) are executed using multiple </a:t>
            </a:r>
            <a:r>
              <a:rPr lang="en-US" sz="2200" i="1" dirty="0"/>
              <a:t>chained</a:t>
            </a:r>
            <a:r>
              <a:rPr lang="en-US" sz="2200" dirty="0"/>
              <a:t> MapReduce jobs</a:t>
            </a:r>
          </a:p>
          <a:p>
            <a:pPr lvl="2"/>
            <a:r>
              <a:rPr lang="en-US" sz="2200" dirty="0"/>
              <a:t>When all Reduce tasks within job </a:t>
            </a:r>
            <a:r>
              <a:rPr lang="en-US" sz="2200" i="1" dirty="0" err="1"/>
              <a:t>i</a:t>
            </a:r>
            <a:r>
              <a:rPr lang="en-US" sz="2200" dirty="0"/>
              <a:t> are committed, a new job </a:t>
            </a:r>
            <a:r>
              <a:rPr lang="en-US" sz="2200" i="1" dirty="0" err="1"/>
              <a:t>i</a:t>
            </a:r>
            <a:r>
              <a:rPr lang="en-US" sz="2200" dirty="0"/>
              <a:t> + 1 is started (if any)</a:t>
            </a:r>
          </a:p>
          <a:p>
            <a:pPr lvl="3"/>
            <a:r>
              <a:rPr lang="en-US" sz="2200" dirty="0"/>
              <a:t>Hence, two different tasks cannot run in parallel under two different jobs (or iterations)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2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90678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29400" y="5363853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700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13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pull-based task scheduling</a:t>
            </a:r>
            <a:r>
              <a:rPr lang="en-US" sz="2400" dirty="0"/>
              <a:t> strategy is used, whereby:</a:t>
            </a:r>
          </a:p>
          <a:p>
            <a:pPr lvl="1"/>
            <a:r>
              <a:rPr lang="en-US" sz="2200" dirty="0"/>
              <a:t>Map tasks are scheduled in proximity of HDFS blocks</a:t>
            </a:r>
          </a:p>
          <a:p>
            <a:pPr lvl="1"/>
            <a:r>
              <a:rPr lang="en-US" sz="2200" dirty="0"/>
              <a:t>Reduce tasks are scheduled </a:t>
            </a:r>
            <a:r>
              <a:rPr lang="en-US" sz="2200" i="1" dirty="0"/>
              <a:t>anywhere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622389" y="3659025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42258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2222 C 0.0013 -0.04676 -1.45833E-6 -0.04121 0.01667 -0.04259 C 0.02005 -0.04468 0.02461 -0.04097 0.02748 -0.04491 C 0.02891 -0.04699 0.02695 -0.05162 0.02669 -0.05486 C 0.02917 -0.09074 0.02826 -0.07894 0.00078 -0.07778 C -0.07903 -0.07894 -0.07708 -0.03565 -0.07708 -0.11644 C -0.07708 -0.12755 -0.07708 -0.12639 -0.07565 -0.13357 C -0.0763 -0.1419 -0.07695 -0.15625 -0.08138 -0.16111 C -0.09752 -0.15648 -0.12552 -0.16227 -0.13958 -0.16227 C -0.16445 -0.16297 -0.18906 -0.16297 -0.2138 -0.16366 C -0.21719 -0.16343 -0.2293 -0.15695 -0.23112 -0.16736 C -0.23073 -0.17871 -0.22956 -0.18727 -0.23203 -0.19699 C -0.23255 -0.18426 -0.23255 -0.17593 -0.23112 -0.16366 C -0.24401 -0.14954 -0.23125 -0.16227 -0.27148 -0.16227 C -0.29752 -0.16227 -0.32331 -0.16181 -0.34909 -0.16111 C -0.35781 -0.16181 -0.38034 -0.16597 -0.3901 -0.16019 C -0.39036 -0.15648 -0.39062 -0.15255 -0.39101 -0.14931 C -0.3914 -0.1463 -0.39219 -0.14074 -0.39219 -0.14028 C -0.39297 -0.11991 -0.39375 -0.11597 -0.39297 -0.09445 C -0.39388 -0.08866 -0.39518 -0.07616 -0.39518 -0.07616 C -0.42643 -0.07755 -0.44844 -0.07894 -0.47956 -0.07778 C -0.48307 -0.07755 -0.48828 -0.08172 -0.49036 -0.07616 C -0.49414 -0.06574 -0.48919 -0.04746 -0.49401 -0.03542 C -0.49323 -0.02801 -0.4918 -0.02477 -0.49609 -0.02222 C -0.49909 -0.02547 -0.50547 -0.02408 -0.50898 -0.02454 C -0.51341 -0.0132 -0.5112 -0.0132 -0.5112 0.00278 " pathEditMode="relative" rAng="0" ptsTypes="AAAAAAAAAAAAAAAAAAAAAAAAAA">
                                      <p:cBhvr>
                                        <p:cTn id="34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3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2" grpId="0"/>
      <p:bldP spid="135" grpId="0" animBg="1"/>
      <p:bldP spid="140" grpId="0" animBg="1"/>
      <p:bldP spid="141" grpId="0" animBg="1"/>
      <p:bldP spid="1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2425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With the above setup, how many Map tasks can run in parallel?</a:t>
            </a:r>
          </a:p>
          <a:p>
            <a:pPr lvl="1"/>
            <a:r>
              <a:rPr lang="en-US" sz="2000" dirty="0"/>
              <a:t>Each </a:t>
            </a:r>
            <a:r>
              <a:rPr lang="en-US" sz="2000" dirty="0" err="1"/>
              <a:t>TaskTracker</a:t>
            </a:r>
            <a:r>
              <a:rPr lang="en-US" sz="2000" dirty="0"/>
              <a:t> has by default two Map slots, thus can run two Map tasks concurrently</a:t>
            </a:r>
          </a:p>
          <a:p>
            <a:pPr lvl="1"/>
            <a:r>
              <a:rPr lang="en-US" sz="2000" dirty="0"/>
              <a:t>With 4 </a:t>
            </a:r>
            <a:r>
              <a:rPr lang="en-US" sz="2000" dirty="0" err="1"/>
              <a:t>TaskTrackers</a:t>
            </a:r>
            <a:r>
              <a:rPr lang="en-US" sz="2000" dirty="0"/>
              <a:t> and 2 Map slots on each </a:t>
            </a:r>
            <a:r>
              <a:rPr lang="en-US" sz="2000" dirty="0" err="1"/>
              <a:t>TaskTracker</a:t>
            </a:r>
            <a:r>
              <a:rPr lang="en-US" sz="2000" dirty="0"/>
              <a:t>, 8 Map tasks can be executed </a:t>
            </a:r>
            <a:br>
              <a:rPr lang="en-US" sz="2000" dirty="0"/>
            </a:br>
            <a:r>
              <a:rPr lang="en-US" sz="2000" dirty="0"/>
              <a:t>in parallel</a:t>
            </a:r>
          </a:p>
          <a:p>
            <a:pPr lvl="2"/>
            <a:r>
              <a:rPr lang="en-US" sz="1800" dirty="0"/>
              <a:t>The maximum number of Map tasks that can run in parallel is denoted as </a:t>
            </a:r>
            <a:r>
              <a:rPr lang="en-US" sz="1800" b="1" i="1" dirty="0">
                <a:solidFill>
                  <a:srgbClr val="0070C0"/>
                </a:solidFill>
              </a:rPr>
              <a:t>Map wave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37349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MPI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Distributed File System and MapReduce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P3 is out. It is due on November 20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Quiz II is on Wednesday, November 13 </a:t>
            </a:r>
          </a:p>
          <a:p>
            <a:pPr marL="342900" lvl="1" indent="0">
              <a:buNone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72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For a dataset with a size of 1024MB, how many Map waves are needed?</a:t>
            </a:r>
          </a:p>
          <a:p>
            <a:pPr lvl="1"/>
            <a:r>
              <a:rPr lang="en-US" sz="2000" dirty="0"/>
              <a:t>The size of each HDFS block is by default 64MB and each split encompasses by default 1 HDFS block</a:t>
            </a:r>
          </a:p>
          <a:p>
            <a:pPr lvl="1"/>
            <a:r>
              <a:rPr lang="en-US" sz="2000" dirty="0"/>
              <a:t>Hence, there will be a total of 1024/64 = 16 HDFS blocks or 16 splits</a:t>
            </a:r>
          </a:p>
          <a:p>
            <a:pPr lvl="1"/>
            <a:r>
              <a:rPr lang="en-US" sz="2000" dirty="0"/>
              <a:t>The input to each Map task is a single split, thus there will be a total of 16 Map tasks</a:t>
            </a:r>
          </a:p>
          <a:p>
            <a:pPr lvl="1"/>
            <a:r>
              <a:rPr lang="en-US" sz="2000" dirty="0"/>
              <a:t>Therefore, 16 tasks/8 slots = 2 Map waves will be needed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7382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7075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2556625"/>
            <a:ext cx="10814508" cy="30670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125000"/>
            <a:ext cx="10814508" cy="30670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3715350"/>
            <a:ext cx="10814508" cy="23773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4296075"/>
            <a:ext cx="10814508" cy="190832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92" y="4876800"/>
            <a:ext cx="10814508" cy="119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0DDD81-26CC-4B9A-AB31-92910087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39283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2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Next Class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0070C0"/>
                </a:solidFill>
              </a:rPr>
              <a:t>Pregel</a:t>
            </a:r>
            <a:r>
              <a:rPr lang="en-US" dirty="0">
                <a:solidFill>
                  <a:srgbClr val="0070C0"/>
                </a:solidFill>
              </a:rPr>
              <a:t> and </a:t>
            </a:r>
            <a:r>
              <a:rPr lang="en-US" dirty="0" err="1">
                <a:solidFill>
                  <a:srgbClr val="0070C0"/>
                </a:solidFill>
              </a:rPr>
              <a:t>GraphLab</a:t>
            </a:r>
            <a:endParaRPr lang="en-US" sz="2800" dirty="0">
              <a:solidFill>
                <a:srgbClr val="0070C0"/>
              </a:solidFill>
            </a:endParaRP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4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Live in a World of Data…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943" y="2125268"/>
            <a:ext cx="162016" cy="17125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743200" y="1785118"/>
            <a:ext cx="6781800" cy="3472683"/>
            <a:chOff x="1219200" y="1785117"/>
            <a:chExt cx="6781800" cy="347268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" y="1905000"/>
              <a:ext cx="6781800" cy="33528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39921" y="1785117"/>
              <a:ext cx="219075" cy="257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283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What Do We Do With Big Data?</a:t>
            </a:r>
          </a:p>
        </p:txBody>
      </p:sp>
      <p:sp>
        <p:nvSpPr>
          <p:cNvPr id="3" name="Freeform 2"/>
          <p:cNvSpPr/>
          <p:nvPr/>
        </p:nvSpPr>
        <p:spPr>
          <a:xfrm>
            <a:off x="3927919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0" rIns="192024" bIns="102871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Store</a:t>
            </a:r>
          </a:p>
        </p:txBody>
      </p:sp>
      <p:sp>
        <p:nvSpPr>
          <p:cNvPr id="6" name="Oval 5"/>
          <p:cNvSpPr/>
          <p:nvPr/>
        </p:nvSpPr>
        <p:spPr>
          <a:xfrm>
            <a:off x="3442906" y="1684400"/>
            <a:ext cx="970026" cy="970026"/>
          </a:xfrm>
          <a:prstGeom prst="ellipse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3927919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/>
              <a:t>Access</a:t>
            </a:r>
          </a:p>
        </p:txBody>
      </p:sp>
      <p:sp>
        <p:nvSpPr>
          <p:cNvPr id="8" name="Oval 7"/>
          <p:cNvSpPr/>
          <p:nvPr/>
        </p:nvSpPr>
        <p:spPr>
          <a:xfrm>
            <a:off x="3442906" y="2943986"/>
            <a:ext cx="970026" cy="970026"/>
          </a:xfrm>
          <a:prstGeom prst="ellipse">
            <a:avLst/>
          </a:prstGeo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927919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Encrypt</a:t>
            </a:r>
          </a:p>
        </p:txBody>
      </p:sp>
      <p:sp>
        <p:nvSpPr>
          <p:cNvPr id="10" name="Oval 9"/>
          <p:cNvSpPr/>
          <p:nvPr/>
        </p:nvSpPr>
        <p:spPr>
          <a:xfrm>
            <a:off x="3442906" y="4203573"/>
            <a:ext cx="970026" cy="970026"/>
          </a:xfrm>
          <a:prstGeom prst="ellipse">
            <a:avLst/>
          </a:prstGeo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extBox 3"/>
          <p:cNvSpPr txBox="1"/>
          <p:nvPr/>
        </p:nvSpPr>
        <p:spPr>
          <a:xfrm>
            <a:off x="3048000" y="5486400"/>
            <a:ext cx="6553200" cy="57943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/>
              <a:t>We want to do all these seamlessly...</a:t>
            </a:r>
          </a:p>
        </p:txBody>
      </p:sp>
      <p:sp>
        <p:nvSpPr>
          <p:cNvPr id="12" name="Freeform 11"/>
          <p:cNvSpPr/>
          <p:nvPr/>
        </p:nvSpPr>
        <p:spPr>
          <a:xfrm>
            <a:off x="7057435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0" rIns="170688" bIns="9144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Share</a:t>
            </a:r>
          </a:p>
        </p:txBody>
      </p:sp>
      <p:sp>
        <p:nvSpPr>
          <p:cNvPr id="13" name="Oval 12"/>
          <p:cNvSpPr/>
          <p:nvPr/>
        </p:nvSpPr>
        <p:spPr>
          <a:xfrm>
            <a:off x="6572422" y="1684400"/>
            <a:ext cx="970026" cy="970026"/>
          </a:xfrm>
          <a:prstGeom prst="ellipse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3665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7057435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Process</a:t>
            </a:r>
          </a:p>
        </p:txBody>
      </p:sp>
      <p:sp>
        <p:nvSpPr>
          <p:cNvPr id="15" name="Oval 14"/>
          <p:cNvSpPr/>
          <p:nvPr/>
        </p:nvSpPr>
        <p:spPr>
          <a:xfrm>
            <a:off x="6572422" y="2943986"/>
            <a:ext cx="970026" cy="970026"/>
          </a:xfrm>
          <a:prstGeom prst="ellipse">
            <a:avLst/>
          </a:prstGeom>
          <a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057435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…. and more!	</a:t>
            </a:r>
          </a:p>
        </p:txBody>
      </p:sp>
      <p:sp>
        <p:nvSpPr>
          <p:cNvPr id="17" name="Oval 16"/>
          <p:cNvSpPr/>
          <p:nvPr/>
        </p:nvSpPr>
        <p:spPr>
          <a:xfrm>
            <a:off x="6572422" y="4203573"/>
            <a:ext cx="970026" cy="970026"/>
          </a:xfrm>
          <a:prstGeom prst="ellipse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2179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04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4" grpId="0" animBg="1"/>
      <p:bldP spid="12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Store Big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200" dirty="0"/>
              <a:t>The underlying storage system is a key component for enabling Big Data querying/mining/analytics</a:t>
            </a:r>
          </a:p>
          <a:p>
            <a:pPr lvl="1" algn="just">
              <a:buFont typeface="Wingdings" pitchFamily="2" charset="2"/>
              <a:buChar char="§"/>
            </a:pPr>
            <a:endParaRPr lang="en-US" sz="1050" dirty="0"/>
          </a:p>
          <a:p>
            <a:pPr algn="just">
              <a:buFont typeface="Wingdings" pitchFamily="2" charset="2"/>
              <a:buChar char="§"/>
            </a:pPr>
            <a:r>
              <a:rPr lang="en-US" sz="2200" dirty="0"/>
              <a:t>Typically, the storage system would “partition” and “distribute” Big Data, using </a:t>
            </a:r>
            <a:r>
              <a:rPr lang="en-US" sz="2200" i="1" dirty="0"/>
              <a:t>striping</a:t>
            </a:r>
            <a:r>
              <a:rPr lang="en-US" sz="2200" dirty="0"/>
              <a:t> (or </a:t>
            </a:r>
            <a:r>
              <a:rPr lang="en-US" sz="2200" i="1" dirty="0"/>
              <a:t>partitioning</a:t>
            </a:r>
            <a:r>
              <a:rPr lang="en-US" sz="2200" dirty="0"/>
              <a:t>) and </a:t>
            </a:r>
            <a:r>
              <a:rPr lang="en-US" sz="2200" i="1" dirty="0"/>
              <a:t>placement</a:t>
            </a:r>
            <a:r>
              <a:rPr lang="en-US" sz="2200" dirty="0"/>
              <a:t> techniques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This allows for concurrent accesses to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as well as improves fault-tolerance</a:t>
            </a:r>
          </a:p>
          <a:p>
            <a:pPr lvl="1" algn="just">
              <a:buFont typeface="Wingdings" pitchFamily="2" charset="2"/>
              <a:buChar char="§"/>
            </a:pPr>
            <a:endParaRPr lang="en-US" sz="1600" dirty="0"/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718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290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434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8006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78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150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722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94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866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5438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010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4582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154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3726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676400" y="4118516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676400" y="3714445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haroni" pitchFamily="2" charset="-79"/>
                <a:cs typeface="Aharoni" pitchFamily="2" charset="-79"/>
              </a:rPr>
              <a:t>Logical File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001000" y="4078554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186737" y="3657600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Stripe Size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203274" y="4078593"/>
            <a:ext cx="37147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03273" y="3959293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88169" y="3657600"/>
            <a:ext cx="1441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Striping Unit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050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86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2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1722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3058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4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043113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529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65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4328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4765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6101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437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2009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6581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8773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3345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7917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673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245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9337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3909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6577869" y="3966117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004299" y="3966200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829800" y="3967244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71" grpId="0"/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</a:t>
            </a:r>
            <a:r>
              <a:rPr lang="en-US" sz="2400" dirty="0" err="1"/>
              <a:t>paritions</a:t>
            </a:r>
            <a:r>
              <a:rPr lang="en-US" sz="2400" dirty="0"/>
              <a:t> </a:t>
            </a:r>
            <a:r>
              <a:rPr lang="en-US" sz="2400" i="1" dirty="0"/>
              <a:t>large</a:t>
            </a:r>
            <a:r>
              <a:rPr lang="en-US" sz="2400" dirty="0"/>
              <a:t> files into </a:t>
            </a:r>
            <a:r>
              <a:rPr lang="en-US" sz="2400" i="1" dirty="0"/>
              <a:t>fixed-size</a:t>
            </a:r>
            <a:r>
              <a:rPr lang="en-US" sz="2400" dirty="0"/>
              <a:t> blocks and distributes them </a:t>
            </a:r>
            <a:r>
              <a:rPr lang="en-US" sz="2400" i="1" dirty="0"/>
              <a:t>randomly</a:t>
            </a:r>
            <a:r>
              <a:rPr lang="en-US" sz="2400" dirty="0"/>
              <a:t> across cluster machines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2897520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148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148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114800" y="4040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114800" y="4802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183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114800" y="5564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05400" y="2894345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626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626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4040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626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2" name="TextBox 58"/>
          <p:cNvSpPr txBox="1">
            <a:spLocks noChangeArrowheads="1"/>
          </p:cNvSpPr>
          <p:nvPr/>
        </p:nvSpPr>
        <p:spPr bwMode="auto">
          <a:xfrm>
            <a:off x="3048000" y="3321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43" name="TextBox 59"/>
          <p:cNvSpPr txBox="1">
            <a:spLocks noChangeArrowheads="1"/>
          </p:cNvSpPr>
          <p:nvPr/>
        </p:nvSpPr>
        <p:spPr bwMode="auto">
          <a:xfrm>
            <a:off x="3048000" y="3702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44" name="TextBox 60"/>
          <p:cNvSpPr txBox="1">
            <a:spLocks noChangeArrowheads="1"/>
          </p:cNvSpPr>
          <p:nvPr/>
        </p:nvSpPr>
        <p:spPr bwMode="auto">
          <a:xfrm>
            <a:off x="3048000" y="4083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45" name="TextBox 61"/>
          <p:cNvSpPr txBox="1">
            <a:spLocks noChangeArrowheads="1"/>
          </p:cNvSpPr>
          <p:nvPr/>
        </p:nvSpPr>
        <p:spPr bwMode="auto">
          <a:xfrm>
            <a:off x="3048000" y="4481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46" name="TextBox 62"/>
          <p:cNvSpPr txBox="1">
            <a:spLocks noChangeArrowheads="1"/>
          </p:cNvSpPr>
          <p:nvPr/>
        </p:nvSpPr>
        <p:spPr bwMode="auto">
          <a:xfrm>
            <a:off x="3048000" y="4845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47" name="TextBox 63"/>
          <p:cNvSpPr txBox="1">
            <a:spLocks noChangeArrowheads="1"/>
          </p:cNvSpPr>
          <p:nvPr/>
        </p:nvSpPr>
        <p:spPr bwMode="auto">
          <a:xfrm>
            <a:off x="3048000" y="52597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048000" y="5624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4008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6962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58000" y="3278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8580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580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858000" y="4802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1534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534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534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153400" y="4413582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153400" y="478858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71815" y="2218898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File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71815" y="222303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244269" y="2218898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5269" y="22230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06269" y="22144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86557" y="22098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68269" y="22144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52117" y="22098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4871815" y="2219353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252815" y="2219353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633815" y="2214948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14815" y="2215024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395815" y="2219353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776815" y="2223494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157815" y="221935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858000" y="4421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1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60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adopts a master-slave architecture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2441574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2441574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25939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86200" y="32035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768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294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55626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70485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0198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73152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3009900" y="3355974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3009900" y="4994274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14600" y="5260974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14600" y="3355974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5801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name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4664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7924800" y="3355974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45375" y="3322637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97226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24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1560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Process Big Data?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One alternative</a:t>
            </a:r>
            <a:r>
              <a:rPr lang="en-US" altLang="en-US" sz="2600" dirty="0"/>
              <a:t>: Create a custom distributed system (or program) for each new algorithm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en-US" dirty="0"/>
              <a:t>Cumbersome!</a:t>
            </a:r>
          </a:p>
          <a:p>
            <a:pPr marL="457200" lvl="1" indent="0" algn="just">
              <a:buNone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Another alternative</a:t>
            </a:r>
            <a:r>
              <a:rPr lang="en-US" altLang="en-US" sz="2600" dirty="0"/>
              <a:t>: utilize modern distributed analytics frameworks, which: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Relieve programmers from concerns with many of the difficult aspects of developing distributed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Allow programmers to focus on ONLY the sequential parts of their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Hadoop </a:t>
            </a:r>
            <a:r>
              <a:rPr lang="en-US" sz="2000" dirty="0" err="1"/>
              <a:t>MapReduce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Google’s </a:t>
            </a:r>
            <a:r>
              <a:rPr lang="en-US" sz="2000" dirty="0" err="1"/>
              <a:t>Pregel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CMU’s Distributed </a:t>
            </a:r>
            <a:r>
              <a:rPr lang="en-US" sz="2000" dirty="0" err="1"/>
              <a:t>GraphLab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2476500" y="5451091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6549</TotalTime>
  <Words>1342</Words>
  <Application>Microsoft Macintosh PowerPoint</Application>
  <PresentationFormat>Widescreen</PresentationFormat>
  <Paragraphs>523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ＭＳ Ｐゴシック</vt:lpstr>
      <vt:lpstr>Aharoni</vt:lpstr>
      <vt:lpstr>Arial</vt:lpstr>
      <vt:lpstr>Calibri</vt:lpstr>
      <vt:lpstr>Calibri Light</vt:lpstr>
      <vt:lpstr>Wingdings</vt:lpstr>
      <vt:lpstr>1_Office Theme</vt:lpstr>
      <vt:lpstr>PowerPoint Presentation</vt:lpstr>
      <vt:lpstr>Today</vt:lpstr>
      <vt:lpstr>We Live in a World of Data…</vt:lpstr>
      <vt:lpstr>What Do We Do With Big Data?</vt:lpstr>
      <vt:lpstr>Where to Store Big Data?</vt:lpstr>
      <vt:lpstr>Example: The Google File System</vt:lpstr>
      <vt:lpstr>Example: The Google File System</vt:lpstr>
      <vt:lpstr>How to Process Big Data?</vt:lpstr>
      <vt:lpstr>Distributed Analytics Frameworks</vt:lpstr>
      <vt:lpstr>Hadoop</vt:lpstr>
      <vt:lpstr>Hadoop MapReduce: A Bird’s Eye View</vt:lpstr>
      <vt:lpstr>Distributed Analytics Frameworks</vt:lpstr>
      <vt:lpstr>The Programming Model</vt:lpstr>
      <vt:lpstr>Example: Word Count </vt:lpstr>
      <vt:lpstr>Distributed Analytics Frameworks</vt:lpstr>
      <vt:lpstr>The Execution Model</vt:lpstr>
      <vt:lpstr>Distributed Analytics Frameworks</vt:lpstr>
      <vt:lpstr>The Architectural and Scheduling Models</vt:lpstr>
      <vt:lpstr>The Architectural and Scheduling Models</vt:lpstr>
      <vt:lpstr>The Architectural and Scheduling Models</vt:lpstr>
      <vt:lpstr>Hadoop MapReduce: Summary</vt:lpstr>
      <vt:lpstr>Hadoop MapReduce: 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Microsoft Office User</cp:lastModifiedBy>
  <cp:revision>262</cp:revision>
  <dcterms:created xsi:type="dcterms:W3CDTF">2013-11-09T14:45:07Z</dcterms:created>
  <dcterms:modified xsi:type="dcterms:W3CDTF">2019-11-04T07:36:00Z</dcterms:modified>
</cp:coreProperties>
</file>