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622" r:id="rId2"/>
    <p:sldId id="708" r:id="rId3"/>
    <p:sldId id="674" r:id="rId4"/>
    <p:sldId id="675" r:id="rId5"/>
    <p:sldId id="676" r:id="rId6"/>
    <p:sldId id="677" r:id="rId7"/>
    <p:sldId id="679" r:id="rId8"/>
    <p:sldId id="680" r:id="rId9"/>
    <p:sldId id="681" r:id="rId10"/>
    <p:sldId id="683" r:id="rId11"/>
    <p:sldId id="684" r:id="rId12"/>
    <p:sldId id="685" r:id="rId13"/>
    <p:sldId id="686" r:id="rId14"/>
    <p:sldId id="687" r:id="rId15"/>
    <p:sldId id="689" r:id="rId16"/>
    <p:sldId id="690" r:id="rId17"/>
    <p:sldId id="691" r:id="rId18"/>
    <p:sldId id="692" r:id="rId19"/>
    <p:sldId id="693" r:id="rId20"/>
    <p:sldId id="694" r:id="rId21"/>
    <p:sldId id="695" r:id="rId22"/>
    <p:sldId id="696" r:id="rId23"/>
    <p:sldId id="697" r:id="rId24"/>
    <p:sldId id="698" r:id="rId25"/>
    <p:sldId id="699" r:id="rId26"/>
    <p:sldId id="700" r:id="rId27"/>
    <p:sldId id="702" r:id="rId28"/>
    <p:sldId id="706" r:id="rId29"/>
    <p:sldId id="629" r:id="rId30"/>
    <p:sldId id="657" r:id="rId31"/>
    <p:sldId id="658" r:id="rId32"/>
    <p:sldId id="659" r:id="rId33"/>
    <p:sldId id="660" r:id="rId34"/>
    <p:sldId id="662" r:id="rId35"/>
    <p:sldId id="665" r:id="rId36"/>
    <p:sldId id="666" r:id="rId37"/>
    <p:sldId id="667" r:id="rId38"/>
    <p:sldId id="668" r:id="rId39"/>
    <p:sldId id="669" r:id="rId40"/>
    <p:sldId id="670" r:id="rId41"/>
    <p:sldId id="671" r:id="rId42"/>
    <p:sldId id="707" r:id="rId4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51" autoAdjust="0"/>
    <p:restoredTop sz="86538" autoAdjust="0"/>
  </p:normalViewPr>
  <p:slideViewPr>
    <p:cSldViewPr>
      <p:cViewPr varScale="1">
        <p:scale>
          <a:sx n="100" d="100"/>
          <a:sy n="100" d="100"/>
        </p:scale>
        <p:origin x="1080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8702876-C665-4124-8545-AB61BB9C318D}" type="datetimeFigureOut">
              <a:rPr lang="en-US"/>
              <a:pPr>
                <a:defRPr/>
              </a:pPr>
              <a:t>10/23/19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16B56D-EE85-47FC-9630-AD3C2389B8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950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3476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0307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8129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7804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6837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585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45556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3449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612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252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435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F4562C-05F4-4BD9-AEE2-DD6B90FD454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404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471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8366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074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32431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9801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10/23/19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1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10/23/19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62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10/23/19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29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10/23/19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54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10/23/19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74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10/23/19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8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10/23/19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47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10/23/19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81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10/23/19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71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10/23/19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25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10/23/19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412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92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B2BC6703-38A3-48EB-8A62-6F5C0852C834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E1394ADF-70BD-49B5-BF65-AB9A52835A99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MPI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/>
              <a:t>Lecture 16, </a:t>
            </a:r>
            <a:r>
              <a:rPr lang="en-US" altLang="en-US" sz="3000" dirty="0"/>
              <a:t>October 23, 2019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  <p:extLst>
      <p:ext uri="{BB962C8B-B14F-4D97-AF65-F5344CB8AC3E}">
        <p14:creationId xmlns:p14="http://schemas.microsoft.com/office/powerpoint/2010/main" val="3782607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800"/>
              <a:t>Shared Memory vs. Message Passing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Comparison between the shared memory and message passing programming models along several aspects: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97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4E8662-F097-4D3E-83B3-C4073A2B8BE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154579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951753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226419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548174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60716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43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Definition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977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Definition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19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0CCD36-89D0-4180-8D03-CBB832D1613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416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MPI?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is a standard message passing model for developing message passing programs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objective of MPI is to establish a </a:t>
            </a:r>
            <a:r>
              <a:rPr lang="en-US" sz="2400" i="1" dirty="0">
                <a:solidFill>
                  <a:srgbClr val="0070C0"/>
                </a:solidFill>
              </a:rPr>
              <a:t>portable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efficient</a:t>
            </a:r>
            <a:r>
              <a:rPr lang="en-US" sz="2400" dirty="0">
                <a:solidFill>
                  <a:schemeClr val="tx1"/>
                </a:solidFill>
              </a:rPr>
              <a:t>, and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flexible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libraries for message passing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By itself, MPI is NOT a library - but rather a specification of what an MPI library should be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is not an IEEE or ISO standard, but has in fact, become the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industry standard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for writing message passing programs on HPC platforms</a:t>
            </a:r>
            <a:endParaRPr lang="en-US" sz="3600" dirty="0"/>
          </a:p>
        </p:txBody>
      </p:sp>
      <p:sp>
        <p:nvSpPr>
          <p:cNvPr id="430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A6424D-96F9-4E72-85B8-A1C1CF3650B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49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724745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752265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394568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Functionality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Over 115 routines are defined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879688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MPI is the only message passing library which can be considered a standard. It is supported on virtually all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dirty="0"/>
                        <a:t>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Functionality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Over 115 routines are defined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Availability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 variety of implementations are available, both vendor and public domain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557894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Reasons for using MPI</a:t>
            </a:r>
          </a:p>
        </p:txBody>
      </p:sp>
      <p:sp>
        <p:nvSpPr>
          <p:cNvPr id="4403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3648" y="6355080"/>
            <a:ext cx="2743200" cy="365125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5BCEEA-F2FA-477F-8E4B-49B6A7E474CF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10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Communicators and Groups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uses objects called </a:t>
            </a:r>
            <a:r>
              <a:rPr lang="en-US" sz="2400" i="1" dirty="0">
                <a:solidFill>
                  <a:schemeClr val="tx1"/>
                </a:solidFill>
              </a:rPr>
              <a:t>communicators/groups </a:t>
            </a:r>
            <a:r>
              <a:rPr lang="en-US" sz="2400" dirty="0">
                <a:solidFill>
                  <a:schemeClr val="tx1"/>
                </a:solidFill>
              </a:rPr>
              <a:t>to define which collection of processes may communicate with each other to solve a certain problem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Most MPI routines require you to specify a communicator as an argument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communicator </a:t>
            </a:r>
            <a:r>
              <a:rPr lang="en-US" sz="2400" b="1" dirty="0">
                <a:solidFill>
                  <a:schemeClr val="tx1"/>
                </a:solidFill>
              </a:rPr>
              <a:t>MPI_COMM_WORLD</a:t>
            </a:r>
            <a:r>
              <a:rPr lang="en-US" sz="2400" dirty="0">
                <a:solidFill>
                  <a:schemeClr val="tx1"/>
                </a:solidFill>
              </a:rPr>
              <a:t> is often used in calling communication subroutines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MPI_COMM_WORLD is the predefined communicator that includes </a:t>
            </a:r>
            <a:r>
              <a:rPr lang="en-US" sz="2400" i="1" u="sng" dirty="0">
                <a:solidFill>
                  <a:schemeClr val="tx1"/>
                </a:solidFill>
              </a:rPr>
              <a:t>all</a:t>
            </a:r>
            <a:r>
              <a:rPr lang="en-US" sz="2400" dirty="0">
                <a:solidFill>
                  <a:schemeClr val="tx1"/>
                </a:solidFill>
              </a:rPr>
              <a:t> of your MPI processes</a:t>
            </a:r>
            <a:endParaRPr lang="en-US" dirty="0"/>
          </a:p>
        </p:txBody>
      </p:sp>
      <p:sp>
        <p:nvSpPr>
          <p:cNvPr id="460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210E08-4573-4DC6-B74C-ABE9CD235F1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4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Ranks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Within a communicator, every process has its own unique ID referred to as </a:t>
            </a:r>
            <a:r>
              <a:rPr lang="en-US" sz="2400" i="1" dirty="0">
                <a:solidFill>
                  <a:schemeClr val="tx1"/>
                </a:solidFill>
              </a:rPr>
              <a:t>rank</a:t>
            </a:r>
            <a:r>
              <a:rPr lang="en-US" sz="2400" dirty="0">
                <a:solidFill>
                  <a:schemeClr val="tx1"/>
                </a:solidFill>
              </a:rPr>
              <a:t>, assigned by the system when the processes are initialized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 rank is sometimes called a </a:t>
            </a:r>
            <a:r>
              <a:rPr lang="en-US" sz="2400" i="1" dirty="0">
                <a:solidFill>
                  <a:schemeClr val="tx1"/>
                </a:solidFill>
              </a:rPr>
              <a:t>task ID</a:t>
            </a:r>
            <a:r>
              <a:rPr lang="en-US" sz="2400" dirty="0">
                <a:solidFill>
                  <a:schemeClr val="tx1"/>
                </a:solidFill>
              </a:rPr>
              <a:t>-- ranks are contiguous and begin at </a:t>
            </a:r>
            <a:r>
              <a:rPr lang="en-US" sz="2400" i="1" dirty="0">
                <a:solidFill>
                  <a:schemeClr val="tx1"/>
                </a:solidFill>
              </a:rPr>
              <a:t>zero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Ranks are used by the programmer to specify the source and destination of messages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Ranks are often used conditionally by programs to control execution (e.g., </a:t>
            </a:r>
            <a:r>
              <a:rPr lang="en-US" sz="2400" i="1" dirty="0">
                <a:solidFill>
                  <a:schemeClr val="tx1"/>
                </a:solidFill>
              </a:rPr>
              <a:t>if rank=0 do this / if rank=1 do that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1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FE269B-EC31-4EC4-A227-88B67C0FAA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05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Multiple Communicators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 problem can consist of several sub-problems where each can be solved independently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You can create a new communicator for each sub-problem as a subset of an existing communicator</a:t>
            </a:r>
          </a:p>
          <a:p>
            <a:pPr marL="0" indent="0" algn="just" eaLnBrk="1" hangingPunct="1">
              <a:buNone/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allows you to achieve that by using </a:t>
            </a:r>
            <a:r>
              <a:rPr lang="en-US" sz="2400" b="1" dirty="0">
                <a:solidFill>
                  <a:srgbClr val="0070C0"/>
                </a:solidFill>
              </a:rPr>
              <a:t>MPI_COMM_SPLIT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81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8F96DC-D36F-4755-8117-7A6031F1981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79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of Multiple Communicators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Consider a problem with a fluid dynamics part and a structural analysis part, where each part can be computed in parallel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3505200" y="2895600"/>
            <a:ext cx="2362200" cy="23622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3962400" y="34671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Rank=0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=0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086225" y="2995614"/>
            <a:ext cx="1270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00B050"/>
                </a:solidFill>
              </a:rPr>
              <a:t>Comm_Fluid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876800" y="34671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Rank=1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=1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962400" y="43434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Rank=2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876800" y="43434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Rank=3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=3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629400" y="2895600"/>
            <a:ext cx="2362200" cy="23622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086600" y="34671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Rank=0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=4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210426" y="2995614"/>
            <a:ext cx="1362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0000FF"/>
                </a:solidFill>
              </a:rPr>
              <a:t>Comm_Struct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8001000" y="34671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Rank=1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=5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086600" y="43434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Rank=2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=6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8001000" y="43434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Rank=3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=7</a:t>
            </a:r>
          </a:p>
        </p:txBody>
      </p:sp>
      <p:cxnSp>
        <p:nvCxnSpPr>
          <p:cNvPr id="20" name="Straight Arrow Connector 19"/>
          <p:cNvCxnSpPr>
            <a:endCxn id="17" idx="0"/>
          </p:cNvCxnSpPr>
          <p:nvPr/>
        </p:nvCxnSpPr>
        <p:spPr>
          <a:xfrm>
            <a:off x="8305800" y="3303588"/>
            <a:ext cx="0" cy="16351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324600" y="3303588"/>
            <a:ext cx="19812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096000" y="3303588"/>
            <a:ext cx="228600" cy="46831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1" idx="3"/>
          </p:cNvCxnSpPr>
          <p:nvPr/>
        </p:nvCxnSpPr>
        <p:spPr>
          <a:xfrm flipH="1">
            <a:off x="5486400" y="3771900"/>
            <a:ext cx="6096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267200" y="3303588"/>
            <a:ext cx="0" cy="16351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3303588"/>
            <a:ext cx="18288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96000" y="3303588"/>
            <a:ext cx="228600" cy="46831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1" name="Straight Arrow Connector 4100"/>
          <p:cNvCxnSpPr>
            <a:endCxn id="15" idx="1"/>
          </p:cNvCxnSpPr>
          <p:nvPr/>
        </p:nvCxnSpPr>
        <p:spPr>
          <a:xfrm>
            <a:off x="6324600" y="3771900"/>
            <a:ext cx="7620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5" name="Straight Arrow Connector 4104"/>
          <p:cNvCxnSpPr/>
          <p:nvPr/>
        </p:nvCxnSpPr>
        <p:spPr>
          <a:xfrm flipV="1">
            <a:off x="4267200" y="4953000"/>
            <a:ext cx="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7" name="Straight Connector 4106"/>
          <p:cNvCxnSpPr/>
          <p:nvPr/>
        </p:nvCxnSpPr>
        <p:spPr>
          <a:xfrm>
            <a:off x="4267200" y="5105400"/>
            <a:ext cx="18288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1" name="Straight Connector 4110"/>
          <p:cNvCxnSpPr/>
          <p:nvPr/>
        </p:nvCxnSpPr>
        <p:spPr>
          <a:xfrm flipV="1">
            <a:off x="6096000" y="4648200"/>
            <a:ext cx="228600" cy="45720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3" name="Straight Arrow Connector 4112"/>
          <p:cNvCxnSpPr>
            <a:endCxn id="18" idx="1"/>
          </p:cNvCxnSpPr>
          <p:nvPr/>
        </p:nvCxnSpPr>
        <p:spPr>
          <a:xfrm>
            <a:off x="6324600" y="4648200"/>
            <a:ext cx="7620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8305800" y="4953000"/>
            <a:ext cx="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5" name="Straight Connector 4114"/>
          <p:cNvCxnSpPr/>
          <p:nvPr/>
        </p:nvCxnSpPr>
        <p:spPr>
          <a:xfrm flipH="1">
            <a:off x="6324600" y="5105400"/>
            <a:ext cx="19812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7" name="Straight Connector 4116"/>
          <p:cNvCxnSpPr/>
          <p:nvPr/>
        </p:nvCxnSpPr>
        <p:spPr>
          <a:xfrm flipH="1" flipV="1">
            <a:off x="6096000" y="4648200"/>
            <a:ext cx="228600" cy="45720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9" name="Straight Arrow Connector 4118"/>
          <p:cNvCxnSpPr>
            <a:endCxn id="13" idx="3"/>
          </p:cNvCxnSpPr>
          <p:nvPr/>
        </p:nvCxnSpPr>
        <p:spPr>
          <a:xfrm flipH="1">
            <a:off x="5486400" y="4648200"/>
            <a:ext cx="6096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6" name="Rounded Rectangle 4125"/>
          <p:cNvSpPr/>
          <p:nvPr/>
        </p:nvSpPr>
        <p:spPr>
          <a:xfrm>
            <a:off x="3124200" y="2438400"/>
            <a:ext cx="6248400" cy="33528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5181601" y="2514601"/>
            <a:ext cx="1947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C00000"/>
                </a:solidFill>
              </a:rPr>
              <a:t>MPI_COMM_WORLD</a:t>
            </a:r>
          </a:p>
        </p:txBody>
      </p:sp>
      <p:sp>
        <p:nvSpPr>
          <p:cNvPr id="49186" name="TextBox 4126"/>
          <p:cNvSpPr txBox="1">
            <a:spLocks noChangeArrowheads="1"/>
          </p:cNvSpPr>
          <p:nvPr/>
        </p:nvSpPr>
        <p:spPr bwMode="auto">
          <a:xfrm>
            <a:off x="3657600" y="5891214"/>
            <a:ext cx="5334000" cy="73818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C00000"/>
                </a:solidFill>
              </a:rPr>
              <a:t>Ranks within MPI_COMM_WORLD are printed in red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00B050"/>
                </a:solidFill>
              </a:rPr>
              <a:t>Ranks within Comm_Fluid are printed in green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0000FF"/>
                </a:solidFill>
              </a:rPr>
              <a:t>Ranks within Comm_Struct are printed in blue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41838" y="4065588"/>
            <a:ext cx="381000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541838" y="4065588"/>
            <a:ext cx="0" cy="2667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922838" y="4065588"/>
            <a:ext cx="0" cy="2667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541838" y="4332288"/>
            <a:ext cx="381000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4618038" y="4103689"/>
            <a:ext cx="228600" cy="211137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>
            <a:off x="4618038" y="4103689"/>
            <a:ext cx="228600" cy="211137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7666038" y="4076700"/>
            <a:ext cx="3810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7666038" y="4076700"/>
            <a:ext cx="0" cy="26670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8047038" y="4076700"/>
            <a:ext cx="0" cy="26670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7666038" y="4343400"/>
            <a:ext cx="3810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7742238" y="4114800"/>
            <a:ext cx="228600" cy="211138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H="1">
            <a:off x="7742238" y="4114800"/>
            <a:ext cx="228600" cy="211138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02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 animBg="1"/>
      <p:bldP spid="18" grpId="0" animBg="1"/>
      <p:bldP spid="19" grpId="0" animBg="1"/>
      <p:bldP spid="4126" grpId="0" animBg="1"/>
      <p:bldP spid="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Definitions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421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8615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Distributed Mutual Exclusion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Election Algorithms</a:t>
            </a:r>
          </a:p>
          <a:p>
            <a:pPr marL="1371600" lvl="4" indent="0" eaLnBrk="1" hangingPunct="1"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Programming Models: MPI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Announcements: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P2 is due on October 28 by midnight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In tomorrow’s recitation, we will practice on MPI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sz="2600" dirty="0"/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71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/>
              <a:t> MPI Point-To-Point Communication Routines</a:t>
            </a:r>
          </a:p>
        </p:txBody>
      </p:sp>
      <p:sp>
        <p:nvSpPr>
          <p:cNvPr id="2867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8D87C2-27CD-4B6C-A3BD-B15A0F49C391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326160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>
                          <a:solidFill>
                            <a:schemeClr val="bg1"/>
                          </a:solidFill>
                        </a:rPr>
                      </a:b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387057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486105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748846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238798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57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Definitions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881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Collective Communication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Collective communication allows exchanging data among a group of processes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must involve </a:t>
            </a:r>
            <a:r>
              <a:rPr lang="en-US" sz="2400" b="1" i="1" dirty="0">
                <a:solidFill>
                  <a:schemeClr val="tx1"/>
                </a:solidFill>
              </a:rPr>
              <a:t>all</a:t>
            </a:r>
            <a:r>
              <a:rPr lang="en-US" sz="2400" dirty="0">
                <a:solidFill>
                  <a:schemeClr val="tx1"/>
                </a:solidFill>
              </a:rPr>
              <a:t> processes in the scope of a communicator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communicator argument in a collective communication routine should specify which processes are involved in the communication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Hence, it is the programmer's responsibility to ensure that all processes within a communicator participate in any collective operation</a:t>
            </a:r>
            <a:endParaRPr lang="en-US" sz="3200" dirty="0"/>
          </a:p>
        </p:txBody>
      </p:sp>
      <p:sp>
        <p:nvSpPr>
          <p:cNvPr id="430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A06A57-0614-4150-BA68-58AEF03CE22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22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Patterns of Collective Communication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There are several patterns of collective communication:</a:t>
            </a:r>
            <a:endParaRPr lang="en-US" altLang="en-US" sz="2400" i="1" dirty="0">
              <a:solidFill>
                <a:schemeClr val="tx1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Broadcast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Scatter 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Gather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Allgather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Alltoall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Reduce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Allreduce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Scan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Reducescatter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6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440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826A63-1F79-4415-B80C-BD39EED25535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8456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1. Broadcast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Broadcast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sends a message from the process with rank </a:t>
            </a:r>
            <a:r>
              <a:rPr lang="en-US" sz="2400" i="1" dirty="0">
                <a:solidFill>
                  <a:schemeClr val="tx1"/>
                </a:solidFill>
              </a:rPr>
              <a:t>root</a:t>
            </a:r>
            <a:r>
              <a:rPr lang="en-US" sz="2400" dirty="0">
                <a:solidFill>
                  <a:schemeClr val="tx1"/>
                </a:solidFill>
              </a:rPr>
              <a:t> to all other processes in the group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None/>
              <a:defRPr/>
            </a:pP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50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F7335B-EA76-4B6A-9AE1-DF9172924D0D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086100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088" name="TextBox 2"/>
          <p:cNvSpPr txBox="1">
            <a:spLocks noChangeArrowheads="1"/>
          </p:cNvSpPr>
          <p:nvPr/>
        </p:nvSpPr>
        <p:spPr bwMode="auto">
          <a:xfrm>
            <a:off x="3362326" y="3086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5089" name="TextBox 7"/>
          <p:cNvSpPr txBox="1">
            <a:spLocks noChangeArrowheads="1"/>
          </p:cNvSpPr>
          <p:nvPr/>
        </p:nvSpPr>
        <p:spPr bwMode="auto">
          <a:xfrm>
            <a:off x="3352801" y="3463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5090" name="TextBox 8"/>
          <p:cNvSpPr txBox="1">
            <a:spLocks noChangeArrowheads="1"/>
          </p:cNvSpPr>
          <p:nvPr/>
        </p:nvSpPr>
        <p:spPr bwMode="auto">
          <a:xfrm>
            <a:off x="3352801" y="3844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5091" name="TextBox 9"/>
          <p:cNvSpPr txBox="1">
            <a:spLocks noChangeArrowheads="1"/>
          </p:cNvSpPr>
          <p:nvPr/>
        </p:nvSpPr>
        <p:spPr bwMode="auto">
          <a:xfrm>
            <a:off x="3352801" y="4225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2857500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93" name="TextBox 12"/>
          <p:cNvSpPr txBox="1">
            <a:spLocks noChangeArrowheads="1"/>
          </p:cNvSpPr>
          <p:nvPr/>
        </p:nvSpPr>
        <p:spPr bwMode="auto">
          <a:xfrm>
            <a:off x="3733801" y="2701926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3844926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95" name="TextBox 15"/>
          <p:cNvSpPr txBox="1">
            <a:spLocks noChangeArrowheads="1"/>
          </p:cNvSpPr>
          <p:nvPr/>
        </p:nvSpPr>
        <p:spPr bwMode="auto">
          <a:xfrm rot="-5400000">
            <a:off x="2725738" y="3294063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3617913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0" y="3235326"/>
            <a:ext cx="876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Broadcast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089275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0892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3467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3848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229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2860675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27051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38481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2972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05000" y="5168900"/>
            <a:ext cx="8497888" cy="338138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int </a:t>
            </a:r>
            <a:r>
              <a:rPr lang="en-US" altLang="en-US" sz="1600" b="1">
                <a:solidFill>
                  <a:schemeClr val="bg1"/>
                </a:solidFill>
              </a:rPr>
              <a:t>MPI_Bcast </a:t>
            </a:r>
            <a:r>
              <a:rPr lang="en-US" altLang="en-US" sz="1600">
                <a:solidFill>
                  <a:schemeClr val="bg1"/>
                </a:solidFill>
              </a:rPr>
              <a:t>( void *buffer, int count, MPI_Datatype datatype, int root, MPI_Comm comm )</a:t>
            </a:r>
          </a:p>
        </p:txBody>
      </p:sp>
    </p:spTree>
    <p:extLst>
      <p:ext uri="{BB962C8B-B14F-4D97-AF65-F5344CB8AC3E}">
        <p14:creationId xmlns:p14="http://schemas.microsoft.com/office/powerpoint/2010/main" val="312186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7" grpId="0" autoUpdateAnimBg="0"/>
      <p:bldP spid="29" grpId="0" autoUpdateAnimBg="0"/>
      <p:bldP spid="17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2-3. Scatter and Gather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51008" cy="4525963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Scatter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distributes distinct messages from a single source task to each task in the group</a:t>
            </a:r>
          </a:p>
          <a:p>
            <a:pPr marL="0" indent="0" algn="just" eaLnBrk="1" hangingPunct="1">
              <a:buNone/>
              <a:defRPr/>
            </a:pPr>
            <a:endParaRPr lang="en-US" sz="5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Gather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gathers distinct messages from each task in the group to a single destination task</a:t>
            </a:r>
            <a:endParaRPr lang="en-US" sz="3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675063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6111" name="TextBox 2"/>
          <p:cNvSpPr txBox="1">
            <a:spLocks noChangeArrowheads="1"/>
          </p:cNvSpPr>
          <p:nvPr/>
        </p:nvSpPr>
        <p:spPr bwMode="auto">
          <a:xfrm>
            <a:off x="33623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6112" name="TextBox 7"/>
          <p:cNvSpPr txBox="1">
            <a:spLocks noChangeArrowheads="1"/>
          </p:cNvSpPr>
          <p:nvPr/>
        </p:nvSpPr>
        <p:spPr bwMode="auto">
          <a:xfrm>
            <a:off x="33528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6113" name="TextBox 8"/>
          <p:cNvSpPr txBox="1">
            <a:spLocks noChangeArrowheads="1"/>
          </p:cNvSpPr>
          <p:nvPr/>
        </p:nvSpPr>
        <p:spPr bwMode="auto">
          <a:xfrm>
            <a:off x="33528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6114" name="TextBox 9"/>
          <p:cNvSpPr txBox="1">
            <a:spLocks noChangeArrowheads="1"/>
          </p:cNvSpPr>
          <p:nvPr/>
        </p:nvSpPr>
        <p:spPr bwMode="auto">
          <a:xfrm>
            <a:off x="33528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3446463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16" name="TextBox 12"/>
          <p:cNvSpPr txBox="1">
            <a:spLocks noChangeArrowheads="1"/>
          </p:cNvSpPr>
          <p:nvPr/>
        </p:nvSpPr>
        <p:spPr bwMode="auto">
          <a:xfrm>
            <a:off x="37338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18" name="TextBox 15"/>
          <p:cNvSpPr txBox="1">
            <a:spLocks noChangeArrowheads="1"/>
          </p:cNvSpPr>
          <p:nvPr/>
        </p:nvSpPr>
        <p:spPr bwMode="auto">
          <a:xfrm rot="-5400000">
            <a:off x="27257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4206875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1" y="3824289"/>
            <a:ext cx="608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Scatter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678238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67823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4056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4437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818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3449638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3294064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4437064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88620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05000" y="5410201"/>
            <a:ext cx="7924800" cy="5238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int MPI_Scatter ( void *sendbuf, int sendcnt, MPI_Datatype sendtype, void *recvbuf, int recvcnt,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                            MPI_Datatype recvtype, int root, MPI_Comm comm ) 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410200" y="4778376"/>
            <a:ext cx="1295400" cy="3175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670550" y="4838701"/>
            <a:ext cx="577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00B050"/>
                </a:solidFill>
              </a:rPr>
              <a:t>Gather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73250" y="6096001"/>
            <a:ext cx="7956550" cy="523875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int MPI_Gather ( void *sendbuf, int sendcnt, MPI_Datatype sendtype, void *recvbuf, int recvcount,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MPI_Datatype recvtype, int root, MPI_Comm comm )</a:t>
            </a:r>
          </a:p>
        </p:txBody>
      </p:sp>
    </p:spTree>
    <p:extLst>
      <p:ext uri="{BB962C8B-B14F-4D97-AF65-F5344CB8AC3E}">
        <p14:creationId xmlns:p14="http://schemas.microsoft.com/office/powerpoint/2010/main" val="385536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7" grpId="0"/>
      <p:bldP spid="29" grpId="0"/>
      <p:bldP spid="17" grpId="0" animBg="1"/>
      <p:bldP spid="31" grpId="0"/>
      <p:bldP spid="3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4. All Gather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498848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 err="1">
                <a:solidFill>
                  <a:srgbClr val="C00000"/>
                </a:solidFill>
              </a:rPr>
              <a:t>Allgather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gathers data from all tasks and distributes them to all tasks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Each task in the group, in effect, performs a one-to-all broadcasting operation within the group</a:t>
            </a:r>
            <a:endParaRPr lang="en-US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238500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7135" name="TextBox 2"/>
          <p:cNvSpPr txBox="1">
            <a:spLocks noChangeArrowheads="1"/>
          </p:cNvSpPr>
          <p:nvPr/>
        </p:nvSpPr>
        <p:spPr bwMode="auto">
          <a:xfrm>
            <a:off x="3362326" y="3238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7136" name="TextBox 7"/>
          <p:cNvSpPr txBox="1">
            <a:spLocks noChangeArrowheads="1"/>
          </p:cNvSpPr>
          <p:nvPr/>
        </p:nvSpPr>
        <p:spPr bwMode="auto">
          <a:xfrm>
            <a:off x="3352801" y="3616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7137" name="TextBox 8"/>
          <p:cNvSpPr txBox="1">
            <a:spLocks noChangeArrowheads="1"/>
          </p:cNvSpPr>
          <p:nvPr/>
        </p:nvSpPr>
        <p:spPr bwMode="auto">
          <a:xfrm>
            <a:off x="3352801" y="3997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7138" name="TextBox 9"/>
          <p:cNvSpPr txBox="1">
            <a:spLocks noChangeArrowheads="1"/>
          </p:cNvSpPr>
          <p:nvPr/>
        </p:nvSpPr>
        <p:spPr bwMode="auto">
          <a:xfrm>
            <a:off x="3352801" y="4378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3009900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40" name="TextBox 12"/>
          <p:cNvSpPr txBox="1">
            <a:spLocks noChangeArrowheads="1"/>
          </p:cNvSpPr>
          <p:nvPr/>
        </p:nvSpPr>
        <p:spPr bwMode="auto">
          <a:xfrm>
            <a:off x="3733801" y="2854326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3997326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42" name="TextBox 15"/>
          <p:cNvSpPr txBox="1">
            <a:spLocks noChangeArrowheads="1"/>
          </p:cNvSpPr>
          <p:nvPr/>
        </p:nvSpPr>
        <p:spPr bwMode="auto">
          <a:xfrm rot="-5400000">
            <a:off x="2725738" y="3446463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3770313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1" y="3387726"/>
            <a:ext cx="746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allgather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241675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2416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3619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4000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381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3013075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28575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40005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4496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133600" y="5410201"/>
            <a:ext cx="7924800" cy="5238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int MPI_Allgather ( void *sendbuf, int sendcount, MPI_Datatype sendtype, void *recvbuf, int 	  	            recvcount, MPI_Datatype recvtype, MPI_Comm comm )</a:t>
            </a:r>
          </a:p>
        </p:txBody>
      </p:sp>
    </p:spTree>
    <p:extLst>
      <p:ext uri="{BB962C8B-B14F-4D97-AF65-F5344CB8AC3E}">
        <p14:creationId xmlns:p14="http://schemas.microsoft.com/office/powerpoint/2010/main" val="416665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7" grpId="0"/>
      <p:bldP spid="29" grpId="0"/>
      <p:bldP spid="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6-7. Reduce and All Reduce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Reduce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applies a reduction operation on all tasks in the group and places the result in one task</a:t>
            </a:r>
          </a:p>
          <a:p>
            <a:pPr marL="0" indent="0" algn="just" eaLnBrk="1" hangingPunct="1">
              <a:buNone/>
              <a:defRPr/>
            </a:pPr>
            <a:endParaRPr lang="en-US" sz="5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 err="1">
                <a:solidFill>
                  <a:srgbClr val="C00000"/>
                </a:solidFill>
              </a:rPr>
              <a:t>Allreduce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applies a reduction operation and places the result in all tasks in the group. This is equivalent to an </a:t>
            </a:r>
            <a:r>
              <a:rPr lang="en-US" sz="2400" dirty="0" err="1">
                <a:solidFill>
                  <a:schemeClr val="tx1"/>
                </a:solidFill>
              </a:rPr>
              <a:t>MPI_Reduce</a:t>
            </a:r>
            <a:r>
              <a:rPr lang="en-US" sz="2400" dirty="0">
                <a:solidFill>
                  <a:schemeClr val="tx1"/>
                </a:solidFill>
              </a:rPr>
              <a:t> followed by an </a:t>
            </a:r>
            <a:r>
              <a:rPr lang="en-US" sz="2400" dirty="0" err="1">
                <a:solidFill>
                  <a:schemeClr val="tx1"/>
                </a:solidFill>
              </a:rPr>
              <a:t>MPI_Bcast</a:t>
            </a:r>
            <a:endParaRPr lang="en-US" sz="2400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667000" y="3675063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168" name="TextBox 2"/>
          <p:cNvSpPr txBox="1">
            <a:spLocks noChangeArrowheads="1"/>
          </p:cNvSpPr>
          <p:nvPr/>
        </p:nvSpPr>
        <p:spPr bwMode="auto">
          <a:xfrm>
            <a:off x="23717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9169" name="TextBox 7"/>
          <p:cNvSpPr txBox="1">
            <a:spLocks noChangeArrowheads="1"/>
          </p:cNvSpPr>
          <p:nvPr/>
        </p:nvSpPr>
        <p:spPr bwMode="auto">
          <a:xfrm>
            <a:off x="23622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9170" name="TextBox 8"/>
          <p:cNvSpPr txBox="1">
            <a:spLocks noChangeArrowheads="1"/>
          </p:cNvSpPr>
          <p:nvPr/>
        </p:nvSpPr>
        <p:spPr bwMode="auto">
          <a:xfrm>
            <a:off x="23622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9171" name="TextBox 9"/>
          <p:cNvSpPr txBox="1">
            <a:spLocks noChangeArrowheads="1"/>
          </p:cNvSpPr>
          <p:nvPr/>
        </p:nvSpPr>
        <p:spPr bwMode="auto">
          <a:xfrm>
            <a:off x="23622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49172" name="TextBox 12"/>
          <p:cNvSpPr txBox="1">
            <a:spLocks noChangeArrowheads="1"/>
          </p:cNvSpPr>
          <p:nvPr/>
        </p:nvSpPr>
        <p:spPr bwMode="auto">
          <a:xfrm>
            <a:off x="26670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0574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74" name="TextBox 15"/>
          <p:cNvSpPr txBox="1">
            <a:spLocks noChangeArrowheads="1"/>
          </p:cNvSpPr>
          <p:nvPr/>
        </p:nvSpPr>
        <p:spPr bwMode="auto">
          <a:xfrm rot="-5400000">
            <a:off x="17351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352801" y="4206875"/>
            <a:ext cx="646113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316288" y="3824289"/>
            <a:ext cx="646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Reduce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05000" y="5410201"/>
            <a:ext cx="8382000" cy="5238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int MPI_Reduce ( void *sendbuf, void *recvbuf, int count, MPI_Datatype datatype, MPI_Op op, int 	           root, MPI_Comm comm )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73250" y="6096001"/>
            <a:ext cx="8413750" cy="523875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int MPI_Allreduce ( void *sendbuf, void *recvbuf, int count, MPI_Datatype datatype, MPI_Op op,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	             MPI_Comm comm ) 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800600" y="3698875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505326" y="36988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495801" y="4076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495801" y="4457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495801" y="4838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413376" y="33147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191000" y="44577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 rot="-5400000">
            <a:off x="3868738" y="39068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6096000" y="3290888"/>
            <a:ext cx="0" cy="1966912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Table 59"/>
          <p:cNvGraphicFramePr>
            <a:graphicFrameLocks noGrp="1"/>
          </p:cNvGraphicFramePr>
          <p:nvPr/>
        </p:nvGraphicFramePr>
        <p:xfrm>
          <a:off x="7010400" y="3675063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67151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67056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67056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7056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70104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64008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 rot="-5400000">
            <a:off x="60785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7696201" y="4206875"/>
            <a:ext cx="646113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7543801" y="3824289"/>
            <a:ext cx="8159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00B050"/>
                </a:solidFill>
              </a:rPr>
              <a:t>Allreduce</a:t>
            </a:r>
          </a:p>
        </p:txBody>
      </p:sp>
      <p:graphicFrame>
        <p:nvGraphicFramePr>
          <p:cNvPr id="70" name="Table 69"/>
          <p:cNvGraphicFramePr>
            <a:graphicFrameLocks noGrp="1"/>
          </p:cNvGraphicFramePr>
          <p:nvPr/>
        </p:nvGraphicFramePr>
        <p:xfrm>
          <a:off x="9144000" y="3698875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8848726" y="36988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8839201" y="4076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8839201" y="4457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8839201" y="4838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9525001" y="33147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8534400" y="44577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 rot="-5400000">
            <a:off x="8212138" y="39068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126012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7" grpId="0" animBg="1"/>
      <p:bldP spid="32" grpId="0" animBg="1"/>
      <p:bldP spid="34" grpId="0"/>
      <p:bldP spid="35" grpId="0"/>
      <p:bldP spid="36" grpId="0"/>
      <p:bldP spid="37" grpId="0"/>
      <p:bldP spid="38" grpId="0"/>
      <p:bldP spid="40" grpId="0"/>
      <p:bldP spid="61" grpId="0"/>
      <p:bldP spid="62" grpId="0"/>
      <p:bldP spid="63" grpId="0"/>
      <p:bldP spid="64" grpId="0"/>
      <p:bldP spid="65" grpId="0"/>
      <p:bldP spid="67" grpId="0"/>
      <p:bldP spid="69" grpId="0"/>
      <p:bldP spid="71" grpId="0"/>
      <p:bldP spid="72" grpId="0"/>
      <p:bldP spid="73" grpId="0"/>
      <p:bldP spid="74" grpId="0"/>
      <p:bldP spid="75" grpId="0"/>
      <p:bldP spid="7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Recap</a:t>
            </a:r>
          </a:p>
        </p:txBody>
      </p:sp>
      <p:pic>
        <p:nvPicPr>
          <p:cNvPr id="53251" name="Picture 79" descr="https://computing.llnl.gov/tutorials/mpi/images/collective_com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676400"/>
            <a:ext cx="661987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52486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439400" cy="45262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PageRank is a </a:t>
            </a:r>
            <a:r>
              <a:rPr lang="en-US" sz="2400" i="1" dirty="0">
                <a:solidFill>
                  <a:schemeClr val="tx1"/>
                </a:solidFill>
              </a:rPr>
              <a:t>function</a:t>
            </a:r>
            <a:r>
              <a:rPr lang="en-US" sz="2400" dirty="0">
                <a:solidFill>
                  <a:schemeClr val="tx1"/>
                </a:solidFill>
              </a:rPr>
              <a:t> that assigns a real number to each page in the Web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Intuition</a:t>
            </a:r>
            <a:r>
              <a:rPr lang="en-US" sz="2400" dirty="0">
                <a:solidFill>
                  <a:schemeClr val="tx1"/>
                </a:solidFill>
              </a:rPr>
              <a:t>: the higher the PageRank of a page, the more “important” it is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Simulation of </a:t>
            </a:r>
            <a:r>
              <a:rPr lang="en-US" sz="2400" i="1" dirty="0">
                <a:solidFill>
                  <a:schemeClr val="tx1"/>
                </a:solidFill>
              </a:rPr>
              <a:t>random surfers </a:t>
            </a:r>
            <a:r>
              <a:rPr lang="en-US" sz="2400" dirty="0">
                <a:solidFill>
                  <a:schemeClr val="tx1"/>
                </a:solidFill>
              </a:rPr>
              <a:t>allows approximating the intuitive notion of the “importance” of pages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Random surfers start at random pages and tend to congregate at important pages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Pages with larger numbers of surfers are more “important” than pages with smaller numbers of surfers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87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Models of Parallel Programming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What is a parallel programming model?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is an </a:t>
            </a:r>
            <a:r>
              <a:rPr lang="en-US" sz="2400" i="1" dirty="0">
                <a:solidFill>
                  <a:schemeClr val="tx1"/>
                </a:solidFill>
              </a:rPr>
              <a:t>abstraction</a:t>
            </a:r>
            <a:r>
              <a:rPr lang="en-US" sz="2400" dirty="0">
                <a:solidFill>
                  <a:schemeClr val="tx1"/>
                </a:solidFill>
              </a:rPr>
              <a:t> provided by a system to programmers so that they can use it to implement their algorithms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determines how </a:t>
            </a:r>
            <a:r>
              <a:rPr lang="en-US" sz="2400" i="1" dirty="0">
                <a:solidFill>
                  <a:schemeClr val="tx1"/>
                </a:solidFill>
              </a:rPr>
              <a:t>easily</a:t>
            </a:r>
            <a:r>
              <a:rPr lang="en-US" sz="2400" dirty="0">
                <a:solidFill>
                  <a:schemeClr val="tx1"/>
                </a:solidFill>
              </a:rPr>
              <a:t> programmers can translate their algorithms into parallel units of computations (i.e., tasks)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determines how </a:t>
            </a:r>
            <a:r>
              <a:rPr lang="en-US" sz="2400" i="1" dirty="0">
                <a:solidFill>
                  <a:schemeClr val="tx1"/>
                </a:solidFill>
              </a:rPr>
              <a:t>efficiently</a:t>
            </a:r>
            <a:r>
              <a:rPr lang="en-US" sz="2400" dirty="0">
                <a:solidFill>
                  <a:schemeClr val="tx1"/>
                </a:solidFill>
              </a:rPr>
              <a:t> parallel tasks can be executed on the system 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DDF57C-22FC-420B-A793-064D3A83211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36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Web can be represented as a directed graph, with pages as nodes and links between pages as edges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 random surfer starting at A, will next be at A, B, C, and D with probabilities of 0, 1/3, 1/3, and 1/3, respectively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 random surfer starting at B, will next be at A, B, C and D with probabilities of ½, 0, 0, and ½, respectively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4876800" y="2209800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6019800" y="2209800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4876800" y="3286049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6019800" y="3286049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D</a:t>
            </a:r>
          </a:p>
        </p:txBody>
      </p:sp>
      <p:cxnSp>
        <p:nvCxnSpPr>
          <p:cNvPr id="13" name="Straight Arrow Connector 12"/>
          <p:cNvCxnSpPr>
            <a:stCxn id="3" idx="5"/>
            <a:endCxn id="7" idx="1"/>
          </p:cNvCxnSpPr>
          <p:nvPr/>
        </p:nvCxnSpPr>
        <p:spPr>
          <a:xfrm>
            <a:off x="5267045" y="2600046"/>
            <a:ext cx="819710" cy="752959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3" idx="6"/>
          </p:cNvCxnSpPr>
          <p:nvPr/>
        </p:nvCxnSpPr>
        <p:spPr>
          <a:xfrm flipH="1">
            <a:off x="5334000" y="2438400"/>
            <a:ext cx="685800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  <a:endCxn id="7" idx="0"/>
          </p:cNvCxnSpPr>
          <p:nvPr/>
        </p:nvCxnSpPr>
        <p:spPr>
          <a:xfrm>
            <a:off x="6248400" y="2667001"/>
            <a:ext cx="0" cy="619049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" idx="4"/>
            <a:endCxn id="6" idx="0"/>
          </p:cNvCxnSpPr>
          <p:nvPr/>
        </p:nvCxnSpPr>
        <p:spPr>
          <a:xfrm>
            <a:off x="5105400" y="2667001"/>
            <a:ext cx="0" cy="619049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6" idx="6"/>
          </p:cNvCxnSpPr>
          <p:nvPr/>
        </p:nvCxnSpPr>
        <p:spPr>
          <a:xfrm flipH="1">
            <a:off x="5334000" y="3514649"/>
            <a:ext cx="68580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ight Brace 3"/>
          <p:cNvSpPr/>
          <p:nvPr/>
        </p:nvSpPr>
        <p:spPr>
          <a:xfrm>
            <a:off x="6793337" y="2328825"/>
            <a:ext cx="228600" cy="1295400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241946" y="2791859"/>
            <a:ext cx="3732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A hypothetical example of the Web</a:t>
            </a:r>
          </a:p>
        </p:txBody>
      </p:sp>
    </p:spTree>
    <p:extLst>
      <p:ext uri="{BB962C8B-B14F-4D97-AF65-F5344CB8AC3E}">
        <p14:creationId xmlns:p14="http://schemas.microsoft.com/office/powerpoint/2010/main" val="285636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4" grpId="0" animBg="1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99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Web can be represented as a directed graph, with pages as nodes and links between pages as edges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743200" y="2886151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3886200" y="2886151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2743200" y="3962400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3886200" y="3962400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D</a:t>
            </a:r>
          </a:p>
        </p:txBody>
      </p:sp>
      <p:cxnSp>
        <p:nvCxnSpPr>
          <p:cNvPr id="13" name="Straight Arrow Connector 12"/>
          <p:cNvCxnSpPr>
            <a:stCxn id="3" idx="5"/>
            <a:endCxn id="7" idx="1"/>
          </p:cNvCxnSpPr>
          <p:nvPr/>
        </p:nvCxnSpPr>
        <p:spPr>
          <a:xfrm>
            <a:off x="3133445" y="3276397"/>
            <a:ext cx="819710" cy="752959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3" idx="6"/>
          </p:cNvCxnSpPr>
          <p:nvPr/>
        </p:nvCxnSpPr>
        <p:spPr>
          <a:xfrm flipH="1">
            <a:off x="3200400" y="3114751"/>
            <a:ext cx="685800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  <a:endCxn id="7" idx="0"/>
          </p:cNvCxnSpPr>
          <p:nvPr/>
        </p:nvCxnSpPr>
        <p:spPr>
          <a:xfrm>
            <a:off x="4114800" y="3343352"/>
            <a:ext cx="0" cy="619049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" idx="4"/>
            <a:endCxn id="6" idx="0"/>
          </p:cNvCxnSpPr>
          <p:nvPr/>
        </p:nvCxnSpPr>
        <p:spPr>
          <a:xfrm>
            <a:off x="2971800" y="3343352"/>
            <a:ext cx="0" cy="619049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6" idx="6"/>
          </p:cNvCxnSpPr>
          <p:nvPr/>
        </p:nvCxnSpPr>
        <p:spPr>
          <a:xfrm flipH="1">
            <a:off x="3200400" y="4191000"/>
            <a:ext cx="68580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Left Bracket 3"/>
          <p:cNvSpPr/>
          <p:nvPr/>
        </p:nvSpPr>
        <p:spPr>
          <a:xfrm>
            <a:off x="6096000" y="2802259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72200" y="2886151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9" name="Right Bracket 8"/>
          <p:cNvSpPr/>
          <p:nvPr/>
        </p:nvSpPr>
        <p:spPr>
          <a:xfrm>
            <a:off x="8752496" y="2773365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14800" y="5303384"/>
            <a:ext cx="6722076" cy="830997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 </a:t>
            </a:r>
            <a:r>
              <a:rPr lang="en-US" sz="2400" i="1" u="sng" dirty="0"/>
              <a:t>transition matrix</a:t>
            </a:r>
            <a:r>
              <a:rPr lang="en-US" sz="2400" dirty="0"/>
              <a:t> of the Web, which describes what happens to random surfers after </a:t>
            </a:r>
            <a:r>
              <a:rPr lang="en-US" sz="2400" i="1" u="sng" dirty="0"/>
              <a:t>one step</a:t>
            </a:r>
          </a:p>
        </p:txBody>
      </p:sp>
      <p:sp>
        <p:nvSpPr>
          <p:cNvPr id="11" name="Right Brace 10"/>
          <p:cNvSpPr/>
          <p:nvPr/>
        </p:nvSpPr>
        <p:spPr>
          <a:xfrm rot="5400000">
            <a:off x="7220258" y="3465314"/>
            <a:ext cx="543904" cy="2819400"/>
          </a:xfrm>
          <a:prstGeom prst="rightBrac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212492" y="3453596"/>
            <a:ext cx="893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M </a:t>
            </a:r>
            <a:r>
              <a:rPr lang="en-US" sz="2800" dirty="0"/>
              <a:t>=</a:t>
            </a:r>
            <a:r>
              <a:rPr lang="en-US" sz="2800" b="1" dirty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76838" y="2401248"/>
            <a:ext cx="256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 A        B         C        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986959" y="288615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972930" y="32502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963725" y="360465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80214" y="400878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77944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51008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probability distribution for the location of a random surfer can be described by a </a:t>
            </a:r>
            <a:r>
              <a:rPr lang="en-US" sz="2400" i="1" dirty="0">
                <a:solidFill>
                  <a:schemeClr val="tx1"/>
                </a:solidFill>
              </a:rPr>
              <a:t>column vector</a:t>
            </a:r>
            <a:r>
              <a:rPr lang="en-US" sz="2400" dirty="0">
                <a:solidFill>
                  <a:schemeClr val="tx1"/>
                </a:solidFill>
              </a:rPr>
              <a:t> (say, </a:t>
            </a:r>
            <a:r>
              <a:rPr lang="en-US" sz="2400" b="1" i="1" dirty="0">
                <a:solidFill>
                  <a:schemeClr val="tx1"/>
                </a:solidFill>
              </a:rPr>
              <a:t>v</a:t>
            </a:r>
            <a:r>
              <a:rPr lang="en-US" sz="2400" dirty="0">
                <a:solidFill>
                  <a:schemeClr val="tx1"/>
                </a:solidFill>
              </a:rPr>
              <a:t>) whose </a:t>
            </a:r>
            <a:r>
              <a:rPr lang="en-US" sz="2400" b="1" i="1" dirty="0" err="1">
                <a:solidFill>
                  <a:schemeClr val="tx1"/>
                </a:solidFill>
              </a:rPr>
              <a:t>j</a:t>
            </a:r>
            <a:r>
              <a:rPr lang="en-US" sz="2400" baseline="30000" dirty="0" err="1">
                <a:solidFill>
                  <a:schemeClr val="tx1"/>
                </a:solidFill>
              </a:rPr>
              <a:t>th</a:t>
            </a:r>
            <a:r>
              <a:rPr lang="en-US" sz="2400" dirty="0">
                <a:solidFill>
                  <a:schemeClr val="tx1"/>
                </a:solidFill>
              </a:rPr>
              <a:t> element is the probability that the surfer is at page </a:t>
            </a:r>
            <a:r>
              <a:rPr lang="en-US" sz="2400" b="1" i="1" dirty="0">
                <a:solidFill>
                  <a:schemeClr val="tx1"/>
                </a:solidFill>
              </a:rPr>
              <a:t>j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This probability is the (idealized) PageRank function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We can start a random surfer at any of the 4 pages of our tiny Web graph, with </a:t>
            </a:r>
            <a:r>
              <a:rPr lang="en-US" sz="2400" i="1" dirty="0">
                <a:solidFill>
                  <a:schemeClr val="tx1"/>
                </a:solidFill>
              </a:rPr>
              <a:t>equal</a:t>
            </a:r>
            <a:r>
              <a:rPr lang="en-US" sz="2400" dirty="0">
                <a:solidFill>
                  <a:schemeClr val="tx1"/>
                </a:solidFill>
              </a:rPr>
              <a:t> probabilities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0" name="Left Bracket 19"/>
          <p:cNvSpPr/>
          <p:nvPr/>
        </p:nvSpPr>
        <p:spPr>
          <a:xfrm>
            <a:off x="5556306" y="4422088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632507" y="4505980"/>
            <a:ext cx="697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1/4 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</p:txBody>
      </p:sp>
      <p:sp>
        <p:nvSpPr>
          <p:cNvPr id="23" name="Right Bracket 22"/>
          <p:cNvSpPr/>
          <p:nvPr/>
        </p:nvSpPr>
        <p:spPr>
          <a:xfrm>
            <a:off x="6167229" y="4422089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724400" y="5029200"/>
            <a:ext cx="79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v</a:t>
            </a:r>
            <a:r>
              <a:rPr lang="en-US" sz="2800" dirty="0"/>
              <a:t> =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85835" y="454789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71806" y="491201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62601" y="526639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79090" y="5670527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19010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3" grpId="0" animBg="1"/>
      <p:bldP spid="12" grpId="0"/>
      <p:bldP spid="13" grpId="0"/>
      <p:bldP spid="14" grpId="0"/>
      <p:bldP spid="15" grpId="0"/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51008" cy="45262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If </a:t>
            </a:r>
            <a:r>
              <a:rPr lang="en-US" sz="2400" b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 is the transition matrix of the Web, after one step, the distribution of the surfer will be </a:t>
            </a:r>
            <a:r>
              <a:rPr lang="en-US" sz="2400" b="1" dirty="0" err="1">
                <a:solidFill>
                  <a:schemeClr val="tx1"/>
                </a:solidFill>
              </a:rPr>
              <a:t>Mv</a:t>
            </a: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After two steps it will be </a:t>
            </a:r>
            <a:r>
              <a:rPr lang="en-US" sz="2400" b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b="1" dirty="0" err="1">
                <a:solidFill>
                  <a:schemeClr val="tx1"/>
                </a:solidFill>
              </a:rPr>
              <a:t>Mv</a:t>
            </a:r>
            <a:r>
              <a:rPr lang="en-US" sz="2400" dirty="0">
                <a:solidFill>
                  <a:schemeClr val="tx1"/>
                </a:solidFill>
              </a:rPr>
              <a:t>) =</a:t>
            </a:r>
            <a:r>
              <a:rPr lang="en-US" sz="2400" b="1" dirty="0">
                <a:solidFill>
                  <a:schemeClr val="tx1"/>
                </a:solidFill>
              </a:rPr>
              <a:t> M</a:t>
            </a:r>
            <a:r>
              <a:rPr lang="en-US" sz="2400" b="1" baseline="30000" dirty="0">
                <a:solidFill>
                  <a:schemeClr val="tx1"/>
                </a:solidFill>
              </a:rPr>
              <a:t>2</a:t>
            </a:r>
            <a:r>
              <a:rPr lang="en-US" sz="2400" b="1" dirty="0">
                <a:solidFill>
                  <a:schemeClr val="tx1"/>
                </a:solidFill>
              </a:rPr>
              <a:t>v</a:t>
            </a:r>
            <a:r>
              <a:rPr lang="en-US" sz="2400" dirty="0">
                <a:solidFill>
                  <a:schemeClr val="tx1"/>
                </a:solidFill>
              </a:rPr>
              <a:t>, and so 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In general, multiplying the initial vector </a:t>
            </a:r>
            <a:r>
              <a:rPr lang="en-US" sz="2200" b="1" dirty="0">
                <a:solidFill>
                  <a:schemeClr val="tx1"/>
                </a:solidFill>
              </a:rPr>
              <a:t>v</a:t>
            </a:r>
            <a:r>
              <a:rPr lang="en-US" sz="2200" dirty="0">
                <a:solidFill>
                  <a:schemeClr val="tx1"/>
                </a:solidFill>
              </a:rPr>
              <a:t> by </a:t>
            </a:r>
            <a:r>
              <a:rPr lang="en-US" sz="2200" b="1" dirty="0">
                <a:solidFill>
                  <a:schemeClr val="tx1"/>
                </a:solidFill>
              </a:rPr>
              <a:t>M</a:t>
            </a:r>
            <a:r>
              <a:rPr lang="en-US" sz="2200" dirty="0">
                <a:solidFill>
                  <a:schemeClr val="tx1"/>
                </a:solidFill>
              </a:rPr>
              <a:t> a total of </a:t>
            </a:r>
            <a:r>
              <a:rPr lang="en-US" sz="2200" b="1" i="1" dirty="0" err="1">
                <a:solidFill>
                  <a:schemeClr val="tx1"/>
                </a:solidFill>
              </a:rPr>
              <a:t>i</a:t>
            </a:r>
            <a:r>
              <a:rPr lang="en-US" sz="2200" dirty="0">
                <a:solidFill>
                  <a:schemeClr val="tx1"/>
                </a:solidFill>
              </a:rPr>
              <a:t> times will give the distribution of the surfer after </a:t>
            </a:r>
            <a:r>
              <a:rPr lang="en-US" sz="2200" b="1" i="1" dirty="0" err="1">
                <a:solidFill>
                  <a:schemeClr val="tx1"/>
                </a:solidFill>
              </a:rPr>
              <a:t>i</a:t>
            </a:r>
            <a:r>
              <a:rPr lang="en-US" sz="2200" dirty="0">
                <a:solidFill>
                  <a:schemeClr val="tx1"/>
                </a:solidFill>
              </a:rPr>
              <a:t> steps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0" name="Left Bracket 19"/>
          <p:cNvSpPr/>
          <p:nvPr/>
        </p:nvSpPr>
        <p:spPr>
          <a:xfrm>
            <a:off x="6172200" y="2747783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248401" y="2831675"/>
            <a:ext cx="697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1/4 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</p:txBody>
      </p:sp>
      <p:sp>
        <p:nvSpPr>
          <p:cNvPr id="23" name="Right Bracket 22"/>
          <p:cNvSpPr/>
          <p:nvPr/>
        </p:nvSpPr>
        <p:spPr>
          <a:xfrm>
            <a:off x="6783123" y="2747784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ket 7"/>
          <p:cNvSpPr/>
          <p:nvPr/>
        </p:nvSpPr>
        <p:spPr>
          <a:xfrm>
            <a:off x="3124200" y="2766739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00400" y="2850631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10" name="Right Bracket 9"/>
          <p:cNvSpPr/>
          <p:nvPr/>
        </p:nvSpPr>
        <p:spPr>
          <a:xfrm>
            <a:off x="5780696" y="2737845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ket 10"/>
          <p:cNvSpPr/>
          <p:nvPr/>
        </p:nvSpPr>
        <p:spPr>
          <a:xfrm>
            <a:off x="7749669" y="2766739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825870" y="2850631"/>
            <a:ext cx="8691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9/24 </a:t>
            </a:r>
          </a:p>
          <a:p>
            <a:r>
              <a:rPr lang="en-US" sz="2400" b="1" dirty="0"/>
              <a:t>5/24</a:t>
            </a:r>
          </a:p>
          <a:p>
            <a:r>
              <a:rPr lang="en-US" sz="2400" b="1" dirty="0"/>
              <a:t>5/24</a:t>
            </a:r>
          </a:p>
          <a:p>
            <a:r>
              <a:rPr lang="en-US" sz="2400" b="1" dirty="0"/>
              <a:t>5/24</a:t>
            </a:r>
          </a:p>
        </p:txBody>
      </p:sp>
      <p:sp>
        <p:nvSpPr>
          <p:cNvPr id="14" name="Right Bracket 13"/>
          <p:cNvSpPr/>
          <p:nvPr/>
        </p:nvSpPr>
        <p:spPr>
          <a:xfrm>
            <a:off x="8488384" y="2766740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159641" y="335280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58652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3" grpId="0" animBg="1"/>
      <p:bldP spid="8" grpId="0" animBg="1"/>
      <p:bldP spid="9" grpId="0"/>
      <p:bldP spid="10" grpId="0" animBg="1"/>
      <p:bldP spid="11" grpId="0" animBg="1"/>
      <p:bldP spid="13" grpId="0"/>
      <p:bldP spid="14" grpId="0" animBg="1"/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207752" cy="50901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First</a:t>
            </a:r>
            <a:r>
              <a:rPr lang="en-US" sz="2200" dirty="0">
                <a:solidFill>
                  <a:schemeClr val="tx1"/>
                </a:solidFill>
              </a:rPr>
              <a:t>, partition </a:t>
            </a:r>
            <a:r>
              <a:rPr lang="en-US" sz="2200" b="1" dirty="0">
                <a:solidFill>
                  <a:schemeClr val="tx1"/>
                </a:solidFill>
              </a:rPr>
              <a:t>M</a:t>
            </a:r>
            <a:r>
              <a:rPr lang="en-US" sz="2200" dirty="0">
                <a:solidFill>
                  <a:schemeClr val="tx1"/>
                </a:solidFill>
              </a:rPr>
              <a:t> at the master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Left Bracket 7"/>
          <p:cNvSpPr/>
          <p:nvPr/>
        </p:nvSpPr>
        <p:spPr>
          <a:xfrm>
            <a:off x="2125125" y="3305494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1325" y="3389386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10" name="Right Bracket 9"/>
          <p:cNvSpPr/>
          <p:nvPr/>
        </p:nvSpPr>
        <p:spPr>
          <a:xfrm>
            <a:off x="4781621" y="3276600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r0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1896525" y="3797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96525" y="4178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96525" y="4527258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84351" y="335190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84351" y="381731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76400" y="4190997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84351" y="463350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r1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r2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r3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3148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3" grpId="0" animBg="1"/>
      <p:bldP spid="13" grpId="0"/>
      <p:bldP spid="22" grpId="0"/>
      <p:bldP spid="24" grpId="0"/>
      <p:bldP spid="25" grpId="0"/>
      <p:bldP spid="28" grpId="0" animBg="1"/>
      <p:bldP spid="29" grpId="0" animBg="1"/>
      <p:bldP spid="30" grpId="0" animBg="1"/>
      <p:bldP spid="14" grpId="0"/>
      <p:bldP spid="31" grpId="0"/>
      <p:bldP spid="32" grpId="0"/>
      <p:bldP spid="3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9369552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Second</a:t>
            </a:r>
            <a:r>
              <a:rPr lang="en-US" sz="2200" dirty="0">
                <a:solidFill>
                  <a:schemeClr val="tx1"/>
                </a:solidFill>
              </a:rPr>
              <a:t>, distribute </a:t>
            </a:r>
            <a:r>
              <a:rPr lang="en-US" sz="2200" b="1" dirty="0">
                <a:solidFill>
                  <a:schemeClr val="tx1"/>
                </a:solidFill>
              </a:rPr>
              <a:t>M</a:t>
            </a:r>
            <a:r>
              <a:rPr lang="en-US" sz="2200" dirty="0">
                <a:solidFill>
                  <a:schemeClr val="tx1"/>
                </a:solidFill>
              </a:rPr>
              <a:t>’s partitions to the machines (e.g., using MPI-Scatter())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Left Bracket 7"/>
          <p:cNvSpPr/>
          <p:nvPr/>
        </p:nvSpPr>
        <p:spPr>
          <a:xfrm>
            <a:off x="2125125" y="3305494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1325" y="3389386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10" name="Right Bracket 9"/>
          <p:cNvSpPr/>
          <p:nvPr/>
        </p:nvSpPr>
        <p:spPr>
          <a:xfrm>
            <a:off x="4781621" y="3276600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r0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1896525" y="3797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96525" y="4178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96525" y="4527258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84351" y="335190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84351" y="381731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76400" y="4190997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84351" y="463350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r1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r2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r3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p:cxnSp>
        <p:nvCxnSpPr>
          <p:cNvPr id="5" name="Straight Arrow Connector 4"/>
          <p:cNvCxnSpPr>
            <a:endCxn id="3" idx="1"/>
          </p:cNvCxnSpPr>
          <p:nvPr/>
        </p:nvCxnSpPr>
        <p:spPr>
          <a:xfrm flipV="1">
            <a:off x="4944526" y="2942427"/>
            <a:ext cx="1761075" cy="63897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28" idx="1"/>
          </p:cNvCxnSpPr>
          <p:nvPr/>
        </p:nvCxnSpPr>
        <p:spPr>
          <a:xfrm flipV="1">
            <a:off x="4944525" y="3871273"/>
            <a:ext cx="1775652" cy="9112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29" idx="1"/>
          </p:cNvCxnSpPr>
          <p:nvPr/>
        </p:nvCxnSpPr>
        <p:spPr>
          <a:xfrm>
            <a:off x="4944525" y="4347120"/>
            <a:ext cx="1786916" cy="45776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30" idx="1"/>
          </p:cNvCxnSpPr>
          <p:nvPr/>
        </p:nvCxnSpPr>
        <p:spPr>
          <a:xfrm>
            <a:off x="4944525" y="4800599"/>
            <a:ext cx="1786916" cy="92663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107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Second</a:t>
            </a:r>
            <a:r>
              <a:rPr lang="en-US" sz="2200" dirty="0">
                <a:solidFill>
                  <a:schemeClr val="tx1"/>
                </a:solidFill>
              </a:rPr>
              <a:t>, distribute </a:t>
            </a:r>
            <a:r>
              <a:rPr lang="en-US" sz="2200" b="1" dirty="0">
                <a:solidFill>
                  <a:schemeClr val="tx1"/>
                </a:solidFill>
              </a:rPr>
              <a:t>M</a:t>
            </a:r>
            <a:r>
              <a:rPr lang="en-US" sz="2200" dirty="0">
                <a:solidFill>
                  <a:schemeClr val="tx1"/>
                </a:solidFill>
              </a:rPr>
              <a:t>’s partitions to the machines (e.g., using MPI-Scatter())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Left Bracket 7"/>
          <p:cNvSpPr/>
          <p:nvPr/>
        </p:nvSpPr>
        <p:spPr>
          <a:xfrm>
            <a:off x="2125125" y="3305494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1325" y="3389386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10" name="Right Bracket 9"/>
          <p:cNvSpPr/>
          <p:nvPr/>
        </p:nvSpPr>
        <p:spPr>
          <a:xfrm>
            <a:off x="4781621" y="3276600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1896525" y="3797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96525" y="4178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96525" y="4527258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84351" y="335190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84351" y="381731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76400" y="4190997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84351" y="463350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p:cxnSp>
        <p:nvCxnSpPr>
          <p:cNvPr id="5" name="Straight Arrow Connector 4"/>
          <p:cNvCxnSpPr>
            <a:endCxn id="3" idx="1"/>
          </p:cNvCxnSpPr>
          <p:nvPr/>
        </p:nvCxnSpPr>
        <p:spPr>
          <a:xfrm flipV="1">
            <a:off x="4944526" y="2942427"/>
            <a:ext cx="1761075" cy="63897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28" idx="1"/>
          </p:cNvCxnSpPr>
          <p:nvPr/>
        </p:nvCxnSpPr>
        <p:spPr>
          <a:xfrm flipV="1">
            <a:off x="4944525" y="3871273"/>
            <a:ext cx="1775652" cy="9112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29" idx="1"/>
          </p:cNvCxnSpPr>
          <p:nvPr/>
        </p:nvCxnSpPr>
        <p:spPr>
          <a:xfrm>
            <a:off x="4944525" y="4347120"/>
            <a:ext cx="1786916" cy="45776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30" idx="1"/>
          </p:cNvCxnSpPr>
          <p:nvPr/>
        </p:nvCxnSpPr>
        <p:spPr>
          <a:xfrm>
            <a:off x="4944525" y="4800599"/>
            <a:ext cx="1786916" cy="92663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2544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Third</a:t>
            </a:r>
            <a:r>
              <a:rPr lang="en-US" sz="2200" dirty="0">
                <a:solidFill>
                  <a:schemeClr val="tx1"/>
                </a:solidFill>
              </a:rPr>
              <a:t>, copy </a:t>
            </a:r>
            <a:r>
              <a:rPr lang="en-US" sz="2200" b="1" dirty="0">
                <a:solidFill>
                  <a:schemeClr val="tx1"/>
                </a:solidFill>
              </a:rPr>
              <a:t>v</a:t>
            </a:r>
            <a:r>
              <a:rPr lang="en-US" sz="2200" dirty="0">
                <a:solidFill>
                  <a:schemeClr val="tx1"/>
                </a:solidFill>
              </a:rPr>
              <a:t> to each machine (e.g., using MPI-</a:t>
            </a:r>
            <a:r>
              <a:rPr lang="en-US" sz="2200" dirty="0" err="1">
                <a:solidFill>
                  <a:schemeClr val="tx1"/>
                </a:solidFill>
              </a:rPr>
              <a:t>Bcast</a:t>
            </a:r>
            <a:r>
              <a:rPr lang="en-US" sz="2200" dirty="0">
                <a:solidFill>
                  <a:schemeClr val="tx1"/>
                </a:solidFill>
              </a:rPr>
              <a:t>())– </a:t>
            </a:r>
            <a:r>
              <a:rPr lang="en-US" sz="2200" i="1" dirty="0">
                <a:solidFill>
                  <a:srgbClr val="FF0000"/>
                </a:solidFill>
              </a:rPr>
              <a:t>Iteration 1 starts here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1935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1935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38839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38839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2451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2451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182" b="-8811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4802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4802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0448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698124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1162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6668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6" name="Left Bracket 25"/>
          <p:cNvSpPr/>
          <p:nvPr/>
        </p:nvSpPr>
        <p:spPr>
          <a:xfrm>
            <a:off x="3886200" y="3283695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962401" y="3367587"/>
            <a:ext cx="697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1/4 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</p:txBody>
      </p:sp>
      <p:sp>
        <p:nvSpPr>
          <p:cNvPr id="34" name="Right Bracket 33"/>
          <p:cNvSpPr/>
          <p:nvPr/>
        </p:nvSpPr>
        <p:spPr>
          <a:xfrm>
            <a:off x="4497123" y="3283696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34" idx="2"/>
            <a:endCxn id="3" idx="1"/>
          </p:cNvCxnSpPr>
          <p:nvPr/>
        </p:nvCxnSpPr>
        <p:spPr>
          <a:xfrm flipV="1">
            <a:off x="4660028" y="2939762"/>
            <a:ext cx="2045573" cy="12126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7" idx="3"/>
            <a:endCxn id="28" idx="1"/>
          </p:cNvCxnSpPr>
          <p:nvPr/>
        </p:nvCxnSpPr>
        <p:spPr>
          <a:xfrm flipV="1">
            <a:off x="4660027" y="3868607"/>
            <a:ext cx="2060150" cy="28381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34" idx="2"/>
            <a:endCxn id="29" idx="1"/>
          </p:cNvCxnSpPr>
          <p:nvPr/>
        </p:nvCxnSpPr>
        <p:spPr>
          <a:xfrm>
            <a:off x="4660027" y="4152419"/>
            <a:ext cx="2071414" cy="64980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7" idx="3"/>
            <a:endCxn id="30" idx="1"/>
          </p:cNvCxnSpPr>
          <p:nvPr/>
        </p:nvCxnSpPr>
        <p:spPr>
          <a:xfrm>
            <a:off x="4660027" y="4152418"/>
            <a:ext cx="2071414" cy="157215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53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3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Third, copy </a:t>
            </a:r>
            <a:r>
              <a:rPr lang="en-US" sz="2200" b="1" dirty="0">
                <a:solidFill>
                  <a:schemeClr val="tx1"/>
                </a:solidFill>
              </a:rPr>
              <a:t>v</a:t>
            </a:r>
            <a:r>
              <a:rPr lang="en-US" sz="2200" dirty="0">
                <a:solidFill>
                  <a:schemeClr val="tx1"/>
                </a:solidFill>
              </a:rPr>
              <a:t> to each machine (e.g., using MPI-</a:t>
            </a:r>
            <a:r>
              <a:rPr lang="en-US" sz="2200" dirty="0" err="1">
                <a:solidFill>
                  <a:schemeClr val="tx1"/>
                </a:solidFill>
              </a:rPr>
              <a:t>Bcast</a:t>
            </a:r>
            <a:r>
              <a:rPr lang="en-US" sz="2200" dirty="0">
                <a:solidFill>
                  <a:schemeClr val="tx1"/>
                </a:solidFill>
              </a:rPr>
              <a:t>())– </a:t>
            </a:r>
            <a:r>
              <a:rPr lang="en-US" sz="2200" i="1" dirty="0">
                <a:solidFill>
                  <a:srgbClr val="FF0000"/>
                </a:solidFill>
              </a:rPr>
              <a:t>Iteration 1 starts here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6" name="Left Bracket 25"/>
          <p:cNvSpPr/>
          <p:nvPr/>
        </p:nvSpPr>
        <p:spPr>
          <a:xfrm>
            <a:off x="3886200" y="3286360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962401" y="3370252"/>
            <a:ext cx="697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1/4 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</p:txBody>
      </p:sp>
      <p:sp>
        <p:nvSpPr>
          <p:cNvPr id="34" name="Right Bracket 33"/>
          <p:cNvSpPr/>
          <p:nvPr/>
        </p:nvSpPr>
        <p:spPr>
          <a:xfrm>
            <a:off x="4497123" y="3286361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34" idx="2"/>
            <a:endCxn id="3" idx="1"/>
          </p:cNvCxnSpPr>
          <p:nvPr/>
        </p:nvCxnSpPr>
        <p:spPr>
          <a:xfrm flipV="1">
            <a:off x="4660028" y="2942427"/>
            <a:ext cx="2045573" cy="12126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7" idx="3"/>
            <a:endCxn id="28" idx="1"/>
          </p:cNvCxnSpPr>
          <p:nvPr/>
        </p:nvCxnSpPr>
        <p:spPr>
          <a:xfrm flipV="1">
            <a:off x="4660027" y="3871272"/>
            <a:ext cx="2060150" cy="28381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34" idx="2"/>
            <a:endCxn id="29" idx="1"/>
          </p:cNvCxnSpPr>
          <p:nvPr/>
        </p:nvCxnSpPr>
        <p:spPr>
          <a:xfrm>
            <a:off x="4660027" y="4155084"/>
            <a:ext cx="2071414" cy="64980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7" idx="3"/>
            <a:endCxn id="30" idx="1"/>
          </p:cNvCxnSpPr>
          <p:nvPr/>
        </p:nvCxnSpPr>
        <p:spPr>
          <a:xfrm>
            <a:off x="4660027" y="4155083"/>
            <a:ext cx="2071414" cy="157215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4821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Fourth</a:t>
            </a:r>
            <a:r>
              <a:rPr lang="en-US" sz="2200" dirty="0">
                <a:solidFill>
                  <a:schemeClr val="tx1"/>
                </a:solidFill>
              </a:rPr>
              <a:t>, apply the </a:t>
            </a:r>
            <a:r>
              <a:rPr lang="en-US" sz="2200" b="1" dirty="0" err="1">
                <a:solidFill>
                  <a:schemeClr val="tx1"/>
                </a:solidFill>
              </a:rPr>
              <a:t>Mv</a:t>
            </a:r>
            <a:r>
              <a:rPr lang="en-US" sz="2200" dirty="0">
                <a:solidFill>
                  <a:schemeClr val="tx1"/>
                </a:solidFill>
              </a:rPr>
              <a:t> multiplication logic at each machine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11772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781800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Message Passing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785264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+mj-lt"/>
              </a:rPr>
              <a:t>Message Passing 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74320"/>
            <a:ext cx="9296400" cy="1325880"/>
          </a:xfrm>
        </p:spPr>
        <p:txBody>
          <a:bodyPr/>
          <a:lstStyle/>
          <a:p>
            <a:pPr eaLnBrk="1" hangingPunct="1"/>
            <a:r>
              <a:rPr lang="en-US" altLang="en-US" sz="4300" dirty="0"/>
              <a:t>Traditional Parallel Programming Models</a:t>
            </a:r>
          </a:p>
        </p:txBody>
      </p:sp>
      <p:sp>
        <p:nvSpPr>
          <p:cNvPr id="2150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2F4B81-25A2-4E7F-86EB-84E06C74F4E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29100" y="1905000"/>
            <a:ext cx="3619500" cy="8382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/>
              <a:t>Parallel Programming Models</a:t>
            </a: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4343400" y="2743200"/>
            <a:ext cx="1695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895600" y="381000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Shared 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Memory </a:t>
            </a:r>
          </a:p>
        </p:txBody>
      </p:sp>
      <p:cxnSp>
        <p:nvCxnSpPr>
          <p:cNvPr id="9" name="Straight Arrow Connector 8"/>
          <p:cNvCxnSpPr>
            <a:stCxn id="5" idx="2"/>
            <a:endCxn id="8" idx="0"/>
          </p:cNvCxnSpPr>
          <p:nvPr/>
        </p:nvCxnSpPr>
        <p:spPr>
          <a:xfrm>
            <a:off x="6038850" y="2743200"/>
            <a:ext cx="2076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hevron 16"/>
          <p:cNvSpPr/>
          <p:nvPr/>
        </p:nvSpPr>
        <p:spPr>
          <a:xfrm rot="16200000">
            <a:off x="3798888" y="5608638"/>
            <a:ext cx="742950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64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Fourth</a:t>
            </a:r>
            <a:r>
              <a:rPr lang="en-US" sz="2200" dirty="0">
                <a:solidFill>
                  <a:schemeClr val="tx1"/>
                </a:solidFill>
              </a:rPr>
              <a:t>, apply the </a:t>
            </a:r>
            <a:r>
              <a:rPr lang="en-US" sz="2200" b="1" dirty="0" err="1">
                <a:solidFill>
                  <a:schemeClr val="tx1"/>
                </a:solidFill>
              </a:rPr>
              <a:t>Mv</a:t>
            </a:r>
            <a:r>
              <a:rPr lang="en-US" sz="2200" dirty="0">
                <a:solidFill>
                  <a:schemeClr val="tx1"/>
                </a:solidFill>
              </a:rPr>
              <a:t> multiplication logic at each machine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en-US" sz="2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m:rPr>
                        <m:nor/>
                      </m:rPr>
                      <a:rPr lang="en-US" sz="2200" b="1" i="1" baseline="-25000" dirty="0">
                        <a:solidFill>
                          <a:schemeClr val="tx1"/>
                        </a:solidFill>
                      </a:rPr>
                      <m:t>j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 rotWithShape="0">
                <a:blip r:embed="rId3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  <m:r>
                      <a:rPr lang="en-US" sz="2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m:rPr>
                        <m:nor/>
                      </m:rPr>
                      <a:rPr lang="en-US" sz="2200" b="1" i="1" baseline="-25000" dirty="0">
                        <a:solidFill>
                          <a:schemeClr val="tx1"/>
                        </a:solidFill>
                      </a:rPr>
                      <m:t>j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 rotWithShape="0"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3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  <m:r>
                      <a:rPr lang="en-US" sz="2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m:rPr>
                        <m:nor/>
                      </m:rPr>
                      <a:rPr lang="en-US" sz="2200" b="1" i="1" baseline="-25000" dirty="0">
                        <a:solidFill>
                          <a:schemeClr val="tx1"/>
                        </a:solidFill>
                      </a:rPr>
                      <m:t>j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 rotWithShape="0"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705600" y="2514600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0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US" sz="2200" b="1" i="1" baseline="-25000" dirty="0">
                    <a:solidFill>
                      <a:schemeClr val="tx1"/>
                    </a:solidFill>
                  </a:rPr>
                  <a:t>j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9536"/>
              </a:xfrm>
              <a:prstGeom prst="rect">
                <a:avLst/>
              </a:prstGeom>
              <a:blipFill rotWithShape="0"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56528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99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Fifth</a:t>
            </a:r>
            <a:r>
              <a:rPr lang="en-US" sz="2200" dirty="0">
                <a:solidFill>
                  <a:schemeClr val="tx1"/>
                </a:solidFill>
              </a:rPr>
              <a:t>, each machine sends back its element to the master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" name="Left Bracket 11"/>
          <p:cNvSpPr/>
          <p:nvPr/>
        </p:nvSpPr>
        <p:spPr>
          <a:xfrm>
            <a:off x="4366685" y="3402760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442886" y="3486652"/>
            <a:ext cx="8691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9/24 </a:t>
            </a:r>
          </a:p>
          <a:p>
            <a:r>
              <a:rPr lang="en-US" sz="2400" b="1" dirty="0"/>
              <a:t>5/24</a:t>
            </a:r>
          </a:p>
          <a:p>
            <a:r>
              <a:rPr lang="en-US" sz="2400" b="1" dirty="0"/>
              <a:t>5/24</a:t>
            </a:r>
          </a:p>
          <a:p>
            <a:r>
              <a:rPr lang="en-US" sz="2400" b="1" dirty="0"/>
              <a:t>5/24</a:t>
            </a:r>
          </a:p>
        </p:txBody>
      </p:sp>
      <p:sp>
        <p:nvSpPr>
          <p:cNvPr id="15" name="Right Bracket 14"/>
          <p:cNvSpPr/>
          <p:nvPr/>
        </p:nvSpPr>
        <p:spPr>
          <a:xfrm>
            <a:off x="5105400" y="3402761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49867" y="3446361"/>
            <a:ext cx="5549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x</a:t>
            </a:r>
            <a:r>
              <a:rPr lang="en-US" sz="2400" b="1" baseline="-25000" dirty="0"/>
              <a:t>0</a:t>
            </a:r>
            <a:r>
              <a:rPr lang="en-US" sz="2400" b="1" dirty="0"/>
              <a:t> </a:t>
            </a:r>
          </a:p>
          <a:p>
            <a:r>
              <a:rPr lang="en-US" sz="2400" b="1" dirty="0"/>
              <a:t>x</a:t>
            </a:r>
            <a:r>
              <a:rPr lang="en-US" sz="2400" b="1" baseline="-25000" dirty="0"/>
              <a:t>1 </a:t>
            </a:r>
          </a:p>
          <a:p>
            <a:r>
              <a:rPr lang="en-US" sz="2400" b="1" dirty="0"/>
              <a:t>x</a:t>
            </a:r>
            <a:r>
              <a:rPr lang="en-US" sz="2400" b="1" baseline="-25000" dirty="0"/>
              <a:t>2 </a:t>
            </a:r>
          </a:p>
          <a:p>
            <a:r>
              <a:rPr lang="en-US" sz="2400" b="1" dirty="0"/>
              <a:t>x</a:t>
            </a:r>
            <a:r>
              <a:rPr lang="en-US" sz="2400" b="1" baseline="-25000" dirty="0"/>
              <a:t>3</a:t>
            </a:r>
            <a:endParaRPr lang="en-US" sz="2400" b="1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268304" y="2942426"/>
            <a:ext cx="1437296" cy="7583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297459" y="3871273"/>
            <a:ext cx="1422719" cy="15268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5268305" y="4494704"/>
            <a:ext cx="1463137" cy="31018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255385" y="4845267"/>
            <a:ext cx="1476057" cy="8819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1752600" y="5333869"/>
            <a:ext cx="4343400" cy="106693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i="1" dirty="0">
                <a:solidFill>
                  <a:schemeClr val="tx1"/>
                </a:solidFill>
              </a:rPr>
              <a:t>This concludes iteration 1. To perform a new iteration, repeat steps 3, 4, and 5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en-US" sz="2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m:rPr>
                        <m:nor/>
                      </m:rPr>
                      <a:rPr lang="en-US" sz="2200" b="1" i="1" baseline="-25000" dirty="0">
                        <a:solidFill>
                          <a:schemeClr val="tx1"/>
                        </a:solidFill>
                      </a:rPr>
                      <m:t>j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 rotWithShape="0">
                <a:blip r:embed="rId3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  <m:r>
                      <a:rPr lang="en-US" sz="2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m:rPr>
                        <m:nor/>
                      </m:rPr>
                      <a:rPr lang="en-US" sz="2200" b="1" i="1" baseline="-25000" dirty="0">
                        <a:solidFill>
                          <a:schemeClr val="tx1"/>
                        </a:solidFill>
                      </a:rPr>
                      <m:t>j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 rotWithShape="0"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3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  <m:r>
                      <a:rPr lang="en-US" sz="2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m:rPr>
                        <m:nor/>
                      </m:rPr>
                      <a:rPr lang="en-US" sz="2200" b="1" i="1" baseline="-25000" dirty="0">
                        <a:solidFill>
                          <a:schemeClr val="tx1"/>
                        </a:solidFill>
                      </a:rPr>
                      <m:t>j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 rotWithShape="0"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6705600" y="2514600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0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US" sz="2200" b="1" i="1" baseline="-25000" dirty="0">
                    <a:solidFill>
                      <a:schemeClr val="tx1"/>
                    </a:solidFill>
                  </a:rPr>
                  <a:t>j</a:t>
                </a: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9536"/>
              </a:xfrm>
              <a:prstGeom prst="rect">
                <a:avLst/>
              </a:prstGeom>
              <a:blipFill rotWithShape="0"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75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 animBg="1"/>
      <p:bldP spid="16" grpId="0"/>
      <p:bldP spid="1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 MapReduce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DDF57C-22FC-420B-A793-064D3A83211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325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Memory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In the shared memory programming model, the abstraction provided implies that parallel tasks can access any location of the memory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Accordingly, parallel tasks can communicate through reading and writing common memory locations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This is similar to threads in a single process (in traditional OSs), which share a single address space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Multi-threaded programs (e.g., </a:t>
            </a:r>
            <a:r>
              <a:rPr lang="en-US" sz="2400" dirty="0" err="1">
                <a:solidFill>
                  <a:schemeClr val="tx1"/>
                </a:solidFill>
              </a:rPr>
              <a:t>OpenMP</a:t>
            </a:r>
            <a:r>
              <a:rPr lang="en-US" sz="2400" dirty="0">
                <a:solidFill>
                  <a:schemeClr val="tx1"/>
                </a:solidFill>
              </a:rPr>
              <a:t> programs) use the shared memory programming model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D73261-406F-4DCF-8271-1C6F3876F37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3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Memory Model</a:t>
            </a:r>
          </a:p>
        </p:txBody>
      </p:sp>
      <p:sp>
        <p:nvSpPr>
          <p:cNvPr id="2355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0D6E3E-3A66-4797-B903-27563519FBF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23556" name="TextBox 10"/>
          <p:cNvSpPr txBox="1">
            <a:spLocks noChangeArrowheads="1"/>
          </p:cNvSpPr>
          <p:nvPr/>
        </p:nvSpPr>
        <p:spPr bwMode="auto">
          <a:xfrm>
            <a:off x="3695701" y="58039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2905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3" name="Isosceles Triangle 12"/>
          <p:cNvSpPr/>
          <p:nvPr/>
        </p:nvSpPr>
        <p:spPr>
          <a:xfrm rot="10800000">
            <a:off x="3829050" y="5078413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2" name="Rectangle 21"/>
          <p:cNvSpPr/>
          <p:nvPr/>
        </p:nvSpPr>
        <p:spPr>
          <a:xfrm>
            <a:off x="382905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29050" y="302260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829050" y="352425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29050" y="40417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829050" y="4559301"/>
            <a:ext cx="381000" cy="51911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23564" name="TextBox 32"/>
          <p:cNvSpPr txBox="1">
            <a:spLocks noChangeArrowheads="1"/>
          </p:cNvSpPr>
          <p:nvPr/>
        </p:nvSpPr>
        <p:spPr bwMode="auto">
          <a:xfrm>
            <a:off x="1752601" y="1524001"/>
            <a:ext cx="1180131" cy="61555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S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i</a:t>
            </a:r>
            <a:r>
              <a:rPr lang="en-US" altLang="en-US" sz="1400" b="1" i="1">
                <a:solidFill>
                  <a:schemeClr val="tx1"/>
                </a:solidFill>
              </a:rPr>
              <a:t> = Serial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P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j</a:t>
            </a:r>
            <a:r>
              <a:rPr lang="en-US" altLang="en-US" sz="1400" b="1" i="1">
                <a:solidFill>
                  <a:schemeClr val="tx1"/>
                </a:solidFill>
              </a:rPr>
              <a:t> = Parallel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3909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6" name="TextBox 35"/>
          <p:cNvSpPr txBox="1">
            <a:spLocks noChangeArrowheads="1"/>
          </p:cNvSpPr>
          <p:nvPr/>
        </p:nvSpPr>
        <p:spPr bwMode="auto">
          <a:xfrm rot="16200000">
            <a:off x="31769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3567" name="TextBox 36"/>
          <p:cNvSpPr txBox="1">
            <a:spLocks noChangeArrowheads="1"/>
          </p:cNvSpPr>
          <p:nvPr/>
        </p:nvSpPr>
        <p:spPr bwMode="auto">
          <a:xfrm>
            <a:off x="3505200" y="1524000"/>
            <a:ext cx="11830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Single Thread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429375" y="1984376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7658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 rot="16200000">
            <a:off x="55518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427788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239000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032750" y="2757489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839200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45" name="Isosceles Triangle 44"/>
          <p:cNvSpPr/>
          <p:nvPr/>
        </p:nvSpPr>
        <p:spPr>
          <a:xfrm rot="10800000">
            <a:off x="6429375" y="4114800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46" name="Rectangle 45"/>
          <p:cNvSpPr/>
          <p:nvPr/>
        </p:nvSpPr>
        <p:spPr>
          <a:xfrm>
            <a:off x="6429375" y="3597276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34" name="Straight Arrow Connector 33"/>
          <p:cNvCxnSpPr>
            <a:stCxn id="38" idx="2"/>
            <a:endCxn id="41" idx="0"/>
          </p:cNvCxnSpPr>
          <p:nvPr/>
        </p:nvCxnSpPr>
        <p:spPr>
          <a:xfrm flipH="1">
            <a:off x="6618289" y="2501901"/>
            <a:ext cx="1587" cy="257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8" idx="2"/>
          </p:cNvCxnSpPr>
          <p:nvPr/>
        </p:nvCxnSpPr>
        <p:spPr>
          <a:xfrm>
            <a:off x="6619876" y="2501900"/>
            <a:ext cx="809625" cy="255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8" idx="2"/>
            <a:endCxn id="43" idx="0"/>
          </p:cNvCxnSpPr>
          <p:nvPr/>
        </p:nvCxnSpPr>
        <p:spPr>
          <a:xfrm>
            <a:off x="6619876" y="2501900"/>
            <a:ext cx="1603375" cy="255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8" idx="2"/>
            <a:endCxn id="44" idx="0"/>
          </p:cNvCxnSpPr>
          <p:nvPr/>
        </p:nvCxnSpPr>
        <p:spPr>
          <a:xfrm>
            <a:off x="6619876" y="2501901"/>
            <a:ext cx="2409825" cy="257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1" idx="2"/>
            <a:endCxn id="46" idx="0"/>
          </p:cNvCxnSpPr>
          <p:nvPr/>
        </p:nvCxnSpPr>
        <p:spPr>
          <a:xfrm>
            <a:off x="6618289" y="3276601"/>
            <a:ext cx="1587" cy="320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4" idx="2"/>
          </p:cNvCxnSpPr>
          <p:nvPr/>
        </p:nvCxnSpPr>
        <p:spPr>
          <a:xfrm flipH="1">
            <a:off x="6618288" y="3276601"/>
            <a:ext cx="2411412" cy="320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3" idx="2"/>
          </p:cNvCxnSpPr>
          <p:nvPr/>
        </p:nvCxnSpPr>
        <p:spPr>
          <a:xfrm flipH="1">
            <a:off x="6619876" y="3275013"/>
            <a:ext cx="1603375" cy="3222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46" idx="0"/>
          </p:cNvCxnSpPr>
          <p:nvPr/>
        </p:nvCxnSpPr>
        <p:spPr>
          <a:xfrm flipH="1">
            <a:off x="6619875" y="3281363"/>
            <a:ext cx="801688" cy="3159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" name="Rectangle 4095"/>
          <p:cNvSpPr/>
          <p:nvPr/>
        </p:nvSpPr>
        <p:spPr>
          <a:xfrm>
            <a:off x="6934200" y="3802063"/>
            <a:ext cx="2667000" cy="2397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Shared Space</a:t>
            </a:r>
          </a:p>
        </p:txBody>
      </p:sp>
      <p:cxnSp>
        <p:nvCxnSpPr>
          <p:cNvPr id="4111" name="Straight Arrow Connector 4110"/>
          <p:cNvCxnSpPr>
            <a:endCxn id="41" idx="3"/>
          </p:cNvCxnSpPr>
          <p:nvPr/>
        </p:nvCxnSpPr>
        <p:spPr>
          <a:xfrm flipH="1">
            <a:off x="6808788" y="301625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3" name="Straight Arrow Connector 4112"/>
          <p:cNvCxnSpPr/>
          <p:nvPr/>
        </p:nvCxnSpPr>
        <p:spPr>
          <a:xfrm>
            <a:off x="7021513" y="3022601"/>
            <a:ext cx="0" cy="7794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>
            <a:off x="76200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78327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>
            <a:off x="83947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86074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92202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94329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486400" y="1784350"/>
            <a:ext cx="0" cy="415925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urved Up Arrow 91"/>
          <p:cNvSpPr/>
          <p:nvPr/>
        </p:nvSpPr>
        <p:spPr>
          <a:xfrm>
            <a:off x="5105400" y="5943600"/>
            <a:ext cx="839788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7270751" y="1536700"/>
            <a:ext cx="107240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Multi-Thread</a:t>
            </a: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7467601" y="48895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6932614" y="2154238"/>
            <a:ext cx="57708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Spawn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6027738" y="3479800"/>
            <a:ext cx="3670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Join</a:t>
            </a:r>
          </a:p>
        </p:txBody>
      </p:sp>
      <p:sp>
        <p:nvSpPr>
          <p:cNvPr id="2" name="Rectangle 1"/>
          <p:cNvSpPr/>
          <p:nvPr/>
        </p:nvSpPr>
        <p:spPr>
          <a:xfrm>
            <a:off x="3505200" y="1892300"/>
            <a:ext cx="1111250" cy="3822700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5" name="Rectangle 54"/>
          <p:cNvSpPr/>
          <p:nvPr/>
        </p:nvSpPr>
        <p:spPr>
          <a:xfrm>
            <a:off x="5945188" y="1892300"/>
            <a:ext cx="3884612" cy="2927350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0802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0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096" grpId="0" animBg="1"/>
      <p:bldP spid="92" grpId="0" animBg="1"/>
      <p:bldP spid="94" grpId="0"/>
      <p:bldP spid="95" grpId="0"/>
      <p:bldP spid="107" grpId="0"/>
      <p:bldP spid="108" grpId="0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300"/>
              <a:t>Traditional Parallel Programming Models</a:t>
            </a:r>
          </a:p>
        </p:txBody>
      </p:sp>
      <p:sp>
        <p:nvSpPr>
          <p:cNvPr id="2560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6C2317-D9AF-41CD-9A76-550D5E03F81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29100" y="1905000"/>
            <a:ext cx="3619500" cy="8382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/>
              <a:t>Parallel Programming Models</a:t>
            </a: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4343400" y="2743200"/>
            <a:ext cx="1695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895600" y="381000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Shared 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Memory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781800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Message Passing </a:t>
            </a:r>
          </a:p>
        </p:txBody>
      </p:sp>
      <p:cxnSp>
        <p:nvCxnSpPr>
          <p:cNvPr id="9" name="Straight Arrow Connector 8"/>
          <p:cNvCxnSpPr>
            <a:stCxn id="5" idx="2"/>
            <a:endCxn id="8" idx="0"/>
          </p:cNvCxnSpPr>
          <p:nvPr/>
        </p:nvCxnSpPr>
        <p:spPr>
          <a:xfrm>
            <a:off x="6038850" y="2743200"/>
            <a:ext cx="2076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hevron 16"/>
          <p:cNvSpPr/>
          <p:nvPr/>
        </p:nvSpPr>
        <p:spPr>
          <a:xfrm rot="16200000">
            <a:off x="7743826" y="5621338"/>
            <a:ext cx="742950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895600" y="381074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Shared 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Memory </a:t>
            </a:r>
          </a:p>
        </p:txBody>
      </p:sp>
    </p:spTree>
    <p:extLst>
      <p:ext uri="{BB962C8B-B14F-4D97-AF65-F5344CB8AC3E}">
        <p14:creationId xmlns:p14="http://schemas.microsoft.com/office/powerpoint/2010/main" val="65040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In message passing, parallel tasks have their own local memories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One task cannot access another task’s memory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Hence, tasks have to rely on explicit message passing to communicate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This is similar to the abstraction of processes in a traditional OS, which do not share an address space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Example: </a:t>
            </a:r>
            <a:r>
              <a:rPr lang="en-US" sz="2400" dirty="0">
                <a:solidFill>
                  <a:srgbClr val="0070C0"/>
                </a:solidFill>
              </a:rPr>
              <a:t>Message Passing Interface 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dirty="0">
                <a:solidFill>
                  <a:srgbClr val="0070C0"/>
                </a:solidFill>
              </a:rPr>
              <a:t>MPI)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08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Model</a:t>
            </a:r>
          </a:p>
        </p:txBody>
      </p:sp>
      <p:sp>
        <p:nvSpPr>
          <p:cNvPr id="2765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867F8A-A602-4924-B968-C8197FE7FC8A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0045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3" name="Isosceles Triangle 12"/>
          <p:cNvSpPr/>
          <p:nvPr/>
        </p:nvSpPr>
        <p:spPr>
          <a:xfrm rot="10800000">
            <a:off x="3600450" y="5078413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2" name="Rectangle 21"/>
          <p:cNvSpPr/>
          <p:nvPr/>
        </p:nvSpPr>
        <p:spPr>
          <a:xfrm>
            <a:off x="360045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600450" y="302260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600450" y="352425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00450" y="40417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600450" y="4559301"/>
            <a:ext cx="381000" cy="51911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0988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1" name="TextBox 35"/>
          <p:cNvSpPr txBox="1">
            <a:spLocks noChangeArrowheads="1"/>
          </p:cNvSpPr>
          <p:nvPr/>
        </p:nvSpPr>
        <p:spPr bwMode="auto">
          <a:xfrm rot="16200000">
            <a:off x="28848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7662" name="TextBox 36"/>
          <p:cNvSpPr txBox="1">
            <a:spLocks noChangeArrowheads="1"/>
          </p:cNvSpPr>
          <p:nvPr/>
        </p:nvSpPr>
        <p:spPr bwMode="auto">
          <a:xfrm>
            <a:off x="3276600" y="1384300"/>
            <a:ext cx="11830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Single Thread</a:t>
            </a:r>
          </a:p>
        </p:txBody>
      </p:sp>
      <p:cxnSp>
        <p:nvCxnSpPr>
          <p:cNvPr id="91" name="Straight Connector 90"/>
          <p:cNvCxnSpPr/>
          <p:nvPr/>
        </p:nvCxnSpPr>
        <p:spPr>
          <a:xfrm>
            <a:off x="5257800" y="1784350"/>
            <a:ext cx="0" cy="415925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urved Up Arrow 91"/>
          <p:cNvSpPr/>
          <p:nvPr/>
        </p:nvSpPr>
        <p:spPr>
          <a:xfrm>
            <a:off x="4876800" y="5943600"/>
            <a:ext cx="839788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019800" y="4422775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B050"/>
                </a:solidFill>
              </a:rPr>
              <a:t>Process 0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29920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57" name="Isosceles Triangle 56"/>
          <p:cNvSpPr/>
          <p:nvPr/>
        </p:nvSpPr>
        <p:spPr>
          <a:xfrm rot="10800000">
            <a:off x="6299200" y="3544888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8" name="Rectangle 57"/>
          <p:cNvSpPr/>
          <p:nvPr/>
        </p:nvSpPr>
        <p:spPr>
          <a:xfrm>
            <a:off x="629920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299200" y="302736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60579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>
            <a:spLocks noChangeArrowheads="1"/>
          </p:cNvSpPr>
          <p:nvPr/>
        </p:nvSpPr>
        <p:spPr bwMode="auto">
          <a:xfrm rot="16200000">
            <a:off x="58439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7119939" y="1371600"/>
            <a:ext cx="149079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Message Passing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6200775" y="4813300"/>
            <a:ext cx="596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1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6975475" y="4422775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7178675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75" name="Isosceles Triangle 74"/>
          <p:cNvSpPr/>
          <p:nvPr/>
        </p:nvSpPr>
        <p:spPr>
          <a:xfrm rot="10800000">
            <a:off x="7178675" y="3544888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76" name="Rectangle 75"/>
          <p:cNvSpPr/>
          <p:nvPr/>
        </p:nvSpPr>
        <p:spPr>
          <a:xfrm>
            <a:off x="7178675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7178675" y="302736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7081838" y="4813300"/>
            <a:ext cx="595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2</a:t>
            </a:r>
          </a:p>
        </p:txBody>
      </p: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7848600" y="4425950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2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8051800" y="200501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13" name="Isosceles Triangle 112"/>
          <p:cNvSpPr/>
          <p:nvPr/>
        </p:nvSpPr>
        <p:spPr>
          <a:xfrm rot="10800000">
            <a:off x="8051800" y="3546475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114" name="Rectangle 113"/>
          <p:cNvSpPr/>
          <p:nvPr/>
        </p:nvSpPr>
        <p:spPr>
          <a:xfrm>
            <a:off x="8051800" y="2506664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8051800" y="3028951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7953375" y="4816476"/>
            <a:ext cx="5969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3</a:t>
            </a:r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8728075" y="4425950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3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8931275" y="200501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22" name="Isosceles Triangle 121"/>
          <p:cNvSpPr/>
          <p:nvPr/>
        </p:nvSpPr>
        <p:spPr>
          <a:xfrm rot="10800000">
            <a:off x="8931275" y="3546475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123" name="Rectangle 122"/>
          <p:cNvSpPr/>
          <p:nvPr/>
        </p:nvSpPr>
        <p:spPr>
          <a:xfrm>
            <a:off x="8931275" y="2506664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8931275" y="3028951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8834438" y="4816476"/>
            <a:ext cx="595312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4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764338" y="2720975"/>
            <a:ext cx="322262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7635875" y="2725738"/>
            <a:ext cx="32385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>
            <a:off x="8542338" y="2728913"/>
            <a:ext cx="322262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98" name="TextBox 10"/>
          <p:cNvSpPr txBox="1">
            <a:spLocks noChangeArrowheads="1"/>
          </p:cNvSpPr>
          <p:nvPr/>
        </p:nvSpPr>
        <p:spPr bwMode="auto">
          <a:xfrm>
            <a:off x="3467101" y="59182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3276600" y="1698626"/>
            <a:ext cx="1111250" cy="4168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" name="Rectangle 1"/>
          <p:cNvSpPr/>
          <p:nvPr/>
        </p:nvSpPr>
        <p:spPr>
          <a:xfrm>
            <a:off x="6242051" y="1689101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7" name="Rectangle 86"/>
          <p:cNvSpPr/>
          <p:nvPr/>
        </p:nvSpPr>
        <p:spPr>
          <a:xfrm>
            <a:off x="7115176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8" name="Rectangle 87"/>
          <p:cNvSpPr/>
          <p:nvPr/>
        </p:nvSpPr>
        <p:spPr>
          <a:xfrm>
            <a:off x="8001001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9" name="Rectangle 88"/>
          <p:cNvSpPr/>
          <p:nvPr/>
        </p:nvSpPr>
        <p:spPr>
          <a:xfrm>
            <a:off x="8867776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6" name="TextBox 32"/>
          <p:cNvSpPr txBox="1">
            <a:spLocks noChangeArrowheads="1"/>
          </p:cNvSpPr>
          <p:nvPr/>
        </p:nvSpPr>
        <p:spPr bwMode="auto">
          <a:xfrm>
            <a:off x="1752601" y="1524001"/>
            <a:ext cx="1180131" cy="61555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S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i</a:t>
            </a:r>
            <a:r>
              <a:rPr lang="en-US" altLang="en-US" sz="1400" b="1" i="1">
                <a:solidFill>
                  <a:schemeClr val="tx1"/>
                </a:solidFill>
              </a:rPr>
              <a:t> = Serial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P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j</a:t>
            </a:r>
            <a:r>
              <a:rPr lang="en-US" altLang="en-US" sz="1400" b="1" i="1">
                <a:solidFill>
                  <a:schemeClr val="tx1"/>
                </a:solidFill>
              </a:rPr>
              <a:t> = Parallel</a:t>
            </a:r>
          </a:p>
        </p:txBody>
      </p:sp>
    </p:spTree>
    <p:extLst>
      <p:ext uri="{BB962C8B-B14F-4D97-AF65-F5344CB8AC3E}">
        <p14:creationId xmlns:p14="http://schemas.microsoft.com/office/powerpoint/2010/main" val="425417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54" grpId="0"/>
      <p:bldP spid="55" grpId="0" animBg="1"/>
      <p:bldP spid="57" grpId="0" animBg="1"/>
      <p:bldP spid="58" grpId="0" animBg="1"/>
      <p:bldP spid="65" grpId="0" animBg="1"/>
      <p:bldP spid="70" grpId="0"/>
      <p:bldP spid="71" grpId="0"/>
      <p:bldP spid="72" grpId="0"/>
      <p:bldP spid="73" grpId="0"/>
      <p:bldP spid="74" grpId="0" animBg="1"/>
      <p:bldP spid="75" grpId="0" animBg="1"/>
      <p:bldP spid="76" grpId="0" animBg="1"/>
      <p:bldP spid="77" grpId="0" animBg="1"/>
      <p:bldP spid="81" grpId="0"/>
      <p:bldP spid="111" grpId="0"/>
      <p:bldP spid="112" grpId="0" animBg="1"/>
      <p:bldP spid="113" grpId="0" animBg="1"/>
      <p:bldP spid="114" grpId="0" animBg="1"/>
      <p:bldP spid="115" grpId="0" animBg="1"/>
      <p:bldP spid="119" grpId="0"/>
      <p:bldP spid="120" grpId="0"/>
      <p:bldP spid="121" grpId="0" animBg="1"/>
      <p:bldP spid="122" grpId="0" animBg="1"/>
      <p:bldP spid="123" grpId="0" animBg="1"/>
      <p:bldP spid="124" grpId="0" animBg="1"/>
      <p:bldP spid="128" grpId="0"/>
      <p:bldP spid="2" grpId="0" animBg="1"/>
      <p:bldP spid="87" grpId="0" animBg="1"/>
      <p:bldP spid="88" grpId="0" animBg="1"/>
      <p:bldP spid="8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54270</TotalTime>
  <Words>3507</Words>
  <Application>Microsoft Macintosh PowerPoint</Application>
  <PresentationFormat>Widescreen</PresentationFormat>
  <Paragraphs>993</Paragraphs>
  <Slides>42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MS PGothic</vt:lpstr>
      <vt:lpstr>Arial</vt:lpstr>
      <vt:lpstr>Calibri</vt:lpstr>
      <vt:lpstr>Calibri Light</vt:lpstr>
      <vt:lpstr>Cambria Math</vt:lpstr>
      <vt:lpstr>Wingdings</vt:lpstr>
      <vt:lpstr>1_Office Theme</vt:lpstr>
      <vt:lpstr>PowerPoint Presentation</vt:lpstr>
      <vt:lpstr>Today</vt:lpstr>
      <vt:lpstr>Models of Parallel Programming</vt:lpstr>
      <vt:lpstr>Traditional Parallel Programming Models</vt:lpstr>
      <vt:lpstr>Shared Memory Model</vt:lpstr>
      <vt:lpstr>Shared Memory Model</vt:lpstr>
      <vt:lpstr>Traditional Parallel Programming Models</vt:lpstr>
      <vt:lpstr>Message Passing Model</vt:lpstr>
      <vt:lpstr>Message Passing Model</vt:lpstr>
      <vt:lpstr>Shared Memory vs. Message Passing</vt:lpstr>
      <vt:lpstr>Message Passing Interface</vt:lpstr>
      <vt:lpstr>Message Passing Interface</vt:lpstr>
      <vt:lpstr>What is MPI?</vt:lpstr>
      <vt:lpstr>Reasons for using MPI</vt:lpstr>
      <vt:lpstr>Communicators and Groups</vt:lpstr>
      <vt:lpstr>Ranks</vt:lpstr>
      <vt:lpstr>Multiple Communicators</vt:lpstr>
      <vt:lpstr>Example of Multiple Communicators</vt:lpstr>
      <vt:lpstr>Message Passing Interface</vt:lpstr>
      <vt:lpstr> MPI Point-To-Point Communication Routines</vt:lpstr>
      <vt:lpstr>Message Passing Interface</vt:lpstr>
      <vt:lpstr>Collective Communication</vt:lpstr>
      <vt:lpstr>Patterns of Collective Communication</vt:lpstr>
      <vt:lpstr>1. Broadcast</vt:lpstr>
      <vt:lpstr>2-3. Scatter and Gather</vt:lpstr>
      <vt:lpstr>4. All Gather</vt:lpstr>
      <vt:lpstr>6-7. Reduce and All Reduce</vt:lpstr>
      <vt:lpstr>Recap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Next Lecture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1036</cp:revision>
  <dcterms:created xsi:type="dcterms:W3CDTF">2008-11-03T12:44:07Z</dcterms:created>
  <dcterms:modified xsi:type="dcterms:W3CDTF">2019-10-23T07:40:31Z</dcterms:modified>
</cp:coreProperties>
</file>