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421" r:id="rId2"/>
    <p:sldId id="375" r:id="rId3"/>
    <p:sldId id="530" r:id="rId4"/>
    <p:sldId id="480" r:id="rId5"/>
    <p:sldId id="534" r:id="rId6"/>
    <p:sldId id="560" r:id="rId7"/>
    <p:sldId id="524" r:id="rId8"/>
    <p:sldId id="525" r:id="rId9"/>
    <p:sldId id="526" r:id="rId10"/>
    <p:sldId id="528" r:id="rId11"/>
    <p:sldId id="535" r:id="rId12"/>
    <p:sldId id="529" r:id="rId13"/>
    <p:sldId id="585" r:id="rId14"/>
    <p:sldId id="596" r:id="rId15"/>
    <p:sldId id="597" r:id="rId16"/>
    <p:sldId id="598" r:id="rId17"/>
    <p:sldId id="599" r:id="rId18"/>
    <p:sldId id="600" r:id="rId19"/>
    <p:sldId id="537" r:id="rId20"/>
    <p:sldId id="539" r:id="rId21"/>
    <p:sldId id="538" r:id="rId22"/>
    <p:sldId id="565" r:id="rId23"/>
    <p:sldId id="601" r:id="rId24"/>
    <p:sldId id="602" r:id="rId25"/>
    <p:sldId id="603" r:id="rId26"/>
    <p:sldId id="604" r:id="rId27"/>
    <p:sldId id="605" r:id="rId28"/>
    <p:sldId id="609" r:id="rId29"/>
    <p:sldId id="610" r:id="rId30"/>
    <p:sldId id="611" r:id="rId31"/>
    <p:sldId id="593" r:id="rId32"/>
    <p:sldId id="540" r:id="rId33"/>
    <p:sldId id="543" r:id="rId34"/>
    <p:sldId id="544" r:id="rId35"/>
    <p:sldId id="594" r:id="rId36"/>
    <p:sldId id="562" r:id="rId37"/>
    <p:sldId id="548" r:id="rId38"/>
    <p:sldId id="549" r:id="rId39"/>
    <p:sldId id="551" r:id="rId40"/>
    <p:sldId id="552" r:id="rId41"/>
    <p:sldId id="554" r:id="rId42"/>
    <p:sldId id="553" r:id="rId43"/>
    <p:sldId id="575" r:id="rId4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93787" autoAdjust="0"/>
  </p:normalViewPr>
  <p:slideViewPr>
    <p:cSldViewPr>
      <p:cViewPr varScale="1">
        <p:scale>
          <a:sx n="65" d="100"/>
          <a:sy n="65" d="100"/>
        </p:scale>
        <p:origin x="675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  <dgm:t>
        <a:bodyPr/>
        <a:lstStyle/>
        <a:p>
          <a:endParaRPr lang="en-US"/>
        </a:p>
      </dgm:t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  <dgm:t>
        <a:bodyPr/>
        <a:lstStyle/>
        <a:p>
          <a:endParaRPr lang="en-US"/>
        </a:p>
      </dgm:t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  <dgm:t>
        <a:bodyPr/>
        <a:lstStyle/>
        <a:p>
          <a:endParaRPr lang="en-US"/>
        </a:p>
      </dgm:t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  <dgm:t>
        <a:bodyPr/>
        <a:lstStyle/>
        <a:p>
          <a:endParaRPr lang="en-US"/>
        </a:p>
      </dgm:t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AB858-BF4D-460C-A651-829E0F143004}" type="pres">
      <dgm:prSet presAssocID="{CC06F3E2-6DDC-47A8-8902-219E80FCB4E2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BDD9A32-365A-4D82-ACB7-84638431A9D8}" type="pres">
      <dgm:prSet presAssocID="{CC06F3E2-6DDC-47A8-8902-219E80FCB4E2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0EE29-DD02-491D-A689-A2534AFF3BEC}" type="pres">
      <dgm:prSet presAssocID="{7FD0B070-C25C-457C-920E-24DF99D79D1A}" presName="sibTrans" presStyleLbl="sibTrans2D1" presStyleIdx="1" presStyleCnt="8"/>
      <dgm:spPr/>
      <dgm:t>
        <a:bodyPr/>
        <a:lstStyle/>
        <a:p>
          <a:endParaRPr lang="en-US"/>
        </a:p>
      </dgm:t>
    </dgm:pt>
    <dgm:pt modelId="{A8666A15-EFD4-4FF4-8B62-B14A73EBDAED}" type="pres">
      <dgm:prSet presAssocID="{7FD0B070-C25C-457C-920E-24DF99D79D1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2A881-EDCD-43BF-A975-2BC590898B46}" type="pres">
      <dgm:prSet presAssocID="{89B30E5D-C0AE-4943-868F-F7E560072109}" presName="sibTrans" presStyleLbl="sibTrans2D1" presStyleIdx="2" presStyleCnt="8"/>
      <dgm:spPr/>
      <dgm:t>
        <a:bodyPr/>
        <a:lstStyle/>
        <a:p>
          <a:endParaRPr lang="en-US"/>
        </a:p>
      </dgm:t>
    </dgm:pt>
    <dgm:pt modelId="{C775059B-AEA8-4122-9831-6C1B5B5D3AF1}" type="pres">
      <dgm:prSet presAssocID="{89B30E5D-C0AE-4943-868F-F7E560072109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D91AB-3C6F-4495-B7CD-776D9210E5A9}" type="pres">
      <dgm:prSet presAssocID="{50D02B25-D07A-4586-BB56-209426F76348}" presName="sibTrans" presStyleLbl="sibTrans2D1" presStyleIdx="3" presStyleCnt="8"/>
      <dgm:spPr/>
      <dgm:t>
        <a:bodyPr/>
        <a:lstStyle/>
        <a:p>
          <a:endParaRPr lang="en-US"/>
        </a:p>
      </dgm:t>
    </dgm:pt>
    <dgm:pt modelId="{8A9AFFA2-FD19-46AF-BA95-FA021DF99CEC}" type="pres">
      <dgm:prSet presAssocID="{50D02B25-D07A-4586-BB56-209426F76348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22B03-26DB-4D27-832B-B1FD8737A08C}" type="pres">
      <dgm:prSet presAssocID="{FD977D83-8ED3-4FC3-9A4F-605279D7E3EF}" presName="sibTrans" presStyleLbl="sibTrans2D1" presStyleIdx="4" presStyleCnt="8"/>
      <dgm:spPr/>
      <dgm:t>
        <a:bodyPr/>
        <a:lstStyle/>
        <a:p>
          <a:endParaRPr lang="en-US"/>
        </a:p>
      </dgm:t>
    </dgm:pt>
    <dgm:pt modelId="{92E4C4E4-6CB6-41D1-89E1-942008F58C07}" type="pres">
      <dgm:prSet presAssocID="{FD977D83-8ED3-4FC3-9A4F-605279D7E3EF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2138F-5062-45DC-9B18-166194705BD5}" type="pres">
      <dgm:prSet presAssocID="{13B4F9D7-C48E-4C7D-A8B6-0B7AA3ECC68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0B49997D-A6D3-462A-B827-0F0E0487F679}" type="pres">
      <dgm:prSet presAssocID="{13B4F9D7-C48E-4C7D-A8B6-0B7AA3ECC680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698ED-59EC-4B10-82E9-1CCAB1812213}" type="pres">
      <dgm:prSet presAssocID="{25DFF457-EEB9-4FAD-B793-5C52E40D9936}" presName="sibTrans" presStyleLbl="sibTrans2D1" presStyleIdx="6" presStyleCnt="8"/>
      <dgm:spPr/>
      <dgm:t>
        <a:bodyPr/>
        <a:lstStyle/>
        <a:p>
          <a:endParaRPr lang="en-US"/>
        </a:p>
      </dgm:t>
    </dgm:pt>
    <dgm:pt modelId="{7E4902DA-F9C4-43C5-B213-07DC0B5F8B56}" type="pres">
      <dgm:prSet presAssocID="{25DFF457-EEB9-4FAD-B793-5C52E40D9936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FCE70-D4EB-47B8-B05E-DA7447C68746}" type="pres">
      <dgm:prSet presAssocID="{69EC2DA7-E010-45B5-B61A-1807893FC22E}" presName="sibTrans" presStyleLbl="sibTrans2D1" presStyleIdx="7" presStyleCnt="8"/>
      <dgm:spPr/>
      <dgm:t>
        <a:bodyPr/>
        <a:lstStyle/>
        <a:p>
          <a:endParaRPr lang="en-US"/>
        </a:p>
      </dgm:t>
    </dgm:pt>
    <dgm:pt modelId="{65A59C2D-8B6E-4A75-B26A-B858A03D481D}" type="pres">
      <dgm:prSet presAssocID="{69EC2DA7-E010-45B5-B61A-1807893FC22E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A6DC-1F50-4698-BADE-FFA8C9359DDA}">
      <dsp:nvSpPr>
        <dsp:cNvPr id="0" name=""/>
        <dsp:cNvSpPr/>
      </dsp:nvSpPr>
      <dsp:spPr>
        <a:xfrm>
          <a:off x="1666726" y="831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P0</a:t>
          </a:r>
        </a:p>
      </dsp:txBody>
      <dsp:txXfrm>
        <a:off x="1677011" y="11116"/>
        <a:ext cx="303577" cy="190125"/>
      </dsp:txXfrm>
    </dsp:sp>
    <dsp:sp modelId="{23F3BF2D-452F-4C54-9528-8B5A24AF3442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40558" y="30332"/>
              </a:moveTo>
              <a:arcTo wR="732020" hR="732020" stAng="171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741B6-819A-46A3-82A5-DE75120F950E}">
      <dsp:nvSpPr>
        <dsp:cNvPr id="0" name=""/>
        <dsp:cNvSpPr/>
      </dsp:nvSpPr>
      <dsp:spPr>
        <a:xfrm>
          <a:off x="2184342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P1</a:t>
          </a:r>
        </a:p>
      </dsp:txBody>
      <dsp:txXfrm>
        <a:off x="2194627" y="225520"/>
        <a:ext cx="303577" cy="190125"/>
      </dsp:txXfrm>
    </dsp:sp>
    <dsp:sp modelId="{286A9028-C541-42AD-82BC-5213FBF8301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371509" y="375779"/>
              </a:moveTo>
              <a:arcTo wR="732020" hR="732020" stAng="198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F5BF-F65F-406C-8D99-56A1FA6FBA6C}">
      <dsp:nvSpPr>
        <dsp:cNvPr id="0" name=""/>
        <dsp:cNvSpPr/>
      </dsp:nvSpPr>
      <dsp:spPr>
        <a:xfrm>
          <a:off x="2398746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P2</a:t>
          </a:r>
        </a:p>
      </dsp:txBody>
      <dsp:txXfrm>
        <a:off x="2409031" y="743137"/>
        <a:ext cx="303577" cy="190125"/>
      </dsp:txXfrm>
    </dsp:sp>
    <dsp:sp modelId="{BBE61AAB-23E3-4125-B778-3526EDB2E4AB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444022" y="902042"/>
              </a:moveTo>
              <a:arcTo wR="732020" hR="732020" stAng="8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F982-1EDE-41B4-8CD2-072EBB3DFAEE}">
      <dsp:nvSpPr>
        <dsp:cNvPr id="0" name=""/>
        <dsp:cNvSpPr/>
      </dsp:nvSpPr>
      <dsp:spPr>
        <a:xfrm>
          <a:off x="2184342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P3</a:t>
          </a:r>
        </a:p>
      </dsp:txBody>
      <dsp:txXfrm>
        <a:off x="2194627" y="1260753"/>
        <a:ext cx="303577" cy="190125"/>
      </dsp:txXfrm>
    </dsp:sp>
    <dsp:sp modelId="{25D67A16-6949-4DCF-9CC0-28122A67848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074747" y="1378852"/>
              </a:moveTo>
              <a:arcTo wR="732020" hR="732020" stAng="37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E6E36-5D71-471A-A46B-909F6BBF3A27}">
      <dsp:nvSpPr>
        <dsp:cNvPr id="0" name=""/>
        <dsp:cNvSpPr/>
      </dsp:nvSpPr>
      <dsp:spPr>
        <a:xfrm>
          <a:off x="1666726" y="146487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P4</a:t>
          </a:r>
        </a:p>
      </dsp:txBody>
      <dsp:txXfrm>
        <a:off x="1677011" y="1475157"/>
        <a:ext cx="303577" cy="190125"/>
      </dsp:txXfrm>
    </dsp:sp>
    <dsp:sp modelId="{0F71E6BA-433D-4DEB-8F5B-01D526FC909C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523482" y="1433708"/>
              </a:moveTo>
              <a:arcTo wR="732020" hR="732020" stAng="63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6D29-A235-43A6-83E1-7CF43D6BEC6B}">
      <dsp:nvSpPr>
        <dsp:cNvPr id="0" name=""/>
        <dsp:cNvSpPr/>
      </dsp:nvSpPr>
      <dsp:spPr>
        <a:xfrm>
          <a:off x="1149109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P5</a:t>
          </a:r>
        </a:p>
      </dsp:txBody>
      <dsp:txXfrm>
        <a:off x="1159394" y="1260753"/>
        <a:ext cx="303577" cy="190125"/>
      </dsp:txXfrm>
    </dsp:sp>
    <dsp:sp modelId="{9BFB1DE4-44FD-42B2-85BA-65779209A09F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2531" y="1088261"/>
              </a:moveTo>
              <a:arcTo wR="732020" hR="732020" stAng="90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EA0F-0351-4CAF-928F-F631F096C4CC}">
      <dsp:nvSpPr>
        <dsp:cNvPr id="0" name=""/>
        <dsp:cNvSpPr/>
      </dsp:nvSpPr>
      <dsp:spPr>
        <a:xfrm>
          <a:off x="934705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P6</a:t>
          </a:r>
        </a:p>
      </dsp:txBody>
      <dsp:txXfrm>
        <a:off x="944990" y="743137"/>
        <a:ext cx="303577" cy="190125"/>
      </dsp:txXfrm>
    </dsp:sp>
    <dsp:sp modelId="{BE91FB9E-FCA6-4F77-A491-4182032935A9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20018" y="561998"/>
              </a:moveTo>
              <a:arcTo wR="732020" hR="732020" stAng="116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4F45-2365-4F43-8A9B-5A30D5F0B855}">
      <dsp:nvSpPr>
        <dsp:cNvPr id="0" name=""/>
        <dsp:cNvSpPr/>
      </dsp:nvSpPr>
      <dsp:spPr>
        <a:xfrm>
          <a:off x="1149109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P7</a:t>
          </a:r>
        </a:p>
      </dsp:txBody>
      <dsp:txXfrm>
        <a:off x="1159394" y="225520"/>
        <a:ext cx="303577" cy="190125"/>
      </dsp:txXfrm>
    </dsp:sp>
    <dsp:sp modelId="{63009571-0CFC-433B-AF08-60A986964157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389293" y="85188"/>
              </a:moveTo>
              <a:arcTo wR="732020" hR="732020" stAng="145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7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F9D43-D8E1-406E-B013-BA339E62CC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04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886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814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F8A3FB3-175F-4D6D-88BD-6A592298D57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119F12-E5AC-4E5F-A549-EB5F93BEC7C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14, October 07,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7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4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clocks 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logical clocks: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  <p:extLst>
      <p:ext uri="{BB962C8B-B14F-4D97-AF65-F5344CB8AC3E}">
        <p14:creationId xmlns:p14="http://schemas.microsoft.com/office/powerpoint/2010/main" val="13732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</a:t>
            </a:r>
            <a:r>
              <a:rPr lang="en-US" sz="2000" i="1" u="sng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96820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permission-based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II. 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(2005)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in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own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u="sng" dirty="0"/>
              <a:t>a majority vote</a:t>
            </a:r>
            <a:r>
              <a:rPr lang="en-US" altLang="en-US" sz="2000" i="1" dirty="0"/>
              <a:t>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Logical Clocks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FF0000"/>
                </a:solidFill>
                <a:ea typeface="Arial" panose="020B0604020202020204" pitchFamily="34" charset="0"/>
              </a:rPr>
              <a:t>Midterm exam is on Wednesday, Oct 9th (it is open book, open notes)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PS3 is due on Thursday, Oct 10 by midnight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Hence,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deterministically guaranteed</a:t>
            </a:r>
          </a:p>
          <a:p>
            <a:pPr lvl="1">
              <a:defRPr/>
            </a:pPr>
            <a:r>
              <a:rPr lang="en-US" sz="2400" dirty="0"/>
              <a:t>But, the algorithm still </a:t>
            </a:r>
            <a:r>
              <a:rPr lang="en-US" sz="2400" i="1" dirty="0"/>
              <a:t>probabilistically</a:t>
            </a:r>
            <a:r>
              <a:rPr lang="en-US" sz="2400" dirty="0"/>
              <a:t> guarantees mutual exclusion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  <a:extLst/>
        </p:spPr>
        <p:txBody>
          <a:bodyPr/>
          <a:lstStyle/>
          <a:p>
            <a:pPr>
              <a:defRPr/>
            </a:pPr>
            <a:r>
              <a:rPr lang="en-US" sz="2200" dirty="0"/>
              <a:t>What is the minimum number of coordinators that should fail to violate mutual exclusion?</a:t>
            </a:r>
          </a:p>
          <a:p>
            <a:pPr lvl="1">
              <a:defRPr/>
            </a:pPr>
            <a:r>
              <a:rPr lang="en-US" sz="2000" dirty="0"/>
              <a:t>At </a:t>
            </a:r>
            <a:r>
              <a:rPr lang="en-US" sz="2000"/>
              <a:t>least </a:t>
            </a:r>
            <a:r>
              <a:rPr lang="en-US" sz="200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ourier New" pitchFamily="49" charset="0"/>
              </a:rPr>
              <a:t>2m </a:t>
            </a:r>
            <a:r>
              <a:rPr lang="en-US" sz="200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ourier New" pitchFamily="49" charset="0"/>
              </a:rPr>
              <a:t>-n</a:t>
            </a:r>
            <a:r>
              <a:rPr lang="en-US" sz="2000" smtClean="0"/>
              <a:t> </a:t>
            </a:r>
            <a:r>
              <a:rPr lang="en-US" sz="2000" dirty="0"/>
              <a:t>coordinators should fail</a:t>
            </a:r>
          </a:p>
          <a:p>
            <a:pPr lvl="8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/>
              <a:t>Let the probability of violating mutual exclusion be </a:t>
            </a:r>
            <a:r>
              <a:rPr lang="en-US" sz="22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Derivation of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000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p=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t/T</a:t>
            </a:r>
            <a:r>
              <a:rPr lang="en-US" dirty="0"/>
              <a:t> be the probability that a coordinator crashes during time-interval 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P[k]</a:t>
            </a:r>
            <a:r>
              <a:rPr lang="en-US" dirty="0"/>
              <a:t> be the probability that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In practice, this probability is typically very small</a:t>
            </a:r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=3 hours, </a:t>
            </a:r>
            <a:r>
              <a:rPr lang="el-GR" sz="2000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=10 s,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=32, and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000" dirty="0"/>
              <a:t>=0.75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 :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 </a:t>
            </a:r>
            <a:r>
              <a:rPr lang="en-US" sz="2000" dirty="0"/>
              <a:t>=10</a:t>
            </a:r>
            <a:r>
              <a:rPr lang="en-US" sz="20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C5113-B37B-4780-8BCF-B37FD7A7C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1604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>
            <a:extLst>
              <a:ext uri="{FF2B5EF4-FFF2-40B4-BE49-F238E27FC236}">
                <a16:creationId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00808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algorithm is an implementation of a more general protocol known as </a:t>
            </a:r>
            <a:r>
              <a:rPr lang="en-US" sz="2400" i="1" dirty="0">
                <a:solidFill>
                  <a:srgbClr val="0070C0"/>
                </a:solidFill>
              </a:rPr>
              <a:t>quorum-based protocol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(1979) then generalized by Gifford (1979)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0070C0"/>
                </a:solidFill>
              </a:rPr>
              <a:t>Basic Idea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525963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N/2 + 1</a:t>
            </a:r>
            <a:r>
              <a:rPr lang="en-US" sz="2400" dirty="0">
                <a:solidFill>
                  <a:schemeClr val="tx1"/>
                </a:solidFill>
              </a:rPr>
              <a:t>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400" dirty="0"/>
              <a:t>This is pursued at all replica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93776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200" dirty="0"/>
              <a:t>A client must contact </a:t>
            </a:r>
            <a:r>
              <a:rPr lang="en-US" sz="2200" b="1" i="1" dirty="0"/>
              <a:t>N</a:t>
            </a:r>
            <a:r>
              <a:rPr lang="en-US" sz="2200" dirty="0"/>
              <a:t>/2 + 1 servers, asking them to send their version numbers of its requested file</a:t>
            </a:r>
          </a:p>
          <a:p>
            <a:pPr lvl="2"/>
            <a:r>
              <a:rPr lang="en-US" sz="2200" dirty="0"/>
              <a:t>If all the version numbers are equal, this must be the most recent version of the file 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This is because an attempt to update the remaining servers would fail since there are not enough of them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E.g., if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5 and a client receives 3 version numbers that are all equal to 8, it is impossible that the remaining 2 servers will have version 9  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Any successful update from version 8 to version 9 requires getting 3 servers to agree on it, not just 2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>
            <a:normAutofit/>
          </a:bodyPr>
          <a:lstStyle/>
          <a:p>
            <a:r>
              <a:rPr lang="en-US" sz="2600" dirty="0"/>
              <a:t>Gifford's scheme generalizes Thomas’s one</a:t>
            </a:r>
          </a:p>
          <a:p>
            <a:endParaRPr lang="en-US" sz="2600" i="1" dirty="0"/>
          </a:p>
          <a:p>
            <a:r>
              <a:rPr lang="en-US" sz="2600" b="1" dirty="0"/>
              <a:t>Gifford’s Scheme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 client needs to assemble a </a:t>
            </a:r>
            <a:r>
              <a:rPr lang="en-US" sz="2600" i="1" u="sng" dirty="0">
                <a:solidFill>
                  <a:schemeClr val="tx1"/>
                </a:solidFill>
              </a:rPr>
              <a:t>read quorum</a:t>
            </a:r>
            <a:r>
              <a:rPr lang="en-US" sz="26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R</a:t>
            </a:r>
            <a:r>
              <a:rPr lang="en-US" sz="26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To modify a file, a </a:t>
            </a:r>
            <a:r>
              <a:rPr lang="en-US" sz="2600" i="1" u="sng" dirty="0">
                <a:solidFill>
                  <a:schemeClr val="tx1"/>
                </a:solidFill>
              </a:rPr>
              <a:t>write quorum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 at least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W</a:t>
            </a:r>
            <a:r>
              <a:rPr lang="en-US" sz="2600" dirty="0">
                <a:solidFill>
                  <a:schemeClr val="tx1"/>
                </a:solidFill>
              </a:rPr>
              <a:t> servers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/>
          <a:lstStyle/>
          <a:p>
            <a:r>
              <a:rPr lang="en-US" sz="2600" dirty="0"/>
              <a:t>The values of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and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are subject to the following two constraints:</a:t>
            </a:r>
          </a:p>
          <a:p>
            <a:pPr lvl="1"/>
            <a:r>
              <a:rPr lang="en-US" sz="2600" dirty="0"/>
              <a:t>Constraint 1 (or </a:t>
            </a:r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+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Constraint 2 (or </a:t>
            </a:r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  <a:r>
              <a:rPr lang="en-US" sz="2600" dirty="0"/>
              <a:t>/2</a:t>
            </a:r>
          </a:p>
          <a:p>
            <a:pPr lvl="1"/>
            <a:endParaRPr lang="en-US" sz="2400" i="1" dirty="0"/>
          </a:p>
          <a:p>
            <a:r>
              <a:rPr lang="en-US" sz="2600" dirty="0">
                <a:solidFill>
                  <a:srgbClr val="0070C0"/>
                </a:solidFill>
              </a:rPr>
              <a:t>Claim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 prevents read-write (RW) conflicts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 prevents write-write (WW)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and version number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contain at least 1 member in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take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C2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B72FD8-7853-4155-A469-938FFD9A2831}"/>
              </a:ext>
            </a:extLst>
          </p:cNvPr>
          <p:cNvSpPr/>
          <p:nvPr/>
        </p:nvSpPr>
        <p:spPr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88BB4D9B-496B-474F-B8EF-7D4D3A6F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26B591-82EF-4E00-A9D5-E634B72E8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61721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dirty="0"/>
              <a:t>Here, actual time on the computers are synchronized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dirty="0"/>
              <a:t>Computers are synchronized based on the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2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57A0B3-931D-4DFD-AD78-B986081C5E6A}"/>
              </a:ext>
            </a:extLst>
          </p:cNvPr>
          <p:cNvSpPr/>
          <p:nvPr/>
        </p:nvSpPr>
        <p:spPr>
          <a:xfrm>
            <a:off x="841248" y="1524000"/>
            <a:ext cx="10204704" cy="2209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341C0-697D-48D6-9ECD-BABF39F583FC}"/>
              </a:ext>
            </a:extLst>
          </p:cNvPr>
          <p:cNvSpPr txBox="1"/>
          <p:nvPr/>
        </p:nvSpPr>
        <p:spPr>
          <a:xfrm>
            <a:off x="841248" y="1216222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Previous two lectures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EE95B-07D5-4B3A-B2BB-9036A59016EF}"/>
              </a:ext>
            </a:extLst>
          </p:cNvPr>
          <p:cNvSpPr txBox="1"/>
          <p:nvPr/>
        </p:nvSpPr>
        <p:spPr>
          <a:xfrm>
            <a:off x="841248" y="6248400"/>
            <a:ext cx="1371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attain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096406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  <a:extLst/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dirty="0"/>
              <a:t>n 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m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k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1565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8720904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Many distributed algorithms require one process to act as a coordinator</a:t>
            </a:r>
          </a:p>
          <a:p>
            <a:pPr lvl="1"/>
            <a:r>
              <a:rPr lang="en-US" altLang="en-US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4290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51689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8639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51742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7908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  <a:extLst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51797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Nutshell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The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Example: Election of a coordinator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then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process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0DA6DF3-8894-4BBF-9F54-87A2107A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Algorithms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337A1D-DBD4-4458-9737-DF62049A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/>
              <a:t>Let us study two election algorithms: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Bully Algorithm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Ring Algorithm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clock 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211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dirty="0"/>
              <a:t>n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Bully algorithm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Ring algorithm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Message Passing Interface (or 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practice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  <p:extLst>
      <p:ext uri="{BB962C8B-B14F-4D97-AF65-F5344CB8AC3E}">
        <p14:creationId xmlns:p14="http://schemas.microsoft.com/office/powerpoint/2010/main" val="377650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398395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clock 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vector 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preceded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6869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  <p:extLst>
      <p:ext uri="{BB962C8B-B14F-4D97-AF65-F5344CB8AC3E}">
        <p14:creationId xmlns:p14="http://schemas.microsoft.com/office/powerpoint/2010/main" val="349579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34396</TotalTime>
  <Words>3323</Words>
  <Application>Microsoft Office PowerPoint</Application>
  <PresentationFormat>Widescreen</PresentationFormat>
  <Paragraphs>714</Paragraphs>
  <Slides>43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ＭＳ Ｐゴシック</vt:lpstr>
      <vt:lpstr>ＭＳ Ｐゴシック</vt:lpstr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Types of Distributed Mutual Exclusion</vt:lpstr>
      <vt:lpstr>Overview</vt:lpstr>
      <vt:lpstr>Permission-based Approaches</vt:lpstr>
      <vt:lpstr>A Centralized Algorithm</vt:lpstr>
      <vt:lpstr>Discussion</vt:lpstr>
      <vt:lpstr>II. A Decentralized Algorithm</vt:lpstr>
      <vt:lpstr>A Decentralized Algorithm – An Example</vt:lpstr>
      <vt:lpstr>Fault-tolerance in the Decentralized Algorithm</vt:lpstr>
      <vt:lpstr>Probabilistic Guarantees in the Decentralized Algorithm</vt:lpstr>
      <vt:lpstr>Quorum-Based Protocol</vt:lpstr>
      <vt:lpstr>Quorum-Based Protocol</vt:lpstr>
      <vt:lpstr>Quorum-Based Protocol</vt:lpstr>
      <vt:lpstr>Quorum-Based Protocol</vt:lpstr>
      <vt:lpstr>Quorum-Based Protocols</vt:lpstr>
      <vt:lpstr>Example 1</vt:lpstr>
      <vt:lpstr>Example 2</vt:lpstr>
      <vt:lpstr>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Election in Distributed Systems</vt:lpstr>
      <vt:lpstr>The Election Process In a Nutshell</vt:lpstr>
      <vt:lpstr>Election Algorithms</vt:lpstr>
      <vt:lpstr>1. Bully Algorithm</vt:lpstr>
      <vt:lpstr>2. Ring Algorithm</vt:lpstr>
      <vt:lpstr>Comparison of Election Algorithms</vt:lpstr>
      <vt:lpstr>Summary of Election Algorithms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Zeinab Fawzi Mohammed Khalifa</cp:lastModifiedBy>
  <cp:revision>2444</cp:revision>
  <dcterms:created xsi:type="dcterms:W3CDTF">2008-11-03T12:44:07Z</dcterms:created>
  <dcterms:modified xsi:type="dcterms:W3CDTF">2019-11-11T12:16:45Z</dcterms:modified>
</cp:coreProperties>
</file>