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tags/tag3.xml" ContentType="application/vnd.openxmlformats-officedocument.presentationml.tags+xml"/>
  <Override PartName="/ppt/notesSlides/notesSlide3.xml" ContentType="application/vnd.openxmlformats-officedocument.presentationml.notesSlide+xml"/>
  <Override PartName="/ppt/tags/tag4.xml" ContentType="application/vnd.openxmlformats-officedocument.presentationml.tags+xml"/>
  <Override PartName="/ppt/notesSlides/notesSlide4.xml" ContentType="application/vnd.openxmlformats-officedocument.presentationml.notesSlide+xml"/>
  <Override PartName="/ppt/tags/tag5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58" r:id="rId2"/>
    <p:sldId id="262" r:id="rId3"/>
    <p:sldId id="263" r:id="rId4"/>
    <p:sldId id="264" r:id="rId5"/>
    <p:sldId id="265" r:id="rId6"/>
    <p:sldId id="26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42" autoAdjust="0"/>
    <p:restoredTop sz="93156" autoAdjust="0"/>
  </p:normalViewPr>
  <p:slideViewPr>
    <p:cSldViewPr snapToGrid="0">
      <p:cViewPr>
        <p:scale>
          <a:sx n="125" d="100"/>
          <a:sy n="125" d="100"/>
        </p:scale>
        <p:origin x="1938" y="58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49092F-6DA5-40E8-9419-B540E0F79A23}" type="datetimeFigureOut">
              <a:rPr lang="en-US" smtClean="0"/>
              <a:t>11/12/2018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B08537-3E27-4D92-8719-CAE4279F44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4934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7C0301-1442-4BAA-84C7-59F08E51B62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8787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7C0301-1442-4BAA-84C7-59F08E51B62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111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7C0301-1442-4BAA-84C7-59F08E51B627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000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7C0301-1442-4BAA-84C7-59F08E51B62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9389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7C0301-1442-4BAA-84C7-59F08E51B627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390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3745BB-7CC8-4EFE-8FF0-FB109F50CE55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11/12/2018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E32B5A-84DE-4943-A27F-6639FBCE43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4032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3745BB-7CC8-4EFE-8FF0-FB109F50CE55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11/12/2018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E32B5A-84DE-4943-A27F-6639FBCE43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9694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3745BB-7CC8-4EFE-8FF0-FB109F50CE55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11/12/2018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E32B5A-84DE-4943-A27F-6639FBCE43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6879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lvl3pPr>
            <a:lvl4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lvl4pPr>
            <a:lvl5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defRPr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3745BB-7CC8-4EFE-8FF0-FB109F50CE55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11/12/2018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E32B5A-84DE-4943-A27F-6639FBCE43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77049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3745BB-7CC8-4EFE-8FF0-FB109F50CE55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11/12/2018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E32B5A-84DE-4943-A27F-6639FBCE43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7015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3745BB-7CC8-4EFE-8FF0-FB109F50CE55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11/12/2018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E32B5A-84DE-4943-A27F-6639FBCE43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5447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3745BB-7CC8-4EFE-8FF0-FB109F50CE55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11/12/2018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E32B5A-84DE-4943-A27F-6639FBCE43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63250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3745BB-7CC8-4EFE-8FF0-FB109F50CE55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11/12/2018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E32B5A-84DE-4943-A27F-6639FBCE43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0151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3745BB-7CC8-4EFE-8FF0-FB109F50CE55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11/12/2018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E32B5A-84DE-4943-A27F-6639FBCE43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1362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3745BB-7CC8-4EFE-8FF0-FB109F50CE55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11/12/2018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E32B5A-84DE-4943-A27F-6639FBCE43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94488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3745BB-7CC8-4EFE-8FF0-FB109F50CE55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11/12/2018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E32B5A-84DE-4943-A27F-6639FBCE43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6553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49731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93745BB-7CC8-4EFE-8FF0-FB109F50CE55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11/12/2018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E32B5A-84DE-4943-A27F-6639FBCE433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72C3E91-A4B8-4466-BE19-C1EFC896C77D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5713" y="6261856"/>
            <a:ext cx="2939107" cy="51216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30DF0402-5084-43DD-88E2-E9F17F9A1227}"/>
              </a:ext>
            </a:extLst>
          </p:cNvPr>
          <p:cNvSpPr/>
          <p:nvPr userDrawn="1"/>
        </p:nvSpPr>
        <p:spPr>
          <a:xfrm>
            <a:off x="12013069" y="0"/>
            <a:ext cx="179109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C1EB85C-F244-4D8D-9D32-4E7101B0B373}"/>
              </a:ext>
            </a:extLst>
          </p:cNvPr>
          <p:cNvSpPr/>
          <p:nvPr userDrawn="1"/>
        </p:nvSpPr>
        <p:spPr>
          <a:xfrm>
            <a:off x="11937653" y="0"/>
            <a:ext cx="84842" cy="6858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08369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5400" b="1" kern="1200" dirty="0">
          <a:solidFill>
            <a:srgbClr val="C00000"/>
          </a:solidFill>
          <a:latin typeface="Whitney-Light" panose="02000603040000020003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2">
                    <a:lumMod val="10000"/>
                  </a:schemeClr>
                </a:solidFill>
                <a:latin typeface="Whitney-Light" panose="02000603040000020003" pitchFamily="2" charset="0"/>
              </a:rPr>
              <a:t>15-440 </a:t>
            </a:r>
            <a:br>
              <a:rPr lang="en-US" dirty="0">
                <a:solidFill>
                  <a:schemeClr val="bg2">
                    <a:lumMod val="10000"/>
                  </a:schemeClr>
                </a:solidFill>
                <a:latin typeface="Whitney-Light" panose="02000603040000020003" pitchFamily="2" charset="0"/>
              </a:rPr>
            </a:br>
            <a:r>
              <a:rPr lang="en-US" dirty="0">
                <a:solidFill>
                  <a:schemeClr val="bg2">
                    <a:lumMod val="10000"/>
                  </a:schemeClr>
                </a:solidFill>
                <a:latin typeface="Whitney-Light" panose="02000603040000020003" pitchFamily="2" charset="0"/>
              </a:rPr>
              <a:t> Distributed Systems</a:t>
            </a:r>
            <a:br>
              <a:rPr lang="en-US" dirty="0">
                <a:solidFill>
                  <a:schemeClr val="bg2">
                    <a:lumMod val="10000"/>
                  </a:schemeClr>
                </a:solidFill>
                <a:latin typeface="Whitney-Light" panose="02000603040000020003" pitchFamily="2" charset="0"/>
              </a:rPr>
            </a:br>
            <a:r>
              <a:rPr lang="en-US" dirty="0">
                <a:latin typeface="Whitney-Light" panose="02000603040000020003" pitchFamily="2" charset="0"/>
              </a:rPr>
              <a:t>Collective Routines in MPI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endParaRPr lang="en-US" sz="3200" b="1" dirty="0">
              <a:latin typeface="Whitney-Light" panose="02000603040000020003" pitchFamily="2" charset="0"/>
            </a:endParaRPr>
          </a:p>
          <a:p>
            <a:endParaRPr lang="en-US" sz="3200" b="1" dirty="0">
              <a:latin typeface="Whitney-Light" panose="02000603040000020003" pitchFamily="2" charset="0"/>
            </a:endParaRPr>
          </a:p>
          <a:p>
            <a:r>
              <a:rPr lang="en-US" sz="3200" b="1" dirty="0">
                <a:solidFill>
                  <a:schemeClr val="bg1">
                    <a:lumMod val="50000"/>
                  </a:schemeClr>
                </a:solidFill>
                <a:latin typeface="Whitney-Light" panose="02000603040000020003" pitchFamily="2" charset="0"/>
              </a:rPr>
              <a:t>Tamim Jabban</a:t>
            </a:r>
          </a:p>
        </p:txBody>
      </p:sp>
    </p:spTree>
    <p:extLst>
      <p:ext uri="{BB962C8B-B14F-4D97-AF65-F5344CB8AC3E}">
        <p14:creationId xmlns:p14="http://schemas.microsoft.com/office/powerpoint/2010/main" val="2541413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5400" dirty="0">
                <a:solidFill>
                  <a:srgbClr val="C00000"/>
                </a:solidFill>
                <a:latin typeface="Whitney-Light" panose="02000603040000020003" pitchFamily="2" charset="0"/>
              </a:rPr>
              <a:t>Collective Communication</a:t>
            </a:r>
            <a:endParaRPr lang="en-US" sz="5400" dirty="0">
              <a:solidFill>
                <a:srgbClr val="C00000"/>
              </a:solidFill>
              <a:latin typeface="Whitney-Light" panose="02000603040000020003" pitchFamily="2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700" dirty="0">
                <a:latin typeface="Whitney-Light" panose="02000603040000020003" pitchFamily="2" charset="0"/>
              </a:rPr>
              <a:t>Collective communication allows you to exchange data among a group of processes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700" dirty="0">
                <a:latin typeface="Whitney-Light" panose="02000603040000020003" pitchFamily="2" charset="0"/>
              </a:rPr>
              <a:t>It must involve </a:t>
            </a:r>
            <a:r>
              <a:rPr lang="en-US" sz="2700" b="1" u="sng" dirty="0">
                <a:latin typeface="Whitney-Light" panose="02000603040000020003" pitchFamily="2" charset="0"/>
              </a:rPr>
              <a:t>all</a:t>
            </a:r>
            <a:r>
              <a:rPr lang="en-US" sz="2700" dirty="0">
                <a:latin typeface="Whitney-Light" panose="02000603040000020003" pitchFamily="2" charset="0"/>
              </a:rPr>
              <a:t> processes in the scope of a communicator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700" dirty="0">
                <a:latin typeface="Whitney-Light" panose="02000603040000020003" pitchFamily="2" charset="0"/>
              </a:rPr>
              <a:t>The communicator argument in a collective communication routine should specify which processes are involved in the communication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700" dirty="0">
                <a:latin typeface="Whitney-Light" panose="02000603040000020003" pitchFamily="2" charset="0"/>
              </a:rPr>
              <a:t>Hence, it is the programmer's responsibility to ensure that all processes within a communicator participate in any collective operation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Whitney-Light" panose="02000603040000020003" pitchFamily="2" charset="0"/>
              </a:rPr>
              <a:t> 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73798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5400" dirty="0">
                <a:solidFill>
                  <a:srgbClr val="C00000"/>
                </a:solidFill>
                <a:latin typeface="Whitney-Light" panose="02000603040000020003" pitchFamily="2" charset="0"/>
              </a:rPr>
              <a:t>Patterns of Collective Communication</a:t>
            </a:r>
            <a:endParaRPr lang="en-US" sz="5400" dirty="0">
              <a:solidFill>
                <a:srgbClr val="C00000"/>
              </a:solidFill>
              <a:latin typeface="Whitney-Light" panose="02000603040000020003" pitchFamily="2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838200" y="1825624"/>
            <a:ext cx="10497312" cy="4892809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Whitney-Light" panose="02000603040000020003" pitchFamily="2" charset="0"/>
              </a:rPr>
              <a:t>There are several patterns of collective communication:</a:t>
            </a:r>
          </a:p>
          <a:p>
            <a:pPr marL="800100" lvl="1" indent="-342900" algn="just">
              <a:buFontTx/>
              <a:buAutoNum type="arabicPeriod"/>
            </a:pPr>
            <a:r>
              <a:rPr lang="en-US" altLang="en-US" sz="1900" b="1" i="1" dirty="0">
                <a:solidFill>
                  <a:srgbClr val="7030A0"/>
                </a:solidFill>
                <a:latin typeface="Whitney-Light" panose="02000603040000020003" pitchFamily="2" charset="0"/>
              </a:rPr>
              <a:t>Broadcast</a:t>
            </a:r>
          </a:p>
          <a:p>
            <a:pPr marL="800100" lvl="1" indent="-342900" algn="just">
              <a:buFontTx/>
              <a:buAutoNum type="arabicPeriod"/>
            </a:pPr>
            <a:r>
              <a:rPr lang="en-US" altLang="en-US" sz="1900" b="1" i="1" dirty="0">
                <a:solidFill>
                  <a:srgbClr val="7030A0"/>
                </a:solidFill>
                <a:latin typeface="Whitney-Light" panose="02000603040000020003" pitchFamily="2" charset="0"/>
              </a:rPr>
              <a:t>Scatter </a:t>
            </a:r>
          </a:p>
          <a:p>
            <a:pPr marL="800100" lvl="1" indent="-342900" algn="just">
              <a:buFontTx/>
              <a:buAutoNum type="arabicPeriod"/>
            </a:pPr>
            <a:r>
              <a:rPr lang="en-US" altLang="en-US" sz="1900" b="1" i="1" dirty="0">
                <a:solidFill>
                  <a:srgbClr val="7030A0"/>
                </a:solidFill>
                <a:latin typeface="Whitney-Light" panose="02000603040000020003" pitchFamily="2" charset="0"/>
              </a:rPr>
              <a:t>Gather</a:t>
            </a:r>
          </a:p>
          <a:p>
            <a:pPr marL="800100" lvl="1" indent="-342900" algn="just">
              <a:buFontTx/>
              <a:buAutoNum type="arabicPeriod"/>
            </a:pPr>
            <a:r>
              <a:rPr lang="en-US" altLang="en-US" sz="1900" b="1" i="1" dirty="0" err="1">
                <a:solidFill>
                  <a:srgbClr val="7030A0"/>
                </a:solidFill>
                <a:latin typeface="Whitney-Light" panose="02000603040000020003" pitchFamily="2" charset="0"/>
              </a:rPr>
              <a:t>Allgather</a:t>
            </a:r>
            <a:endParaRPr lang="en-US" altLang="en-US" sz="1900" b="1" i="1" dirty="0">
              <a:solidFill>
                <a:srgbClr val="7030A0"/>
              </a:solidFill>
              <a:latin typeface="Whitney-Light" panose="02000603040000020003" pitchFamily="2" charset="0"/>
            </a:endParaRPr>
          </a:p>
          <a:p>
            <a:pPr marL="800100" lvl="1" indent="-342900" algn="just">
              <a:buFontTx/>
              <a:buAutoNum type="arabicPeriod"/>
            </a:pPr>
            <a:r>
              <a:rPr lang="en-US" altLang="en-US" sz="1900" b="1" i="1" dirty="0" err="1">
                <a:solidFill>
                  <a:srgbClr val="7030A0"/>
                </a:solidFill>
                <a:latin typeface="Whitney-Light" panose="02000603040000020003" pitchFamily="2" charset="0"/>
              </a:rPr>
              <a:t>Alltoall</a:t>
            </a:r>
            <a:endParaRPr lang="en-US" altLang="en-US" sz="1900" b="1" i="1" dirty="0">
              <a:solidFill>
                <a:srgbClr val="7030A0"/>
              </a:solidFill>
              <a:latin typeface="Whitney-Light" panose="02000603040000020003" pitchFamily="2" charset="0"/>
            </a:endParaRPr>
          </a:p>
          <a:p>
            <a:pPr marL="800100" lvl="1" indent="-342900" algn="just">
              <a:buFontTx/>
              <a:buAutoNum type="arabicPeriod"/>
            </a:pPr>
            <a:r>
              <a:rPr lang="en-US" altLang="en-US" sz="1900" b="1" i="1" dirty="0">
                <a:solidFill>
                  <a:srgbClr val="7030A0"/>
                </a:solidFill>
                <a:latin typeface="Whitney-Light" panose="02000603040000020003" pitchFamily="2" charset="0"/>
              </a:rPr>
              <a:t>Reduce</a:t>
            </a:r>
          </a:p>
          <a:p>
            <a:pPr marL="800100" lvl="1" indent="-342900" algn="just">
              <a:buFontTx/>
              <a:buAutoNum type="arabicPeriod"/>
            </a:pPr>
            <a:r>
              <a:rPr lang="en-US" altLang="en-US" sz="1900" b="1" i="1" dirty="0" err="1">
                <a:solidFill>
                  <a:srgbClr val="7030A0"/>
                </a:solidFill>
                <a:latin typeface="Whitney-Light" panose="02000603040000020003" pitchFamily="2" charset="0"/>
              </a:rPr>
              <a:t>Allreduce</a:t>
            </a:r>
            <a:endParaRPr lang="en-US" altLang="en-US" sz="1900" b="1" i="1" dirty="0">
              <a:solidFill>
                <a:srgbClr val="7030A0"/>
              </a:solidFill>
              <a:latin typeface="Whitney-Light" panose="02000603040000020003" pitchFamily="2" charset="0"/>
            </a:endParaRPr>
          </a:p>
          <a:p>
            <a:pPr marL="800100" lvl="1" indent="-342900" algn="just">
              <a:buFontTx/>
              <a:buAutoNum type="arabicPeriod"/>
            </a:pPr>
            <a:r>
              <a:rPr lang="en-US" altLang="en-US" sz="1900" b="1" i="1" dirty="0">
                <a:solidFill>
                  <a:srgbClr val="7030A0"/>
                </a:solidFill>
                <a:latin typeface="Whitney-Light" panose="02000603040000020003" pitchFamily="2" charset="0"/>
              </a:rPr>
              <a:t>Scan</a:t>
            </a:r>
          </a:p>
          <a:p>
            <a:pPr marL="800100" lvl="1" indent="-342900" algn="just">
              <a:buFontTx/>
              <a:buAutoNum type="arabicPeriod"/>
            </a:pPr>
            <a:r>
              <a:rPr lang="en-US" altLang="en-US" sz="1900" b="1" i="1" dirty="0" err="1">
                <a:solidFill>
                  <a:srgbClr val="7030A0"/>
                </a:solidFill>
                <a:latin typeface="Whitney-Light" panose="02000603040000020003" pitchFamily="2" charset="0"/>
              </a:rPr>
              <a:t>Reducescatter</a:t>
            </a:r>
            <a:endParaRPr lang="en-US" altLang="en-US" sz="1900" b="1" i="1" dirty="0">
              <a:solidFill>
                <a:srgbClr val="7030A0"/>
              </a:solidFill>
              <a:latin typeface="Whitney-Light" panose="02000603040000020003" pitchFamily="2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endParaRPr lang="en-US" sz="2300" dirty="0">
              <a:latin typeface="Whitney-Light" panose="02000603040000020003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Whitney-Light" panose="02000603040000020003" pitchFamily="2" charset="0"/>
              </a:rPr>
              <a:t> 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84120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5400" dirty="0">
                <a:solidFill>
                  <a:srgbClr val="C00000"/>
                </a:solidFill>
                <a:latin typeface="Whitney-Light" panose="02000603040000020003" pitchFamily="2" charset="0"/>
              </a:rPr>
              <a:t>Patterns of Collective Communication</a:t>
            </a:r>
            <a:endParaRPr lang="en-US" sz="5400" dirty="0">
              <a:solidFill>
                <a:srgbClr val="C00000"/>
              </a:solidFill>
              <a:latin typeface="Whitney-Light" panose="02000603040000020003" pitchFamily="2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Whitney-Light" panose="02000603040000020003" pitchFamily="2" charset="0"/>
              </a:rPr>
              <a:t>There are several patterns of collective communication:</a:t>
            </a:r>
          </a:p>
          <a:p>
            <a:pPr marL="800100" lvl="1" indent="-342900" algn="just">
              <a:buFontTx/>
              <a:buAutoNum type="arabicPeriod"/>
            </a:pPr>
            <a:r>
              <a:rPr lang="en-US" altLang="en-US" sz="1900" b="1" i="1" dirty="0">
                <a:solidFill>
                  <a:schemeClr val="bg1">
                    <a:lumMod val="75000"/>
                  </a:schemeClr>
                </a:solidFill>
                <a:latin typeface="Whitney-Light" panose="02000603040000020003" pitchFamily="2" charset="0"/>
              </a:rPr>
              <a:t>Broadcast</a:t>
            </a:r>
          </a:p>
          <a:p>
            <a:pPr marL="800100" lvl="1" indent="-342900" algn="just">
              <a:buFontTx/>
              <a:buAutoNum type="arabicPeriod"/>
            </a:pPr>
            <a:r>
              <a:rPr lang="en-US" altLang="en-US" sz="1900" b="1" i="1" u="sng" dirty="0">
                <a:solidFill>
                  <a:srgbClr val="7030A0"/>
                </a:solidFill>
                <a:latin typeface="Whitney-Light" panose="02000603040000020003" pitchFamily="2" charset="0"/>
              </a:rPr>
              <a:t>Scatter </a:t>
            </a:r>
          </a:p>
          <a:p>
            <a:pPr marL="800100" lvl="1" indent="-342900" algn="just">
              <a:buFontTx/>
              <a:buAutoNum type="arabicPeriod"/>
            </a:pPr>
            <a:r>
              <a:rPr lang="en-US" altLang="en-US" sz="1900" b="1" i="1" u="sng" dirty="0">
                <a:solidFill>
                  <a:srgbClr val="7030A0"/>
                </a:solidFill>
                <a:latin typeface="Whitney-Light" panose="02000603040000020003" pitchFamily="2" charset="0"/>
              </a:rPr>
              <a:t>Gather</a:t>
            </a:r>
          </a:p>
          <a:p>
            <a:pPr marL="800100" lvl="1" indent="-342900" algn="just">
              <a:buFontTx/>
              <a:buAutoNum type="arabicPeriod"/>
            </a:pPr>
            <a:r>
              <a:rPr lang="en-US" altLang="en-US" sz="1900" b="1" i="1" dirty="0" err="1">
                <a:solidFill>
                  <a:schemeClr val="bg1">
                    <a:lumMod val="75000"/>
                  </a:schemeClr>
                </a:solidFill>
                <a:latin typeface="Whitney-Light" panose="02000603040000020003" pitchFamily="2" charset="0"/>
              </a:rPr>
              <a:t>Allgather</a:t>
            </a:r>
            <a:endParaRPr lang="en-US" altLang="en-US" sz="1900" b="1" i="1" dirty="0">
              <a:solidFill>
                <a:schemeClr val="bg1">
                  <a:lumMod val="75000"/>
                </a:schemeClr>
              </a:solidFill>
              <a:latin typeface="Whitney-Light" panose="02000603040000020003" pitchFamily="2" charset="0"/>
            </a:endParaRPr>
          </a:p>
          <a:p>
            <a:pPr marL="800100" lvl="1" indent="-342900" algn="just">
              <a:buFontTx/>
              <a:buAutoNum type="arabicPeriod"/>
            </a:pPr>
            <a:r>
              <a:rPr lang="en-US" altLang="en-US" sz="1900" b="1" i="1" dirty="0" err="1">
                <a:solidFill>
                  <a:schemeClr val="bg1">
                    <a:lumMod val="75000"/>
                  </a:schemeClr>
                </a:solidFill>
                <a:latin typeface="Whitney-Light" panose="02000603040000020003" pitchFamily="2" charset="0"/>
              </a:rPr>
              <a:t>Alltoall</a:t>
            </a:r>
            <a:endParaRPr lang="en-US" altLang="en-US" sz="1900" b="1" i="1" dirty="0">
              <a:solidFill>
                <a:schemeClr val="bg1">
                  <a:lumMod val="75000"/>
                </a:schemeClr>
              </a:solidFill>
              <a:latin typeface="Whitney-Light" panose="02000603040000020003" pitchFamily="2" charset="0"/>
            </a:endParaRPr>
          </a:p>
          <a:p>
            <a:pPr marL="800100" lvl="1" indent="-342900" algn="just">
              <a:buFontTx/>
              <a:buAutoNum type="arabicPeriod"/>
            </a:pPr>
            <a:r>
              <a:rPr lang="en-US" altLang="en-US" sz="1900" b="1" i="1" u="sng" dirty="0">
                <a:solidFill>
                  <a:srgbClr val="7030A0"/>
                </a:solidFill>
                <a:latin typeface="Whitney-Light" panose="02000603040000020003" pitchFamily="2" charset="0"/>
              </a:rPr>
              <a:t>Reduce</a:t>
            </a:r>
          </a:p>
          <a:p>
            <a:pPr marL="800100" lvl="1" indent="-342900" algn="just">
              <a:buFontTx/>
              <a:buAutoNum type="arabicPeriod"/>
            </a:pPr>
            <a:r>
              <a:rPr lang="en-US" altLang="en-US" sz="1900" b="1" i="1" u="sng" dirty="0" err="1">
                <a:solidFill>
                  <a:srgbClr val="7030A0"/>
                </a:solidFill>
                <a:latin typeface="Whitney-Light" panose="02000603040000020003" pitchFamily="2" charset="0"/>
              </a:rPr>
              <a:t>Allreduce</a:t>
            </a:r>
            <a:endParaRPr lang="en-US" altLang="en-US" sz="1900" b="1" i="1" u="sng" dirty="0">
              <a:solidFill>
                <a:srgbClr val="7030A0"/>
              </a:solidFill>
              <a:latin typeface="Whitney-Light" panose="02000603040000020003" pitchFamily="2" charset="0"/>
            </a:endParaRPr>
          </a:p>
          <a:p>
            <a:pPr marL="800100" lvl="1" indent="-342900" algn="just">
              <a:buFontTx/>
              <a:buAutoNum type="arabicPeriod"/>
            </a:pPr>
            <a:r>
              <a:rPr lang="en-US" altLang="en-US" sz="1900" b="1" i="1" dirty="0">
                <a:solidFill>
                  <a:schemeClr val="bg1">
                    <a:lumMod val="75000"/>
                  </a:schemeClr>
                </a:solidFill>
                <a:latin typeface="Whitney-Light" panose="02000603040000020003" pitchFamily="2" charset="0"/>
              </a:rPr>
              <a:t>Scan</a:t>
            </a:r>
          </a:p>
          <a:p>
            <a:pPr marL="800100" lvl="1" indent="-342900" algn="just">
              <a:buFontTx/>
              <a:buAutoNum type="arabicPeriod"/>
            </a:pPr>
            <a:r>
              <a:rPr lang="en-US" altLang="en-US" sz="1900" b="1" i="1" dirty="0" err="1">
                <a:solidFill>
                  <a:schemeClr val="bg1">
                    <a:lumMod val="75000"/>
                  </a:schemeClr>
                </a:solidFill>
                <a:latin typeface="Whitney-Light" panose="02000603040000020003" pitchFamily="2" charset="0"/>
              </a:rPr>
              <a:t>Reducescatter</a:t>
            </a:r>
            <a:endParaRPr lang="en-US" altLang="en-US" sz="1900" b="1" i="1" dirty="0">
              <a:solidFill>
                <a:schemeClr val="bg1">
                  <a:lumMod val="75000"/>
                </a:schemeClr>
              </a:solidFill>
              <a:latin typeface="Whitney-Light" panose="02000603040000020003" pitchFamily="2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endParaRPr lang="en-US" sz="2300" dirty="0">
              <a:solidFill>
                <a:schemeClr val="bg1">
                  <a:lumMod val="75000"/>
                </a:schemeClr>
              </a:solidFill>
              <a:latin typeface="Whitney-Light" panose="02000603040000020003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977217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Whitney-Light" panose="02000603040000020003" pitchFamily="2" charset="0"/>
              </a:rPr>
              <a:t> 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205768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5400" dirty="0">
                <a:solidFill>
                  <a:srgbClr val="C00000"/>
                </a:solidFill>
                <a:latin typeface="Whitney-Light" panose="02000603040000020003" pitchFamily="2" charset="0"/>
              </a:rPr>
              <a:t>Scatter and Gather</a:t>
            </a:r>
            <a:endParaRPr lang="en-US" sz="5400" dirty="0">
              <a:solidFill>
                <a:srgbClr val="C00000"/>
              </a:solidFill>
              <a:latin typeface="Whitney-Light" panose="02000603040000020003" pitchFamily="2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000" b="1" i="1" u="sng" dirty="0">
                <a:solidFill>
                  <a:srgbClr val="7030A0"/>
                </a:solidFill>
                <a:latin typeface="Whitney-Light" panose="02000603040000020003" pitchFamily="2" charset="0"/>
              </a:rPr>
              <a:t>Scatter</a:t>
            </a:r>
            <a:r>
              <a:rPr lang="en-US" sz="2000" dirty="0">
                <a:solidFill>
                  <a:srgbClr val="7030A0"/>
                </a:solidFill>
                <a:latin typeface="Whitney-Light" panose="02000603040000020003" pitchFamily="2" charset="0"/>
              </a:rPr>
              <a:t> </a:t>
            </a:r>
            <a:r>
              <a:rPr lang="en-US" sz="2000" dirty="0">
                <a:latin typeface="Whitney-Light" panose="02000603040000020003" pitchFamily="2" charset="0"/>
              </a:rPr>
              <a:t>distributes distinct messages from a single source task to each task in the group</a:t>
            </a: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US" sz="2000" b="1" i="1" u="sng" dirty="0">
                <a:solidFill>
                  <a:srgbClr val="7030A0"/>
                </a:solidFill>
                <a:latin typeface="Whitney-Light" panose="02000603040000020003" pitchFamily="2" charset="0"/>
              </a:rPr>
              <a:t>Gather</a:t>
            </a:r>
            <a:r>
              <a:rPr lang="en-US" sz="2000" dirty="0">
                <a:solidFill>
                  <a:srgbClr val="7030A0"/>
                </a:solidFill>
                <a:latin typeface="Whitney-Light" panose="02000603040000020003" pitchFamily="2" charset="0"/>
              </a:rPr>
              <a:t> </a:t>
            </a:r>
            <a:r>
              <a:rPr lang="en-US" sz="2000" dirty="0">
                <a:latin typeface="Whitney-Light" panose="02000603040000020003" pitchFamily="2" charset="0"/>
              </a:rPr>
              <a:t>gathers distinct messages from each task in the group to a single destination task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endParaRPr lang="en-US" sz="1800" dirty="0">
              <a:latin typeface="Whitney-Light" panose="02000603040000020003" pitchFamily="2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endParaRPr lang="en-US" sz="1800" dirty="0">
              <a:latin typeface="Whitney-Light" panose="02000603040000020003" pitchFamily="2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endParaRPr lang="en-US" sz="1800" dirty="0">
              <a:latin typeface="Whitney-Light" panose="02000603040000020003" pitchFamily="2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endParaRPr lang="en-US" sz="1800" dirty="0">
              <a:latin typeface="Whitney-Light" panose="02000603040000020003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545413" y="28137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Whitney-Light" panose="02000603040000020003" pitchFamily="2" charset="0"/>
              </a:rPr>
              <a:t> </a:t>
            </a:r>
            <a:endParaRPr lang="en-US" dirty="0"/>
          </a:p>
        </p:txBody>
      </p:sp>
      <p:graphicFrame>
        <p:nvGraphicFramePr>
          <p:cNvPr id="33" name="Table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2554760"/>
              </p:ext>
            </p:extLst>
          </p:nvPr>
        </p:nvGraphicFramePr>
        <p:xfrm>
          <a:off x="3225796" y="3200918"/>
          <a:ext cx="1524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4" name="TextBox 2"/>
          <p:cNvSpPr txBox="1">
            <a:spLocks noChangeArrowheads="1"/>
          </p:cNvSpPr>
          <p:nvPr/>
        </p:nvSpPr>
        <p:spPr bwMode="auto">
          <a:xfrm>
            <a:off x="2930522" y="320091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35" name="TextBox 7"/>
          <p:cNvSpPr txBox="1">
            <a:spLocks noChangeArrowheads="1"/>
          </p:cNvSpPr>
          <p:nvPr/>
        </p:nvSpPr>
        <p:spPr bwMode="auto">
          <a:xfrm>
            <a:off x="2920997" y="3578744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36" name="TextBox 8"/>
          <p:cNvSpPr txBox="1">
            <a:spLocks noChangeArrowheads="1"/>
          </p:cNvSpPr>
          <p:nvPr/>
        </p:nvSpPr>
        <p:spPr bwMode="auto">
          <a:xfrm>
            <a:off x="2920997" y="3959744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37" name="TextBox 9"/>
          <p:cNvSpPr txBox="1">
            <a:spLocks noChangeArrowheads="1"/>
          </p:cNvSpPr>
          <p:nvPr/>
        </p:nvSpPr>
        <p:spPr bwMode="auto">
          <a:xfrm>
            <a:off x="2920997" y="4340744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3759196" y="2972318"/>
            <a:ext cx="990600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12"/>
          <p:cNvSpPr txBox="1">
            <a:spLocks noChangeArrowheads="1"/>
          </p:cNvSpPr>
          <p:nvPr/>
        </p:nvSpPr>
        <p:spPr bwMode="auto">
          <a:xfrm>
            <a:off x="3301997" y="2816744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>
            <a:off x="2616196" y="3959744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15"/>
          <p:cNvSpPr txBox="1">
            <a:spLocks noChangeArrowheads="1"/>
          </p:cNvSpPr>
          <p:nvPr/>
        </p:nvSpPr>
        <p:spPr bwMode="auto">
          <a:xfrm rot="16200000">
            <a:off x="2293934" y="3408881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5054596" y="3732730"/>
            <a:ext cx="1219200" cy="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>
            <a:spLocks noChangeArrowheads="1"/>
          </p:cNvSpPr>
          <p:nvPr/>
        </p:nvSpPr>
        <p:spPr bwMode="auto">
          <a:xfrm>
            <a:off x="5226047" y="3350144"/>
            <a:ext cx="608013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rgbClr val="C00000"/>
                </a:solidFill>
              </a:rPr>
              <a:t>Scatter</a:t>
            </a:r>
          </a:p>
        </p:txBody>
      </p:sp>
      <p:graphicFrame>
        <p:nvGraphicFramePr>
          <p:cNvPr id="44" name="Table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7531129"/>
              </p:ext>
            </p:extLst>
          </p:nvPr>
        </p:nvGraphicFramePr>
        <p:xfrm>
          <a:off x="7340596" y="3204093"/>
          <a:ext cx="1524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5" name="TextBox 44"/>
          <p:cNvSpPr txBox="1">
            <a:spLocks noChangeArrowheads="1"/>
          </p:cNvSpPr>
          <p:nvPr/>
        </p:nvSpPr>
        <p:spPr bwMode="auto">
          <a:xfrm>
            <a:off x="7045322" y="3204094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7035797" y="358191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47" name="TextBox 46"/>
          <p:cNvSpPr txBox="1">
            <a:spLocks noChangeArrowheads="1"/>
          </p:cNvSpPr>
          <p:nvPr/>
        </p:nvSpPr>
        <p:spPr bwMode="auto">
          <a:xfrm>
            <a:off x="7035797" y="396291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7035797" y="434391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7873996" y="2975493"/>
            <a:ext cx="990600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7416797" y="2819919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51" name="Straight Arrow Connector 50"/>
          <p:cNvCxnSpPr/>
          <p:nvPr/>
        </p:nvCxnSpPr>
        <p:spPr>
          <a:xfrm>
            <a:off x="6730996" y="3962919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>
            <a:spLocks noChangeArrowheads="1"/>
          </p:cNvSpPr>
          <p:nvPr/>
        </p:nvSpPr>
        <p:spPr bwMode="auto">
          <a:xfrm rot="16200000">
            <a:off x="6408734" y="3412056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1058333" y="4899771"/>
            <a:ext cx="9855200" cy="523875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 err="1">
                <a:solidFill>
                  <a:schemeClr val="bg1"/>
                </a:solidFill>
              </a:rPr>
              <a:t>int</a:t>
            </a:r>
            <a:r>
              <a:rPr lang="en-US" altLang="en-US" sz="1400" dirty="0">
                <a:solidFill>
                  <a:schemeClr val="bg1"/>
                </a:solidFill>
              </a:rPr>
              <a:t> </a:t>
            </a:r>
            <a:r>
              <a:rPr lang="en-US" altLang="en-US" sz="1400" dirty="0" err="1">
                <a:solidFill>
                  <a:schemeClr val="bg1"/>
                </a:solidFill>
              </a:rPr>
              <a:t>MPI_Scatter</a:t>
            </a:r>
            <a:r>
              <a:rPr lang="en-US" altLang="en-US" sz="1400" dirty="0">
                <a:solidFill>
                  <a:schemeClr val="bg1"/>
                </a:solidFill>
              </a:rPr>
              <a:t> ( void *</a:t>
            </a:r>
            <a:r>
              <a:rPr lang="en-US" altLang="en-US" sz="1400" b="1" dirty="0" err="1">
                <a:solidFill>
                  <a:schemeClr val="bg1"/>
                </a:solidFill>
              </a:rPr>
              <a:t>sendbuf</a:t>
            </a:r>
            <a:r>
              <a:rPr lang="en-US" altLang="en-US" sz="1400" dirty="0">
                <a:solidFill>
                  <a:schemeClr val="bg1"/>
                </a:solidFill>
              </a:rPr>
              <a:t>, </a:t>
            </a:r>
            <a:r>
              <a:rPr lang="en-US" altLang="en-US" sz="1400" dirty="0" err="1">
                <a:solidFill>
                  <a:schemeClr val="bg1"/>
                </a:solidFill>
              </a:rPr>
              <a:t>int</a:t>
            </a:r>
            <a:r>
              <a:rPr lang="en-US" altLang="en-US" sz="1400" dirty="0">
                <a:solidFill>
                  <a:schemeClr val="bg1"/>
                </a:solidFill>
              </a:rPr>
              <a:t> </a:t>
            </a:r>
            <a:r>
              <a:rPr lang="en-US" altLang="en-US" sz="1400" b="1" dirty="0" err="1">
                <a:solidFill>
                  <a:schemeClr val="bg1"/>
                </a:solidFill>
              </a:rPr>
              <a:t>sendcnt</a:t>
            </a:r>
            <a:r>
              <a:rPr lang="en-US" altLang="en-US" sz="1400" dirty="0">
                <a:solidFill>
                  <a:schemeClr val="bg1"/>
                </a:solidFill>
              </a:rPr>
              <a:t>, </a:t>
            </a:r>
            <a:r>
              <a:rPr lang="en-US" altLang="en-US" sz="1400" dirty="0" err="1">
                <a:solidFill>
                  <a:schemeClr val="bg1"/>
                </a:solidFill>
              </a:rPr>
              <a:t>MPI_Datatype</a:t>
            </a:r>
            <a:r>
              <a:rPr lang="en-US" altLang="en-US" sz="1400" dirty="0">
                <a:solidFill>
                  <a:schemeClr val="bg1"/>
                </a:solidFill>
              </a:rPr>
              <a:t> </a:t>
            </a:r>
            <a:r>
              <a:rPr lang="en-US" altLang="en-US" sz="1400" b="1" dirty="0" err="1">
                <a:solidFill>
                  <a:schemeClr val="bg1"/>
                </a:solidFill>
              </a:rPr>
              <a:t>sendtype</a:t>
            </a:r>
            <a:r>
              <a:rPr lang="en-US" altLang="en-US" sz="1400" dirty="0">
                <a:solidFill>
                  <a:schemeClr val="bg1"/>
                </a:solidFill>
              </a:rPr>
              <a:t>, void *</a:t>
            </a:r>
            <a:r>
              <a:rPr lang="en-US" altLang="en-US" sz="1400" b="1" dirty="0" err="1">
                <a:solidFill>
                  <a:schemeClr val="bg1"/>
                </a:solidFill>
              </a:rPr>
              <a:t>recvbuf</a:t>
            </a:r>
            <a:r>
              <a:rPr lang="en-US" altLang="en-US" sz="1400" dirty="0">
                <a:solidFill>
                  <a:schemeClr val="bg1"/>
                </a:solidFill>
              </a:rPr>
              <a:t>, </a:t>
            </a:r>
            <a:r>
              <a:rPr lang="en-US" altLang="en-US" sz="1400" dirty="0" err="1">
                <a:solidFill>
                  <a:schemeClr val="bg1"/>
                </a:solidFill>
              </a:rPr>
              <a:t>int</a:t>
            </a:r>
            <a:r>
              <a:rPr lang="en-US" altLang="en-US" sz="1400" dirty="0">
                <a:solidFill>
                  <a:schemeClr val="bg1"/>
                </a:solidFill>
              </a:rPr>
              <a:t> </a:t>
            </a:r>
            <a:r>
              <a:rPr lang="en-US" altLang="en-US" sz="1400" b="1" dirty="0" err="1">
                <a:solidFill>
                  <a:schemeClr val="bg1"/>
                </a:solidFill>
              </a:rPr>
              <a:t>recvcnt</a:t>
            </a:r>
            <a:r>
              <a:rPr lang="en-US" altLang="en-US" sz="1400" dirty="0">
                <a:solidFill>
                  <a:schemeClr val="bg1"/>
                </a:solidFill>
              </a:rPr>
              <a:t>,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solidFill>
                  <a:schemeClr val="bg1"/>
                </a:solidFill>
              </a:rPr>
              <a:t>				     	</a:t>
            </a:r>
            <a:r>
              <a:rPr lang="en-US" altLang="en-US" sz="1400" dirty="0" err="1">
                <a:solidFill>
                  <a:schemeClr val="bg1"/>
                </a:solidFill>
              </a:rPr>
              <a:t>MPI_Datatype</a:t>
            </a:r>
            <a:r>
              <a:rPr lang="en-US" altLang="en-US" sz="1400" dirty="0">
                <a:solidFill>
                  <a:schemeClr val="bg1"/>
                </a:solidFill>
              </a:rPr>
              <a:t> </a:t>
            </a:r>
            <a:r>
              <a:rPr lang="en-US" altLang="en-US" sz="1400" b="1" dirty="0" err="1">
                <a:solidFill>
                  <a:schemeClr val="bg1"/>
                </a:solidFill>
              </a:rPr>
              <a:t>recvtype</a:t>
            </a:r>
            <a:r>
              <a:rPr lang="en-US" altLang="en-US" sz="1400" dirty="0">
                <a:solidFill>
                  <a:schemeClr val="bg1"/>
                </a:solidFill>
              </a:rPr>
              <a:t>, </a:t>
            </a:r>
            <a:r>
              <a:rPr lang="en-US" altLang="en-US" sz="1400" dirty="0" err="1">
                <a:solidFill>
                  <a:schemeClr val="bg1"/>
                </a:solidFill>
              </a:rPr>
              <a:t>int</a:t>
            </a:r>
            <a:r>
              <a:rPr lang="en-US" altLang="en-US" sz="1400" dirty="0">
                <a:solidFill>
                  <a:schemeClr val="bg1"/>
                </a:solidFill>
              </a:rPr>
              <a:t> </a:t>
            </a:r>
            <a:r>
              <a:rPr lang="en-US" altLang="en-US" sz="1400" b="1" dirty="0">
                <a:solidFill>
                  <a:schemeClr val="bg1"/>
                </a:solidFill>
              </a:rPr>
              <a:t>root</a:t>
            </a:r>
            <a:r>
              <a:rPr lang="en-US" altLang="en-US" sz="1400" dirty="0">
                <a:solidFill>
                  <a:schemeClr val="bg1"/>
                </a:solidFill>
              </a:rPr>
              <a:t>, </a:t>
            </a:r>
            <a:r>
              <a:rPr lang="en-US" altLang="en-US" sz="1400" dirty="0" err="1">
                <a:solidFill>
                  <a:schemeClr val="bg1"/>
                </a:solidFill>
              </a:rPr>
              <a:t>MPI_Comm</a:t>
            </a:r>
            <a:r>
              <a:rPr lang="en-US" altLang="en-US" sz="1400" dirty="0">
                <a:solidFill>
                  <a:schemeClr val="bg1"/>
                </a:solidFill>
              </a:rPr>
              <a:t> </a:t>
            </a:r>
            <a:r>
              <a:rPr lang="en-US" altLang="en-US" sz="1400" b="1" dirty="0" err="1">
                <a:solidFill>
                  <a:schemeClr val="bg1"/>
                </a:solidFill>
              </a:rPr>
              <a:t>comm</a:t>
            </a:r>
            <a:r>
              <a:rPr lang="en-US" altLang="en-US" sz="1400" dirty="0">
                <a:solidFill>
                  <a:schemeClr val="bg1"/>
                </a:solidFill>
              </a:rPr>
              <a:t> ) </a:t>
            </a:r>
          </a:p>
        </p:txBody>
      </p:sp>
      <p:cxnSp>
        <p:nvCxnSpPr>
          <p:cNvPr id="54" name="Straight Arrow Connector 53"/>
          <p:cNvCxnSpPr/>
          <p:nvPr/>
        </p:nvCxnSpPr>
        <p:spPr>
          <a:xfrm flipH="1">
            <a:off x="4978396" y="4304231"/>
            <a:ext cx="1295400" cy="3175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5238746" y="4364556"/>
            <a:ext cx="5778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rgbClr val="00B050"/>
                </a:solidFill>
              </a:rPr>
              <a:t>Gather</a:t>
            </a: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1060704" y="5518899"/>
            <a:ext cx="9857232" cy="523875"/>
          </a:xfrm>
          <a:prstGeom prst="rect">
            <a:avLst/>
          </a:pr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 err="1">
                <a:solidFill>
                  <a:schemeClr val="tx1"/>
                </a:solidFill>
              </a:rPr>
              <a:t>int</a:t>
            </a:r>
            <a:r>
              <a:rPr lang="en-US" altLang="en-US" sz="1400" dirty="0">
                <a:solidFill>
                  <a:schemeClr val="tx1"/>
                </a:solidFill>
              </a:rPr>
              <a:t> </a:t>
            </a:r>
            <a:r>
              <a:rPr lang="en-US" altLang="en-US" sz="1400" dirty="0" err="1">
                <a:solidFill>
                  <a:schemeClr val="tx1"/>
                </a:solidFill>
              </a:rPr>
              <a:t>MPI_Gather</a:t>
            </a:r>
            <a:r>
              <a:rPr lang="en-US" altLang="en-US" sz="1400" dirty="0">
                <a:solidFill>
                  <a:schemeClr val="tx1"/>
                </a:solidFill>
              </a:rPr>
              <a:t> ( void *</a:t>
            </a:r>
            <a:r>
              <a:rPr lang="en-US" altLang="en-US" sz="1400" b="1" dirty="0" err="1">
                <a:solidFill>
                  <a:schemeClr val="tx1"/>
                </a:solidFill>
              </a:rPr>
              <a:t>sendbuf</a:t>
            </a:r>
            <a:r>
              <a:rPr lang="en-US" altLang="en-US" sz="1400" dirty="0">
                <a:solidFill>
                  <a:schemeClr val="tx1"/>
                </a:solidFill>
              </a:rPr>
              <a:t>, </a:t>
            </a:r>
            <a:r>
              <a:rPr lang="en-US" altLang="en-US" sz="1400" dirty="0" err="1">
                <a:solidFill>
                  <a:schemeClr val="tx1"/>
                </a:solidFill>
              </a:rPr>
              <a:t>int</a:t>
            </a:r>
            <a:r>
              <a:rPr lang="en-US" altLang="en-US" sz="1400" dirty="0">
                <a:solidFill>
                  <a:schemeClr val="tx1"/>
                </a:solidFill>
              </a:rPr>
              <a:t> </a:t>
            </a:r>
            <a:r>
              <a:rPr lang="en-US" altLang="en-US" sz="1400" b="1" dirty="0" err="1">
                <a:solidFill>
                  <a:schemeClr val="tx1"/>
                </a:solidFill>
              </a:rPr>
              <a:t>sendcnt</a:t>
            </a:r>
            <a:r>
              <a:rPr lang="en-US" altLang="en-US" sz="1400" dirty="0">
                <a:solidFill>
                  <a:schemeClr val="tx1"/>
                </a:solidFill>
              </a:rPr>
              <a:t>, </a:t>
            </a:r>
            <a:r>
              <a:rPr lang="en-US" altLang="en-US" sz="1400" dirty="0" err="1">
                <a:solidFill>
                  <a:schemeClr val="tx1"/>
                </a:solidFill>
              </a:rPr>
              <a:t>MPI_Datatype</a:t>
            </a:r>
            <a:r>
              <a:rPr lang="en-US" altLang="en-US" sz="1400" dirty="0">
                <a:solidFill>
                  <a:schemeClr val="tx1"/>
                </a:solidFill>
              </a:rPr>
              <a:t> </a:t>
            </a:r>
            <a:r>
              <a:rPr lang="en-US" altLang="en-US" sz="1400" b="1" dirty="0" err="1">
                <a:solidFill>
                  <a:schemeClr val="tx1"/>
                </a:solidFill>
              </a:rPr>
              <a:t>sendtype</a:t>
            </a:r>
            <a:r>
              <a:rPr lang="en-US" altLang="en-US" sz="1400" dirty="0">
                <a:solidFill>
                  <a:schemeClr val="tx1"/>
                </a:solidFill>
              </a:rPr>
              <a:t>, void *</a:t>
            </a:r>
            <a:r>
              <a:rPr lang="en-US" altLang="en-US" sz="1400" b="1" dirty="0" err="1">
                <a:solidFill>
                  <a:schemeClr val="tx1"/>
                </a:solidFill>
              </a:rPr>
              <a:t>recvbuf</a:t>
            </a:r>
            <a:r>
              <a:rPr lang="en-US" altLang="en-US" sz="1400" dirty="0">
                <a:solidFill>
                  <a:schemeClr val="tx1"/>
                </a:solidFill>
              </a:rPr>
              <a:t>, </a:t>
            </a:r>
            <a:r>
              <a:rPr lang="en-US" altLang="en-US" sz="1400" dirty="0" err="1">
                <a:solidFill>
                  <a:schemeClr val="tx1"/>
                </a:solidFill>
              </a:rPr>
              <a:t>int</a:t>
            </a:r>
            <a:r>
              <a:rPr lang="en-US" altLang="en-US" sz="1400" dirty="0">
                <a:solidFill>
                  <a:schemeClr val="tx1"/>
                </a:solidFill>
              </a:rPr>
              <a:t> </a:t>
            </a:r>
            <a:r>
              <a:rPr lang="en-US" altLang="en-US" sz="1400" b="1" dirty="0" err="1">
                <a:solidFill>
                  <a:schemeClr val="tx1"/>
                </a:solidFill>
              </a:rPr>
              <a:t>recvcount</a:t>
            </a:r>
            <a:r>
              <a:rPr lang="en-US" altLang="en-US" sz="1400" dirty="0">
                <a:solidFill>
                  <a:schemeClr val="tx1"/>
                </a:solidFill>
              </a:rPr>
              <a:t>,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>
                <a:solidFill>
                  <a:schemeClr val="tx1"/>
                </a:solidFill>
              </a:rPr>
              <a:t>					</a:t>
            </a:r>
            <a:r>
              <a:rPr lang="en-US" altLang="en-US" sz="1400" dirty="0" err="1">
                <a:solidFill>
                  <a:schemeClr val="tx1"/>
                </a:solidFill>
              </a:rPr>
              <a:t>MPI_Datatype</a:t>
            </a:r>
            <a:r>
              <a:rPr lang="en-US" altLang="en-US" sz="1400" dirty="0">
                <a:solidFill>
                  <a:schemeClr val="tx1"/>
                </a:solidFill>
              </a:rPr>
              <a:t> </a:t>
            </a:r>
            <a:r>
              <a:rPr lang="en-US" altLang="en-US" sz="1400" b="1" dirty="0" err="1">
                <a:solidFill>
                  <a:schemeClr val="tx1"/>
                </a:solidFill>
              </a:rPr>
              <a:t>recvtype</a:t>
            </a:r>
            <a:r>
              <a:rPr lang="en-US" altLang="en-US" sz="1400" dirty="0">
                <a:solidFill>
                  <a:schemeClr val="tx1"/>
                </a:solidFill>
              </a:rPr>
              <a:t>, </a:t>
            </a:r>
            <a:r>
              <a:rPr lang="en-US" altLang="en-US" sz="1400" dirty="0" err="1">
                <a:solidFill>
                  <a:schemeClr val="tx1"/>
                </a:solidFill>
              </a:rPr>
              <a:t>int</a:t>
            </a:r>
            <a:r>
              <a:rPr lang="en-US" altLang="en-US" sz="1400" dirty="0">
                <a:solidFill>
                  <a:schemeClr val="tx1"/>
                </a:solidFill>
              </a:rPr>
              <a:t> </a:t>
            </a:r>
            <a:r>
              <a:rPr lang="en-US" altLang="en-US" sz="1400" b="1" dirty="0">
                <a:solidFill>
                  <a:schemeClr val="tx1"/>
                </a:solidFill>
              </a:rPr>
              <a:t>root</a:t>
            </a:r>
            <a:r>
              <a:rPr lang="en-US" altLang="en-US" sz="1400" dirty="0">
                <a:solidFill>
                  <a:schemeClr val="tx1"/>
                </a:solidFill>
              </a:rPr>
              <a:t>, </a:t>
            </a:r>
            <a:r>
              <a:rPr lang="en-US" altLang="en-US" sz="1400" dirty="0" err="1">
                <a:solidFill>
                  <a:schemeClr val="tx1"/>
                </a:solidFill>
              </a:rPr>
              <a:t>MPI_Comm</a:t>
            </a:r>
            <a:r>
              <a:rPr lang="en-US" altLang="en-US" sz="1400" dirty="0">
                <a:solidFill>
                  <a:schemeClr val="tx1"/>
                </a:solidFill>
              </a:rPr>
              <a:t> </a:t>
            </a:r>
            <a:r>
              <a:rPr lang="en-US" altLang="en-US" sz="1400" b="1" dirty="0" err="1">
                <a:solidFill>
                  <a:schemeClr val="tx1"/>
                </a:solidFill>
              </a:rPr>
              <a:t>comm</a:t>
            </a:r>
            <a:r>
              <a:rPr lang="en-US" altLang="en-US" sz="1400" dirty="0">
                <a:solidFill>
                  <a:schemeClr val="tx1"/>
                </a:solidFill>
              </a:rPr>
              <a:t> )</a:t>
            </a:r>
          </a:p>
        </p:txBody>
      </p:sp>
      <p:graphicFrame>
        <p:nvGraphicFramePr>
          <p:cNvPr id="57" name="Table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5028906"/>
              </p:ext>
            </p:extLst>
          </p:nvPr>
        </p:nvGraphicFramePr>
        <p:xfrm>
          <a:off x="3225797" y="3200918"/>
          <a:ext cx="1524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8" name="TextBox 2"/>
          <p:cNvSpPr txBox="1">
            <a:spLocks noChangeArrowheads="1"/>
          </p:cNvSpPr>
          <p:nvPr/>
        </p:nvSpPr>
        <p:spPr bwMode="auto">
          <a:xfrm>
            <a:off x="2930523" y="320091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59" name="TextBox 7"/>
          <p:cNvSpPr txBox="1">
            <a:spLocks noChangeArrowheads="1"/>
          </p:cNvSpPr>
          <p:nvPr/>
        </p:nvSpPr>
        <p:spPr bwMode="auto">
          <a:xfrm>
            <a:off x="2920998" y="3578744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60" name="TextBox 8"/>
          <p:cNvSpPr txBox="1">
            <a:spLocks noChangeArrowheads="1"/>
          </p:cNvSpPr>
          <p:nvPr/>
        </p:nvSpPr>
        <p:spPr bwMode="auto">
          <a:xfrm>
            <a:off x="2920998" y="3959744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61" name="TextBox 9"/>
          <p:cNvSpPr txBox="1">
            <a:spLocks noChangeArrowheads="1"/>
          </p:cNvSpPr>
          <p:nvPr/>
        </p:nvSpPr>
        <p:spPr bwMode="auto">
          <a:xfrm>
            <a:off x="2920998" y="4340744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cxnSp>
        <p:nvCxnSpPr>
          <p:cNvPr id="62" name="Straight Arrow Connector 61"/>
          <p:cNvCxnSpPr/>
          <p:nvPr/>
        </p:nvCxnSpPr>
        <p:spPr>
          <a:xfrm>
            <a:off x="2616197" y="3959744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15"/>
          <p:cNvSpPr txBox="1">
            <a:spLocks noChangeArrowheads="1"/>
          </p:cNvSpPr>
          <p:nvPr/>
        </p:nvSpPr>
        <p:spPr bwMode="auto">
          <a:xfrm rot="16200000">
            <a:off x="2293935" y="3408881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77898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39" grpId="0"/>
      <p:bldP spid="43" grpId="0"/>
      <p:bldP spid="45" grpId="0"/>
      <p:bldP spid="46" grpId="0"/>
      <p:bldP spid="47" grpId="0"/>
      <p:bldP spid="48" grpId="0"/>
      <p:bldP spid="50" grpId="0"/>
      <p:bldP spid="52" grpId="0"/>
      <p:bldP spid="53" grpId="0" animBg="1"/>
      <p:bldP spid="55" grpId="0"/>
      <p:bldP spid="56" grpId="0" animBg="1"/>
      <p:bldP spid="58" grpId="0"/>
      <p:bldP spid="59" grpId="0"/>
      <p:bldP spid="60" grpId="0"/>
      <p:bldP spid="61" grpId="0"/>
      <p:bldP spid="6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5400" dirty="0">
                <a:solidFill>
                  <a:srgbClr val="C00000"/>
                </a:solidFill>
                <a:latin typeface="Whitney-Light" panose="02000603040000020003" pitchFamily="2" charset="0"/>
              </a:rPr>
              <a:t>Reduce and All Reduce</a:t>
            </a:r>
            <a:endParaRPr lang="en-US" sz="5400" dirty="0">
              <a:solidFill>
                <a:srgbClr val="C00000"/>
              </a:solidFill>
              <a:latin typeface="Whitney-Light" panose="02000603040000020003" pitchFamily="2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2000" b="1" i="1" u="sng" dirty="0">
                <a:solidFill>
                  <a:srgbClr val="7030A0"/>
                </a:solidFill>
                <a:latin typeface="Whitney-Light" panose="02000603040000020003" pitchFamily="2" charset="0"/>
              </a:rPr>
              <a:t>Reduce </a:t>
            </a:r>
            <a:r>
              <a:rPr lang="en-US" sz="2000" dirty="0">
                <a:latin typeface="Whitney-Light" panose="02000603040000020003" pitchFamily="2" charset="0"/>
              </a:rPr>
              <a:t>applies a reduction operation on all tasks in the group and places the result in one task</a:t>
            </a:r>
            <a:endParaRPr lang="en-US" sz="2000" b="1" i="1" u="sng" dirty="0">
              <a:solidFill>
                <a:srgbClr val="7030A0"/>
              </a:solidFill>
              <a:latin typeface="Whitney-Light" panose="02000603040000020003" pitchFamily="2" charset="0"/>
            </a:endParaRP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  <a:defRPr/>
            </a:pPr>
            <a:r>
              <a:rPr lang="en-US" sz="2000" b="1" i="1" u="sng" dirty="0" err="1">
                <a:solidFill>
                  <a:srgbClr val="7030A0"/>
                </a:solidFill>
                <a:latin typeface="Whitney-Light" panose="02000603040000020003" pitchFamily="2" charset="0"/>
              </a:rPr>
              <a:t>Allreduce</a:t>
            </a:r>
            <a:r>
              <a:rPr lang="en-US" sz="2000" b="1" i="1" u="sng" dirty="0">
                <a:solidFill>
                  <a:srgbClr val="7030A0"/>
                </a:solidFill>
                <a:latin typeface="Whitney-Light" panose="02000603040000020003" pitchFamily="2" charset="0"/>
              </a:rPr>
              <a:t> </a:t>
            </a:r>
            <a:r>
              <a:rPr lang="en-US" sz="2000" dirty="0">
                <a:latin typeface="Whitney-Light" panose="02000603040000020003" pitchFamily="2" charset="0"/>
              </a:rPr>
              <a:t>applies a reduction operation and places the result in all tasks in the group. This is equivalent to an </a:t>
            </a:r>
            <a:r>
              <a:rPr lang="en-US" sz="2000" dirty="0" err="1">
                <a:latin typeface="Whitney-Light" panose="02000603040000020003" pitchFamily="2" charset="0"/>
              </a:rPr>
              <a:t>MPI_Reduce</a:t>
            </a:r>
            <a:r>
              <a:rPr lang="en-US" sz="2000" dirty="0">
                <a:latin typeface="Whitney-Light" panose="02000603040000020003" pitchFamily="2" charset="0"/>
              </a:rPr>
              <a:t> followed by an </a:t>
            </a:r>
            <a:r>
              <a:rPr lang="en-US" sz="2000" dirty="0" err="1">
                <a:latin typeface="Whitney-Light" panose="02000603040000020003" pitchFamily="2" charset="0"/>
              </a:rPr>
              <a:t>MPI_Bcast</a:t>
            </a:r>
            <a:endParaRPr lang="en-US" sz="2000" dirty="0">
              <a:latin typeface="Whitney-Light" panose="02000603040000020003" pitchFamily="2" charset="0"/>
            </a:endParaRPr>
          </a:p>
          <a:p>
            <a:pPr>
              <a:lnSpc>
                <a:spcPct val="120000"/>
              </a:lnSpc>
              <a:spcBef>
                <a:spcPts val="400"/>
              </a:spcBef>
              <a:spcAft>
                <a:spcPts val="400"/>
              </a:spcAft>
              <a:defRPr/>
            </a:pPr>
            <a:endParaRPr lang="en-US" sz="1800" b="1" i="1" u="sng" dirty="0">
              <a:solidFill>
                <a:srgbClr val="7030A0"/>
              </a:solidFill>
              <a:latin typeface="Whitney-Light" panose="02000603040000020003" pitchFamily="2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638547" y="3078625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Whitney-Light" panose="02000603040000020003" pitchFamily="2" charset="0"/>
              </a:rPr>
              <a:t> </a:t>
            </a:r>
            <a:endParaRPr lang="en-US" dirty="0"/>
          </a:p>
        </p:txBody>
      </p:sp>
      <p:graphicFrame>
        <p:nvGraphicFramePr>
          <p:cNvPr id="87" name="Table 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3958744"/>
              </p:ext>
            </p:extLst>
          </p:nvPr>
        </p:nvGraphicFramePr>
        <p:xfrm>
          <a:off x="2328330" y="3523868"/>
          <a:ext cx="381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8" name="TextBox 2"/>
          <p:cNvSpPr txBox="1">
            <a:spLocks noChangeArrowheads="1"/>
          </p:cNvSpPr>
          <p:nvPr/>
        </p:nvSpPr>
        <p:spPr bwMode="auto">
          <a:xfrm>
            <a:off x="2033056" y="352386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89" name="TextBox 7"/>
          <p:cNvSpPr txBox="1">
            <a:spLocks noChangeArrowheads="1"/>
          </p:cNvSpPr>
          <p:nvPr/>
        </p:nvSpPr>
        <p:spPr bwMode="auto">
          <a:xfrm>
            <a:off x="2023531" y="3901694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90" name="TextBox 8"/>
          <p:cNvSpPr txBox="1">
            <a:spLocks noChangeArrowheads="1"/>
          </p:cNvSpPr>
          <p:nvPr/>
        </p:nvSpPr>
        <p:spPr bwMode="auto">
          <a:xfrm>
            <a:off x="2023531" y="4282694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91" name="TextBox 9"/>
          <p:cNvSpPr txBox="1">
            <a:spLocks noChangeArrowheads="1"/>
          </p:cNvSpPr>
          <p:nvPr/>
        </p:nvSpPr>
        <p:spPr bwMode="auto">
          <a:xfrm>
            <a:off x="2023531" y="4663694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sp>
        <p:nvSpPr>
          <p:cNvPr id="92" name="TextBox 12"/>
          <p:cNvSpPr txBox="1">
            <a:spLocks noChangeArrowheads="1"/>
          </p:cNvSpPr>
          <p:nvPr/>
        </p:nvSpPr>
        <p:spPr bwMode="auto">
          <a:xfrm>
            <a:off x="2328331" y="3139694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93" name="Straight Arrow Connector 92"/>
          <p:cNvCxnSpPr/>
          <p:nvPr/>
        </p:nvCxnSpPr>
        <p:spPr>
          <a:xfrm>
            <a:off x="1718730" y="4282694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xtBox 15"/>
          <p:cNvSpPr txBox="1">
            <a:spLocks noChangeArrowheads="1"/>
          </p:cNvSpPr>
          <p:nvPr/>
        </p:nvSpPr>
        <p:spPr bwMode="auto">
          <a:xfrm rot="16200000">
            <a:off x="1396468" y="3731831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cxnSp>
        <p:nvCxnSpPr>
          <p:cNvPr id="95" name="Straight Arrow Connector 94"/>
          <p:cNvCxnSpPr/>
          <p:nvPr/>
        </p:nvCxnSpPr>
        <p:spPr>
          <a:xfrm>
            <a:off x="3014131" y="4055680"/>
            <a:ext cx="646113" cy="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>
            <a:spLocks noChangeArrowheads="1"/>
          </p:cNvSpPr>
          <p:nvPr/>
        </p:nvSpPr>
        <p:spPr bwMode="auto">
          <a:xfrm>
            <a:off x="2977618" y="3673094"/>
            <a:ext cx="64611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rgbClr val="C00000"/>
                </a:solidFill>
              </a:rPr>
              <a:t>Reduce</a:t>
            </a:r>
          </a:p>
        </p:txBody>
      </p:sp>
      <p:sp>
        <p:nvSpPr>
          <p:cNvPr id="97" name="TextBox 96"/>
          <p:cNvSpPr txBox="1">
            <a:spLocks noChangeArrowheads="1"/>
          </p:cNvSpPr>
          <p:nvPr/>
        </p:nvSpPr>
        <p:spPr bwMode="auto">
          <a:xfrm>
            <a:off x="842556" y="5267470"/>
            <a:ext cx="10149840" cy="411480"/>
          </a:xfrm>
          <a:prstGeom prst="rect">
            <a:avLst/>
          </a:prstGeom>
          <a:solidFill>
            <a:srgbClr val="C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300" dirty="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 err="1">
                <a:solidFill>
                  <a:schemeClr val="bg1"/>
                </a:solidFill>
              </a:rPr>
              <a:t>int</a:t>
            </a:r>
            <a:r>
              <a:rPr lang="en-US" altLang="en-US" sz="1400" dirty="0">
                <a:solidFill>
                  <a:schemeClr val="bg1"/>
                </a:solidFill>
              </a:rPr>
              <a:t> </a:t>
            </a:r>
            <a:r>
              <a:rPr lang="en-US" altLang="en-US" sz="1400" dirty="0" err="1">
                <a:solidFill>
                  <a:schemeClr val="bg1"/>
                </a:solidFill>
              </a:rPr>
              <a:t>MPI_Reduce</a:t>
            </a:r>
            <a:r>
              <a:rPr lang="en-US" altLang="en-US" sz="1400" dirty="0">
                <a:solidFill>
                  <a:schemeClr val="bg1"/>
                </a:solidFill>
              </a:rPr>
              <a:t> ( void *</a:t>
            </a:r>
            <a:r>
              <a:rPr lang="en-US" altLang="en-US" sz="1400" b="1" dirty="0" err="1">
                <a:solidFill>
                  <a:schemeClr val="bg1"/>
                </a:solidFill>
              </a:rPr>
              <a:t>sendbuf</a:t>
            </a:r>
            <a:r>
              <a:rPr lang="en-US" altLang="en-US" sz="1400" dirty="0">
                <a:solidFill>
                  <a:schemeClr val="bg1"/>
                </a:solidFill>
              </a:rPr>
              <a:t>, void *</a:t>
            </a:r>
            <a:r>
              <a:rPr lang="en-US" altLang="en-US" sz="1400" b="1" dirty="0" err="1">
                <a:solidFill>
                  <a:schemeClr val="bg1"/>
                </a:solidFill>
              </a:rPr>
              <a:t>recvbuf</a:t>
            </a:r>
            <a:r>
              <a:rPr lang="en-US" altLang="en-US" sz="1400" dirty="0">
                <a:solidFill>
                  <a:schemeClr val="bg1"/>
                </a:solidFill>
              </a:rPr>
              <a:t>, </a:t>
            </a:r>
            <a:r>
              <a:rPr lang="en-US" altLang="en-US" sz="1400" dirty="0" err="1">
                <a:solidFill>
                  <a:schemeClr val="bg1"/>
                </a:solidFill>
              </a:rPr>
              <a:t>int</a:t>
            </a:r>
            <a:r>
              <a:rPr lang="en-US" altLang="en-US" sz="1400" dirty="0">
                <a:solidFill>
                  <a:schemeClr val="bg1"/>
                </a:solidFill>
              </a:rPr>
              <a:t> </a:t>
            </a:r>
            <a:r>
              <a:rPr lang="en-US" altLang="en-US" sz="1400" b="1" dirty="0">
                <a:solidFill>
                  <a:schemeClr val="bg1"/>
                </a:solidFill>
              </a:rPr>
              <a:t>count</a:t>
            </a:r>
            <a:r>
              <a:rPr lang="en-US" altLang="en-US" sz="1400" dirty="0">
                <a:solidFill>
                  <a:schemeClr val="bg1"/>
                </a:solidFill>
              </a:rPr>
              <a:t>, </a:t>
            </a:r>
            <a:r>
              <a:rPr lang="en-US" altLang="en-US" sz="1400" dirty="0" err="1">
                <a:solidFill>
                  <a:schemeClr val="bg1"/>
                </a:solidFill>
              </a:rPr>
              <a:t>MPI_Datatype</a:t>
            </a:r>
            <a:r>
              <a:rPr lang="en-US" altLang="en-US" sz="1400" dirty="0">
                <a:solidFill>
                  <a:schemeClr val="bg1"/>
                </a:solidFill>
              </a:rPr>
              <a:t> </a:t>
            </a:r>
            <a:r>
              <a:rPr lang="en-US" altLang="en-US" sz="1400" b="1" dirty="0">
                <a:solidFill>
                  <a:schemeClr val="bg1"/>
                </a:solidFill>
              </a:rPr>
              <a:t>datatype</a:t>
            </a:r>
            <a:r>
              <a:rPr lang="en-US" altLang="en-US" sz="1400" dirty="0">
                <a:solidFill>
                  <a:schemeClr val="bg1"/>
                </a:solidFill>
              </a:rPr>
              <a:t>, </a:t>
            </a:r>
            <a:r>
              <a:rPr lang="en-US" altLang="en-US" sz="1400" dirty="0" err="1">
                <a:solidFill>
                  <a:schemeClr val="bg1"/>
                </a:solidFill>
              </a:rPr>
              <a:t>MPI_Op</a:t>
            </a:r>
            <a:r>
              <a:rPr lang="en-US" altLang="en-US" sz="1400" dirty="0">
                <a:solidFill>
                  <a:schemeClr val="bg1"/>
                </a:solidFill>
              </a:rPr>
              <a:t> </a:t>
            </a:r>
            <a:r>
              <a:rPr lang="en-US" altLang="en-US" sz="1400" b="1" dirty="0">
                <a:solidFill>
                  <a:schemeClr val="bg1"/>
                </a:solidFill>
              </a:rPr>
              <a:t>op</a:t>
            </a:r>
            <a:r>
              <a:rPr lang="en-US" altLang="en-US" sz="1400" dirty="0">
                <a:solidFill>
                  <a:schemeClr val="bg1"/>
                </a:solidFill>
              </a:rPr>
              <a:t>, </a:t>
            </a:r>
            <a:r>
              <a:rPr lang="en-US" altLang="en-US" sz="1400" dirty="0" err="1">
                <a:solidFill>
                  <a:schemeClr val="bg1"/>
                </a:solidFill>
              </a:rPr>
              <a:t>int</a:t>
            </a:r>
            <a:r>
              <a:rPr lang="en-US" altLang="en-US" sz="1400" dirty="0">
                <a:solidFill>
                  <a:schemeClr val="bg1"/>
                </a:solidFill>
              </a:rPr>
              <a:t> </a:t>
            </a:r>
            <a:r>
              <a:rPr lang="en-US" altLang="en-US" sz="1400" b="1" dirty="0">
                <a:solidFill>
                  <a:schemeClr val="bg1"/>
                </a:solidFill>
              </a:rPr>
              <a:t>root</a:t>
            </a:r>
            <a:r>
              <a:rPr lang="en-US" altLang="en-US" sz="1400" dirty="0">
                <a:solidFill>
                  <a:schemeClr val="bg1"/>
                </a:solidFill>
              </a:rPr>
              <a:t>, </a:t>
            </a:r>
            <a:r>
              <a:rPr lang="en-US" altLang="en-US" sz="1400" dirty="0" err="1">
                <a:solidFill>
                  <a:schemeClr val="bg1"/>
                </a:solidFill>
              </a:rPr>
              <a:t>MPI_Comm</a:t>
            </a:r>
            <a:r>
              <a:rPr lang="en-US" altLang="en-US" sz="1400" dirty="0">
                <a:solidFill>
                  <a:schemeClr val="bg1"/>
                </a:solidFill>
              </a:rPr>
              <a:t> </a:t>
            </a:r>
            <a:r>
              <a:rPr lang="en-US" altLang="en-US" sz="1400" b="1" dirty="0" err="1">
                <a:solidFill>
                  <a:schemeClr val="bg1"/>
                </a:solidFill>
              </a:rPr>
              <a:t>comm</a:t>
            </a:r>
            <a:r>
              <a:rPr lang="en-US" altLang="en-US" sz="1400" dirty="0">
                <a:solidFill>
                  <a:schemeClr val="bg1"/>
                </a:solidFill>
              </a:rPr>
              <a:t> )</a:t>
            </a:r>
          </a:p>
        </p:txBody>
      </p:sp>
      <p:sp>
        <p:nvSpPr>
          <p:cNvPr id="98" name="TextBox 97"/>
          <p:cNvSpPr txBox="1">
            <a:spLocks noChangeArrowheads="1"/>
          </p:cNvSpPr>
          <p:nvPr/>
        </p:nvSpPr>
        <p:spPr bwMode="auto">
          <a:xfrm>
            <a:off x="842556" y="5799099"/>
            <a:ext cx="10149840" cy="411480"/>
          </a:xfrm>
          <a:prstGeom prst="rect">
            <a:avLst/>
          </a:pr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None/>
            </a:pPr>
            <a:endParaRPr lang="en-US" altLang="en-US" sz="300" dirty="0">
              <a:solidFill>
                <a:schemeClr val="bg1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dirty="0" err="1">
                <a:solidFill>
                  <a:schemeClr val="tx1"/>
                </a:solidFill>
              </a:rPr>
              <a:t>int</a:t>
            </a:r>
            <a:r>
              <a:rPr lang="en-US" altLang="en-US" sz="1400" dirty="0">
                <a:solidFill>
                  <a:schemeClr val="tx1"/>
                </a:solidFill>
              </a:rPr>
              <a:t> </a:t>
            </a:r>
            <a:r>
              <a:rPr lang="en-US" altLang="en-US" sz="1400" dirty="0" err="1">
                <a:solidFill>
                  <a:schemeClr val="tx1"/>
                </a:solidFill>
              </a:rPr>
              <a:t>MPI_Allreduce</a:t>
            </a:r>
            <a:r>
              <a:rPr lang="en-US" altLang="en-US" sz="1400" dirty="0">
                <a:solidFill>
                  <a:schemeClr val="tx1"/>
                </a:solidFill>
              </a:rPr>
              <a:t> ( void *</a:t>
            </a:r>
            <a:r>
              <a:rPr lang="en-US" altLang="en-US" sz="1400" b="1" dirty="0" err="1">
                <a:solidFill>
                  <a:schemeClr val="tx1"/>
                </a:solidFill>
              </a:rPr>
              <a:t>sendbuf</a:t>
            </a:r>
            <a:r>
              <a:rPr lang="en-US" altLang="en-US" sz="1400" dirty="0">
                <a:solidFill>
                  <a:schemeClr val="tx1"/>
                </a:solidFill>
              </a:rPr>
              <a:t>, void *</a:t>
            </a:r>
            <a:r>
              <a:rPr lang="en-US" altLang="en-US" sz="1400" b="1" dirty="0" err="1">
                <a:solidFill>
                  <a:schemeClr val="tx1"/>
                </a:solidFill>
              </a:rPr>
              <a:t>recvbuf</a:t>
            </a:r>
            <a:r>
              <a:rPr lang="en-US" altLang="en-US" sz="1400" dirty="0">
                <a:solidFill>
                  <a:schemeClr val="tx1"/>
                </a:solidFill>
              </a:rPr>
              <a:t>, </a:t>
            </a:r>
            <a:r>
              <a:rPr lang="en-US" altLang="en-US" sz="1400" dirty="0" err="1">
                <a:solidFill>
                  <a:schemeClr val="tx1"/>
                </a:solidFill>
              </a:rPr>
              <a:t>int</a:t>
            </a:r>
            <a:r>
              <a:rPr lang="en-US" altLang="en-US" sz="1400" dirty="0">
                <a:solidFill>
                  <a:schemeClr val="tx1"/>
                </a:solidFill>
              </a:rPr>
              <a:t> </a:t>
            </a:r>
            <a:r>
              <a:rPr lang="en-US" altLang="en-US" sz="1400" b="1" dirty="0">
                <a:solidFill>
                  <a:schemeClr val="tx1"/>
                </a:solidFill>
              </a:rPr>
              <a:t>count</a:t>
            </a:r>
            <a:r>
              <a:rPr lang="en-US" altLang="en-US" sz="1400" dirty="0">
                <a:solidFill>
                  <a:schemeClr val="tx1"/>
                </a:solidFill>
              </a:rPr>
              <a:t>, </a:t>
            </a:r>
            <a:r>
              <a:rPr lang="en-US" altLang="en-US" sz="1400" dirty="0" err="1">
                <a:solidFill>
                  <a:schemeClr val="tx1"/>
                </a:solidFill>
              </a:rPr>
              <a:t>MPI_Datatype</a:t>
            </a:r>
            <a:r>
              <a:rPr lang="en-US" altLang="en-US" sz="1400" dirty="0">
                <a:solidFill>
                  <a:schemeClr val="tx1"/>
                </a:solidFill>
              </a:rPr>
              <a:t> </a:t>
            </a:r>
            <a:r>
              <a:rPr lang="en-US" altLang="en-US" sz="1400" b="1" dirty="0">
                <a:solidFill>
                  <a:schemeClr val="tx1"/>
                </a:solidFill>
              </a:rPr>
              <a:t>datatype</a:t>
            </a:r>
            <a:r>
              <a:rPr lang="en-US" altLang="en-US" sz="1400" dirty="0">
                <a:solidFill>
                  <a:schemeClr val="tx1"/>
                </a:solidFill>
              </a:rPr>
              <a:t>, </a:t>
            </a:r>
            <a:r>
              <a:rPr lang="en-US" altLang="en-US" sz="1400" dirty="0" err="1">
                <a:solidFill>
                  <a:schemeClr val="tx1"/>
                </a:solidFill>
              </a:rPr>
              <a:t>MPI_Op</a:t>
            </a:r>
            <a:r>
              <a:rPr lang="en-US" altLang="en-US" sz="1400" dirty="0">
                <a:solidFill>
                  <a:schemeClr val="tx1"/>
                </a:solidFill>
              </a:rPr>
              <a:t> </a:t>
            </a:r>
            <a:r>
              <a:rPr lang="en-US" altLang="en-US" sz="1400" b="1" dirty="0">
                <a:solidFill>
                  <a:schemeClr val="tx1"/>
                </a:solidFill>
              </a:rPr>
              <a:t>op</a:t>
            </a:r>
            <a:r>
              <a:rPr lang="en-US" altLang="en-US" sz="1400" dirty="0">
                <a:solidFill>
                  <a:schemeClr val="tx1"/>
                </a:solidFill>
              </a:rPr>
              <a:t>, </a:t>
            </a:r>
            <a:r>
              <a:rPr lang="en-US" altLang="en-US" sz="1400" dirty="0" err="1">
                <a:solidFill>
                  <a:schemeClr val="tx1"/>
                </a:solidFill>
              </a:rPr>
              <a:t>MPI_Comm</a:t>
            </a:r>
            <a:r>
              <a:rPr lang="en-US" altLang="en-US" sz="1400" dirty="0">
                <a:solidFill>
                  <a:schemeClr val="tx1"/>
                </a:solidFill>
              </a:rPr>
              <a:t> </a:t>
            </a:r>
            <a:r>
              <a:rPr lang="en-US" altLang="en-US" sz="1400" b="1" dirty="0" err="1">
                <a:solidFill>
                  <a:schemeClr val="tx1"/>
                </a:solidFill>
              </a:rPr>
              <a:t>comm</a:t>
            </a:r>
            <a:r>
              <a:rPr lang="en-US" altLang="en-US" sz="1400" dirty="0">
                <a:solidFill>
                  <a:schemeClr val="tx1"/>
                </a:solidFill>
              </a:rPr>
              <a:t> ) </a:t>
            </a:r>
          </a:p>
        </p:txBody>
      </p:sp>
      <p:graphicFrame>
        <p:nvGraphicFramePr>
          <p:cNvPr id="99" name="Table 9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3229297"/>
              </p:ext>
            </p:extLst>
          </p:nvPr>
        </p:nvGraphicFramePr>
        <p:xfrm>
          <a:off x="4461930" y="3547680"/>
          <a:ext cx="1143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A*B*C*D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rgbClr val="0000FF"/>
                        </a:solidFill>
                      </a:endParaRP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0" name="TextBox 99"/>
          <p:cNvSpPr txBox="1">
            <a:spLocks noChangeArrowheads="1"/>
          </p:cNvSpPr>
          <p:nvPr/>
        </p:nvSpPr>
        <p:spPr bwMode="auto">
          <a:xfrm>
            <a:off x="4166656" y="3547680"/>
            <a:ext cx="21907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101" name="TextBox 100"/>
          <p:cNvSpPr txBox="1">
            <a:spLocks noChangeArrowheads="1"/>
          </p:cNvSpPr>
          <p:nvPr/>
        </p:nvSpPr>
        <p:spPr bwMode="auto">
          <a:xfrm>
            <a:off x="4157131" y="3925506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102" name="TextBox 101"/>
          <p:cNvSpPr txBox="1">
            <a:spLocks noChangeArrowheads="1"/>
          </p:cNvSpPr>
          <p:nvPr/>
        </p:nvSpPr>
        <p:spPr bwMode="auto">
          <a:xfrm>
            <a:off x="4157131" y="4306506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103" name="TextBox 102"/>
          <p:cNvSpPr txBox="1">
            <a:spLocks noChangeArrowheads="1"/>
          </p:cNvSpPr>
          <p:nvPr/>
        </p:nvSpPr>
        <p:spPr bwMode="auto">
          <a:xfrm>
            <a:off x="4157131" y="4687506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sp>
        <p:nvSpPr>
          <p:cNvPr id="104" name="TextBox 103"/>
          <p:cNvSpPr txBox="1">
            <a:spLocks noChangeArrowheads="1"/>
          </p:cNvSpPr>
          <p:nvPr/>
        </p:nvSpPr>
        <p:spPr bwMode="auto">
          <a:xfrm>
            <a:off x="5074706" y="3163506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105" name="Straight Arrow Connector 104"/>
          <p:cNvCxnSpPr/>
          <p:nvPr/>
        </p:nvCxnSpPr>
        <p:spPr>
          <a:xfrm>
            <a:off x="3852330" y="4306506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>
            <a:spLocks noChangeArrowheads="1"/>
          </p:cNvSpPr>
          <p:nvPr/>
        </p:nvSpPr>
        <p:spPr bwMode="auto">
          <a:xfrm rot="16200000">
            <a:off x="3530068" y="3755643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cxnSp>
        <p:nvCxnSpPr>
          <p:cNvPr id="107" name="Straight Connector 106"/>
          <p:cNvCxnSpPr/>
          <p:nvPr/>
        </p:nvCxnSpPr>
        <p:spPr>
          <a:xfrm>
            <a:off x="5757330" y="3139693"/>
            <a:ext cx="0" cy="1966912"/>
          </a:xfrm>
          <a:prstGeom prst="line">
            <a:avLst/>
          </a:prstGeom>
          <a:ln w="127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8" name="Table 10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5447751"/>
              </p:ext>
            </p:extLst>
          </p:nvPr>
        </p:nvGraphicFramePr>
        <p:xfrm>
          <a:off x="6671730" y="3523868"/>
          <a:ext cx="381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81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B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C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09" name="TextBox 108"/>
          <p:cNvSpPr txBox="1">
            <a:spLocks noChangeArrowheads="1"/>
          </p:cNvSpPr>
          <p:nvPr/>
        </p:nvSpPr>
        <p:spPr bwMode="auto">
          <a:xfrm>
            <a:off x="6376456" y="3523869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110" name="TextBox 109"/>
          <p:cNvSpPr txBox="1">
            <a:spLocks noChangeArrowheads="1"/>
          </p:cNvSpPr>
          <p:nvPr/>
        </p:nvSpPr>
        <p:spPr bwMode="auto">
          <a:xfrm>
            <a:off x="6366931" y="3901694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111" name="TextBox 110"/>
          <p:cNvSpPr txBox="1">
            <a:spLocks noChangeArrowheads="1"/>
          </p:cNvSpPr>
          <p:nvPr/>
        </p:nvSpPr>
        <p:spPr bwMode="auto">
          <a:xfrm>
            <a:off x="6366931" y="4282694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112" name="TextBox 111"/>
          <p:cNvSpPr txBox="1">
            <a:spLocks noChangeArrowheads="1"/>
          </p:cNvSpPr>
          <p:nvPr/>
        </p:nvSpPr>
        <p:spPr bwMode="auto">
          <a:xfrm>
            <a:off x="6366931" y="4663694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sp>
        <p:nvSpPr>
          <p:cNvPr id="113" name="TextBox 112"/>
          <p:cNvSpPr txBox="1">
            <a:spLocks noChangeArrowheads="1"/>
          </p:cNvSpPr>
          <p:nvPr/>
        </p:nvSpPr>
        <p:spPr bwMode="auto">
          <a:xfrm>
            <a:off x="6671731" y="3139694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114" name="Straight Arrow Connector 113"/>
          <p:cNvCxnSpPr/>
          <p:nvPr/>
        </p:nvCxnSpPr>
        <p:spPr>
          <a:xfrm>
            <a:off x="6062130" y="4282694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>
            <a:spLocks noChangeArrowheads="1"/>
          </p:cNvSpPr>
          <p:nvPr/>
        </p:nvSpPr>
        <p:spPr bwMode="auto">
          <a:xfrm rot="16200000">
            <a:off x="5739868" y="3731831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  <p:cxnSp>
        <p:nvCxnSpPr>
          <p:cNvPr id="116" name="Straight Arrow Connector 115"/>
          <p:cNvCxnSpPr/>
          <p:nvPr/>
        </p:nvCxnSpPr>
        <p:spPr>
          <a:xfrm>
            <a:off x="7357531" y="4055680"/>
            <a:ext cx="646113" cy="0"/>
          </a:xfrm>
          <a:prstGeom prst="straightConnector1">
            <a:avLst/>
          </a:prstGeom>
          <a:ln w="1905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TextBox 116"/>
          <p:cNvSpPr txBox="1">
            <a:spLocks noChangeArrowheads="1"/>
          </p:cNvSpPr>
          <p:nvPr/>
        </p:nvSpPr>
        <p:spPr bwMode="auto">
          <a:xfrm>
            <a:off x="7205131" y="3673094"/>
            <a:ext cx="8159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b="1" i="1">
                <a:solidFill>
                  <a:srgbClr val="00B050"/>
                </a:solidFill>
              </a:rPr>
              <a:t>Allreduce</a:t>
            </a:r>
          </a:p>
        </p:txBody>
      </p:sp>
      <p:graphicFrame>
        <p:nvGraphicFramePr>
          <p:cNvPr id="118" name="Table 1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641640"/>
              </p:ext>
            </p:extLst>
          </p:nvPr>
        </p:nvGraphicFramePr>
        <p:xfrm>
          <a:off x="8805330" y="3547680"/>
          <a:ext cx="1143000" cy="148272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A*B*C*D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A*B*C*D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A*B*C*D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6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>
                          <a:solidFill>
                            <a:srgbClr val="0000FF"/>
                          </a:solidFill>
                        </a:rPr>
                        <a:t>A*B*C*D</a:t>
                      </a:r>
                    </a:p>
                  </a:txBody>
                  <a:tcPr marT="45700" marB="4570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9" name="TextBox 118"/>
          <p:cNvSpPr txBox="1">
            <a:spLocks noChangeArrowheads="1"/>
          </p:cNvSpPr>
          <p:nvPr/>
        </p:nvSpPr>
        <p:spPr bwMode="auto">
          <a:xfrm>
            <a:off x="8510056" y="3547680"/>
            <a:ext cx="219075" cy="306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P0</a:t>
            </a:r>
          </a:p>
        </p:txBody>
      </p:sp>
      <p:sp>
        <p:nvSpPr>
          <p:cNvPr id="120" name="TextBox 119"/>
          <p:cNvSpPr txBox="1">
            <a:spLocks noChangeArrowheads="1"/>
          </p:cNvSpPr>
          <p:nvPr/>
        </p:nvSpPr>
        <p:spPr bwMode="auto">
          <a:xfrm>
            <a:off x="8500531" y="3925506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P1</a:t>
            </a:r>
          </a:p>
        </p:txBody>
      </p:sp>
      <p:sp>
        <p:nvSpPr>
          <p:cNvPr id="121" name="TextBox 120"/>
          <p:cNvSpPr txBox="1">
            <a:spLocks noChangeArrowheads="1"/>
          </p:cNvSpPr>
          <p:nvPr/>
        </p:nvSpPr>
        <p:spPr bwMode="auto">
          <a:xfrm>
            <a:off x="8500531" y="4306506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P2</a:t>
            </a:r>
          </a:p>
        </p:txBody>
      </p:sp>
      <p:sp>
        <p:nvSpPr>
          <p:cNvPr id="122" name="TextBox 121"/>
          <p:cNvSpPr txBox="1">
            <a:spLocks noChangeArrowheads="1"/>
          </p:cNvSpPr>
          <p:nvPr/>
        </p:nvSpPr>
        <p:spPr bwMode="auto">
          <a:xfrm>
            <a:off x="8500531" y="4687506"/>
            <a:ext cx="21907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 i="1">
                <a:solidFill>
                  <a:srgbClr val="7030A0"/>
                </a:solidFill>
              </a:rPr>
              <a:t>P3</a:t>
            </a:r>
          </a:p>
        </p:txBody>
      </p:sp>
      <p:sp>
        <p:nvSpPr>
          <p:cNvPr id="123" name="TextBox 122"/>
          <p:cNvSpPr txBox="1">
            <a:spLocks noChangeArrowheads="1"/>
          </p:cNvSpPr>
          <p:nvPr/>
        </p:nvSpPr>
        <p:spPr bwMode="auto">
          <a:xfrm>
            <a:off x="9186331" y="3163506"/>
            <a:ext cx="3778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0000FF"/>
                </a:solidFill>
              </a:rPr>
              <a:t>Data</a:t>
            </a:r>
          </a:p>
        </p:txBody>
      </p:sp>
      <p:cxnSp>
        <p:nvCxnSpPr>
          <p:cNvPr id="124" name="Straight Arrow Connector 123"/>
          <p:cNvCxnSpPr/>
          <p:nvPr/>
        </p:nvCxnSpPr>
        <p:spPr>
          <a:xfrm>
            <a:off x="8195730" y="4306506"/>
            <a:ext cx="0" cy="688975"/>
          </a:xfrm>
          <a:prstGeom prst="straightConnector1">
            <a:avLst/>
          </a:prstGeom>
          <a:ln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124"/>
          <p:cNvSpPr txBox="1">
            <a:spLocks noChangeArrowheads="1"/>
          </p:cNvSpPr>
          <p:nvPr/>
        </p:nvSpPr>
        <p:spPr bwMode="auto">
          <a:xfrm rot="16200000">
            <a:off x="7873468" y="3755643"/>
            <a:ext cx="6477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rIns="0" anchor="b">
            <a:spAutoFit/>
          </a:bodyPr>
          <a:lstStyle>
            <a:lvl1pPr>
              <a:spcBef>
                <a:spcPct val="20000"/>
              </a:spcBef>
              <a:buBlip>
                <a:blip r:embed="rId4"/>
              </a:buBlip>
              <a:defRPr sz="32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Blip>
                <a:blip r:embed="rId4"/>
              </a:buBlip>
              <a:defRPr sz="28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Blip>
                <a:blip r:embed="rId4"/>
              </a:buBlip>
              <a:defRPr sz="24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Blip>
                <a:blip r:embed="rId4"/>
              </a:buBlip>
              <a:defRPr sz="2000">
                <a:solidFill>
                  <a:srgbClr val="80808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>
                <a:solidFill>
                  <a:srgbClr val="7030A0"/>
                </a:solidFill>
              </a:rPr>
              <a:t>Process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7456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96" grpId="0"/>
      <p:bldP spid="97" grpId="0" animBg="1"/>
      <p:bldP spid="98" grpId="0" animBg="1"/>
      <p:bldP spid="100" grpId="0"/>
      <p:bldP spid="101" grpId="0"/>
      <p:bldP spid="102" grpId="0"/>
      <p:bldP spid="103" grpId="0"/>
      <p:bldP spid="104" grpId="0"/>
      <p:bldP spid="106" grpId="0"/>
      <p:bldP spid="109" grpId="0"/>
      <p:bldP spid="110" grpId="0"/>
      <p:bldP spid="111" grpId="0"/>
      <p:bldP spid="112" grpId="0"/>
      <p:bldP spid="113" grpId="0"/>
      <p:bldP spid="115" grpId="0"/>
      <p:bldP spid="117" grpId="0"/>
      <p:bldP spid="119" grpId="0"/>
      <p:bldP spid="120" grpId="0"/>
      <p:bldP spid="121" grpId="0"/>
      <p:bldP spid="122" grpId="0"/>
      <p:bldP spid="123" grpId="0"/>
      <p:bldP spid="12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3|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3|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3|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3|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0.3|0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3009</TotalTime>
  <Words>370</Words>
  <Application>Microsoft Office PowerPoint</Application>
  <PresentationFormat>Widescreen</PresentationFormat>
  <Paragraphs>127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Whitney-Light</vt:lpstr>
      <vt:lpstr>1_Office Theme</vt:lpstr>
      <vt:lpstr>15-440   Distributed Systems Collective Routines in MPI</vt:lpstr>
      <vt:lpstr>Collective Communication</vt:lpstr>
      <vt:lpstr>Patterns of Collective Communication</vt:lpstr>
      <vt:lpstr>Patterns of Collective Communication</vt:lpstr>
      <vt:lpstr>Scatter and Gather</vt:lpstr>
      <vt:lpstr>Reduce and All Reduce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15-440   Distributed Systems Recitation 2</dc:title>
  <dc:creator>Tamim Jabban</dc:creator>
  <cp:lastModifiedBy>Tamim Jabban</cp:lastModifiedBy>
  <cp:revision>108</cp:revision>
  <dcterms:created xsi:type="dcterms:W3CDTF">2015-09-01T08:17:43Z</dcterms:created>
  <dcterms:modified xsi:type="dcterms:W3CDTF">2018-11-12T08:06:04Z</dcterms:modified>
</cp:coreProperties>
</file>