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41" r:id="rId2"/>
    <p:sldId id="923" r:id="rId3"/>
    <p:sldId id="871" r:id="rId4"/>
    <p:sldId id="870" r:id="rId5"/>
    <p:sldId id="879" r:id="rId6"/>
    <p:sldId id="880" r:id="rId7"/>
    <p:sldId id="886" r:id="rId8"/>
    <p:sldId id="887" r:id="rId9"/>
    <p:sldId id="888" r:id="rId10"/>
    <p:sldId id="889" r:id="rId11"/>
    <p:sldId id="892" r:id="rId12"/>
    <p:sldId id="890" r:id="rId13"/>
    <p:sldId id="893" r:id="rId14"/>
    <p:sldId id="894" r:id="rId15"/>
    <p:sldId id="896" r:id="rId16"/>
    <p:sldId id="907" r:id="rId17"/>
    <p:sldId id="911" r:id="rId18"/>
    <p:sldId id="918" r:id="rId19"/>
    <p:sldId id="919" r:id="rId20"/>
    <p:sldId id="920" r:id="rId21"/>
    <p:sldId id="921" r:id="rId22"/>
    <p:sldId id="922" r:id="rId23"/>
    <p:sldId id="912" r:id="rId24"/>
    <p:sldId id="897" r:id="rId25"/>
    <p:sldId id="898" r:id="rId26"/>
    <p:sldId id="925" r:id="rId27"/>
    <p:sldId id="899" r:id="rId28"/>
    <p:sldId id="900" r:id="rId29"/>
    <p:sldId id="901" r:id="rId30"/>
    <p:sldId id="902" r:id="rId31"/>
    <p:sldId id="903" r:id="rId32"/>
    <p:sldId id="904" r:id="rId33"/>
    <p:sldId id="914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9" autoAdjust="0"/>
    <p:restoredTop sz="96823" autoAdjust="0"/>
  </p:normalViewPr>
  <p:slideViewPr>
    <p:cSldViewPr>
      <p:cViewPr varScale="1">
        <p:scale>
          <a:sx n="108" d="100"/>
          <a:sy n="108" d="100"/>
        </p:scale>
        <p:origin x="30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65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58F0AC-BC49-4B35-9F1D-8C04B8455F4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77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B7D9C-A014-4D79-B674-242853BCF0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0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coordinator as well as the participants have states in which they block waiting for incoming messages. Consequently, the protocol can easily fail when a process crashes for other processes may be indefinitely waiting for a message from that process. For this reason, a timeout mechanism is used.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EDBE0-FD8A-44E2-9B51-531C6A0BE9B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1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2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DC0514E8-69C0-4C14-92D3-F0CA820D00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xmlns="" id="{B87C9F80-C063-488D-8B39-C8C22349D2A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Fault Tolerance </a:t>
            </a:r>
            <a:endParaRPr lang="en-US" altLang="en-US" sz="3900" dirty="0" smtClean="0"/>
          </a:p>
          <a:p>
            <a:pPr fontAlgn="auto">
              <a:spcAft>
                <a:spcPts val="0"/>
              </a:spcAft>
            </a:pPr>
            <a:r>
              <a:rPr lang="en-US" altLang="en-US" sz="3000" dirty="0" smtClean="0"/>
              <a:t>Lecture </a:t>
            </a:r>
            <a:r>
              <a:rPr lang="en-US" altLang="en-US" sz="3000" dirty="0" smtClean="0"/>
              <a:t>25, December 06,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10773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841248" y="5506473"/>
            <a:ext cx="10332720" cy="6040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Arbitrary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Byzantine </a:t>
            </a:r>
            <a:r>
              <a:rPr lang="en-US" sz="2200" b="1" dirty="0">
                <a:solidFill>
                  <a:schemeClr val="tx1"/>
                </a:solidFill>
              </a:rPr>
              <a:t>Failures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1248" y="2235200"/>
            <a:ext cx="10332720" cy="40617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Fail-Stop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Fail-Fast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1248" y="2645278"/>
            <a:ext cx="10332720" cy="285566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Fail-Silent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</p:spTree>
    <p:extLst>
      <p:ext uri="{BB962C8B-B14F-4D97-AF65-F5344CB8AC3E}">
        <p14:creationId xmlns:p14="http://schemas.microsoft.com/office/powerpoint/2010/main" val="41260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Masking Failures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chemeClr val="tx1"/>
                </a:solidFill>
              </a:rPr>
              <a:t>The key technique for masking failures is to use </a:t>
            </a:r>
            <a:r>
              <a:rPr lang="en-US" sz="2600" i="1" dirty="0">
                <a:solidFill>
                  <a:srgbClr val="0070C0"/>
                </a:solidFill>
              </a:rPr>
              <a:t>redundancy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10200" y="3628494"/>
            <a:ext cx="1371600" cy="1033462"/>
          </a:xfrm>
          <a:custGeom>
            <a:avLst/>
            <a:gdLst>
              <a:gd name="connsiteX0" fmla="*/ 0 w 1371595"/>
              <a:gd name="connsiteY0" fmla="*/ 172475 h 1034830"/>
              <a:gd name="connsiteX1" fmla="*/ 172475 w 1371595"/>
              <a:gd name="connsiteY1" fmla="*/ 0 h 1034830"/>
              <a:gd name="connsiteX2" fmla="*/ 1199120 w 1371595"/>
              <a:gd name="connsiteY2" fmla="*/ 0 h 1034830"/>
              <a:gd name="connsiteX3" fmla="*/ 1371595 w 1371595"/>
              <a:gd name="connsiteY3" fmla="*/ 172475 h 1034830"/>
              <a:gd name="connsiteX4" fmla="*/ 1371595 w 1371595"/>
              <a:gd name="connsiteY4" fmla="*/ 862355 h 1034830"/>
              <a:gd name="connsiteX5" fmla="*/ 1199120 w 1371595"/>
              <a:gd name="connsiteY5" fmla="*/ 1034830 h 1034830"/>
              <a:gd name="connsiteX6" fmla="*/ 172475 w 1371595"/>
              <a:gd name="connsiteY6" fmla="*/ 1034830 h 1034830"/>
              <a:gd name="connsiteX7" fmla="*/ 0 w 1371595"/>
              <a:gd name="connsiteY7" fmla="*/ 862355 h 1034830"/>
              <a:gd name="connsiteX8" fmla="*/ 0 w 1371595"/>
              <a:gd name="connsiteY8" fmla="*/ 172475 h 10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595" h="1034830">
                <a:moveTo>
                  <a:pt x="0" y="172475"/>
                </a:moveTo>
                <a:cubicBezTo>
                  <a:pt x="0" y="77220"/>
                  <a:pt x="77220" y="0"/>
                  <a:pt x="172475" y="0"/>
                </a:cubicBezTo>
                <a:lnTo>
                  <a:pt x="1199120" y="0"/>
                </a:lnTo>
                <a:cubicBezTo>
                  <a:pt x="1294375" y="0"/>
                  <a:pt x="1371595" y="77220"/>
                  <a:pt x="1371595" y="172475"/>
                </a:cubicBezTo>
                <a:lnTo>
                  <a:pt x="1371595" y="862355"/>
                </a:lnTo>
                <a:cubicBezTo>
                  <a:pt x="1371595" y="957610"/>
                  <a:pt x="1294375" y="1034830"/>
                  <a:pt x="1199120" y="1034830"/>
                </a:cubicBezTo>
                <a:lnTo>
                  <a:pt x="172475" y="1034830"/>
                </a:lnTo>
                <a:cubicBezTo>
                  <a:pt x="77220" y="1034830"/>
                  <a:pt x="0" y="957610"/>
                  <a:pt x="0" y="862355"/>
                </a:cubicBezTo>
                <a:lnTo>
                  <a:pt x="0" y="1724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516" tIns="50516" rIns="50516" bIns="5051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Redundancy</a:t>
            </a:r>
          </a:p>
        </p:txBody>
      </p:sp>
      <p:sp>
        <p:nvSpPr>
          <p:cNvPr id="15" name="Freeform 14"/>
          <p:cNvSpPr/>
          <p:nvPr/>
        </p:nvSpPr>
        <p:spPr>
          <a:xfrm rot="16200000">
            <a:off x="5838825" y="3371319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5513389" y="2525180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846" tIns="33846" rIns="33846" bIns="3384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Information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781800" y="4144431"/>
            <a:ext cx="109538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6891339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Hardware</a:t>
            </a:r>
          </a:p>
        </p:txBody>
      </p:sp>
      <p:sp>
        <p:nvSpPr>
          <p:cNvPr id="19" name="Freeform 18"/>
          <p:cNvSpPr/>
          <p:nvPr/>
        </p:nvSpPr>
        <p:spPr>
          <a:xfrm rot="5400000">
            <a:off x="5838825" y="4919131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5513389" y="5047718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Time</a:t>
            </a:r>
          </a:p>
        </p:txBody>
      </p:sp>
      <p:sp>
        <p:nvSpPr>
          <p:cNvPr id="21" name="Freeform 20"/>
          <p:cNvSpPr/>
          <p:nvPr/>
        </p:nvSpPr>
        <p:spPr>
          <a:xfrm rot="10800000">
            <a:off x="5300664" y="4144431"/>
            <a:ext cx="109537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4168775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Software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55888" y="2050520"/>
            <a:ext cx="686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extra bits are added to allow recovery from garbled bits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86013" y="5836178"/>
            <a:ext cx="781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an action is performed, and then, if required, it is performed again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0238" y="3406245"/>
            <a:ext cx="233642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equipment are added  to allow tolerating  failed hardware  components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83" y="3544356"/>
            <a:ext cx="2322506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processes are added  to allow tolerating  failed processes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55888" y="2050520"/>
            <a:ext cx="6869112" cy="3698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8" y="3544356"/>
            <a:ext cx="2322506" cy="120173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208962" y="3406245"/>
            <a:ext cx="2379783" cy="1476375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86014" y="5826652"/>
            <a:ext cx="7824787" cy="37941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6" grpId="0"/>
      <p:bldP spid="8" grpId="0"/>
      <p:bldP spid="9" grpId="0"/>
      <p:bldP spid="13" grpId="0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Detecting Failures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3000" dirty="0" smtClean="0"/>
              <a:t>But, </a:t>
            </a:r>
            <a:r>
              <a:rPr lang="en-US" altLang="en-US" sz="3000" dirty="0"/>
              <a:t>failures need to be detected before they can be </a:t>
            </a:r>
            <a:r>
              <a:rPr lang="en-US" altLang="en-US" sz="3000" dirty="0" smtClean="0"/>
              <a:t>masked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3000" dirty="0"/>
              <a:t>A detection subsystem </a:t>
            </a:r>
            <a:r>
              <a:rPr lang="en-US" altLang="en-US" sz="3000" dirty="0" smtClean="0"/>
              <a:t>(especially, for </a:t>
            </a:r>
            <a:r>
              <a:rPr lang="en-US" altLang="en-US" sz="3000" dirty="0"/>
              <a:t>a fail-stop or fail-silent </a:t>
            </a:r>
            <a:r>
              <a:rPr lang="en-US" altLang="en-US" sz="3000" dirty="0" smtClean="0"/>
              <a:t>failure):</a:t>
            </a:r>
            <a:endParaRPr lang="en-US" altLang="en-US" sz="30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Can usually be done as a side-effect of regularly exchanging information with servers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altLang="en-US" sz="26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Should ideally be able to distinguish between network and server failures</a:t>
            </a:r>
          </a:p>
          <a:p>
            <a:pPr marL="1314450" lvl="2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A process, </a:t>
            </a:r>
            <a:r>
              <a:rPr lang="en-US" altLang="en-US" sz="2600" i="1" dirty="0"/>
              <a:t>P</a:t>
            </a:r>
            <a:r>
              <a:rPr lang="en-US" altLang="en-US" sz="2600" dirty="0"/>
              <a:t>, that cannot reach a server can check with other processes on whether they can reach the server</a:t>
            </a:r>
          </a:p>
          <a:p>
            <a:pPr marL="1771650" lvl="3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If at least one other process indicates that it can reach the server, P can presume that it is a network failure (assuming all processes are non-malicious/non-faulty)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32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3600" dirty="0"/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26C56-6C3C-4BB3-9864-C4DB96100FA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 1: Speculative Execution in Hadoop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 err="1"/>
              <a:t>MapReduce</a:t>
            </a:r>
            <a:r>
              <a:rPr lang="en-US" sz="2400" dirty="0"/>
              <a:t> job is dominated by the slowest task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/>
              <a:t>MapReduce</a:t>
            </a:r>
            <a:r>
              <a:rPr lang="en-US" sz="2400" dirty="0"/>
              <a:t> attempts to locate slow tasks (or </a:t>
            </a:r>
            <a:r>
              <a:rPr lang="en-US" sz="2400" i="1" dirty="0">
                <a:solidFill>
                  <a:srgbClr val="0070C0"/>
                </a:solidFill>
              </a:rPr>
              <a:t>stragglers</a:t>
            </a:r>
            <a:r>
              <a:rPr lang="en-US" sz="2400" dirty="0"/>
              <a:t>) and run </a:t>
            </a:r>
            <a:r>
              <a:rPr lang="en-US" sz="2400" i="1" dirty="0"/>
              <a:t>replicated</a:t>
            </a:r>
            <a:r>
              <a:rPr lang="en-US" sz="2400" dirty="0"/>
              <a:t> (or </a:t>
            </a:r>
            <a:r>
              <a:rPr lang="en-US" sz="2400" i="1" dirty="0">
                <a:solidFill>
                  <a:srgbClr val="0070C0"/>
                </a:solidFill>
              </a:rPr>
              <a:t>speculative</a:t>
            </a:r>
            <a:r>
              <a:rPr lang="en-US" sz="2400" dirty="0"/>
              <a:t>) tasks that will optimistically commit before corresponding stragglers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In general, this strategy is known as </a:t>
            </a:r>
            <a:r>
              <a:rPr lang="en-US" sz="2400" i="1" dirty="0"/>
              <a:t>task resiliency </a:t>
            </a:r>
            <a:r>
              <a:rPr lang="en-US" sz="2400" dirty="0"/>
              <a:t>or </a:t>
            </a:r>
            <a:r>
              <a:rPr lang="en-US" sz="2400" i="1" dirty="0"/>
              <a:t>task replication</a:t>
            </a:r>
            <a:r>
              <a:rPr lang="en-US" sz="2400" dirty="0"/>
              <a:t> (as opposed to </a:t>
            </a:r>
            <a:r>
              <a:rPr lang="en-US" sz="2400" i="1" dirty="0"/>
              <a:t>data replication</a:t>
            </a:r>
            <a:r>
              <a:rPr lang="en-US" sz="2400" dirty="0"/>
              <a:t>)</a:t>
            </a:r>
          </a:p>
          <a:p>
            <a:pPr marL="74295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In Hadoop it is called </a:t>
            </a:r>
            <a:r>
              <a:rPr lang="en-US" i="1" dirty="0">
                <a:solidFill>
                  <a:srgbClr val="0070C0"/>
                </a:solidFill>
              </a:rPr>
              <a:t>speculative execution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Only </a:t>
            </a:r>
            <a:r>
              <a:rPr lang="en-US" sz="2400" u="sng" dirty="0"/>
              <a:t>one</a:t>
            </a:r>
            <a:r>
              <a:rPr lang="en-US" sz="2400" dirty="0"/>
              <a:t> copy of a straggler is allowed to be speculated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Whichever task (among the two tasks) commits first, its results are exploited, and the other task is killed </a:t>
            </a:r>
          </a:p>
        </p:txBody>
      </p:sp>
    </p:spTree>
    <p:extLst>
      <p:ext uri="{BB962C8B-B14F-4D97-AF65-F5344CB8AC3E}">
        <p14:creationId xmlns:p14="http://schemas.microsoft.com/office/powerpoint/2010/main" val="62246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But, How to Detect Stragglers?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monitors the progresses of all tasks and assigns each task a </a:t>
            </a:r>
            <a:r>
              <a:rPr lang="en-US" sz="2600" i="1" dirty="0"/>
              <a:t>progress score </a:t>
            </a:r>
            <a:r>
              <a:rPr lang="en-US" sz="2600" dirty="0"/>
              <a:t>between 0 and 1</a:t>
            </a:r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A task is marked as a straggler if its progress score (PS) </a:t>
            </a:r>
            <a:r>
              <a:rPr lang="en-US" sz="2600" i="1" dirty="0"/>
              <a:t>&lt;</a:t>
            </a:r>
            <a:r>
              <a:rPr lang="en-US" sz="2600" dirty="0"/>
              <a:t> (average – 0.2) after running at least 1 minute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4292600"/>
            <a:ext cx="19050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4464" y="5054600"/>
            <a:ext cx="160337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429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448300" y="4594226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2/3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4292600"/>
            <a:ext cx="973138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5054600"/>
            <a:ext cx="2743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5057775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886200" y="5359401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1/12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9800" y="5740400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65951" y="4213226"/>
            <a:ext cx="164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</a:rPr>
              <a:t>Not a straggler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954463" y="4064000"/>
            <a:ext cx="0" cy="1879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3492500" y="4214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3492500" y="4976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43938" y="5864226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67400" y="3733800"/>
            <a:ext cx="0" cy="2514600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69163" y="4949826"/>
            <a:ext cx="1041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 straggler</a:t>
            </a:r>
          </a:p>
        </p:txBody>
      </p:sp>
      <p:sp>
        <p:nvSpPr>
          <p:cNvPr id="19" name="Multiply 18"/>
          <p:cNvSpPr/>
          <p:nvPr/>
        </p:nvSpPr>
        <p:spPr>
          <a:xfrm>
            <a:off x="6965950" y="4948238"/>
            <a:ext cx="304800" cy="309562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14" grpId="0"/>
      <p:bldP spid="16" grpId="0"/>
      <p:bldP spid="17" grpId="0"/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 2: Atomic Multicasting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Atomic multicasting requires satisfying two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message should be delivered to </a:t>
            </a:r>
            <a:r>
              <a:rPr lang="en-US" sz="2400" i="1" dirty="0"/>
              <a:t>either all or none</a:t>
            </a:r>
            <a:r>
              <a:rPr lang="en-US" sz="2400" dirty="0"/>
              <a:t> of the processes (or replica sites)</a:t>
            </a:r>
          </a:p>
          <a:p>
            <a:pPr marL="1314450" lvl="2" indent="-285750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atomicity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All messages should be delivered </a:t>
            </a:r>
            <a:r>
              <a:rPr lang="en-US" sz="2400" i="1" dirty="0"/>
              <a:t>in the same order to all </a:t>
            </a:r>
            <a:r>
              <a:rPr lang="en-US" sz="2400" dirty="0"/>
              <a:t>processes (or replica sites) </a:t>
            </a:r>
          </a:p>
          <a:p>
            <a:pPr marL="1314450" lvl="2" indent="-285750"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consistent ordering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atomicity property entails </a:t>
            </a:r>
            <a:r>
              <a:rPr lang="en-US" sz="2800" i="1" dirty="0"/>
              <a:t>reliable</a:t>
            </a:r>
            <a:r>
              <a:rPr lang="en-US" sz="2800" dirty="0"/>
              <a:t> multicasting since it guarantees that ALL (or none) of the processes will receive the multicast message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1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Message Ordering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/>
              <a:t>As discussed before, there are typically three types of message orderings: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Sequential (or FIFO)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sent </a:t>
            </a:r>
            <a:r>
              <a:rPr lang="en-US" sz="2400" i="1" dirty="0"/>
              <a:t>from the same process </a:t>
            </a:r>
            <a:r>
              <a:rPr lang="en-US" sz="2400" dirty="0"/>
              <a:t>are delivered in the same order as they were sent at every receiving process 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Causal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If message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causally precedes message </a:t>
            </a:r>
            <a:r>
              <a:rPr lang="en-US" sz="2400" i="1" dirty="0"/>
              <a:t>m</a:t>
            </a:r>
            <a:r>
              <a:rPr lang="en-US" sz="2400" i="1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is delivered before </a:t>
            </a:r>
            <a:r>
              <a:rPr lang="en-US" sz="2400" i="1" dirty="0"/>
              <a:t>m</a:t>
            </a:r>
            <a:r>
              <a:rPr lang="en-US" sz="2400" i="1" baseline="-25000" dirty="0"/>
              <a:t>2 </a:t>
            </a:r>
            <a:r>
              <a:rPr lang="en-US" sz="2400" dirty="0"/>
              <a:t>at every receiving process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Total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are delivered </a:t>
            </a:r>
            <a:r>
              <a:rPr lang="en-US" sz="2400" i="1" dirty="0"/>
              <a:t>in the same order </a:t>
            </a:r>
            <a:r>
              <a:rPr lang="en-US" sz="2400" dirty="0"/>
              <a:t>at every receiving process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9088EA-F6B5-4AC3-A2FB-A56D0716A14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463040"/>
            <a:ext cx="10351008" cy="452628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03484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7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495369"/>
            <a:ext cx="82296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9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1041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28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856705"/>
            <a:ext cx="8229600" cy="19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4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59179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227873"/>
            <a:ext cx="8229600" cy="16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Replication - Part II</a:t>
            </a:r>
            <a:endParaRPr lang="en-US" sz="2000" dirty="0"/>
          </a:p>
          <a:p>
            <a:pPr marL="1828800" lvl="4" indent="0" algn="just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/>
              <a:t>Fault </a:t>
            </a:r>
            <a:r>
              <a:rPr lang="en-US" sz="2400" smtClean="0"/>
              <a:t>Tolerance</a:t>
            </a:r>
            <a:endParaRPr lang="en-US" sz="2400" dirty="0"/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Definitions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Detecting and masking failures</a:t>
            </a:r>
          </a:p>
          <a:p>
            <a:pPr lvl="3"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2PC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Project 4 </a:t>
            </a:r>
            <a:r>
              <a:rPr lang="en-US" sz="2400" dirty="0" smtClean="0"/>
              <a:t>is </a:t>
            </a:r>
            <a:r>
              <a:rPr lang="en-US" sz="2400" dirty="0"/>
              <a:t>due on December 12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PS5 is due </a:t>
            </a:r>
            <a:r>
              <a:rPr lang="en-US" sz="2400" dirty="0" smtClean="0"/>
              <a:t>tomorrow </a:t>
            </a:r>
            <a:r>
              <a:rPr lang="en-US" sz="2400" dirty="0"/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FF0000"/>
                </a:solidFill>
              </a:rPr>
              <a:t>The final exam is on Sunday, Dec 16 from 8:30 to 11:30AM in room 2049. It is open book, open notes.</a:t>
            </a:r>
          </a:p>
        </p:txBody>
      </p:sp>
    </p:spTree>
    <p:extLst>
      <p:ext uri="{BB962C8B-B14F-4D97-AF65-F5344CB8AC3E}">
        <p14:creationId xmlns:p14="http://schemas.microsoft.com/office/powerpoint/2010/main" val="9965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4514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572001"/>
            <a:ext cx="8229600" cy="128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34148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4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953001"/>
            <a:ext cx="8229600" cy="90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76674"/>
              </p:ext>
            </p:extLst>
          </p:nvPr>
        </p:nvGraphicFramePr>
        <p:xfrm>
          <a:off x="2209800" y="2743198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Distributed Atomic Transactions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Atomic multicasting is an example of a general problem, known as </a:t>
            </a:r>
            <a:r>
              <a:rPr lang="en-US" sz="2800" dirty="0">
                <a:solidFill>
                  <a:srgbClr val="0070C0"/>
                </a:solidFill>
              </a:rPr>
              <a:t>distributed atomic transactions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Given a transaction with multiple actions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Either all or none of the actions are committed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If all actions are committed, they will be committed in the same order at all replica sites</a:t>
            </a:r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popular distributed atomic transaction protocol is known as the </a:t>
            </a:r>
            <a:r>
              <a:rPr lang="en-US" sz="2400" i="1" dirty="0">
                <a:solidFill>
                  <a:srgbClr val="0070C0"/>
                </a:solidFill>
              </a:rPr>
              <a:t>two-phase commit protocol </a:t>
            </a:r>
            <a:r>
              <a:rPr lang="en-US" sz="2400" dirty="0"/>
              <a:t>(2PC), which involves: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One </a:t>
            </a:r>
            <a:r>
              <a:rPr lang="en-US" sz="2400" i="1" dirty="0">
                <a:solidFill>
                  <a:srgbClr val="C00000"/>
                </a:solidFill>
              </a:rPr>
              <a:t>coordinator</a:t>
            </a:r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Multiple </a:t>
            </a:r>
            <a:r>
              <a:rPr lang="en-US" sz="2400" i="1" dirty="0">
                <a:solidFill>
                  <a:srgbClr val="C00000"/>
                </a:solidFill>
              </a:rPr>
              <a:t>participants</a:t>
            </a:r>
            <a:endParaRPr lang="en-US" sz="3600" dirty="0"/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9142CA-E7A3-46ED-B637-55195492787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700" dirty="0"/>
              <a:t>2PC is comprised of the following two phases,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66156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The coordinator sends a VOTE_REQUEST message to all participants.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4119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36600"/>
              </p:ext>
            </p:extLst>
          </p:nvPr>
        </p:nvGraphicFramePr>
        <p:xfrm>
          <a:off x="1016001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it returns either a VOTE_COMMIT message to the coordinator indicating that it is prepared to locally commit its part of the transaction, or otherwise a VOTE_ABORT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18533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48701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1665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69159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96744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4545"/>
              </p:ext>
            </p:extLst>
          </p:nvPr>
        </p:nvGraphicFramePr>
        <p:xfrm>
          <a:off x="2133600" y="1531938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56103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56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87342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3B78E8E-1AE6-446E-8D05-A673DF2EC560}"/>
              </a:ext>
            </a:extLst>
          </p:cNvPr>
          <p:cNvSpPr/>
          <p:nvPr/>
        </p:nvSpPr>
        <p:spPr>
          <a:xfrm>
            <a:off x="3276600" y="3276600"/>
            <a:ext cx="7848600" cy="90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684078A-5DDF-4D58-A709-5EE5087E8FAF}"/>
              </a:ext>
            </a:extLst>
          </p:cNvPr>
          <p:cNvSpPr/>
          <p:nvPr/>
        </p:nvSpPr>
        <p:spPr>
          <a:xfrm>
            <a:off x="3369564" y="5638800"/>
            <a:ext cx="7848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A636ECC-5D4C-4E82-AA39-88C97B3FC5B1}"/>
              </a:ext>
            </a:extLst>
          </p:cNvPr>
          <p:cNvSpPr/>
          <p:nvPr/>
        </p:nvSpPr>
        <p:spPr>
          <a:xfrm>
            <a:off x="3581400" y="4876800"/>
            <a:ext cx="73152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943D3145-72E6-4E1E-98AC-ECDE8DDAFDD9}"/>
              </a:ext>
            </a:extLst>
          </p:cNvPr>
          <p:cNvSpPr/>
          <p:nvPr/>
        </p:nvSpPr>
        <p:spPr>
          <a:xfrm>
            <a:off x="3293618" y="4343400"/>
            <a:ext cx="7848600" cy="1733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7EC9E5F0-FBC7-4ABB-BF8C-25E3C59BFCCA}"/>
              </a:ext>
            </a:extLst>
          </p:cNvPr>
          <p:cNvSpPr/>
          <p:nvPr/>
        </p:nvSpPr>
        <p:spPr>
          <a:xfrm>
            <a:off x="3300984" y="2370139"/>
            <a:ext cx="7848600" cy="17129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D8AE9D6-86E2-49B3-96B5-B77D9824AE85}"/>
              </a:ext>
            </a:extLst>
          </p:cNvPr>
          <p:cNvSpPr/>
          <p:nvPr/>
        </p:nvSpPr>
        <p:spPr>
          <a:xfrm>
            <a:off x="3300984" y="2057400"/>
            <a:ext cx="7848600" cy="2082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Finite State Machines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19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17875" y="3200400"/>
            <a:ext cx="914400" cy="381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WAIT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1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71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4" name="Straight Arrow Connector 3"/>
          <p:cNvCxnSpPr>
            <a:stCxn id="2" idx="2"/>
            <a:endCxn id="5" idx="0"/>
          </p:cNvCxnSpPr>
          <p:nvPr/>
        </p:nvCxnSpPr>
        <p:spPr>
          <a:xfrm flipH="1">
            <a:off x="3775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3005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775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0" name="TextBox 13"/>
          <p:cNvSpPr txBox="1">
            <a:spLocks noChangeArrowheads="1"/>
          </p:cNvSpPr>
          <p:nvPr/>
        </p:nvSpPr>
        <p:spPr bwMode="auto">
          <a:xfrm>
            <a:off x="2025597" y="2470205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</p:txBody>
      </p:sp>
      <p:cxnSp>
        <p:nvCxnSpPr>
          <p:cNvPr id="16" name="Straight Connector 15"/>
          <p:cNvCxnSpPr>
            <a:stCxn id="51210" idx="1"/>
            <a:endCxn id="51210" idx="3"/>
          </p:cNvCxnSpPr>
          <p:nvPr/>
        </p:nvCxnSpPr>
        <p:spPr>
          <a:xfrm>
            <a:off x="2125664" y="2765425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Box 24"/>
          <p:cNvSpPr txBox="1">
            <a:spLocks noChangeArrowheads="1"/>
          </p:cNvSpPr>
          <p:nvPr/>
        </p:nvSpPr>
        <p:spPr bwMode="auto">
          <a:xfrm>
            <a:off x="2143072" y="335920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Vote-abort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Global-abort</a:t>
            </a:r>
          </a:p>
        </p:txBody>
      </p:sp>
      <p:cxnSp>
        <p:nvCxnSpPr>
          <p:cNvPr id="26" name="Straight Connector 25"/>
          <p:cNvCxnSpPr>
            <a:stCxn id="51212" idx="1"/>
            <a:endCxn id="51212" idx="3"/>
          </p:cNvCxnSpPr>
          <p:nvPr/>
        </p:nvCxnSpPr>
        <p:spPr>
          <a:xfrm>
            <a:off x="2243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26"/>
          <p:cNvSpPr txBox="1">
            <a:spLocks noChangeArrowheads="1"/>
          </p:cNvSpPr>
          <p:nvPr/>
        </p:nvSpPr>
        <p:spPr bwMode="auto">
          <a:xfrm>
            <a:off x="4343401" y="3352801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</p:txBody>
      </p:sp>
      <p:cxnSp>
        <p:nvCxnSpPr>
          <p:cNvPr id="28" name="Straight Connector 27"/>
          <p:cNvCxnSpPr>
            <a:stCxn id="51214" idx="1"/>
            <a:endCxn id="51214" idx="3"/>
          </p:cNvCxnSpPr>
          <p:nvPr/>
        </p:nvCxnSpPr>
        <p:spPr>
          <a:xfrm>
            <a:off x="4405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270876" y="3200400"/>
            <a:ext cx="872331" cy="3794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/>
              <a:t>READY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24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24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33" name="Straight Arrow Connector 32"/>
          <p:cNvCxnSpPr>
            <a:stCxn id="29" idx="2"/>
            <a:endCxn id="30" idx="0"/>
          </p:cNvCxnSpPr>
          <p:nvPr/>
        </p:nvCxnSpPr>
        <p:spPr>
          <a:xfrm flipH="1">
            <a:off x="8728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  <a:endCxn id="32" idx="0"/>
          </p:cNvCxnSpPr>
          <p:nvPr/>
        </p:nvCxnSpPr>
        <p:spPr>
          <a:xfrm flipH="1">
            <a:off x="7958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31" idx="0"/>
          </p:cNvCxnSpPr>
          <p:nvPr/>
        </p:nvCxnSpPr>
        <p:spPr>
          <a:xfrm>
            <a:off x="8728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5" name="TextBox 35"/>
          <p:cNvSpPr txBox="1">
            <a:spLocks noChangeArrowheads="1"/>
          </p:cNvSpPr>
          <p:nvPr/>
        </p:nvSpPr>
        <p:spPr bwMode="auto">
          <a:xfrm>
            <a:off x="7127530" y="27404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</p:txBody>
      </p:sp>
      <p:cxnSp>
        <p:nvCxnSpPr>
          <p:cNvPr id="37" name="Straight Connector 36"/>
          <p:cNvCxnSpPr>
            <a:stCxn id="69655" idx="1"/>
            <a:endCxn id="69655" idx="3"/>
          </p:cNvCxnSpPr>
          <p:nvPr/>
        </p:nvCxnSpPr>
        <p:spPr>
          <a:xfrm>
            <a:off x="7267576" y="3046413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7" name="TextBox 37"/>
          <p:cNvSpPr txBox="1">
            <a:spLocks noChangeArrowheads="1"/>
          </p:cNvSpPr>
          <p:nvPr/>
        </p:nvSpPr>
        <p:spPr bwMode="auto">
          <a:xfrm>
            <a:off x="7130235" y="335833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Global-abort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9" name="Straight Connector 38"/>
          <p:cNvCxnSpPr>
            <a:stCxn id="69657" idx="1"/>
            <a:endCxn id="69657" idx="3"/>
          </p:cNvCxnSpPr>
          <p:nvPr/>
        </p:nvCxnSpPr>
        <p:spPr>
          <a:xfrm>
            <a:off x="7196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9" name="TextBox 39"/>
          <p:cNvSpPr txBox="1">
            <a:spLocks noChangeArrowheads="1"/>
          </p:cNvSpPr>
          <p:nvPr/>
        </p:nvSpPr>
        <p:spPr bwMode="auto">
          <a:xfrm>
            <a:off x="9226506" y="3371335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41" name="Straight Connector 40"/>
          <p:cNvCxnSpPr>
            <a:stCxn id="69659" idx="1"/>
            <a:endCxn id="69659" idx="3"/>
          </p:cNvCxnSpPr>
          <p:nvPr/>
        </p:nvCxnSpPr>
        <p:spPr>
          <a:xfrm>
            <a:off x="9358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9" idx="1"/>
          </p:cNvCxnSpPr>
          <p:nvPr/>
        </p:nvCxnSpPr>
        <p:spPr>
          <a:xfrm flipH="1">
            <a:off x="6629401" y="2705100"/>
            <a:ext cx="16430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29400" y="2705100"/>
            <a:ext cx="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2" idx="1"/>
          </p:cNvCxnSpPr>
          <p:nvPr/>
        </p:nvCxnSpPr>
        <p:spPr>
          <a:xfrm>
            <a:off x="6629400" y="4229100"/>
            <a:ext cx="7953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64" name="TextBox 47"/>
          <p:cNvSpPr txBox="1">
            <a:spLocks noChangeArrowheads="1"/>
          </p:cNvSpPr>
          <p:nvPr/>
        </p:nvSpPr>
        <p:spPr bwMode="auto">
          <a:xfrm>
            <a:off x="6542644" y="21438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Vote-abort</a:t>
            </a:r>
          </a:p>
        </p:txBody>
      </p:sp>
      <p:cxnSp>
        <p:nvCxnSpPr>
          <p:cNvPr id="49" name="Straight Connector 48"/>
          <p:cNvCxnSpPr>
            <a:stCxn id="69664" idx="1"/>
            <a:endCxn id="69664" idx="3"/>
          </p:cNvCxnSpPr>
          <p:nvPr/>
        </p:nvCxnSpPr>
        <p:spPr>
          <a:xfrm>
            <a:off x="6657976" y="2439988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4" name="TextBox 46"/>
          <p:cNvSpPr txBox="1">
            <a:spLocks noChangeArrowheads="1"/>
          </p:cNvSpPr>
          <p:nvPr/>
        </p:nvSpPr>
        <p:spPr bwMode="auto">
          <a:xfrm>
            <a:off x="2008410" y="5051269"/>
            <a:ext cx="3685625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COORDINATOR</a:t>
            </a:r>
            <a:r>
              <a:rPr lang="en-US" altLang="en-US" sz="2000" dirty="0">
                <a:solidFill>
                  <a:schemeClr val="tx1"/>
                </a:solidFill>
              </a:rPr>
              <a:t> in 2PC</a:t>
            </a:r>
          </a:p>
        </p:txBody>
      </p:sp>
      <p:sp>
        <p:nvSpPr>
          <p:cNvPr id="69667" name="TextBox 51"/>
          <p:cNvSpPr txBox="1">
            <a:spLocks noChangeArrowheads="1"/>
          </p:cNvSpPr>
          <p:nvPr/>
        </p:nvSpPr>
        <p:spPr bwMode="auto">
          <a:xfrm>
            <a:off x="6700050" y="5051268"/>
            <a:ext cx="3401893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PARTICIPANT</a:t>
            </a:r>
            <a:r>
              <a:rPr lang="en-US" altLang="en-US" sz="2000" i="1" u="sng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in 2PC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867400" y="1981200"/>
            <a:ext cx="0" cy="426720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rved Up Arrow 52"/>
          <p:cNvSpPr/>
          <p:nvPr/>
        </p:nvSpPr>
        <p:spPr>
          <a:xfrm>
            <a:off x="5181600" y="6096000"/>
            <a:ext cx="1447800" cy="457200"/>
          </a:xfrm>
          <a:prstGeom prst="curved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877842" y="2434424"/>
            <a:ext cx="1412875" cy="74662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2584279" y="2067917"/>
            <a:ext cx="551054" cy="3665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1248" y="1463040"/>
            <a:ext cx="1026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Note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The terms above and below the line indicate what have been received and sent,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277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69655" grpId="0"/>
      <p:bldP spid="69657" grpId="0"/>
      <p:bldP spid="69659" grpId="0"/>
      <p:bldP spid="69664" grpId="0"/>
      <p:bldP spid="69667" grpId="0" animBg="1"/>
      <p:bldP spid="53" grpId="0" animBg="1"/>
      <p:bldP spid="3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write START_2PC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multicast VOTE_REQUEST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not all votes have been collected{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for any incoming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exit;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record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If all participants sent VOTE_COMMIT and coordinator votes COMMIT{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GLOBAL_COMMIT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320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Actions by coordinator:</a:t>
            </a:r>
          </a:p>
        </p:txBody>
      </p:sp>
    </p:spTree>
    <p:extLst>
      <p:ext uri="{BB962C8B-B14F-4D97-AF65-F5344CB8AC3E}">
        <p14:creationId xmlns:p14="http://schemas.microsoft.com/office/powerpoint/2010/main" val="35624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06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Coordinator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17925"/>
              </p:ext>
            </p:extLst>
          </p:nvPr>
        </p:nvGraphicFramePr>
        <p:xfrm>
          <a:off x="1981200" y="3540760"/>
          <a:ext cx="8229600" cy="225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3026903871"/>
                    </a:ext>
                  </a:extLst>
                </a:gridCol>
              </a:tblGrid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84553655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Abort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6765024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VOTE_REQUEST to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0653580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GLOBAL_COMMIT to all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95067782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GLOBAL_ABORT</a:t>
                      </a:r>
                      <a:r>
                        <a:rPr lang="en-US" sz="1600" baseline="0" dirty="0"/>
                        <a:t> to all participants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The coordinator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However, 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45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Fault-Tolerance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Systems can be designed in a way that can </a:t>
            </a:r>
            <a:r>
              <a:rPr lang="en-US" sz="2400" i="1" dirty="0"/>
              <a:t>automatically</a:t>
            </a:r>
            <a:r>
              <a:rPr lang="en-US" sz="2400" dirty="0"/>
              <a:t> recover from </a:t>
            </a:r>
            <a:r>
              <a:rPr lang="en-US" sz="2400" i="1" dirty="0"/>
              <a:t>partial</a:t>
            </a:r>
            <a:r>
              <a:rPr lang="en-US" sz="2400" dirty="0"/>
              <a:t> failures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rgbClr val="0070C0"/>
                </a:solidFill>
              </a:rPr>
              <a:t>Fault-tolerance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dirty="0"/>
              <a:t>is the property that enables a system to continue operating properly even if a </a:t>
            </a:r>
            <a:r>
              <a:rPr lang="en-US" sz="2000" i="1" dirty="0"/>
              <a:t>failure</a:t>
            </a:r>
            <a:r>
              <a:rPr lang="en-US" sz="2000" dirty="0"/>
              <a:t> takes place during operation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For example, TCP is designed to allow reliable two-way communications in packet-switched networks, even in the presence of communication links that are imperfect or overloaded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sp>
        <p:nvSpPr>
          <p:cNvPr id="49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DCF9B5-3B45-46C6-A6C6-8ABEABF4675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310832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2887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ghtning Bolt 11"/>
          <p:cNvSpPr/>
          <p:nvPr/>
        </p:nvSpPr>
        <p:spPr>
          <a:xfrm rot="9921253">
            <a:off x="5791200" y="2897188"/>
            <a:ext cx="533400" cy="14605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181601" y="2879726"/>
            <a:ext cx="304800" cy="13652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>
            <a:off x="5402263" y="2947988"/>
            <a:ext cx="3794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25876" y="2657476"/>
            <a:ext cx="125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Car stopped.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402907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334962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ghtning Bolt 20"/>
          <p:cNvSpPr/>
          <p:nvPr/>
        </p:nvSpPr>
        <p:spPr>
          <a:xfrm rot="9921253">
            <a:off x="5791200" y="3819526"/>
            <a:ext cx="533400" cy="144463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9867900" y="2741614"/>
            <a:ext cx="533400" cy="66357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823450" y="3436684"/>
            <a:ext cx="92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Isosceles Triangle 26"/>
          <p:cNvSpPr/>
          <p:nvPr/>
        </p:nvSpPr>
        <p:spPr>
          <a:xfrm rot="5400000">
            <a:off x="8784432" y="3807619"/>
            <a:ext cx="304800" cy="1381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87241" y="3567114"/>
            <a:ext cx="2446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 </a:t>
            </a: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1200" dirty="0">
                <a:solidFill>
                  <a:schemeClr val="tx1"/>
                </a:solidFill>
              </a:rPr>
              <a:t>It got </a:t>
            </a:r>
            <a:r>
              <a:rPr lang="en-US" altLang="en-US" sz="1200" b="1" i="1" dirty="0" smtClean="0">
                <a:solidFill>
                  <a:schemeClr val="tx1"/>
                </a:solidFill>
              </a:rPr>
              <a:t>masked </a:t>
            </a:r>
            <a:r>
              <a:rPr lang="en-US" altLang="en-US" sz="1200" dirty="0">
                <a:solidFill>
                  <a:schemeClr val="tx1"/>
                </a:solidFill>
              </a:rPr>
              <a:t>and car continued</a:t>
            </a:r>
            <a:r>
              <a:rPr lang="en-US" altLang="en-US" sz="12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005889" y="3876675"/>
            <a:ext cx="37782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8" grpId="0"/>
      <p:bldP spid="27" grpId="0" animBg="1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write INIT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Wait for VOTE_REQUEST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exit;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participant votes COMMIT{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VOTE_COMMIT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wait for DECISION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multicast DECISION_RQUEST to other participants;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wait until DECISION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write DECISION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DECISION == GLOBAL_COMMIT { write GLOBAL_COMMIT to local log;}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else if DECISION == GLOBAL_ABORT {write GLOBAL_ABORT to local log};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VOTE_ABORT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5816B-A478-4B73-A89D-77504DFE986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574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by participants:</a:t>
            </a:r>
          </a:p>
        </p:txBody>
      </p:sp>
    </p:spTree>
    <p:extLst>
      <p:ext uri="{BB962C8B-B14F-4D97-AF65-F5344CB8AC3E}">
        <p14:creationId xmlns:p14="http://schemas.microsoft.com/office/powerpoint/2010/main" val="3674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6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914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/*executed by separate thread*/</a:t>
            </a:r>
          </a:p>
          <a:p>
            <a:pPr marL="0" indent="0" algn="just" eaLnBrk="1" hangingPunct="1">
              <a:buNone/>
            </a:pPr>
            <a:endParaRPr lang="en-US" altLang="en-US" sz="1400" b="1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true{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until any incoming DECISION_REQUEST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read most recently recorded STATE from the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STATE == GLOBAL_COMMIT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GLOBAL_COMMIT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 if STATE == INIT or STATE == GLOBAL_ABORT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GLOBAL_ABORT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skip; /*participant remains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2708" name="TextBox 1"/>
          <p:cNvSpPr txBox="1">
            <a:spLocks noChangeArrowheads="1"/>
          </p:cNvSpPr>
          <p:nvPr/>
        </p:nvSpPr>
        <p:spPr bwMode="auto">
          <a:xfrm>
            <a:off x="1981200" y="1458914"/>
            <a:ext cx="4114800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for handling decision requests: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4663281"/>
            <a:ext cx="3733800" cy="5334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stCxn id="2" idx="4"/>
            <a:endCxn id="9" idx="0"/>
          </p:cNvCxnSpPr>
          <p:nvPr/>
        </p:nvCxnSpPr>
        <p:spPr>
          <a:xfrm>
            <a:off x="4991100" y="5196681"/>
            <a:ext cx="685800" cy="137319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5334000"/>
            <a:ext cx="72390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An </a:t>
            </a:r>
            <a:r>
              <a:rPr lang="en-US" sz="1500" i="1" u="sng" dirty="0">
                <a:solidFill>
                  <a:schemeClr val="tx1"/>
                </a:solidFill>
              </a:rPr>
              <a:t>indefinite blocking window </a:t>
            </a:r>
            <a:r>
              <a:rPr lang="en-US" sz="1500" dirty="0">
                <a:solidFill>
                  <a:schemeClr val="tx1"/>
                </a:solidFill>
              </a:rPr>
              <a:t>can arise, whereby all sites who voted positively are blocked until outcome is known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Can any clever protocol avoid this window?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No!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All distributed commit protocols have an indefinite blocking window!</a:t>
            </a:r>
          </a:p>
        </p:txBody>
      </p:sp>
    </p:spTree>
    <p:extLst>
      <p:ext uri="{BB962C8B-B14F-4D97-AF65-F5344CB8AC3E}">
        <p14:creationId xmlns:p14="http://schemas.microsoft.com/office/powerpoint/2010/main" val="17767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2708" grpId="0" animBg="1"/>
      <p:bldP spid="2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Participant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13074"/>
              </p:ext>
            </p:extLst>
          </p:nvPr>
        </p:nvGraphicFramePr>
        <p:xfrm>
          <a:off x="1984248" y="3538728"/>
          <a:ext cx="8229600" cy="2252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3026903871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84553655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Locally</a:t>
                      </a:r>
                      <a:r>
                        <a:rPr lang="en-US" sz="1600" baseline="0" dirty="0"/>
                        <a:t> abort and notify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6765024"/>
                  </a:ext>
                </a:extLst>
              </a:tr>
              <a:tr h="6324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Cannot decide on its own what it</a:t>
                      </a:r>
                      <a:r>
                        <a:rPr lang="en-US" sz="1600" baseline="0" dirty="0"/>
                        <a:t> should do next; hence, contact others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0653580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its decision to</a:t>
                      </a:r>
                      <a:r>
                        <a:rPr lang="en-US" sz="1600" baseline="0" dirty="0"/>
                        <a:t>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95067782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</a:t>
                      </a:r>
                      <a:r>
                        <a:rPr lang="en-US" sz="1600" baseline="0" dirty="0"/>
                        <a:t> its decision to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Any participant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3403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Overview</a:t>
            </a:r>
            <a:endParaRPr lang="en-US" dirty="0"/>
          </a:p>
          <a:p>
            <a:pPr marL="3429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What is a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failure is a deviation from a </a:t>
            </a:r>
            <a:r>
              <a:rPr lang="en-US" sz="2800" i="1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Pressing brake pedal does not stop car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brake failure (</a:t>
            </a:r>
            <a:r>
              <a:rPr lang="en-US" i="1" dirty="0"/>
              <a:t>could be catastrophic!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Read of a disk sector does not return content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disk failure (</a:t>
            </a:r>
            <a:r>
              <a:rPr lang="en-US" i="1" dirty="0"/>
              <a:t>not necessarily catastrophic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Many failures are due to </a:t>
            </a:r>
            <a:r>
              <a:rPr lang="en-US" sz="2800" i="1" dirty="0"/>
              <a:t>incorrect </a:t>
            </a:r>
            <a:r>
              <a:rPr lang="en-US" sz="2800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typically happens when the designer misses addressing a scenario that makes the system perform incorrectly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is especially true in complex systems with many subtle interactions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1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Transient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referred to as “soft failures” or “Heisenbugs”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Occur temporarily then disappear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Manifested only in a very unlikely combination of circumstances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 go away upon rolling back and/or retrying/rebooting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Frozen keyboard or window, race conditions and deadlocks,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Persistent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Persist until explicitly repaired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Retrying does not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E.g., Burnt-out chips, software bugs, crashed disks, broken Ethernet cable,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Durations of failures and repairs are random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Means of distributions are </a:t>
            </a:r>
            <a:r>
              <a:rPr lang="en-US" sz="2400" i="1" dirty="0">
                <a:solidFill>
                  <a:schemeClr val="tx1"/>
                </a:solidFill>
              </a:rPr>
              <a:t>Mean Time To Fail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tx1"/>
                </a:solidFill>
              </a:rPr>
              <a:t>MTTF</a:t>
            </a:r>
            <a:r>
              <a:rPr lang="en-US" sz="2400" dirty="0"/>
              <a:t>) and </a:t>
            </a:r>
            <a:r>
              <a:rPr lang="en-US" sz="2400" i="1" dirty="0">
                <a:solidFill>
                  <a:srgbClr val="FF0000"/>
                </a:solidFill>
              </a:rPr>
              <a:t>Mean Time To </a:t>
            </a:r>
            <a:r>
              <a:rPr lang="en-US" sz="2400" i="1" dirty="0" smtClean="0">
                <a:solidFill>
                  <a:srgbClr val="FF0000"/>
                </a:solidFill>
              </a:rPr>
              <a:t>Repair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99560" y="5574268"/>
            <a:ext cx="128016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79720" y="5574268"/>
            <a:ext cx="6400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5574268"/>
            <a:ext cx="1112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32320" y="5574268"/>
            <a:ext cx="9144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46720" y="5574268"/>
            <a:ext cx="1828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75520" y="5574268"/>
            <a:ext cx="4114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5320" y="5574268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79720" y="5574268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55920" y="5574268"/>
            <a:ext cx="3886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5811" y="58790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MTTF</a:t>
            </a:r>
          </a:p>
        </p:txBody>
      </p:sp>
      <p:cxnSp>
        <p:nvCxnSpPr>
          <p:cNvPr id="25" name="Straight Arrow Connector 24"/>
          <p:cNvCxnSpPr>
            <a:endCxn id="32" idx="0"/>
          </p:cNvCxnSpPr>
          <p:nvPr/>
        </p:nvCxnSpPr>
        <p:spPr>
          <a:xfrm>
            <a:off x="5688270" y="5574268"/>
            <a:ext cx="386866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2" idx="0"/>
          </p:cNvCxnSpPr>
          <p:nvPr/>
        </p:nvCxnSpPr>
        <p:spPr>
          <a:xfrm>
            <a:off x="7635240" y="5574268"/>
            <a:ext cx="192169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2" idx="0"/>
          </p:cNvCxnSpPr>
          <p:nvPr/>
        </p:nvCxnSpPr>
        <p:spPr>
          <a:xfrm flipH="1">
            <a:off x="9556934" y="5574268"/>
            <a:ext cx="524326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1" y="58790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MTTR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669" y="53030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In-Service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772756" y="5487724"/>
            <a:ext cx="2743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72756" y="5760720"/>
            <a:ext cx="27432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37748" y="557426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Out-of-Service</a:t>
            </a:r>
          </a:p>
        </p:txBody>
      </p:sp>
    </p:spTree>
    <p:extLst>
      <p:ext uri="{BB962C8B-B14F-4D97-AF65-F5344CB8AC3E}">
        <p14:creationId xmlns:p14="http://schemas.microsoft.com/office/powerpoint/2010/main" val="11476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/>
      <p:bldP spid="3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a distinction between </a:t>
            </a:r>
            <a:r>
              <a:rPr lang="en-US" sz="2800" i="1" dirty="0">
                <a:solidFill>
                  <a:srgbClr val="0070C0"/>
                </a:solidFill>
              </a:rPr>
              <a:t>availability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0070C0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Availability refers to the probability that a system is operating correctly at any given moment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Availability = MTTF/(MTTF+MTTR)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Reliability measures how long a system can operate without a breakdown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highly-available</a:t>
            </a:r>
            <a:r>
              <a:rPr lang="en-US" sz="2400" dirty="0"/>
              <a:t> (HA) system is one that will most likely be working </a:t>
            </a:r>
            <a:r>
              <a:rPr lang="en-US" sz="2400" i="1" dirty="0"/>
              <a:t>at a given instant in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highly-reliable</a:t>
            </a:r>
            <a:r>
              <a:rPr lang="en-US" sz="2400" dirty="0"/>
              <a:t> system is one that will most likely continue to work without interruption </a:t>
            </a:r>
            <a:r>
              <a:rPr lang="en-US" sz="2400" i="1" dirty="0"/>
              <a:t>during a relatively long period of time</a:t>
            </a:r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1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goes down for 1ms every hour has an availability of over 99.9999%, but is highly unreliable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never crashes but is shut down for two weeks every August has high reliability, but only 96% availability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52935"/>
              </p:ext>
            </p:extLst>
          </p:nvPr>
        </p:nvGraphicFramePr>
        <p:xfrm>
          <a:off x="2057400" y="3733800"/>
          <a:ext cx="8382000" cy="22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xmlns="" val="1303144179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xmlns="" val="213293611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xmlns="" val="222265312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System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Availability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Downtime in a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203037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 Workstation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3.6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912716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High-Available (HA)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8.4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83580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Fault-Resilient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94741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Fault-Tolerant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215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9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40737"/>
              </p:ext>
            </p:extLst>
          </p:nvPr>
        </p:nvGraphicFramePr>
        <p:xfrm>
          <a:off x="841248" y="1828799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 algn="l" defTabSz="6858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988745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0413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06257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3346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6522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21583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8993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80490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670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1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77309</TotalTime>
  <Words>4215</Words>
  <Application>Microsoft Office PowerPoint</Application>
  <PresentationFormat>Widescreen</PresentationFormat>
  <Paragraphs>902</Paragraphs>
  <Slides>33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Fault-Tolerance</vt:lpstr>
      <vt:lpstr>What is a Failure?</vt:lpstr>
      <vt:lpstr>Failure Characteristics</vt:lpstr>
      <vt:lpstr>Failure Characteristics</vt:lpstr>
      <vt:lpstr>Availability vs. Reliability</vt:lpstr>
      <vt:lpstr>Availability vs. Reliability</vt:lpstr>
      <vt:lpstr>Failure Types</vt:lpstr>
      <vt:lpstr>Failure Types</vt:lpstr>
      <vt:lpstr>Masking Failures</vt:lpstr>
      <vt:lpstr>Detecting Failures</vt:lpstr>
      <vt:lpstr>Example 1: Speculative Execution in Hadoop</vt:lpstr>
      <vt:lpstr>But, How to Detect Stragglers?</vt:lpstr>
      <vt:lpstr>Example 2: Atomic Multicasting</vt:lpstr>
      <vt:lpstr>Message Ordering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Distributed Atomic Transactions</vt:lpstr>
      <vt:lpstr>Two-Phase Commit Protocol</vt:lpstr>
      <vt:lpstr>Two-Phase Commit Protocol</vt:lpstr>
      <vt:lpstr>Two-Phase Commit Protocol</vt:lpstr>
      <vt:lpstr>2PC Finite State Machines</vt:lpstr>
      <vt:lpstr>2PC Algorithm</vt:lpstr>
      <vt:lpstr>Coordinator Recovery</vt:lpstr>
      <vt:lpstr>Two-Phase Commit Protocol</vt:lpstr>
      <vt:lpstr>Two-Phase Commit Protocol</vt:lpstr>
      <vt:lpstr>Participant Recovery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1600</cp:revision>
  <dcterms:created xsi:type="dcterms:W3CDTF">2008-11-03T12:44:07Z</dcterms:created>
  <dcterms:modified xsi:type="dcterms:W3CDTF">2018-12-06T16:57:50Z</dcterms:modified>
</cp:coreProperties>
</file>