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421" r:id="rId2"/>
    <p:sldId id="567" r:id="rId3"/>
    <p:sldId id="635" r:id="rId4"/>
    <p:sldId id="654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9" r:id="rId13"/>
    <p:sldId id="630" r:id="rId14"/>
    <p:sldId id="631" r:id="rId15"/>
    <p:sldId id="632" r:id="rId16"/>
    <p:sldId id="633" r:id="rId17"/>
    <p:sldId id="638" r:id="rId18"/>
    <p:sldId id="646" r:id="rId19"/>
    <p:sldId id="647" r:id="rId20"/>
    <p:sldId id="656" r:id="rId21"/>
    <p:sldId id="649" r:id="rId22"/>
    <p:sldId id="657" r:id="rId23"/>
    <p:sldId id="651" r:id="rId24"/>
    <p:sldId id="653" r:id="rId25"/>
    <p:sldId id="598" r:id="rId26"/>
    <p:sldId id="664" r:id="rId27"/>
    <p:sldId id="659" r:id="rId28"/>
    <p:sldId id="660" r:id="rId29"/>
    <p:sldId id="661" r:id="rId30"/>
    <p:sldId id="663" r:id="rId31"/>
    <p:sldId id="563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9" autoAdjust="0"/>
    <p:restoredTop sz="96064" autoAdjust="0"/>
  </p:normalViewPr>
  <p:slideViewPr>
    <p:cSldViewPr>
      <p:cViewPr varScale="1">
        <p:scale>
          <a:sx n="92" d="100"/>
          <a:sy n="92" d="100"/>
        </p:scale>
        <p:origin x="120" y="4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  <dgm:t>
        <a:bodyPr/>
        <a:lstStyle/>
        <a:p>
          <a:endParaRPr lang="en-US"/>
        </a:p>
      </dgm:t>
    </dgm:pt>
    <dgm:pt modelId="{765E6C7F-0315-40C4-AFE9-B303A628789A}" type="pres">
      <dgm:prSet presAssocID="{F8209BF3-F497-48F1-B731-E2BD9922A4C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  <dgm:t>
        <a:bodyPr/>
        <a:lstStyle/>
        <a:p>
          <a:endParaRPr lang="en-US"/>
        </a:p>
      </dgm:t>
    </dgm:pt>
    <dgm:pt modelId="{E20E9F32-EDAC-475B-BF96-06A5A54158BC}" type="pres">
      <dgm:prSet presAssocID="{12D59CCD-D9B5-46E0-B327-E2EA613572DD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  <dgm:t>
        <a:bodyPr/>
        <a:lstStyle/>
        <a:p>
          <a:endParaRPr lang="en-US"/>
        </a:p>
      </dgm:t>
    </dgm:pt>
    <dgm:pt modelId="{15FDB152-B052-4B03-9297-313F9D514D60}" type="pres">
      <dgm:prSet presAssocID="{97203F47-3B5D-46FB-8603-8BCA5039636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  <dgm:t>
        <a:bodyPr/>
        <a:lstStyle/>
        <a:p>
          <a:endParaRPr lang="en-US"/>
        </a:p>
      </dgm:t>
    </dgm:pt>
    <dgm:pt modelId="{7B71613C-BE5F-4D69-B624-4DB4F9489E74}" type="pres">
      <dgm:prSet presAssocID="{F6A59164-D9E2-42AF-9456-5EDE76C6F2C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  <dgm:t>
        <a:bodyPr/>
        <a:lstStyle/>
        <a:p>
          <a:endParaRPr lang="en-US"/>
        </a:p>
      </dgm:t>
    </dgm:pt>
    <dgm:pt modelId="{386DF915-FFD8-480F-AB82-209517EEDEB0}" type="pres">
      <dgm:prSet presAssocID="{769F1A32-2CFC-456C-8AAF-FA7D01DCBEF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  <dgm:t>
        <a:bodyPr/>
        <a:lstStyle/>
        <a:p>
          <a:endParaRPr lang="en-US"/>
        </a:p>
      </dgm:t>
    </dgm:pt>
    <dgm:pt modelId="{023966D0-5731-44B6-9731-C879FFBB8053}" type="pres">
      <dgm:prSet presAssocID="{DBE4EA6C-8B63-429C-B269-FA2D4F29124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  <dgm:t>
        <a:bodyPr/>
        <a:lstStyle/>
        <a:p>
          <a:endParaRPr lang="en-US"/>
        </a:p>
      </dgm:t>
    </dgm:pt>
    <dgm:pt modelId="{CB43E37C-5E7E-4C18-B3B0-A4E93D67E22F}" type="pres">
      <dgm:prSet presAssocID="{990F1C14-FC55-43D1-97AD-AF7C2DBC27D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  <dgm:t>
        <a:bodyPr/>
        <a:lstStyle/>
        <a:p>
          <a:endParaRPr lang="en-US"/>
        </a:p>
      </dgm:t>
    </dgm:pt>
    <dgm:pt modelId="{6CA9012B-2F3F-4A3D-96BD-7928CE2235A4}" type="pres">
      <dgm:prSet presAssocID="{8EE3A628-B380-4794-9F59-CF86D59813E1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23</a:t>
            </a:r>
            <a:r>
              <a:rPr lang="en-US" altLang="en-US" sz="3000" dirty="0" smtClean="0"/>
              <a:t>, December 03,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But (server-side) replication comes with a cost, </a:t>
            </a:r>
            <a:r>
              <a:rPr lang="en-US" altLang="en-US" sz="2400" dirty="0" smtClean="0"/>
              <a:t>which is the </a:t>
            </a:r>
            <a:r>
              <a:rPr lang="en-US" altLang="en-US" sz="2400" dirty="0"/>
              <a:t>necessity for maintaining consistency (</a:t>
            </a:r>
            <a:r>
              <a:rPr lang="en-US" altLang="en-US" sz="2400" dirty="0" smtClean="0"/>
              <a:t>or more precisely </a:t>
            </a:r>
            <a:r>
              <a:rPr lang="en-US" altLang="en-US" sz="2400" i="1" dirty="0">
                <a:solidFill>
                  <a:srgbClr val="0070C0"/>
                </a:solidFill>
              </a:rPr>
              <a:t>consistent </a:t>
            </a:r>
            <a:r>
              <a:rPr lang="en-US" altLang="en-US" sz="2400" i="1" dirty="0" smtClean="0">
                <a:solidFill>
                  <a:srgbClr val="0070C0"/>
                </a:solidFill>
              </a:rPr>
              <a:t>ordering of updates</a:t>
            </a:r>
            <a:r>
              <a:rPr lang="en-US" altLang="en-US" sz="2400" dirty="0" smtClean="0"/>
              <a:t>) </a:t>
            </a:r>
            <a:endParaRPr lang="en-US" altLang="en-US" sz="2400" dirty="0"/>
          </a:p>
          <a:p>
            <a:endParaRPr lang="en-US" altLang="en-US" sz="1050" dirty="0"/>
          </a:p>
          <a:p>
            <a:r>
              <a:rPr lang="en-US" altLang="en-US" sz="2400" dirty="0"/>
              <a:t>Example:</a:t>
            </a:r>
          </a:p>
          <a:p>
            <a:pPr lvl="1"/>
            <a:r>
              <a:rPr lang="en-US" altLang="en-US" sz="2000" dirty="0"/>
              <a:t>A Bank Database</a:t>
            </a:r>
          </a:p>
        </p:txBody>
      </p:sp>
      <p:sp>
        <p:nvSpPr>
          <p:cNvPr id="5" name="Can 4"/>
          <p:cNvSpPr/>
          <p:nvPr/>
        </p:nvSpPr>
        <p:spPr>
          <a:xfrm>
            <a:off x="33194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56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73961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4957763" y="5465763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4310063" y="5160962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6862763" y="5102226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33663" y="3446462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86526" y="3429000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3814763" y="3789362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3814763" y="3789362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84550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33763" y="40179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7891463" y="3771900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72363" y="40052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34163" y="50085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4222751" y="3771900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33913" y="49704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4075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2971801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089776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51213" grpId="0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77925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57589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543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3115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93439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59125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94101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98925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49925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76926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6503988" y="5773739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91214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8782050" y="5786438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565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2438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3962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3962400" y="2473325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639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73325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4610100" y="2473325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4711700" y="2492375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711701" y="2466976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724400" y="2473325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00600" y="2549525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749801" y="2492376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244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648200" y="38211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4724400" y="2473325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4356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6248400" y="79692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6015038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225925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read-to-write ratio is low,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430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11277600" cy="538481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 (Cont’d)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194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2766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585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242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59176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640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150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42001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6503988" y="5738814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/>
              <a:t>=Read variable x; </a:t>
            </a:r>
          </a:p>
          <a:p>
            <a:r>
              <a:rPr lang="en-US" altLang="en-US" sz="1200" dirty="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56289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8782050" y="57515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2162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2438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3962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3962400" y="24384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289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384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4610100" y="24384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498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4838700" y="24384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4648200" y="37861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4991100" y="24384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6248400" y="7620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59801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1910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Maintaining consistency should balance between the strictness of consistency versus efficiency (or performance)</a:t>
            </a:r>
          </a:p>
          <a:p>
            <a:pPr lvl="1">
              <a:defRPr/>
            </a:pPr>
            <a:r>
              <a:rPr lang="en-US" sz="2000" dirty="0"/>
              <a:t>Good-enough consistency depends on your application</a:t>
            </a:r>
          </a:p>
          <a:p>
            <a:pPr lvl="4">
              <a:defRPr/>
            </a:pPr>
            <a:endParaRPr lang="en-US" sz="1050" dirty="0"/>
          </a:p>
        </p:txBody>
      </p:sp>
      <p:sp>
        <p:nvSpPr>
          <p:cNvPr id="7" name="Left-Right Arrow 6"/>
          <p:cNvSpPr/>
          <p:nvPr/>
        </p:nvSpPr>
        <p:spPr>
          <a:xfrm>
            <a:off x="2438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7924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7010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1905000" y="3163889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2133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3076576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70C0"/>
                </a:solidFill>
              </a:rPr>
              <a:t>consistency model </a:t>
            </a:r>
            <a:r>
              <a:rPr lang="en-US" altLang="en-US" dirty="0"/>
              <a:t>is a contract </a:t>
            </a:r>
            <a:r>
              <a:rPr lang="en-US" altLang="en-US" dirty="0" smtClean="0"/>
              <a:t>between: </a:t>
            </a:r>
            <a:endParaRPr lang="en-US" altLang="en-US" dirty="0"/>
          </a:p>
          <a:p>
            <a:pPr lvl="1"/>
            <a:r>
              <a:rPr lang="en-US" altLang="en-US" sz="3200" dirty="0"/>
              <a:t>The process that wants to use the data</a:t>
            </a:r>
          </a:p>
          <a:p>
            <a:pPr lvl="1"/>
            <a:r>
              <a:rPr lang="en-US" altLang="en-US" sz="3200" dirty="0"/>
              <a:t>a</a:t>
            </a:r>
            <a:r>
              <a:rPr lang="en-US" altLang="en-US" sz="3200" dirty="0" smtClean="0"/>
              <a:t>nd </a:t>
            </a:r>
            <a:r>
              <a:rPr lang="en-US" altLang="en-US" sz="3200" dirty="0"/>
              <a:t>the data-store</a:t>
            </a:r>
          </a:p>
          <a:p>
            <a:pPr lvl="4"/>
            <a:endParaRPr lang="en-US" altLang="en-US" sz="3200" dirty="0"/>
          </a:p>
          <a:p>
            <a:r>
              <a:rPr lang="en-US" altLang="en-US" dirty="0"/>
              <a:t>A consistency model states the level (or degree) of consistency provided by the data-store to the processes while reading and writing data</a:t>
            </a:r>
          </a:p>
          <a:p>
            <a:pPr lvl="4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  <a:extLst/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Consistency models can be divided into two types:</a:t>
            </a:r>
            <a:endParaRPr lang="en-US" sz="14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800" dirty="0"/>
              <a:t>These models define how </a:t>
            </a:r>
            <a:r>
              <a:rPr lang="en-US" sz="2800" dirty="0" smtClean="0"/>
              <a:t>updates </a:t>
            </a:r>
            <a:r>
              <a:rPr lang="en-US" sz="2800" dirty="0"/>
              <a:t>are propagated across the replicas to keep them consistent</a:t>
            </a:r>
          </a:p>
          <a:p>
            <a:pPr lvl="4">
              <a:defRPr/>
            </a:pPr>
            <a:endParaRPr lang="en-US" sz="28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defRPr/>
            </a:pPr>
            <a:r>
              <a:rPr lang="en-US" sz="2800" dirty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2800" dirty="0"/>
              <a:t>They ensure that whenever a client connects to a replica, the replica is brought up to date with the replica that the client accessed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Consistent Ordering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We need to express the </a:t>
            </a:r>
            <a:r>
              <a:rPr lang="en-US" sz="2800" i="1" dirty="0"/>
              <a:t>semantics</a:t>
            </a:r>
            <a:r>
              <a:rPr lang="en-US" sz="2800" dirty="0"/>
              <a:t> of parallel accesses when shared data are replicated</a:t>
            </a:r>
          </a:p>
          <a:p>
            <a:endParaRPr lang="en-US" sz="2800" dirty="0"/>
          </a:p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shared data-stores should agree on a    </a:t>
            </a:r>
            <a:r>
              <a:rPr lang="en-US" i="1" dirty="0">
                <a:solidFill>
                  <a:srgbClr val="0070C0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</a:t>
            </a:r>
            <a:r>
              <a:rPr lang="en-US" sz="2800" dirty="0" smtClean="0"/>
              <a:t>agree </a:t>
            </a:r>
            <a:r>
              <a:rPr lang="en-US" sz="2800" dirty="0"/>
              <a:t>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</a:t>
            </a:r>
            <a:r>
              <a:rPr lang="en-US" sz="3200" dirty="0" smtClean="0"/>
              <a:t>III</a:t>
            </a:r>
            <a:endParaRPr lang="en-US" sz="32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out. It is due on December 12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December 6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8224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404934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 smtClean="0"/>
              <a:t>What is total ordering?</a:t>
            </a:r>
            <a:endParaRPr lang="it-IT" sz="2400" dirty="0"/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the following order of operations are executed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09175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 smtClean="0">
                <a:solidFill>
                  <a:schemeClr val="tx1"/>
                </a:solidFill>
              </a:rPr>
              <a:t>If </a:t>
            </a:r>
            <a:r>
              <a:rPr lang="it-IT" sz="2000" dirty="0">
                <a:solidFill>
                  <a:schemeClr val="tx1"/>
                </a:solidFill>
              </a:rPr>
              <a:t>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sends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 smtClean="0">
                <a:solidFill>
                  <a:schemeClr val="tx1"/>
                </a:solidFill>
              </a:rPr>
              <a:t>,...., </a:t>
            </a:r>
            <a:r>
              <a:rPr lang="it-IT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>
                <a:solidFill>
                  <a:schemeClr val="tx1"/>
                </a:solidFill>
              </a:rPr>
              <a:t>sends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 smtClean="0">
                <a:solidFill>
                  <a:schemeClr val="tx1"/>
                </a:solidFill>
              </a:rPr>
              <a:t>,...., </a:t>
            </a:r>
            <a:r>
              <a:rPr lang="it-IT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sent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 smtClean="0">
                <a:solidFill>
                  <a:schemeClr val="tx1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 smtClean="0">
                <a:solidFill>
                  <a:schemeClr val="tx1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6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674352" cy="5029200"/>
          </a:xfrm>
        </p:spPr>
        <p:txBody>
          <a:bodyPr/>
          <a:lstStyle/>
          <a:p>
            <a:r>
              <a:rPr lang="en-US" sz="2000" dirty="0"/>
              <a:t>Consider three processes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/>
              <a:t> executing multiple instructions on three </a:t>
            </a:r>
            <a:r>
              <a:rPr lang="en-US" sz="2000" i="1" dirty="0"/>
              <a:t>shared </a:t>
            </a:r>
            <a:r>
              <a:rPr lang="en-US" sz="2000" dirty="0"/>
              <a:t>variables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/>
          </a:p>
          <a:p>
            <a:r>
              <a:rPr lang="en-US" sz="2000" dirty="0"/>
              <a:t>There are many valid sequences in which operations can be executed, respecting sequential </a:t>
            </a:r>
            <a:r>
              <a:rPr lang="en-US" sz="2000" dirty="0" smtClean="0"/>
              <a:t>consistency (or </a:t>
            </a:r>
            <a:r>
              <a:rPr lang="en-US" sz="2000" i="1" dirty="0" smtClean="0">
                <a:solidFill>
                  <a:srgbClr val="0070C0"/>
                </a:solidFill>
              </a:rPr>
              <a:t>program order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1800" dirty="0" smtClean="0"/>
              <a:t>How can a program identify </a:t>
            </a:r>
            <a:r>
              <a:rPr lang="en-US" sz="1800" dirty="0"/>
              <a:t>the wrong </a:t>
            </a:r>
            <a:r>
              <a:rPr lang="en-US" sz="1800" dirty="0" smtClean="0"/>
              <a:t>sequence among the following sequences: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1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2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800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3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7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815136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81932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81804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6019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001001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7543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110101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752600" y="6211603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Signature</a:t>
            </a:r>
            <a:endParaRPr lang="en-US" sz="1400" dirty="0"/>
          </a:p>
        </p:txBody>
      </p:sp>
      <p:sp>
        <p:nvSpPr>
          <p:cNvPr id="24" name="Multiply 23"/>
          <p:cNvSpPr/>
          <p:nvPr/>
        </p:nvSpPr>
        <p:spPr>
          <a:xfrm>
            <a:off x="6400800" y="637794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sz="3600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1361" r="-816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9109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6262164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 smtClean="0"/>
              <a:t>What is causal ordering?</a:t>
            </a:r>
            <a:endParaRPr lang="it-IT" dirty="0"/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before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</a:t>
            </a:r>
            <a:r>
              <a:rPr lang="en-US" sz="2400" dirty="0" smtClean="0"/>
              <a:t>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800100" lvl="3" indent="-342900">
              <a:defRPr/>
            </a:pPr>
            <a:endParaRPr lang="en-US" sz="2400" dirty="0" smtClean="0"/>
          </a:p>
          <a:p>
            <a:pPr marL="457200" lvl="2" indent="-342900">
              <a:defRPr/>
            </a:pPr>
            <a:r>
              <a:rPr lang="en-US" sz="2800" dirty="0" smtClean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</a:t>
            </a:r>
            <a:r>
              <a:rPr lang="en-US" sz="2400" dirty="0" smtClean="0"/>
              <a:t>NOT in </a:t>
            </a:r>
            <a:r>
              <a:rPr lang="en-US" sz="2400" dirty="0"/>
              <a:t>Causal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Invalid </a:t>
            </a:r>
            <a:r>
              <a:rPr lang="en-US" sz="1600" dirty="0"/>
              <a:t>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A data-store is causally consistent if:</a:t>
            </a:r>
          </a:p>
          <a:p>
            <a:pPr lvl="1"/>
            <a:r>
              <a:rPr lang="en-US" sz="3200" dirty="0"/>
              <a:t>Writes that are potentially causally related </a:t>
            </a:r>
            <a:r>
              <a:rPr lang="en-US" sz="3200" dirty="0" smtClean="0"/>
              <a:t>are seen </a:t>
            </a:r>
            <a:r>
              <a:rPr lang="en-US" sz="3200" dirty="0"/>
              <a:t>by all the processes in the same order</a:t>
            </a:r>
          </a:p>
          <a:p>
            <a:pPr lvl="7"/>
            <a:endParaRPr lang="en-US" sz="3200" dirty="0"/>
          </a:p>
          <a:p>
            <a:pPr lvl="1"/>
            <a:r>
              <a:rPr lang="en-US" sz="3200" dirty="0" smtClean="0"/>
              <a:t>But concurrent </a:t>
            </a:r>
            <a:r>
              <a:rPr lang="en-US" sz="3200" dirty="0"/>
              <a:t>writes may be seen in a different order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204216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5562" y="1143739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561" y="5190350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lecture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3533956"/>
            <a:ext cx="10332720" cy="164487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dirty="0"/>
              <a:t>This requires maintaining a dependency graph between write and read operations</a:t>
            </a:r>
          </a:p>
          <a:p>
            <a:pPr lvl="1"/>
            <a:r>
              <a:rPr lang="en-US" sz="32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Consistency Models</a:t>
            </a:r>
          </a:p>
          <a:p>
            <a:pPr lvl="1"/>
            <a:r>
              <a:rPr lang="en-US" sz="3200" dirty="0"/>
              <a:t>Client-Centric Consistency Models</a:t>
            </a:r>
          </a:p>
          <a:p>
            <a:pPr lvl="4"/>
            <a:endParaRPr lang="en-US" sz="3200" dirty="0"/>
          </a:p>
          <a:p>
            <a:pPr marL="1828800" lvl="4" indent="0">
              <a:buNone/>
            </a:pPr>
            <a:endParaRPr lang="en-US" sz="3200" dirty="0"/>
          </a:p>
          <a:p>
            <a:r>
              <a:rPr lang="en-US" dirty="0"/>
              <a:t>Consistency Protocols</a:t>
            </a:r>
          </a:p>
          <a:p>
            <a:pPr lvl="1"/>
            <a:r>
              <a:rPr lang="en-US" sz="3200" dirty="0" smtClean="0"/>
              <a:t>We will </a:t>
            </a:r>
            <a:r>
              <a:rPr lang="en-US" sz="3200" dirty="0"/>
              <a:t>study various </a:t>
            </a:r>
            <a:r>
              <a:rPr lang="en-US" sz="3200" i="1" dirty="0"/>
              <a:t>implementations</a:t>
            </a:r>
            <a:r>
              <a:rPr lang="en-US" sz="3200" dirty="0"/>
              <a:t> of consistency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1608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Improving performance</a:t>
            </a:r>
          </a:p>
          <a:p>
            <a:pPr lvl="2"/>
            <a:r>
              <a:rPr lang="en-US" altLang="en-US" dirty="0"/>
              <a:t>A client can access </a:t>
            </a:r>
            <a:r>
              <a:rPr lang="en-US" altLang="en-US" dirty="0" smtClean="0"/>
              <a:t>nearby replicated copies and </a:t>
            </a:r>
            <a:r>
              <a:rPr lang="en-US" altLang="en-US" dirty="0"/>
              <a:t>save latency</a:t>
            </a:r>
          </a:p>
          <a:p>
            <a:pPr lvl="2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Increasing the availability of services</a:t>
            </a:r>
          </a:p>
          <a:p>
            <a:pPr lvl="2"/>
            <a:r>
              <a:rPr lang="en-US" altLang="en-US" dirty="0"/>
              <a:t>Replication can mask failures such as server crashes and network disconnection</a:t>
            </a:r>
          </a:p>
          <a:p>
            <a:pPr lvl="4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Enhancing the scalability of systems</a:t>
            </a:r>
          </a:p>
          <a:p>
            <a:pPr lvl="2"/>
            <a:r>
              <a:rPr lang="en-US" altLang="en-US" dirty="0"/>
              <a:t>Requests to data can be distributed across many servers, which contain replicated copies of the data</a:t>
            </a:r>
          </a:p>
          <a:p>
            <a:pPr lvl="4"/>
            <a:endParaRPr lang="en-US" altLang="en-US" sz="105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Securing against malicious attacks</a:t>
            </a:r>
          </a:p>
          <a:p>
            <a:pPr lvl="2"/>
            <a:r>
              <a:rPr lang="en-US" altLang="en-US" dirty="0"/>
              <a:t>Even if some replicas are malicious, security of data can be guaranteed by relying on replicated copies at non-compromised servers</a:t>
            </a: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/>
          <a:lstStyle/>
          <a:p>
            <a:r>
              <a:rPr lang="en-US" altLang="en-US" sz="2800" dirty="0"/>
              <a:t>Example</a:t>
            </a:r>
            <a:r>
              <a:rPr lang="en-US" altLang="en-US" dirty="0"/>
              <a:t>: </a:t>
            </a:r>
          </a:p>
          <a:p>
            <a:pPr lvl="1"/>
            <a:r>
              <a:rPr lang="en-US" altLang="en-US" dirty="0"/>
              <a:t>Replication at </a:t>
            </a:r>
            <a:r>
              <a:rPr lang="en-US" altLang="en-US" i="1" dirty="0"/>
              <a:t>secondary</a:t>
            </a:r>
            <a:r>
              <a:rPr lang="en-US" altLang="en-US" dirty="0"/>
              <a:t> servers in Content Delivery Network (CDNs)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3290192" y="28194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3581400" y="3581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114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410200" y="3352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6858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239000" y="3657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7848600" y="4800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95700" y="3733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3429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4500" y="3505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95700" y="3733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638800" y="3429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3352800" y="2895601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695700" y="3081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229100" y="4419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5405438" y="5029201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Secondary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858000" y="4876801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8089901" y="4762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4" y="3081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5524501" y="3290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3233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3762375" y="3443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Example: </a:t>
            </a:r>
          </a:p>
          <a:p>
            <a:pPr lvl="1"/>
            <a:r>
              <a:rPr lang="en-US" altLang="en-US" dirty="0"/>
              <a:t>Google File-System replicates data blocks at computers across different racks, clusters, and data-centers</a:t>
            </a:r>
          </a:p>
          <a:p>
            <a:pPr lvl="1"/>
            <a:r>
              <a:rPr lang="en-US" altLang="en-US" dirty="0"/>
              <a:t>If one computer or a rack or a cluster crashes, blocks can still be accessed from other sources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30" y="3705934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4074814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212535" y="40869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059788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300051" y="5306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Distributing data across replicated servers helps in </a:t>
            </a:r>
            <a:r>
              <a:rPr lang="en-US" altLang="en-US" sz="2800" dirty="0" smtClean="0"/>
              <a:t>saving the main server from becoming a </a:t>
            </a:r>
            <a:r>
              <a:rPr lang="en-US" altLang="en-US" sz="2800" i="1" dirty="0" smtClean="0"/>
              <a:t>performance bottleneck</a:t>
            </a:r>
            <a:endParaRPr lang="en-US" altLang="en-US" sz="2800" i="1" dirty="0"/>
          </a:p>
          <a:p>
            <a:pPr marL="1828800" lvl="4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Example: Content Delivery Networks can decrease load at main (</a:t>
            </a:r>
            <a:r>
              <a:rPr lang="en-US" altLang="en-US" sz="2800" i="1" dirty="0"/>
              <a:t>primary</a:t>
            </a:r>
            <a:r>
              <a:rPr lang="en-US" altLang="en-US" sz="2800" dirty="0"/>
              <a:t>) servers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3213992" y="3710774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3505200" y="4472774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038600" y="51585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334000" y="42441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48537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162800" y="4548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772400" y="5691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19500" y="4625174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320374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48300" y="4396574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19500" y="4625174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562600" y="4320374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3276600" y="3786975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19500" y="3972712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52900" y="5310974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5329238" y="5920575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781800" y="5768175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1" y="5234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8013701" y="5653874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3972712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5448300" y="4063200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4125112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3686175" y="4334662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701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44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4853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5844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158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091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0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539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463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3505200" y="4625174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3998914" y="5310974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4191001" y="5310974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5370514" y="4129874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5410201" y="4396574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6896101" y="5006174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6934200" y="5006174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7277100" y="4301324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4472774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7391400" y="4625174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7886700" y="5444324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7886700" y="5844374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33800" y="4334662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3784600" y="3920324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3784601" y="4182262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733800" y="4548975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3733800" y="4301324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3733800" y="4453724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3784600" y="4548974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3733800" y="4548974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3733800" y="4548974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3733800" y="4548974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3733800" y="4548974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694114" y="4548974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3733801" y="4548974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3733801" y="4548974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29918322"/>
              </p:ext>
            </p:extLst>
          </p:nvPr>
        </p:nvGraphicFramePr>
        <p:xfrm>
          <a:off x="4876800" y="37290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If a minority of </a:t>
            </a:r>
            <a:r>
              <a:rPr lang="en-US" altLang="en-US" sz="2400" dirty="0" smtClean="0"/>
              <a:t>servers in a system </a:t>
            </a:r>
            <a:r>
              <a:rPr lang="en-US" altLang="en-US" sz="2400" dirty="0"/>
              <a:t>are malicious, the non-malicious servers can outvote the malicious ones</a:t>
            </a:r>
          </a:p>
          <a:p>
            <a:pPr lvl="1"/>
            <a:r>
              <a:rPr lang="en-US" altLang="en-US" sz="2400" dirty="0"/>
              <a:t>This technique can also be used to provide fault-tolerance against non-malicious but faulty servers</a:t>
            </a:r>
          </a:p>
          <a:p>
            <a:pPr lvl="4"/>
            <a:endParaRPr lang="en-US" altLang="en-US" sz="300" dirty="0"/>
          </a:p>
          <a:p>
            <a:r>
              <a:rPr lang="en-US" altLang="en-US" sz="2400" dirty="0"/>
              <a:t>Example: In a peer-to-peer system, peers can coordinate to prevent delivering faulty data to the requester</a:t>
            </a: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2743200" y="57864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848600" y="43386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4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28003</TotalTime>
  <Words>1839</Words>
  <Application>Microsoft Office PowerPoint</Application>
  <PresentationFormat>Widescreen</PresentationFormat>
  <Paragraphs>443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MS PGothic</vt:lpstr>
      <vt:lpstr>MS PGothic</vt:lpstr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Implications of adopting a Causally Consistent Data-store for Applications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2720</cp:revision>
  <dcterms:created xsi:type="dcterms:W3CDTF">2008-11-03T12:44:07Z</dcterms:created>
  <dcterms:modified xsi:type="dcterms:W3CDTF">2018-12-02T18:03:00Z</dcterms:modified>
</cp:coreProperties>
</file>