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541" r:id="rId2"/>
    <p:sldId id="644" r:id="rId3"/>
    <p:sldId id="758" r:id="rId4"/>
    <p:sldId id="845" r:id="rId5"/>
    <p:sldId id="846" r:id="rId6"/>
    <p:sldId id="815" r:id="rId7"/>
    <p:sldId id="816" r:id="rId8"/>
    <p:sldId id="817" r:id="rId9"/>
    <p:sldId id="818" r:id="rId10"/>
    <p:sldId id="819" r:id="rId11"/>
    <p:sldId id="820" r:id="rId12"/>
    <p:sldId id="821" r:id="rId13"/>
    <p:sldId id="822" r:id="rId14"/>
    <p:sldId id="823" r:id="rId15"/>
    <p:sldId id="824" r:id="rId16"/>
    <p:sldId id="825" r:id="rId17"/>
    <p:sldId id="826" r:id="rId18"/>
    <p:sldId id="827" r:id="rId19"/>
    <p:sldId id="828" r:id="rId20"/>
    <p:sldId id="829" r:id="rId21"/>
    <p:sldId id="830" r:id="rId22"/>
    <p:sldId id="847" r:id="rId2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E40EA"/>
    <a:srgbClr val="C41230"/>
    <a:srgbClr val="808080"/>
    <a:srgbClr val="A50021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46" autoAdjust="0"/>
    <p:restoredTop sz="93466" autoAdjust="0"/>
  </p:normalViewPr>
  <p:slideViewPr>
    <p:cSldViewPr>
      <p:cViewPr varScale="1">
        <p:scale>
          <a:sx n="105" d="100"/>
          <a:sy n="105" d="100"/>
        </p:scale>
        <p:origin x="180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5DBA042-C4DC-4511-B679-ADA7CC2EF806}" type="datetimeFigureOut">
              <a:rPr lang="en-US"/>
              <a:pPr>
                <a:defRPr/>
              </a:pPr>
              <a:t>12/2/2018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5648822-7CCD-4058-A13C-2E7B87C5DD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025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117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D175C7-0A88-4546-80AE-38DE998B7DD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530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4110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590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913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813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696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363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915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288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86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98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949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287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12/2/2018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53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431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="" xmlns:a16="http://schemas.microsoft.com/office/drawing/2014/main" id="{D944AF0C-66B4-411F-ABB4-8D21E892683A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0" name="Rectangle 3">
            <a:extLst>
              <a:ext uri="{FF2B5EF4-FFF2-40B4-BE49-F238E27FC236}">
                <a16:creationId xmlns="" xmlns:a16="http://schemas.microsoft.com/office/drawing/2014/main" id="{D9357BEC-7471-41E2-A11E-540D6086074E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Caching – Part </a:t>
            </a:r>
            <a:r>
              <a:rPr lang="en-US" altLang="en-US" sz="3900" dirty="0" smtClean="0"/>
              <a:t>III</a:t>
            </a:r>
            <a:endParaRPr lang="en-US" altLang="en-US" sz="39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</a:t>
            </a:r>
            <a:r>
              <a:rPr lang="en-US" altLang="en-US" sz="3000" dirty="0" smtClean="0"/>
              <a:t>22, </a:t>
            </a:r>
            <a:r>
              <a:rPr lang="en-US" altLang="en-US" sz="3000" dirty="0"/>
              <a:t>November </a:t>
            </a:r>
            <a:r>
              <a:rPr lang="en-US" altLang="en-US" sz="3000" dirty="0" smtClean="0"/>
              <a:t>29, 2018</a:t>
            </a:r>
            <a:endParaRPr lang="en-US" altLang="en-US" sz="3000" dirty="0"/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1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1" y="1219200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24384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081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2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1" y="1219200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0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28194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63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3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1" y="1219200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1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0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32766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846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4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2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0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36576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09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1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1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1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4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0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 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41148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555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1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5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1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1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5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3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0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44958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226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5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2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2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5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0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49530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363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6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2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2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4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0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3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53340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286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7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3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3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2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0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3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57912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893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4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4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3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4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0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61722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351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Lecture: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Cache Consistency</a:t>
            </a:r>
          </a:p>
          <a:p>
            <a:pPr marL="457200" lvl="1" indent="0" algn="just" eaLnBrk="1" hangingPunct="1">
              <a:buNone/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Lecture: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Replacement Policies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Project 4 </a:t>
            </a:r>
            <a:r>
              <a:rPr lang="en-US" dirty="0" smtClean="0"/>
              <a:t>is out. It is </a:t>
            </a:r>
            <a:r>
              <a:rPr lang="en-US" dirty="0"/>
              <a:t>due on </a:t>
            </a:r>
            <a:r>
              <a:rPr lang="en-US" dirty="0" smtClean="0"/>
              <a:t>December 12 by midnight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dirty="0" smtClean="0"/>
              <a:t>PS5 is due on December 6 by midnight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2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9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5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5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0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4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66294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579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Observation: The Stack Property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664952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Adding cache space never hurts, but it may or may not help</a:t>
            </a:r>
          </a:p>
          <a:p>
            <a:pPr lvl="1"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This is referred to as the </a:t>
            </a:r>
            <a:r>
              <a:rPr lang="en-US" i="1" kern="0" dirty="0">
                <a:solidFill>
                  <a:srgbClr val="0070C0"/>
                </a:solidFill>
              </a:rPr>
              <a:t>“Stack Property”</a:t>
            </a:r>
          </a:p>
          <a:p>
            <a:pPr>
              <a:buFont typeface="Wingdings" pitchFamily="2" charset="2"/>
              <a:buChar char="§"/>
            </a:pPr>
            <a:endParaRPr lang="en-US" kern="0" dirty="0"/>
          </a:p>
          <a:p>
            <a:pPr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LRU has the stack property, but not all replacement policies have it </a:t>
            </a:r>
          </a:p>
          <a:p>
            <a:pPr lvl="1"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E.g., FIFO does not have it</a:t>
            </a:r>
          </a:p>
          <a:p>
            <a:pPr>
              <a:buFont typeface="Wingdings" pitchFamily="2" charset="2"/>
              <a:buChar char="§"/>
            </a:pP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1153972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Server-Side Replication</a:t>
            </a:r>
          </a:p>
        </p:txBody>
      </p:sp>
    </p:spTree>
    <p:extLst>
      <p:ext uri="{BB962C8B-B14F-4D97-AF65-F5344CB8AC3E}">
        <p14:creationId xmlns:p14="http://schemas.microsoft.com/office/powerpoint/2010/main" val="155417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Key Questions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What data should be cached and when?</a:t>
            </a:r>
          </a:p>
          <a:p>
            <a:pPr lvl="1"/>
            <a:r>
              <a:rPr lang="en-US" altLang="en-US" sz="3200" dirty="0">
                <a:solidFill>
                  <a:srgbClr val="0070C0"/>
                </a:solidFill>
              </a:rPr>
              <a:t>Fetch Policy</a:t>
            </a:r>
          </a:p>
          <a:p>
            <a:pPr lvl="1"/>
            <a:endParaRPr lang="en-US" altLang="en-US" sz="3200" dirty="0"/>
          </a:p>
          <a:p>
            <a:r>
              <a:rPr lang="en-US" altLang="en-US" sz="3600" dirty="0"/>
              <a:t>How can updates be made visible everywhere?</a:t>
            </a:r>
          </a:p>
          <a:p>
            <a:pPr lvl="1"/>
            <a:r>
              <a:rPr lang="en-US" altLang="en-US" sz="3200" dirty="0">
                <a:solidFill>
                  <a:srgbClr val="0070C0"/>
                </a:solidFill>
              </a:rPr>
              <a:t>Consistency or Update Propagation Policy</a:t>
            </a:r>
          </a:p>
          <a:p>
            <a:pPr lvl="1"/>
            <a:endParaRPr lang="en-US" altLang="en-US" sz="3200" dirty="0"/>
          </a:p>
          <a:p>
            <a:r>
              <a:rPr lang="en-US" altLang="en-US" sz="3600" dirty="0"/>
              <a:t>What data should be evicted to free up space?</a:t>
            </a:r>
          </a:p>
          <a:p>
            <a:pPr lvl="1"/>
            <a:r>
              <a:rPr lang="en-US" altLang="en-US" sz="3200" dirty="0">
                <a:solidFill>
                  <a:srgbClr val="0070C0"/>
                </a:solidFill>
              </a:rPr>
              <a:t>Cache Replacement Policy</a:t>
            </a:r>
          </a:p>
        </p:txBody>
      </p:sp>
    </p:spTree>
    <p:extLst>
      <p:ext uri="{BB962C8B-B14F-4D97-AF65-F5344CB8AC3E}">
        <p14:creationId xmlns:p14="http://schemas.microsoft.com/office/powerpoint/2010/main" val="8639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Key Questions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What data should be cached and when?</a:t>
            </a:r>
          </a:p>
          <a:p>
            <a:pPr lvl="1"/>
            <a:r>
              <a:rPr lang="en-US" altLang="en-US" sz="3200" dirty="0">
                <a:solidFill>
                  <a:srgbClr val="0070C0"/>
                </a:solidFill>
              </a:rPr>
              <a:t>Fetch Policy</a:t>
            </a:r>
          </a:p>
          <a:p>
            <a:pPr lvl="1"/>
            <a:endParaRPr lang="en-US" altLang="en-US" sz="3200" dirty="0"/>
          </a:p>
          <a:p>
            <a:r>
              <a:rPr lang="en-US" altLang="en-US" sz="3600" dirty="0"/>
              <a:t>How can updates be made visible everywhere?</a:t>
            </a:r>
          </a:p>
          <a:p>
            <a:pPr lvl="1"/>
            <a:r>
              <a:rPr lang="en-US" altLang="en-US" sz="3200" dirty="0">
                <a:solidFill>
                  <a:srgbClr val="0070C0"/>
                </a:solidFill>
              </a:rPr>
              <a:t>Consistency or Update Propagation Policy</a:t>
            </a:r>
          </a:p>
          <a:p>
            <a:pPr lvl="1"/>
            <a:endParaRPr lang="en-US" altLang="en-US" sz="3200" dirty="0"/>
          </a:p>
          <a:p>
            <a:r>
              <a:rPr lang="en-US" altLang="en-US" sz="3600" dirty="0"/>
              <a:t>What data should be evicted to free up space?</a:t>
            </a:r>
          </a:p>
          <a:p>
            <a:pPr lvl="1"/>
            <a:r>
              <a:rPr lang="en-US" altLang="en-US" sz="3200" dirty="0">
                <a:solidFill>
                  <a:srgbClr val="0070C0"/>
                </a:solidFill>
              </a:rPr>
              <a:t>Cache Replacement Policy</a:t>
            </a:r>
          </a:p>
          <a:p>
            <a:pPr lvl="1"/>
            <a:endParaRPr lang="en-US" alt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841248" y="1463040"/>
            <a:ext cx="10332720" cy="2880360"/>
          </a:xfrm>
          <a:prstGeom prst="rect">
            <a:avLst/>
          </a:prstGeom>
          <a:solidFill>
            <a:schemeClr val="accent1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253523" y="2327255"/>
            <a:ext cx="9204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5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4607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Key Questions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altLang="en-US" sz="3600" dirty="0"/>
              <a:t>What data should be cached and when?</a:t>
            </a:r>
          </a:p>
          <a:p>
            <a:pPr lvl="1"/>
            <a:r>
              <a:rPr lang="en-US" altLang="en-US" sz="3200" dirty="0">
                <a:solidFill>
                  <a:srgbClr val="0070C0"/>
                </a:solidFill>
              </a:rPr>
              <a:t>Fetch Policy</a:t>
            </a:r>
          </a:p>
          <a:p>
            <a:pPr lvl="1"/>
            <a:endParaRPr lang="en-US" altLang="en-US" sz="3200" dirty="0"/>
          </a:p>
          <a:p>
            <a:r>
              <a:rPr lang="en-US" altLang="en-US" sz="3600" dirty="0"/>
              <a:t>How can updates be made visible everywhere?</a:t>
            </a:r>
          </a:p>
          <a:p>
            <a:pPr lvl="1"/>
            <a:r>
              <a:rPr lang="en-US" altLang="en-US" sz="3200" dirty="0">
                <a:solidFill>
                  <a:srgbClr val="0070C0"/>
                </a:solidFill>
              </a:rPr>
              <a:t>Consistency or Update Propagation Policy</a:t>
            </a:r>
          </a:p>
          <a:p>
            <a:pPr lvl="1"/>
            <a:endParaRPr lang="en-US" altLang="en-US" sz="3200" dirty="0"/>
          </a:p>
          <a:p>
            <a:r>
              <a:rPr lang="en-US" altLang="en-US" sz="3600" dirty="0"/>
              <a:t>What data should be evicted to free up space?</a:t>
            </a:r>
          </a:p>
          <a:p>
            <a:pPr lvl="1"/>
            <a:r>
              <a:rPr lang="en-US" altLang="en-US" sz="3200" dirty="0">
                <a:solidFill>
                  <a:srgbClr val="0070C0"/>
                </a:solidFill>
              </a:rPr>
              <a:t>Cache Replacement Policy</a:t>
            </a:r>
          </a:p>
          <a:p>
            <a:pPr lvl="1"/>
            <a:endParaRPr lang="en-US" alt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841248" y="1463040"/>
            <a:ext cx="10332720" cy="4404360"/>
          </a:xfrm>
          <a:prstGeom prst="rect">
            <a:avLst/>
          </a:prstGeom>
          <a:solidFill>
            <a:schemeClr val="accent1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25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Working Sets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741152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Given a time interval T, </a:t>
            </a:r>
            <a:r>
              <a:rPr lang="en-US" sz="2800" i="1" kern="0" dirty="0" err="1">
                <a:solidFill>
                  <a:srgbClr val="0070C0"/>
                </a:solidFill>
              </a:rPr>
              <a:t>WorkingSet</a:t>
            </a:r>
            <a:r>
              <a:rPr lang="en-US" sz="2800" i="1" kern="0" dirty="0">
                <a:solidFill>
                  <a:srgbClr val="0070C0"/>
                </a:solidFill>
              </a:rPr>
              <a:t>(T)</a:t>
            </a:r>
            <a:r>
              <a:rPr lang="en-US" sz="2800" kern="0" dirty="0">
                <a:solidFill>
                  <a:srgbClr val="0070C0"/>
                </a:solidFill>
              </a:rPr>
              <a:t> </a:t>
            </a:r>
            <a:r>
              <a:rPr lang="en-US" sz="2800" kern="0" dirty="0">
                <a:solidFill>
                  <a:schemeClr val="tx1"/>
                </a:solidFill>
              </a:rPr>
              <a:t>is defined as the set of </a:t>
            </a:r>
            <a:r>
              <a:rPr lang="en-US" sz="2800" i="1" kern="0" dirty="0">
                <a:solidFill>
                  <a:schemeClr val="tx1"/>
                </a:solidFill>
              </a:rPr>
              <a:t>distinct</a:t>
            </a:r>
            <a:r>
              <a:rPr lang="en-US" sz="2800" kern="0" dirty="0">
                <a:solidFill>
                  <a:schemeClr val="tx1"/>
                </a:solidFill>
              </a:rPr>
              <a:t> data objects accessed during T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kern="0" dirty="0">
                <a:solidFill>
                  <a:schemeClr val="tx1"/>
                </a:solidFill>
              </a:rPr>
              <a:t>It is a function of the </a:t>
            </a:r>
            <a:r>
              <a:rPr lang="en-US" sz="2600" i="1" kern="0" dirty="0">
                <a:solidFill>
                  <a:schemeClr val="tx1"/>
                </a:solidFill>
              </a:rPr>
              <a:t>width</a:t>
            </a:r>
            <a:r>
              <a:rPr lang="en-US" sz="2600" kern="0" dirty="0">
                <a:solidFill>
                  <a:schemeClr val="tx1"/>
                </a:solidFill>
              </a:rPr>
              <a:t> of T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kern="0" dirty="0">
                <a:solidFill>
                  <a:schemeClr val="tx1"/>
                </a:solidFill>
              </a:rPr>
              <a:t>Its size (or what is referred to as </a:t>
            </a:r>
            <a:r>
              <a:rPr lang="en-US" sz="2600" i="1" kern="0" dirty="0">
                <a:solidFill>
                  <a:srgbClr val="0070C0"/>
                </a:solidFill>
              </a:rPr>
              <a:t>the working set size</a:t>
            </a:r>
            <a:r>
              <a:rPr lang="en-US" sz="2600" kern="0" dirty="0">
                <a:solidFill>
                  <a:schemeClr val="tx1"/>
                </a:solidFill>
              </a:rPr>
              <a:t>) is all what matters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kern="0" dirty="0">
                <a:solidFill>
                  <a:schemeClr val="tx1"/>
                </a:solidFill>
              </a:rPr>
              <a:t>It captures the adequacy of the cache size with respect to the program behavior</a:t>
            </a:r>
          </a:p>
          <a:p>
            <a:pPr lvl="1">
              <a:buFont typeface="Wingdings" pitchFamily="2" charset="2"/>
              <a:buChar char="§"/>
            </a:pPr>
            <a:endParaRPr lang="en-US" kern="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What happens if a client process performs </a:t>
            </a:r>
            <a:r>
              <a:rPr lang="en-US" sz="2800" i="1" dirty="0">
                <a:solidFill>
                  <a:schemeClr val="tx1"/>
                </a:solidFill>
              </a:rPr>
              <a:t>repetitive accesses </a:t>
            </a:r>
            <a:r>
              <a:rPr lang="en-US" sz="2800" dirty="0">
                <a:solidFill>
                  <a:schemeClr val="tx1"/>
                </a:solidFill>
              </a:rPr>
              <a:t>to some data, with a working set size that is </a:t>
            </a:r>
            <a:r>
              <a:rPr lang="en-US" sz="2800" i="1" u="sng" dirty="0">
                <a:solidFill>
                  <a:schemeClr val="tx1"/>
                </a:solidFill>
              </a:rPr>
              <a:t>larger</a:t>
            </a:r>
            <a:r>
              <a:rPr lang="en-US" sz="2800" dirty="0">
                <a:solidFill>
                  <a:schemeClr val="tx1"/>
                </a:solidFill>
              </a:rPr>
              <a:t> than the underlying cache?</a:t>
            </a:r>
            <a:endParaRPr lang="en-US" sz="28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15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The LRU Policy: Sequential Flooding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969752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To answer this question, assume: 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/>
              <a:t>Three pages, </a:t>
            </a:r>
            <a:r>
              <a:rPr lang="en-US" sz="2500" i="1" dirty="0"/>
              <a:t>A</a:t>
            </a:r>
            <a:r>
              <a:rPr lang="en-US" sz="2500" dirty="0"/>
              <a:t>, </a:t>
            </a:r>
            <a:r>
              <a:rPr lang="en-US" sz="2500" i="1" dirty="0"/>
              <a:t>B</a:t>
            </a:r>
            <a:r>
              <a:rPr lang="en-US" sz="2500" dirty="0"/>
              <a:t>, and </a:t>
            </a:r>
            <a:r>
              <a:rPr lang="en-US" sz="2500" i="1" dirty="0"/>
              <a:t>C</a:t>
            </a:r>
            <a:r>
              <a:rPr lang="en-US" sz="2500" dirty="0"/>
              <a:t> as </a:t>
            </a:r>
            <a:r>
              <a:rPr lang="en-US" sz="2500" i="1" dirty="0"/>
              <a:t>fixed-size</a:t>
            </a:r>
            <a:r>
              <a:rPr lang="en-US" sz="2500" dirty="0"/>
              <a:t> caching units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/>
              <a:t>An access pattern: </a:t>
            </a:r>
            <a:r>
              <a:rPr lang="en-US" sz="2500" i="1" dirty="0"/>
              <a:t>A</a:t>
            </a:r>
            <a:r>
              <a:rPr lang="en-US" sz="2500" dirty="0"/>
              <a:t>, </a:t>
            </a:r>
            <a:r>
              <a:rPr lang="en-US" sz="2500" i="1" dirty="0"/>
              <a:t>B</a:t>
            </a:r>
            <a:r>
              <a:rPr lang="en-US" sz="2500" dirty="0"/>
              <a:t>, </a:t>
            </a:r>
            <a:r>
              <a:rPr lang="en-US" sz="2500" i="1" dirty="0"/>
              <a:t>C</a:t>
            </a:r>
            <a:r>
              <a:rPr lang="en-US" sz="2500" dirty="0"/>
              <a:t>, </a:t>
            </a:r>
            <a:r>
              <a:rPr lang="en-US" sz="2500" i="1" dirty="0"/>
              <a:t>A</a:t>
            </a:r>
            <a:r>
              <a:rPr lang="en-US" sz="2500" dirty="0"/>
              <a:t>, </a:t>
            </a:r>
            <a:r>
              <a:rPr lang="en-US" sz="2500" i="1" dirty="0"/>
              <a:t>B</a:t>
            </a:r>
            <a:r>
              <a:rPr lang="en-US" sz="2500" dirty="0"/>
              <a:t>, </a:t>
            </a:r>
            <a:r>
              <a:rPr lang="en-US" sz="2500" i="1" dirty="0"/>
              <a:t>C</a:t>
            </a:r>
            <a:r>
              <a:rPr lang="en-US" sz="2500" dirty="0"/>
              <a:t>, etc.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/>
              <a:t>A cache pool that consists of only two </a:t>
            </a:r>
            <a:r>
              <a:rPr lang="en-US" sz="2500" i="1" dirty="0"/>
              <a:t>frames</a:t>
            </a:r>
            <a:r>
              <a:rPr lang="en-US" sz="2500" dirty="0"/>
              <a:t> (i.e., equal-sized page containers)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marL="0" indent="0">
              <a:buNone/>
            </a:pPr>
            <a:endParaRPr lang="en-US" sz="2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119613"/>
              </p:ext>
            </p:extLst>
          </p:nvPr>
        </p:nvGraphicFramePr>
        <p:xfrm>
          <a:off x="3202997" y="3828663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666605"/>
              </p:ext>
            </p:extLst>
          </p:nvPr>
        </p:nvGraphicFramePr>
        <p:xfrm>
          <a:off x="4327394" y="3817857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B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343968"/>
              </p:ext>
            </p:extLst>
          </p:nvPr>
        </p:nvGraphicFramePr>
        <p:xfrm>
          <a:off x="5394194" y="3822545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C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B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818143"/>
              </p:ext>
            </p:extLst>
          </p:nvPr>
        </p:nvGraphicFramePr>
        <p:xfrm>
          <a:off x="6499923" y="3832513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C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832651"/>
              </p:ext>
            </p:extLst>
          </p:nvPr>
        </p:nvGraphicFramePr>
        <p:xfrm>
          <a:off x="7570348" y="3835721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B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115748"/>
              </p:ext>
            </p:extLst>
          </p:nvPr>
        </p:nvGraphicFramePr>
        <p:xfrm>
          <a:off x="8687028" y="3832521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C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B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637936"/>
              </p:ext>
            </p:extLst>
          </p:nvPr>
        </p:nvGraphicFramePr>
        <p:xfrm>
          <a:off x="9525228" y="3837209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C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846618" y="3369892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A: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32021" y="3365240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B: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56418" y="3352800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C: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23218" y="3361346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A: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12941" y="3369892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B: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315378" y="3385504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C: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453095" y="3390497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A: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134600" y="3835339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. . .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138841"/>
              </p:ext>
            </p:extLst>
          </p:nvPr>
        </p:nvGraphicFramePr>
        <p:xfrm>
          <a:off x="2071207" y="3809999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1066800" y="4724400"/>
            <a:ext cx="10058400" cy="136214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Although the access pattern exhibits temporal locality, no locality was exploited!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This phenomenon is known as “sequential flooding”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For this access pattern, MRU works better!</a:t>
            </a:r>
          </a:p>
        </p:txBody>
      </p:sp>
    </p:spTree>
    <p:extLst>
      <p:ext uri="{BB962C8B-B14F-4D97-AF65-F5344CB8AC3E}">
        <p14:creationId xmlns:p14="http://schemas.microsoft.com/office/powerpoint/2010/main" val="1101408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Types of Accesses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893552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100" kern="0" dirty="0">
                <a:solidFill>
                  <a:schemeClr val="tx1"/>
                </a:solidFill>
              </a:rPr>
              <a:t>Why LRU did not perform well with this access pattern, although it is “repeatable”?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kern="0" dirty="0">
                <a:solidFill>
                  <a:schemeClr val="tx1"/>
                </a:solidFill>
              </a:rPr>
              <a:t>The cache size was dwarfed by the working set size</a:t>
            </a:r>
          </a:p>
          <a:p>
            <a:pPr lvl="1">
              <a:buFont typeface="Wingdings" pitchFamily="2" charset="2"/>
              <a:buChar char="§"/>
            </a:pPr>
            <a:endParaRPr lang="en-US" sz="1400" kern="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100" kern="0" dirty="0">
                <a:solidFill>
                  <a:schemeClr val="tx1"/>
                </a:solidFill>
              </a:rPr>
              <a:t>As the time interval T is increased, how would the working set size change, assuming: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u="sng" kern="0" dirty="0">
                <a:solidFill>
                  <a:srgbClr val="0070C0"/>
                </a:solidFill>
              </a:rPr>
              <a:t>Sequential accesses </a:t>
            </a:r>
            <a:r>
              <a:rPr lang="en-US" sz="2000" kern="0" dirty="0">
                <a:solidFill>
                  <a:schemeClr val="tx1"/>
                </a:solidFill>
              </a:rPr>
              <a:t>(e.g., unrepeatable full scans)  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It will </a:t>
            </a:r>
            <a:r>
              <a:rPr lang="en-US" sz="1900" i="1" kern="0" dirty="0">
                <a:solidFill>
                  <a:schemeClr val="tx1"/>
                </a:solidFill>
              </a:rPr>
              <a:t>monotonically</a:t>
            </a:r>
            <a:r>
              <a:rPr lang="en-US" sz="1900" kern="0" dirty="0">
                <a:solidFill>
                  <a:schemeClr val="tx1"/>
                </a:solidFill>
              </a:rPr>
              <a:t> increase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The working set will render very cache unfriendly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u="sng" kern="0" dirty="0">
                <a:solidFill>
                  <a:srgbClr val="0070C0"/>
                </a:solidFill>
              </a:rPr>
              <a:t>Regular accesses</a:t>
            </a:r>
            <a:r>
              <a:rPr lang="en-US" sz="2000" kern="0" dirty="0">
                <a:solidFill>
                  <a:schemeClr val="tx1"/>
                </a:solidFill>
              </a:rPr>
              <a:t>, which demonstrate typical good locality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It will </a:t>
            </a:r>
            <a:r>
              <a:rPr lang="en-US" sz="1900" i="1" kern="0" dirty="0">
                <a:solidFill>
                  <a:schemeClr val="tx1"/>
                </a:solidFill>
              </a:rPr>
              <a:t>non-monotonically</a:t>
            </a:r>
            <a:r>
              <a:rPr lang="en-US" sz="1900" kern="0" dirty="0">
                <a:solidFill>
                  <a:schemeClr val="tx1"/>
                </a:solidFill>
              </a:rPr>
              <a:t> increase </a:t>
            </a:r>
            <a:r>
              <a:rPr lang="en-US" sz="1900" kern="0" dirty="0" smtClean="0">
                <a:solidFill>
                  <a:schemeClr val="tx1"/>
                </a:solidFill>
              </a:rPr>
              <a:t>(e.g., </a:t>
            </a:r>
            <a:r>
              <a:rPr lang="en-US" sz="1900" kern="0" dirty="0">
                <a:solidFill>
                  <a:schemeClr val="tx1"/>
                </a:solidFill>
              </a:rPr>
              <a:t>increase and decrease then increase and decrease, but not necessarily at equal widths across program phases) 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The working set will be cache friendly </a:t>
            </a:r>
            <a:r>
              <a:rPr lang="en-US" sz="1900" i="1" kern="0" dirty="0">
                <a:solidFill>
                  <a:schemeClr val="tx1"/>
                </a:solidFill>
              </a:rPr>
              <a:t>only if </a:t>
            </a:r>
            <a:r>
              <a:rPr lang="en-US" sz="1900" kern="0" dirty="0">
                <a:solidFill>
                  <a:schemeClr val="tx1"/>
                </a:solidFill>
              </a:rPr>
              <a:t>the cache size does not get dwarfed by its size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u="sng" kern="0" dirty="0">
                <a:solidFill>
                  <a:srgbClr val="0070C0"/>
                </a:solidFill>
              </a:rPr>
              <a:t>Random accesses</a:t>
            </a:r>
            <a:r>
              <a:rPr lang="en-US" sz="2000" kern="0" dirty="0">
                <a:solidFill>
                  <a:schemeClr val="tx1"/>
                </a:solidFill>
              </a:rPr>
              <a:t>, which demonstrate no or very little locality (e.g., accesses to a hash table)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The working set will exhibit cache unfriendliness </a:t>
            </a:r>
            <a:r>
              <a:rPr lang="en-US" sz="1900" i="1" kern="0" dirty="0">
                <a:solidFill>
                  <a:schemeClr val="tx1"/>
                </a:solidFill>
              </a:rPr>
              <a:t>if </a:t>
            </a:r>
            <a:r>
              <a:rPr lang="en-US" sz="1900" kern="0" dirty="0">
                <a:solidFill>
                  <a:schemeClr val="tx1"/>
                </a:solidFill>
              </a:rPr>
              <a:t>its size is much larger than the cache size</a:t>
            </a:r>
          </a:p>
        </p:txBody>
      </p:sp>
    </p:spTree>
    <p:extLst>
      <p:ext uri="{BB962C8B-B14F-4D97-AF65-F5344CB8AC3E}">
        <p14:creationId xmlns:p14="http://schemas.microsoft.com/office/powerpoint/2010/main" val="377306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4" y="5963867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4" y="5963866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8" y="5984116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1962665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453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65872</TotalTime>
  <Words>1794</Words>
  <Application>Microsoft Office PowerPoint</Application>
  <PresentationFormat>Widescreen</PresentationFormat>
  <Paragraphs>499</Paragraphs>
  <Slides>22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MS PGothic</vt:lpstr>
      <vt:lpstr>Arial</vt:lpstr>
      <vt:lpstr>Calibri</vt:lpstr>
      <vt:lpstr>Calibri Light</vt:lpstr>
      <vt:lpstr>Wingdings</vt:lpstr>
      <vt:lpstr>1_Office Theme</vt:lpstr>
      <vt:lpstr>PowerPoint Presentation</vt:lpstr>
      <vt:lpstr>Today…</vt:lpstr>
      <vt:lpstr>Key Questions</vt:lpstr>
      <vt:lpstr>Key Questions</vt:lpstr>
      <vt:lpstr>Key Questions</vt:lpstr>
      <vt:lpstr>Working Sets</vt:lpstr>
      <vt:lpstr>The LRU Policy: Sequential Flooding</vt:lpstr>
      <vt:lpstr>Types of Accesses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Observation: The Stack Property</vt:lpstr>
      <vt:lpstr>Next Class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1287</cp:revision>
  <dcterms:created xsi:type="dcterms:W3CDTF">2008-11-03T12:44:07Z</dcterms:created>
  <dcterms:modified xsi:type="dcterms:W3CDTF">2018-12-02T18:00:52Z</dcterms:modified>
</cp:coreProperties>
</file>