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541" r:id="rId2"/>
    <p:sldId id="644" r:id="rId3"/>
    <p:sldId id="758" r:id="rId4"/>
    <p:sldId id="771" r:id="rId5"/>
    <p:sldId id="772" r:id="rId6"/>
    <p:sldId id="773" r:id="rId7"/>
    <p:sldId id="774" r:id="rId8"/>
    <p:sldId id="833" r:id="rId9"/>
    <p:sldId id="776" r:id="rId10"/>
    <p:sldId id="777" r:id="rId11"/>
    <p:sldId id="778" r:id="rId12"/>
    <p:sldId id="779" r:id="rId13"/>
    <p:sldId id="780" r:id="rId14"/>
    <p:sldId id="834" r:id="rId15"/>
    <p:sldId id="764" r:id="rId16"/>
    <p:sldId id="775" r:id="rId17"/>
    <p:sldId id="781" r:id="rId18"/>
    <p:sldId id="789" r:id="rId19"/>
    <p:sldId id="790" r:id="rId20"/>
    <p:sldId id="814" r:id="rId21"/>
    <p:sldId id="815" r:id="rId22"/>
    <p:sldId id="816" r:id="rId23"/>
    <p:sldId id="817" r:id="rId24"/>
    <p:sldId id="818" r:id="rId25"/>
    <p:sldId id="819" r:id="rId26"/>
    <p:sldId id="820" r:id="rId27"/>
    <p:sldId id="821" r:id="rId28"/>
    <p:sldId id="822" r:id="rId29"/>
    <p:sldId id="823" r:id="rId30"/>
    <p:sldId id="824" r:id="rId31"/>
    <p:sldId id="825" r:id="rId32"/>
    <p:sldId id="826" r:id="rId33"/>
    <p:sldId id="827" r:id="rId34"/>
    <p:sldId id="828" r:id="rId35"/>
    <p:sldId id="829" r:id="rId36"/>
    <p:sldId id="830" r:id="rId37"/>
    <p:sldId id="832" r:id="rId38"/>
    <p:sldId id="765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86395" autoAdjust="0"/>
  </p:normalViewPr>
  <p:slideViewPr>
    <p:cSldViewPr>
      <p:cViewPr varScale="1">
        <p:scale>
          <a:sx n="59" d="100"/>
          <a:sy n="59" d="100"/>
        </p:scale>
        <p:origin x="192" y="2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667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063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21, November 28, 2018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r>
              <a:rPr lang="en-US" altLang="en-US" dirty="0"/>
              <a:t>A write goes as follows: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Reads on cached objects can proceed directly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2684722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464789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383678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16374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034211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3814278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4696623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476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2684722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43201" y="2798833"/>
            <a:ext cx="23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Need to Write on F1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16561" y="231519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F2, F3)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02379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365200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33704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2684529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285963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2664846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59210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2684530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2667001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505200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496716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2664844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2712137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823" y="3547842"/>
            <a:ext cx="1352550" cy="46672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104296" y="366396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175675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4" grpId="0"/>
      <p:bldP spid="17" grpId="0"/>
      <p:bldP spid="18" grpId="0"/>
      <p:bldP spid="19" grpId="0"/>
      <p:bldP spid="22" grpId="0"/>
      <p:bldP spid="25" grpId="0"/>
      <p:bldP spid="50176" grpId="0"/>
      <p:bldP spid="29" grpId="0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The server maintains a </a:t>
            </a:r>
            <a:r>
              <a:rPr lang="en-US" altLang="en-US" sz="3600" i="1" dirty="0"/>
              <a:t>directory</a:t>
            </a:r>
            <a:r>
              <a:rPr lang="en-US" altLang="en-US" sz="3600" dirty="0"/>
              <a:t> that keeps track of who is currently caching every object</a:t>
            </a:r>
          </a:p>
          <a:p>
            <a:endParaRPr lang="en-US" altLang="en-US" sz="3600" dirty="0"/>
          </a:p>
          <a:p>
            <a:r>
              <a:rPr lang="en-US" altLang="en-US" sz="3600" dirty="0"/>
              <a:t>Thus, upon an update to an object, the server sends invalidation messages (i.e., or </a:t>
            </a:r>
            <a:r>
              <a:rPr lang="en-US" altLang="en-US" sz="3600" i="1" dirty="0">
                <a:solidFill>
                  <a:srgbClr val="0070C0"/>
                </a:solidFill>
              </a:rPr>
              <a:t>callbacks</a:t>
            </a:r>
            <a:r>
              <a:rPr lang="en-US" altLang="en-US" sz="3600" dirty="0"/>
              <a:t>) </a:t>
            </a:r>
            <a:r>
              <a:rPr lang="en-US" altLang="en-US" sz="3600" u="sng" dirty="0"/>
              <a:t>only</a:t>
            </a:r>
            <a:r>
              <a:rPr lang="en-US" altLang="en-US" sz="3600" dirty="0"/>
              <a:t> to sites that are currently caching the object</a:t>
            </a:r>
          </a:p>
          <a:p>
            <a:pPr lvl="1"/>
            <a:r>
              <a:rPr lang="en-US" altLang="en-US" sz="3200" dirty="0"/>
              <a:t>Typically done at coarse granularity (e.g., entire file)</a:t>
            </a:r>
          </a:p>
          <a:p>
            <a:pPr lvl="2"/>
            <a:r>
              <a:rPr lang="en-US" altLang="en-US" sz="2800" dirty="0"/>
              <a:t>Can be made to work with byte ranges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22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Advantages: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/>
            <a:r>
              <a:rPr lang="en-US" altLang="en-US" sz="3600" dirty="0"/>
              <a:t>Targeted notification of caching sites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Zero network traffic for reads of cached objects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Biases read performance in favor of write-performance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Excellent scalability, especially with read-most workloads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7882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3200" dirty="0"/>
              <a:t>Complexity of tracking cached objects on clients</a:t>
            </a:r>
          </a:p>
          <a:p>
            <a:pPr lvl="1"/>
            <a:r>
              <a:rPr lang="en-US" altLang="en-US" sz="3200" dirty="0"/>
              <a:t>Sizable state on server</a:t>
            </a:r>
          </a:p>
          <a:p>
            <a:pPr lvl="1"/>
            <a:r>
              <a:rPr lang="en-US" altLang="en-US" sz="3200" dirty="0"/>
              <a:t>Silence at the server is ambiguous for clients</a:t>
            </a:r>
          </a:p>
          <a:p>
            <a:pPr lvl="2"/>
            <a:r>
              <a:rPr lang="en-US" altLang="en-US" sz="2800" dirty="0"/>
              <a:t>What if a client has been reading a file for </a:t>
            </a:r>
            <a:r>
              <a:rPr lang="en-US" altLang="en-US" sz="2800" i="1" dirty="0"/>
              <a:t>a little while </a:t>
            </a:r>
            <a:r>
              <a:rPr lang="en-US" altLang="en-US" sz="2800" dirty="0"/>
              <a:t>without hearing back from the server?</a:t>
            </a:r>
          </a:p>
          <a:p>
            <a:pPr lvl="3"/>
            <a:r>
              <a:rPr lang="en-US" altLang="en-US" sz="3200" dirty="0"/>
              <a:t>Perhaps the server is down</a:t>
            </a:r>
          </a:p>
          <a:p>
            <a:pPr lvl="3"/>
            <a:r>
              <a:rPr lang="en-US" altLang="en-US" sz="3200" dirty="0"/>
              <a:t>A </a:t>
            </a:r>
            <a:r>
              <a:rPr lang="en-US" altLang="en-US" sz="3200" i="1" dirty="0">
                <a:solidFill>
                  <a:srgbClr val="00B050"/>
                </a:solidFill>
              </a:rPr>
              <a:t>keep-alive</a:t>
            </a:r>
            <a:r>
              <a:rPr lang="en-US" altLang="en-US" sz="3200" dirty="0"/>
              <a:t> (or </a:t>
            </a:r>
            <a:r>
              <a:rPr lang="en-US" altLang="en-US" sz="3200" i="1" dirty="0">
                <a:solidFill>
                  <a:srgbClr val="00B050"/>
                </a:solidFill>
              </a:rPr>
              <a:t>heartbeat</a:t>
            </a:r>
            <a:r>
              <a:rPr lang="en-US" altLang="en-US" sz="3200" dirty="0"/>
              <a:t>) mechanism can be incorporated, whereby the server pings the clients (or the other way around) every now and then indicating that he is still alive</a:t>
            </a:r>
          </a:p>
        </p:txBody>
      </p:sp>
    </p:spTree>
    <p:extLst>
      <p:ext uri="{BB962C8B-B14F-4D97-AF65-F5344CB8AC3E}">
        <p14:creationId xmlns:p14="http://schemas.microsoft.com/office/powerpoint/2010/main" val="85301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for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satisfied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One-copy semantic and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Continue with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will be out today. It is due on Dec 12.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out. It is due on Dec 06.</a:t>
            </a: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lease-holder)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/>
              <a:t>Stateful</a:t>
            </a:r>
            <a:r>
              <a:rPr lang="en-US" sz="2400" dirty="0"/>
              <a:t> server, </a:t>
            </a:r>
            <a:r>
              <a:rPr lang="en-US" sz="2200" dirty="0"/>
              <a:t>which typically implies inferior fault-tolerance and scalability (in terms of capacity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upon closing 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E254F777-CB9C-B349-A4EE-1C198CED9CEE}"/>
              </a:ext>
            </a:extLst>
          </p:cNvPr>
          <p:cNvSpPr/>
          <p:nvPr/>
        </p:nvSpPr>
        <p:spPr>
          <a:xfrm>
            <a:off x="9296400" y="320040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E.g.,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br>
              <a:rPr lang="en-US" sz="2400" dirty="0"/>
            </a:br>
            <a:r>
              <a:rPr lang="en-US" sz="2400" dirty="0"/>
              <a:t>these 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30 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>
                <a:solidFill>
                  <a:schemeClr val="tx1"/>
                </a:solidFill>
              </a:rPr>
              <a:t>This becomes more of a consistency problem for server-side replication (we will discuss it later under server-side replication)</a:t>
            </a: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23469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42756" y="2472035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Discuss cache replacement policies</a:t>
            </a:r>
          </a:p>
        </p:txBody>
      </p:sp>
    </p:spTree>
    <p:extLst>
      <p:ext uri="{BB962C8B-B14F-4D97-AF65-F5344CB8AC3E}">
        <p14:creationId xmlns:p14="http://schemas.microsoft.com/office/powerpoint/2010/main" val="178908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66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The server does not invalidate cached copies upon updates</a:t>
            </a:r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dirty="0"/>
              <a:t>Rather, a requestor at any site checks with the server before using any object</a:t>
            </a:r>
          </a:p>
          <a:p>
            <a:pPr lvl="1"/>
            <a:r>
              <a:rPr lang="en-US" altLang="en-US" dirty="0"/>
              <a:t>Versioning can be used, wherein each copy of a file is given a version number</a:t>
            </a:r>
          </a:p>
          <a:p>
            <a:pPr lvl="1"/>
            <a:r>
              <a:rPr lang="en-US" altLang="en-US" dirty="0"/>
              <a:t>Is my copy still valid?</a:t>
            </a:r>
          </a:p>
          <a:p>
            <a:pPr lvl="2"/>
            <a:r>
              <a:rPr lang="en-US" altLang="en-US" sz="2600" dirty="0"/>
              <a:t>If no, fetch a new copy of the object</a:t>
            </a:r>
          </a:p>
          <a:p>
            <a:pPr lvl="2"/>
            <a:r>
              <a:rPr lang="en-US" altLang="en-US" sz="2600" dirty="0"/>
              <a:t>If yes and I am a reader, proceed</a:t>
            </a:r>
          </a:p>
          <a:p>
            <a:pPr lvl="2"/>
            <a:r>
              <a:rPr lang="en-US" altLang="en-US" sz="2600" dirty="0"/>
              <a:t>If yes and I am a writer, proceed and write-back when done</a:t>
            </a:r>
          </a:p>
        </p:txBody>
      </p:sp>
    </p:spTree>
    <p:extLst>
      <p:ext uri="{BB962C8B-B14F-4D97-AF65-F5344CB8AC3E}">
        <p14:creationId xmlns:p14="http://schemas.microsoft.com/office/powerpoint/2010/main" val="233260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Has to be done at coarse-granularity (e.g., entire file or large blocks)</a:t>
            </a:r>
          </a:p>
          <a:p>
            <a:pPr lvl="1"/>
            <a:r>
              <a:rPr lang="en-US" altLang="en-US" dirty="0"/>
              <a:t>Otherwise, reads are slowed down excessively</a:t>
            </a:r>
          </a:p>
          <a:p>
            <a:pPr lvl="1"/>
            <a:endParaRPr lang="en-US" altLang="en-US" dirty="0"/>
          </a:p>
          <a:p>
            <a:r>
              <a:rPr lang="en-US" altLang="en-US" sz="2800" dirty="0"/>
              <a:t>It results in </a:t>
            </a:r>
            <a:r>
              <a:rPr lang="en-US" altLang="en-US" sz="2800" i="1" dirty="0">
                <a:solidFill>
                  <a:srgbClr val="0070C0"/>
                </a:solidFill>
              </a:rPr>
              <a:t>session semantic</a:t>
            </a:r>
            <a:r>
              <a:rPr lang="en-US" altLang="en-US" sz="2800" dirty="0">
                <a:solidFill>
                  <a:srgbClr val="0070C0"/>
                </a:solidFill>
              </a:rPr>
              <a:t> </a:t>
            </a:r>
            <a:r>
              <a:rPr lang="en-US" altLang="en-US" sz="2800" dirty="0"/>
              <a:t>if done at whole file granularity</a:t>
            </a:r>
          </a:p>
          <a:p>
            <a:pPr lvl="1"/>
            <a:r>
              <a:rPr lang="en-US" altLang="en-US" dirty="0"/>
              <a:t>Open {Read | Write}* Close </a:t>
            </a:r>
            <a:r>
              <a:rPr lang="en-US" altLang="en-US" dirty="0">
                <a:sym typeface="Wingdings" panose="05000000000000000000" pitchFamily="2" charset="2"/>
              </a:rPr>
              <a:t></a:t>
            </a:r>
            <a:r>
              <a:rPr lang="en-US" altLang="en-US" dirty="0"/>
              <a:t> “session”</a:t>
            </a:r>
          </a:p>
          <a:p>
            <a:pPr lvl="1"/>
            <a:r>
              <a:rPr lang="en-US" dirty="0"/>
              <a:t>Updates on an open file are initially visible only to the updater of the file</a:t>
            </a:r>
          </a:p>
          <a:p>
            <a:pPr lvl="1"/>
            <a:r>
              <a:rPr lang="en-US" dirty="0"/>
              <a:t>Only when the file is closed, the changes are made visible to </a:t>
            </a:r>
            <a:br>
              <a:rPr lang="en-US" dirty="0"/>
            </a:br>
            <a:r>
              <a:rPr lang="en-US" dirty="0"/>
              <a:t>the server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344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400" dirty="0"/>
              <a:t>“Up-to-date” is relative to network latency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022215" y="2847201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76877" y="2586336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022215" y="429301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01535" y="4034136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Client 1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19600" y="2833950"/>
            <a:ext cx="838200" cy="144581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19401" y="3323517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version of file F </a:t>
            </a:r>
          </a:p>
          <a:p>
            <a:r>
              <a:rPr lang="en-US" dirty="0">
                <a:solidFill>
                  <a:srgbClr val="0000FF"/>
                </a:solidFill>
              </a:rPr>
              <a:t>still X?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35507" y="2847202"/>
            <a:ext cx="685800" cy="1432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97081" y="563880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6401" y="5379923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Client 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837426" y="2817168"/>
            <a:ext cx="434723" cy="2793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548389" y="2833950"/>
            <a:ext cx="842683" cy="27768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1" y="334593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02270" y="332140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1334" y="432231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Update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29601" y="5638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Update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76878" y="6084959"/>
            <a:ext cx="7724462" cy="52437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Concurrent Updates!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607080" y="2843894"/>
            <a:ext cx="1241521" cy="143208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20588" y="3847157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Write-Back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046118" y="2843889"/>
            <a:ext cx="541528" cy="27668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63576" y="4977919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Write-Back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7228" y="4839421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version of file F </a:t>
            </a:r>
          </a:p>
          <a:p>
            <a:r>
              <a:rPr lang="en-US" dirty="0">
                <a:solidFill>
                  <a:srgbClr val="FF0000"/>
                </a:solidFill>
              </a:rPr>
              <a:t>still X?</a:t>
            </a:r>
          </a:p>
        </p:txBody>
      </p:sp>
      <p:sp>
        <p:nvSpPr>
          <p:cNvPr id="50181" name="TextBox 50180"/>
          <p:cNvSpPr txBox="1"/>
          <p:nvPr/>
        </p:nvSpPr>
        <p:spPr>
          <a:xfrm>
            <a:off x="2951243" y="246814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68285" y="393104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68285" y="52865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</p:spTree>
    <p:extLst>
      <p:ext uri="{BB962C8B-B14F-4D97-AF65-F5344CB8AC3E}">
        <p14:creationId xmlns:p14="http://schemas.microsoft.com/office/powerpoint/2010/main" val="234765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6" grpId="0"/>
      <p:bldP spid="18" grpId="0"/>
      <p:bldP spid="22" grpId="0"/>
      <p:bldP spid="20" grpId="0"/>
      <p:bldP spid="24" grpId="0"/>
      <p:bldP spid="21" grpId="0" animBg="1"/>
      <p:bldP spid="26" grpId="0"/>
      <p:bldP spid="34" grpId="0"/>
      <p:bldP spid="38" grpId="0"/>
      <p:bldP spid="5018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How to handle concurrent writes? </a:t>
            </a:r>
          </a:p>
          <a:p>
            <a:pPr lvl="2"/>
            <a:r>
              <a:rPr lang="en-US" altLang="en-US" sz="2400" dirty="0"/>
              <a:t>The final result depends on whose write-back arrives last at the server</a:t>
            </a:r>
          </a:p>
          <a:p>
            <a:pPr lvl="3"/>
            <a:r>
              <a:rPr lang="en-US" altLang="en-US" sz="2200" dirty="0"/>
              <a:t>This gets impacted by network latency</a:t>
            </a:r>
          </a:p>
          <a:p>
            <a:pPr lvl="4"/>
            <a:r>
              <a:rPr lang="en-US" altLang="en-US" sz="2200" dirty="0"/>
              <a:t>If updates A and B are exactly the same </a:t>
            </a:r>
          </a:p>
          <a:p>
            <a:pPr lvl="4"/>
            <a:r>
              <a:rPr lang="en-US" altLang="en-US" sz="2200" dirty="0"/>
              <a:t>And the machines where they are pursued are homogenous</a:t>
            </a:r>
          </a:p>
          <a:p>
            <a:pPr lvl="4"/>
            <a:r>
              <a:rPr lang="en-US" altLang="en-US" sz="2200" dirty="0"/>
              <a:t>And A is started, finished, and sent </a:t>
            </a:r>
            <a:r>
              <a:rPr lang="en-US" altLang="en-US" sz="2200" i="1" dirty="0"/>
              <a:t>before </a:t>
            </a:r>
            <a:r>
              <a:rPr lang="en-US" altLang="en-US" sz="2200" dirty="0"/>
              <a:t>B</a:t>
            </a:r>
          </a:p>
          <a:p>
            <a:pPr lvl="4"/>
            <a:r>
              <a:rPr lang="en-US" altLang="en-US" sz="2200" dirty="0"/>
              <a:t>It is not necessary that A will reach the server before B</a:t>
            </a:r>
          </a:p>
          <a:p>
            <a:pPr lvl="4"/>
            <a:endParaRPr lang="en-US" altLang="en-US" sz="2000" dirty="0"/>
          </a:p>
          <a:p>
            <a:pPr lvl="1"/>
            <a:r>
              <a:rPr lang="en-US" altLang="en-US" dirty="0"/>
              <a:t>Slow reads</a:t>
            </a:r>
          </a:p>
          <a:p>
            <a:pPr lvl="2"/>
            <a:r>
              <a:rPr lang="en-US" altLang="en-US" sz="2400" dirty="0"/>
              <a:t>Especially with loaded servers and high-latency networks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758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dirty="0"/>
              <a:t>Pessimistic approach, especially with </a:t>
            </a:r>
            <a:r>
              <a:rPr lang="en-US" altLang="en-US" i="1" dirty="0"/>
              <a:t>read-most </a:t>
            </a:r>
            <a:r>
              <a:rPr lang="en-US" altLang="en-US" dirty="0"/>
              <a:t>workloads</a:t>
            </a:r>
          </a:p>
          <a:p>
            <a:pPr lvl="2"/>
            <a:r>
              <a:rPr lang="en-US" altLang="en-US" sz="2400" dirty="0"/>
              <a:t>Can we employ an optimistic (or </a:t>
            </a:r>
            <a:r>
              <a:rPr lang="en-US" altLang="en-US" sz="2400" i="1" dirty="0"/>
              <a:t>Trust-and-Verify</a:t>
            </a:r>
            <a:r>
              <a:rPr lang="en-US" altLang="en-US" sz="2400" dirty="0"/>
              <a:t>) approach?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dirty="0"/>
              <a:t>Strict consistency (not across all copies) at coarse granularity</a:t>
            </a:r>
          </a:p>
          <a:p>
            <a:pPr lvl="1"/>
            <a:r>
              <a:rPr lang="en-US" altLang="en-US" dirty="0"/>
              <a:t>No special server state is needed</a:t>
            </a:r>
          </a:p>
          <a:p>
            <a:pPr lvl="1"/>
            <a:r>
              <a:rPr lang="en-US" altLang="en-US" dirty="0"/>
              <a:t>Servers do not need to know </a:t>
            </a:r>
            <a:r>
              <a:rPr lang="en-US" altLang="en-US" i="1" dirty="0"/>
              <a:t>anything</a:t>
            </a:r>
            <a:r>
              <a:rPr lang="en-US" altLang="en-US" dirty="0"/>
              <a:t> about caching sites</a:t>
            </a:r>
          </a:p>
          <a:p>
            <a:pPr lvl="1"/>
            <a:r>
              <a:rPr lang="en-US" altLang="en-US" dirty="0"/>
              <a:t>Easy to implement</a:t>
            </a:r>
          </a:p>
        </p:txBody>
      </p:sp>
    </p:spTree>
    <p:extLst>
      <p:ext uri="{BB962C8B-B14F-4D97-AF65-F5344CB8AC3E}">
        <p14:creationId xmlns:p14="http://schemas.microsoft.com/office/powerpoint/2010/main" val="276443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63875</TotalTime>
  <Words>2553</Words>
  <Application>Microsoft Macintosh PowerPoint</Application>
  <PresentationFormat>Widescreen</PresentationFormat>
  <Paragraphs>467</Paragraphs>
  <Slides>38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Check on Use</vt:lpstr>
      <vt:lpstr>Check on Use</vt:lpstr>
      <vt:lpstr>Check on Use</vt:lpstr>
      <vt:lpstr>Check on Use</vt:lpstr>
      <vt:lpstr>Check on Use</vt:lpstr>
      <vt:lpstr>Cache Consistency Approaches</vt:lpstr>
      <vt:lpstr>Callback</vt:lpstr>
      <vt:lpstr>Callback</vt:lpstr>
      <vt:lpstr>Callback</vt:lpstr>
      <vt:lpstr>Callback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1149</cp:revision>
  <dcterms:created xsi:type="dcterms:W3CDTF">2008-11-03T12:44:07Z</dcterms:created>
  <dcterms:modified xsi:type="dcterms:W3CDTF">2018-11-27T19:52:23Z</dcterms:modified>
</cp:coreProperties>
</file>