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622" r:id="rId2"/>
    <p:sldId id="708" r:id="rId3"/>
    <p:sldId id="674" r:id="rId4"/>
    <p:sldId id="675" r:id="rId5"/>
    <p:sldId id="676" r:id="rId6"/>
    <p:sldId id="677" r:id="rId7"/>
    <p:sldId id="679" r:id="rId8"/>
    <p:sldId id="680" r:id="rId9"/>
    <p:sldId id="681" r:id="rId10"/>
    <p:sldId id="683" r:id="rId11"/>
    <p:sldId id="684" r:id="rId12"/>
    <p:sldId id="685" r:id="rId13"/>
    <p:sldId id="686" r:id="rId14"/>
    <p:sldId id="687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  <p:sldId id="699" r:id="rId26"/>
    <p:sldId id="700" r:id="rId27"/>
    <p:sldId id="702" r:id="rId28"/>
    <p:sldId id="706" r:id="rId29"/>
    <p:sldId id="629" r:id="rId30"/>
    <p:sldId id="657" r:id="rId31"/>
    <p:sldId id="658" r:id="rId32"/>
    <p:sldId id="659" r:id="rId33"/>
    <p:sldId id="660" r:id="rId34"/>
    <p:sldId id="662" r:id="rId35"/>
    <p:sldId id="665" r:id="rId36"/>
    <p:sldId id="666" r:id="rId37"/>
    <p:sldId id="667" r:id="rId38"/>
    <p:sldId id="668" r:id="rId39"/>
    <p:sldId id="669" r:id="rId40"/>
    <p:sldId id="670" r:id="rId41"/>
    <p:sldId id="671" r:id="rId42"/>
    <p:sldId id="707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7" autoAdjust="0"/>
    <p:restoredTop sz="86433" autoAdjust="0"/>
  </p:normalViewPr>
  <p:slideViewPr>
    <p:cSldViewPr>
      <p:cViewPr varScale="1">
        <p:scale>
          <a:sx n="92" d="100"/>
          <a:sy n="92" d="100"/>
        </p:scale>
        <p:origin x="108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702876-C665-4124-8545-AB61BB9C318D}" type="datetimeFigureOut">
              <a:rPr lang="en-US"/>
              <a:pPr>
                <a:defRPr/>
              </a:pPr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16B56D-EE85-47FC-9630-AD3C2389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950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347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307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129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80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683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58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555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3449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61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52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435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F4562C-05F4-4BD9-AEE2-DD6B90FD454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0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471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366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074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243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801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9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5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7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1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1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5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9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B2BC6703-38A3-48EB-8A62-6F5C0852C834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xmlns="" id="{E1394ADF-70BD-49B5-BF65-AB9A52835A9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MPI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</a:t>
            </a:r>
            <a:r>
              <a:rPr lang="en-US" altLang="en-US" sz="3000" dirty="0" smtClean="0"/>
              <a:t>14, November 05, 2018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378260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800"/>
              <a:t>Shared Memory vs. Message Passing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Comparison between the shared memory and message passing programming models along several aspects: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4E8662-F097-4D3E-83B3-C4073A2B8BE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5457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51753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2641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48174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60716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Definition</a:t>
            </a:r>
            <a:endParaRPr lang="en-US" sz="2400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7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Definition</a:t>
            </a:r>
            <a:endParaRPr lang="en-US" sz="2400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0CCD36-89D0-4180-8D03-CBB832D1613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1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MPI?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a standard message passing model for developing message passing programs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objective of MPI is to establish a </a:t>
            </a:r>
            <a:r>
              <a:rPr lang="en-US" sz="2400" i="1" dirty="0">
                <a:solidFill>
                  <a:srgbClr val="0070C0"/>
                </a:solidFill>
              </a:rPr>
              <a:t>portable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efficient</a:t>
            </a:r>
            <a:r>
              <a:rPr lang="en-US" sz="2400" dirty="0">
                <a:solidFill>
                  <a:schemeClr val="tx1"/>
                </a:solidFill>
              </a:rPr>
              <a:t>, and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flexible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libraries for message passing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By itself, MPI is NOT a library - but rather a specification of what an MPI library should be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not an IEEE or ISO standard, but has in fact, become the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industry standard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writing message passing programs on HPC platforms</a:t>
            </a:r>
            <a:endParaRPr lang="en-US" sz="36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A6424D-96F9-4E72-85B8-A1C1CF3650B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2474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HPC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5226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HPC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9456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HPC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87968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MPI is the only message passing library which can be considered a standard. It is supported on virtually </a:t>
                      </a:r>
                      <a:r>
                        <a:rPr lang="en-US" sz="1800" dirty="0" smtClean="0"/>
                        <a:t>all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HPC </a:t>
                      </a:r>
                      <a:r>
                        <a:rPr lang="en-US" sz="1800" dirty="0"/>
                        <a:t>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There is no need to modify your source code when you port your application to a different platform that supports the </a:t>
                      </a:r>
                      <a:r>
                        <a:rPr lang="en-US" sz="1800" dirty="0" smtClean="0"/>
                        <a:t>MPI </a:t>
                      </a:r>
                      <a:r>
                        <a:rPr lang="en-US" sz="1800" dirty="0"/>
                        <a:t>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Availability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 variety of implementations are available, both vendor and public domain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57894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HPC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Reasons for using MPI</a:t>
            </a:r>
          </a:p>
        </p:txBody>
      </p:sp>
      <p:sp>
        <p:nvSpPr>
          <p:cNvPr id="4403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3648" y="6355080"/>
            <a:ext cx="2743200" cy="365125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5BCEEA-F2FA-477F-8E4B-49B6A7E474CF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Communicators and Groups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uses objects called </a:t>
            </a:r>
            <a:r>
              <a:rPr lang="en-US" sz="2400" i="1" dirty="0">
                <a:solidFill>
                  <a:schemeClr val="tx1"/>
                </a:solidFill>
              </a:rPr>
              <a:t>communicators/groups </a:t>
            </a:r>
            <a:r>
              <a:rPr lang="en-US" sz="2400" dirty="0">
                <a:solidFill>
                  <a:schemeClr val="tx1"/>
                </a:solidFill>
              </a:rPr>
              <a:t>to define which collection of processes may communicate with each other to solve a certain problem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Most MPI routines require you to specify a communicator </a:t>
            </a:r>
            <a:r>
              <a:rPr lang="en-US" sz="2400" dirty="0" smtClean="0">
                <a:solidFill>
                  <a:schemeClr val="tx1"/>
                </a:solidFill>
              </a:rPr>
              <a:t>as </a:t>
            </a:r>
            <a:r>
              <a:rPr lang="en-US" sz="2400" dirty="0">
                <a:solidFill>
                  <a:schemeClr val="tx1"/>
                </a:solidFill>
              </a:rPr>
              <a:t>an argument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</a:t>
            </a:r>
            <a:r>
              <a:rPr lang="en-US" sz="2400" b="1" dirty="0">
                <a:solidFill>
                  <a:schemeClr val="tx1"/>
                </a:solidFill>
              </a:rPr>
              <a:t>MPI_COMM_WORLD</a:t>
            </a:r>
            <a:r>
              <a:rPr lang="en-US" sz="2400" dirty="0">
                <a:solidFill>
                  <a:schemeClr val="tx1"/>
                </a:solidFill>
              </a:rPr>
              <a:t> is often used in calling communication subroutines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MPI_COMM_WORLD is the predefined communicator that includes </a:t>
            </a:r>
            <a:r>
              <a:rPr lang="en-US" sz="2400" i="1" u="sng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 of your MPI processes</a:t>
            </a:r>
            <a:endParaRPr lang="en-US" dirty="0"/>
          </a:p>
        </p:txBody>
      </p:sp>
      <p:sp>
        <p:nvSpPr>
          <p:cNvPr id="460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210E08-4573-4DC6-B74C-ABE9CD235F1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4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Ranks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Within a communicator, every process has its own </a:t>
            </a:r>
            <a:r>
              <a:rPr lang="en-US" sz="2400" dirty="0" smtClean="0">
                <a:solidFill>
                  <a:schemeClr val="tx1"/>
                </a:solidFill>
              </a:rPr>
              <a:t>unique </a:t>
            </a:r>
            <a:r>
              <a:rPr lang="en-US" sz="2400" dirty="0">
                <a:solidFill>
                  <a:schemeClr val="tx1"/>
                </a:solidFill>
              </a:rPr>
              <a:t>ID referred to as </a:t>
            </a:r>
            <a:r>
              <a:rPr lang="en-US" sz="2400" i="1" dirty="0">
                <a:solidFill>
                  <a:schemeClr val="tx1"/>
                </a:solidFill>
              </a:rPr>
              <a:t>rank</a:t>
            </a:r>
            <a:r>
              <a:rPr lang="en-US" sz="2400" dirty="0">
                <a:solidFill>
                  <a:schemeClr val="tx1"/>
                </a:solidFill>
              </a:rPr>
              <a:t>, assigned by the system when the processes are initialized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rank is sometimes called a </a:t>
            </a:r>
            <a:r>
              <a:rPr lang="en-US" sz="2400" i="1" dirty="0">
                <a:solidFill>
                  <a:schemeClr val="tx1"/>
                </a:solidFill>
              </a:rPr>
              <a:t>task ID</a:t>
            </a:r>
            <a:r>
              <a:rPr lang="en-US" sz="2400" dirty="0">
                <a:solidFill>
                  <a:schemeClr val="tx1"/>
                </a:solidFill>
              </a:rPr>
              <a:t>-- ranks are contiguous and begin at </a:t>
            </a:r>
            <a:r>
              <a:rPr lang="en-US" sz="2400" i="1" dirty="0">
                <a:solidFill>
                  <a:schemeClr val="tx1"/>
                </a:solidFill>
              </a:rPr>
              <a:t>zero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used by the programmer to specify the source and destination of messages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often used conditionally by programs to control execution (e.g., </a:t>
            </a:r>
            <a:r>
              <a:rPr lang="en-US" sz="2400" i="1" dirty="0">
                <a:solidFill>
                  <a:schemeClr val="tx1"/>
                </a:solidFill>
              </a:rPr>
              <a:t>if rank=0 do this / if rank=1 do that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FE269B-EC31-4EC4-A227-88B67C0FAA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problem can consist of several sub-problems where each can be solved independently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You can create a new communicator for each sub-problem as a subset of an existing communicator</a:t>
            </a:r>
          </a:p>
          <a:p>
            <a:pPr marL="0" indent="0" algn="just" eaLnBrk="1" hangingPunct="1"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allows you to achieve that by using </a:t>
            </a:r>
            <a:r>
              <a:rPr lang="en-US" sz="2400" b="1" dirty="0">
                <a:solidFill>
                  <a:srgbClr val="0070C0"/>
                </a:solidFill>
              </a:rPr>
              <a:t>MPI_COMM_SPLIT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81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8F96DC-D36F-4755-8117-7A6031F198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9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of 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Consider a problem with a fluid dynamics part and a structural analysis part, where each part can be computed in parallel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505200" y="2895600"/>
            <a:ext cx="2362200" cy="2362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9624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86225" y="2995614"/>
            <a:ext cx="1270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B050"/>
                </a:solidFill>
              </a:rPr>
              <a:t>Comm_Fluid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8768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624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8768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629400" y="2895600"/>
            <a:ext cx="2362200" cy="23622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0866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=4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210426" y="2995614"/>
            <a:ext cx="1362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00FF"/>
                </a:solidFill>
              </a:rPr>
              <a:t>Comm_Struct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0010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0866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0010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=7</a:t>
            </a:r>
          </a:p>
        </p:txBody>
      </p:sp>
      <p:cxnSp>
        <p:nvCxnSpPr>
          <p:cNvPr id="20" name="Straight Arrow Connector 19"/>
          <p:cNvCxnSpPr>
            <a:endCxn id="17" idx="0"/>
          </p:cNvCxnSpPr>
          <p:nvPr/>
        </p:nvCxnSpPr>
        <p:spPr>
          <a:xfrm>
            <a:off x="83058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324600" y="3303588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1" idx="3"/>
          </p:cNvCxnSpPr>
          <p:nvPr/>
        </p:nvCxnSpPr>
        <p:spPr>
          <a:xfrm flipH="1">
            <a:off x="5486400" y="37719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672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3303588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1" name="Straight Arrow Connector 4100"/>
          <p:cNvCxnSpPr>
            <a:endCxn id="15" idx="1"/>
          </p:cNvCxnSpPr>
          <p:nvPr/>
        </p:nvCxnSpPr>
        <p:spPr>
          <a:xfrm>
            <a:off x="6324600" y="37719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Arrow Connector 4104"/>
          <p:cNvCxnSpPr/>
          <p:nvPr/>
        </p:nvCxnSpPr>
        <p:spPr>
          <a:xfrm flipV="1">
            <a:off x="42672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/>
          <p:cNvCxnSpPr/>
          <p:nvPr/>
        </p:nvCxnSpPr>
        <p:spPr>
          <a:xfrm>
            <a:off x="4267200" y="5105400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Connector 4110"/>
          <p:cNvCxnSpPr/>
          <p:nvPr/>
        </p:nvCxnSpPr>
        <p:spPr>
          <a:xfrm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>
            <a:endCxn id="18" idx="1"/>
          </p:cNvCxnSpPr>
          <p:nvPr/>
        </p:nvCxnSpPr>
        <p:spPr>
          <a:xfrm>
            <a:off x="6324600" y="46482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83058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5" name="Straight Connector 4114"/>
          <p:cNvCxnSpPr/>
          <p:nvPr/>
        </p:nvCxnSpPr>
        <p:spPr>
          <a:xfrm flipH="1">
            <a:off x="6324600" y="5105400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7" name="Straight Connector 4116"/>
          <p:cNvCxnSpPr/>
          <p:nvPr/>
        </p:nvCxnSpPr>
        <p:spPr>
          <a:xfrm flipH="1"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9" name="Straight Arrow Connector 4118"/>
          <p:cNvCxnSpPr>
            <a:endCxn id="13" idx="3"/>
          </p:cNvCxnSpPr>
          <p:nvPr/>
        </p:nvCxnSpPr>
        <p:spPr>
          <a:xfrm flipH="1">
            <a:off x="5486400" y="46482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Rounded Rectangle 4125"/>
          <p:cNvSpPr/>
          <p:nvPr/>
        </p:nvSpPr>
        <p:spPr>
          <a:xfrm>
            <a:off x="3124200" y="2438400"/>
            <a:ext cx="6248400" cy="33528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181601" y="2514601"/>
            <a:ext cx="1947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C00000"/>
                </a:solidFill>
              </a:rPr>
              <a:t>MPI_COMM_WORLD</a:t>
            </a:r>
          </a:p>
        </p:txBody>
      </p:sp>
      <p:sp>
        <p:nvSpPr>
          <p:cNvPr id="49186" name="TextBox 4126"/>
          <p:cNvSpPr txBox="1">
            <a:spLocks noChangeArrowheads="1"/>
          </p:cNvSpPr>
          <p:nvPr/>
        </p:nvSpPr>
        <p:spPr bwMode="auto">
          <a:xfrm>
            <a:off x="3657600" y="5891214"/>
            <a:ext cx="5334000" cy="73818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C00000"/>
                </a:solidFill>
              </a:rPr>
              <a:t>Ranks within MPI_COMM_WORLD are printed in red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B050"/>
                </a:solidFill>
              </a:rPr>
              <a:t>Ranks within Comm_Fluid are printed in green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00FF"/>
                </a:solidFill>
              </a:rPr>
              <a:t>Ranks within Comm_Struct are printed in blue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1838" y="40655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41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922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541838" y="43322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7666038" y="40767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7666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8047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66038" y="43434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4126" grpId="0" animBg="1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2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 smtClean="0"/>
              <a:t>Programming Models: MPI</a:t>
            </a: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Announcement:</a:t>
            </a:r>
            <a:endParaRPr lang="en-US" sz="2800" dirty="0">
              <a:solidFill>
                <a:srgbClr val="0070C0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 smtClean="0">
                <a:ea typeface="Arial" panose="020B0604020202020204" pitchFamily="34" charset="0"/>
              </a:rPr>
              <a:t>P3 will be out by tonight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 MPI Point-To-Point Communication Routines</a:t>
            </a: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D87C2-27CD-4B6C-A3BD-B15A0F49C391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326160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600" dirty="0">
                          <a:solidFill>
                            <a:schemeClr val="bg1"/>
                          </a:solidFill>
                        </a:rPr>
                      </a:b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87057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86105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48846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38798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5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8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Collective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Collective communication allows exchanging data among a group of processes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must involve </a:t>
            </a:r>
            <a:r>
              <a:rPr lang="en-US" sz="2400" b="1" i="1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 processes in the scope of a communicator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argument in a collective communication routine should specify which processes are involved in the communication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it is the programmer's responsibility to ensure that all processes within a communicator participate in any </a:t>
            </a:r>
            <a:r>
              <a:rPr lang="en-US" sz="2400" dirty="0" smtClean="0">
                <a:solidFill>
                  <a:schemeClr val="tx1"/>
                </a:solidFill>
              </a:rPr>
              <a:t>collective </a:t>
            </a:r>
            <a:r>
              <a:rPr lang="en-US" sz="2400" dirty="0">
                <a:solidFill>
                  <a:schemeClr val="tx1"/>
                </a:solidFill>
              </a:rPr>
              <a:t>operation</a:t>
            </a:r>
            <a:endParaRPr lang="en-US" sz="32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A06A57-0614-4150-BA68-58AEF03CE22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2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Patterns of Collective Communication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There are several patterns of collective communication:</a:t>
            </a:r>
            <a:endParaRPr lang="en-US" altLang="en-US" sz="2400" i="1" dirty="0">
              <a:solidFill>
                <a:schemeClr val="tx1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Broadcast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Scatter 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Gather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Allgather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Alltoall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Reduce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Allreduce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Scan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Reducescatter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440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826A63-1F79-4415-B80C-BD39EED2553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84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1. Broadcast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Broadcast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sends a message from the process with rank </a:t>
            </a:r>
            <a:r>
              <a:rPr lang="en-US" sz="2400" i="1" dirty="0">
                <a:solidFill>
                  <a:schemeClr val="tx1"/>
                </a:solidFill>
              </a:rPr>
              <a:t>root</a:t>
            </a:r>
            <a:r>
              <a:rPr lang="en-US" sz="2400" dirty="0">
                <a:solidFill>
                  <a:schemeClr val="tx1"/>
                </a:solidFill>
              </a:rPr>
              <a:t> to all other processes in the group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50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F7335B-EA76-4B6A-9AE1-DF9172924D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0861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5088" name="TextBox 2"/>
          <p:cNvSpPr txBox="1">
            <a:spLocks noChangeArrowheads="1"/>
          </p:cNvSpPr>
          <p:nvPr/>
        </p:nvSpPr>
        <p:spPr bwMode="auto">
          <a:xfrm>
            <a:off x="3362326" y="3086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5089" name="TextBox 7"/>
          <p:cNvSpPr txBox="1">
            <a:spLocks noChangeArrowheads="1"/>
          </p:cNvSpPr>
          <p:nvPr/>
        </p:nvSpPr>
        <p:spPr bwMode="auto">
          <a:xfrm>
            <a:off x="3352801" y="3463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5090" name="TextBox 8"/>
          <p:cNvSpPr txBox="1">
            <a:spLocks noChangeArrowheads="1"/>
          </p:cNvSpPr>
          <p:nvPr/>
        </p:nvSpPr>
        <p:spPr bwMode="auto">
          <a:xfrm>
            <a:off x="3352801" y="3844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5091" name="TextBox 9"/>
          <p:cNvSpPr txBox="1">
            <a:spLocks noChangeArrowheads="1"/>
          </p:cNvSpPr>
          <p:nvPr/>
        </p:nvSpPr>
        <p:spPr bwMode="auto">
          <a:xfrm>
            <a:off x="3352801" y="4225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28575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3" name="TextBox 12"/>
          <p:cNvSpPr txBox="1">
            <a:spLocks noChangeArrowheads="1"/>
          </p:cNvSpPr>
          <p:nvPr/>
        </p:nvSpPr>
        <p:spPr bwMode="auto">
          <a:xfrm>
            <a:off x="3733801" y="27019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8449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5" name="TextBox 15"/>
          <p:cNvSpPr txBox="1">
            <a:spLocks noChangeArrowheads="1"/>
          </p:cNvSpPr>
          <p:nvPr/>
        </p:nvSpPr>
        <p:spPr bwMode="auto">
          <a:xfrm rot="-5400000">
            <a:off x="2725738" y="32940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6179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0" y="3235326"/>
            <a:ext cx="876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Broadcast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0892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0892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467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3848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229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28606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7051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38481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2972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168900"/>
            <a:ext cx="8497888" cy="3381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int </a:t>
            </a:r>
            <a:r>
              <a:rPr lang="en-US" altLang="en-US" sz="1600" b="1">
                <a:solidFill>
                  <a:schemeClr val="bg1"/>
                </a:solidFill>
              </a:rPr>
              <a:t>MPI_Bcast </a:t>
            </a:r>
            <a:r>
              <a:rPr lang="en-US" altLang="en-US" sz="1600">
                <a:solidFill>
                  <a:schemeClr val="bg1"/>
                </a:solidFill>
              </a:rPr>
              <a:t>( void *buffer, int count, MPI_Datatype datatype,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12186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7" grpId="0" autoUpdateAnimBg="0"/>
      <p:bldP spid="29" grpId="0" autoUpdateAnimBg="0"/>
      <p:bldP spid="17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2-3. Scatter and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51008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Scatter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distributes distinct messages from a single source task to each task in the group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distinct messages from each task in the group to a single destination task</a:t>
            </a: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675063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6111" name="TextBox 2"/>
          <p:cNvSpPr txBox="1">
            <a:spLocks noChangeArrowheads="1"/>
          </p:cNvSpPr>
          <p:nvPr/>
        </p:nvSpPr>
        <p:spPr bwMode="auto">
          <a:xfrm>
            <a:off x="33623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6112" name="TextBox 7"/>
          <p:cNvSpPr txBox="1">
            <a:spLocks noChangeArrowheads="1"/>
          </p:cNvSpPr>
          <p:nvPr/>
        </p:nvSpPr>
        <p:spPr bwMode="auto">
          <a:xfrm>
            <a:off x="33528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6113" name="TextBox 8"/>
          <p:cNvSpPr txBox="1">
            <a:spLocks noChangeArrowheads="1"/>
          </p:cNvSpPr>
          <p:nvPr/>
        </p:nvSpPr>
        <p:spPr bwMode="auto">
          <a:xfrm>
            <a:off x="33528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6114" name="TextBox 9"/>
          <p:cNvSpPr txBox="1">
            <a:spLocks noChangeArrowheads="1"/>
          </p:cNvSpPr>
          <p:nvPr/>
        </p:nvSpPr>
        <p:spPr bwMode="auto">
          <a:xfrm>
            <a:off x="33528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446463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6" name="TextBox 12"/>
          <p:cNvSpPr txBox="1">
            <a:spLocks noChangeArrowheads="1"/>
          </p:cNvSpPr>
          <p:nvPr/>
        </p:nvSpPr>
        <p:spPr bwMode="auto">
          <a:xfrm>
            <a:off x="37338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8" name="TextBox 15"/>
          <p:cNvSpPr txBox="1">
            <a:spLocks noChangeArrowheads="1"/>
          </p:cNvSpPr>
          <p:nvPr/>
        </p:nvSpPr>
        <p:spPr bwMode="auto">
          <a:xfrm rot="-5400000">
            <a:off x="27257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4206875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824289"/>
            <a:ext cx="608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67823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67823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4056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437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818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449638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329406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43706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88620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MPI_Scatter ( void *sendbuf, int sendcnt, MPI_Datatype sendtype, void *recvbuf, int recvcnt,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                            MPI_Datatype recvtype, int root, MPI_Comm comm ) 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410200" y="4778376"/>
            <a:ext cx="1295400" cy="31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670550" y="4838701"/>
            <a:ext cx="577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Gather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79565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MPI_Gather ( void *sendbuf, int sendcnt, MPI_Datatype sendtype, void *recvbuf, int recvcount,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MPI_Datatype recvtype,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85536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  <p:bldP spid="31" grpId="0"/>
      <p:bldP spid="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4. All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498848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data from all tasks and distributes them to all tasks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Each task in the group, in effect, performs a one-to-all broadcasting operation within the group</a:t>
            </a: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2385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7135" name="TextBox 2"/>
          <p:cNvSpPr txBox="1">
            <a:spLocks noChangeArrowheads="1"/>
          </p:cNvSpPr>
          <p:nvPr/>
        </p:nvSpPr>
        <p:spPr bwMode="auto">
          <a:xfrm>
            <a:off x="3362326" y="3238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7136" name="TextBox 7"/>
          <p:cNvSpPr txBox="1">
            <a:spLocks noChangeArrowheads="1"/>
          </p:cNvSpPr>
          <p:nvPr/>
        </p:nvSpPr>
        <p:spPr bwMode="auto">
          <a:xfrm>
            <a:off x="3352801" y="3616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7137" name="TextBox 8"/>
          <p:cNvSpPr txBox="1">
            <a:spLocks noChangeArrowheads="1"/>
          </p:cNvSpPr>
          <p:nvPr/>
        </p:nvSpPr>
        <p:spPr bwMode="auto">
          <a:xfrm>
            <a:off x="3352801" y="3997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7138" name="TextBox 9"/>
          <p:cNvSpPr txBox="1">
            <a:spLocks noChangeArrowheads="1"/>
          </p:cNvSpPr>
          <p:nvPr/>
        </p:nvSpPr>
        <p:spPr bwMode="auto">
          <a:xfrm>
            <a:off x="3352801" y="4378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0099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0" name="TextBox 12"/>
          <p:cNvSpPr txBox="1">
            <a:spLocks noChangeArrowheads="1"/>
          </p:cNvSpPr>
          <p:nvPr/>
        </p:nvSpPr>
        <p:spPr bwMode="auto">
          <a:xfrm>
            <a:off x="3733801" y="28543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9973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2" name="TextBox 15"/>
          <p:cNvSpPr txBox="1">
            <a:spLocks noChangeArrowheads="1"/>
          </p:cNvSpPr>
          <p:nvPr/>
        </p:nvSpPr>
        <p:spPr bwMode="auto">
          <a:xfrm rot="-5400000">
            <a:off x="2725738" y="34464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7703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387726"/>
            <a:ext cx="74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allgather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2416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2416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619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000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381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0130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8575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0005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4496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1336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MPI_Allgather ( void *sendbuf, int sendcount, MPI_Datatype sendtype, void *recvbuf, int 	  	            recvcount, MPI_Datatype recvtype,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416665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6-7. Reduce and All Reduce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on all tasks in the group and places the result in one task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and places the result in all tasks in the group. This is equivalent to an </a:t>
            </a:r>
            <a:r>
              <a:rPr lang="en-US" sz="2400" dirty="0" err="1">
                <a:solidFill>
                  <a:schemeClr val="tx1"/>
                </a:solidFill>
              </a:rPr>
              <a:t>MPI_Reduce</a:t>
            </a:r>
            <a:r>
              <a:rPr lang="en-US" sz="2400" dirty="0">
                <a:solidFill>
                  <a:schemeClr val="tx1"/>
                </a:solidFill>
              </a:rPr>
              <a:t> followed by an </a:t>
            </a:r>
            <a:r>
              <a:rPr lang="en-US" sz="2400" dirty="0" err="1">
                <a:solidFill>
                  <a:schemeClr val="tx1"/>
                </a:solidFill>
              </a:rPr>
              <a:t>MPI_Bcast</a:t>
            </a:r>
            <a:endParaRPr lang="en-US" sz="2400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670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9168" name="TextBox 2"/>
          <p:cNvSpPr txBox="1">
            <a:spLocks noChangeArrowheads="1"/>
          </p:cNvSpPr>
          <p:nvPr/>
        </p:nvSpPr>
        <p:spPr bwMode="auto">
          <a:xfrm>
            <a:off x="23717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9169" name="TextBox 7"/>
          <p:cNvSpPr txBox="1">
            <a:spLocks noChangeArrowheads="1"/>
          </p:cNvSpPr>
          <p:nvPr/>
        </p:nvSpPr>
        <p:spPr bwMode="auto">
          <a:xfrm>
            <a:off x="23622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9170" name="TextBox 8"/>
          <p:cNvSpPr txBox="1">
            <a:spLocks noChangeArrowheads="1"/>
          </p:cNvSpPr>
          <p:nvPr/>
        </p:nvSpPr>
        <p:spPr bwMode="auto">
          <a:xfrm>
            <a:off x="23622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9171" name="TextBox 9"/>
          <p:cNvSpPr txBox="1">
            <a:spLocks noChangeArrowheads="1"/>
          </p:cNvSpPr>
          <p:nvPr/>
        </p:nvSpPr>
        <p:spPr bwMode="auto">
          <a:xfrm>
            <a:off x="23622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49172" name="TextBox 12"/>
          <p:cNvSpPr txBox="1">
            <a:spLocks noChangeArrowheads="1"/>
          </p:cNvSpPr>
          <p:nvPr/>
        </p:nvSpPr>
        <p:spPr bwMode="auto">
          <a:xfrm>
            <a:off x="26670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574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4" name="TextBox 15"/>
          <p:cNvSpPr txBox="1">
            <a:spLocks noChangeArrowheads="1"/>
          </p:cNvSpPr>
          <p:nvPr/>
        </p:nvSpPr>
        <p:spPr bwMode="auto">
          <a:xfrm rot="-5400000">
            <a:off x="17351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52801" y="4206875"/>
            <a:ext cx="646113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16288" y="3824289"/>
            <a:ext cx="646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Reduce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83820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MPI_Reduce ( void *sendbuf, void *recvbuf, int count, MPI_Datatype datatype, MPI_Op op, int 	           root, MPI_Comm comm )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84137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MPI_Allreduce ( void *sendbuf, void *recvbuf, int count, MPI_Datatype datatype, MPI_Op op,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	             MPI_Comm comm ) 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8006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5053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4958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4958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958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413376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1910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38687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096000" y="3290888"/>
            <a:ext cx="0" cy="196691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Table 59"/>
          <p:cNvGraphicFramePr>
            <a:graphicFrameLocks noGrp="1"/>
          </p:cNvGraphicFramePr>
          <p:nvPr/>
        </p:nvGraphicFramePr>
        <p:xfrm>
          <a:off x="70104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7151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7056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7056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7056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0104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64008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 rot="-5400000">
            <a:off x="60785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696201" y="4206875"/>
            <a:ext cx="64611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7543801" y="3824289"/>
            <a:ext cx="815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Allreduce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91440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8487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88392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8392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88392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9525001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5344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 rot="-5400000">
            <a:off x="82121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26012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32" grpId="0" animBg="1"/>
      <p:bldP spid="34" grpId="0"/>
      <p:bldP spid="35" grpId="0"/>
      <p:bldP spid="36" grpId="0"/>
      <p:bldP spid="37" grpId="0"/>
      <p:bldP spid="38" grpId="0"/>
      <p:bldP spid="40" grpId="0"/>
      <p:bldP spid="61" grpId="0"/>
      <p:bldP spid="62" grpId="0"/>
      <p:bldP spid="63" grpId="0"/>
      <p:bldP spid="64" grpId="0"/>
      <p:bldP spid="65" grpId="0"/>
      <p:bldP spid="67" grpId="0"/>
      <p:bldP spid="69" grpId="0"/>
      <p:bldP spid="71" grpId="0"/>
      <p:bldP spid="72" grpId="0"/>
      <p:bldP spid="73" grpId="0"/>
      <p:bldP spid="74" grpId="0"/>
      <p:bldP spid="75" grpId="0"/>
      <p:bldP spid="7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Recap</a:t>
            </a:r>
          </a:p>
        </p:txBody>
      </p:sp>
      <p:pic>
        <p:nvPicPr>
          <p:cNvPr id="53251" name="Picture 79" descr="https://computing.llnl.gov/tutorials/mpi/images/collective_com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676400"/>
            <a:ext cx="66198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2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439400" cy="45262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PageRank is a </a:t>
            </a:r>
            <a:r>
              <a:rPr lang="en-US" sz="2400" i="1" dirty="0">
                <a:solidFill>
                  <a:schemeClr val="tx1"/>
                </a:solidFill>
              </a:rPr>
              <a:t>function</a:t>
            </a:r>
            <a:r>
              <a:rPr lang="en-US" sz="2400" dirty="0">
                <a:solidFill>
                  <a:schemeClr val="tx1"/>
                </a:solidFill>
              </a:rPr>
              <a:t> that assigns a real number to each page in the Web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Intuition</a:t>
            </a:r>
            <a:r>
              <a:rPr lang="en-US" sz="2400" dirty="0" smtClean="0">
                <a:solidFill>
                  <a:schemeClr val="tx1"/>
                </a:solidFill>
              </a:rPr>
              <a:t>: the </a:t>
            </a:r>
            <a:r>
              <a:rPr lang="en-US" sz="2400" dirty="0">
                <a:solidFill>
                  <a:schemeClr val="tx1"/>
                </a:solidFill>
              </a:rPr>
              <a:t>higher the PageRank of a page, the more “important” it is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Simulation of </a:t>
            </a:r>
            <a:r>
              <a:rPr lang="en-US" sz="2400" i="1" dirty="0">
                <a:solidFill>
                  <a:schemeClr val="tx1"/>
                </a:solidFill>
              </a:rPr>
              <a:t>random surfers </a:t>
            </a:r>
            <a:r>
              <a:rPr lang="en-US" sz="2400" dirty="0" smtClean="0">
                <a:solidFill>
                  <a:schemeClr val="tx1"/>
                </a:solidFill>
              </a:rPr>
              <a:t>allows </a:t>
            </a:r>
            <a:r>
              <a:rPr lang="en-US" sz="2400" dirty="0">
                <a:solidFill>
                  <a:schemeClr val="tx1"/>
                </a:solidFill>
              </a:rPr>
              <a:t>approximating the intuitive notion of the “importance” of pages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Random surfers start at </a:t>
            </a:r>
            <a:r>
              <a:rPr lang="en-US" sz="2200" dirty="0" smtClean="0">
                <a:solidFill>
                  <a:schemeClr val="tx1"/>
                </a:solidFill>
              </a:rPr>
              <a:t>random pages </a:t>
            </a:r>
            <a:r>
              <a:rPr lang="en-US" sz="2200" dirty="0">
                <a:solidFill>
                  <a:schemeClr val="tx1"/>
                </a:solidFill>
              </a:rPr>
              <a:t>and tend to congregate at important pages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Pages with larger numbers of surfers are more “important” than pages with smaller numbers of surfers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87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Models of Parallel Programming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What is a parallel programming model?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is an </a:t>
            </a:r>
            <a:r>
              <a:rPr lang="en-US" sz="2400" i="1" dirty="0">
                <a:solidFill>
                  <a:schemeClr val="tx1"/>
                </a:solidFill>
              </a:rPr>
              <a:t>abstraction</a:t>
            </a:r>
            <a:r>
              <a:rPr lang="en-US" sz="2400" dirty="0">
                <a:solidFill>
                  <a:schemeClr val="tx1"/>
                </a:solidFill>
              </a:rPr>
              <a:t> provided by a system to programmers so that they can use it to implement their algorithms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easily</a:t>
            </a:r>
            <a:r>
              <a:rPr lang="en-US" sz="2400" dirty="0">
                <a:solidFill>
                  <a:schemeClr val="tx1"/>
                </a:solidFill>
              </a:rPr>
              <a:t> programmers can translate their algorithms into parallel units of computations (i.e., tasks)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efficiently</a:t>
            </a:r>
            <a:r>
              <a:rPr lang="en-US" sz="2400" dirty="0">
                <a:solidFill>
                  <a:schemeClr val="tx1"/>
                </a:solidFill>
              </a:rPr>
              <a:t> parallel tasks can be executed on the system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36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Web </a:t>
            </a:r>
            <a:r>
              <a:rPr lang="en-US" sz="2400" dirty="0">
                <a:solidFill>
                  <a:schemeClr val="tx1"/>
                </a:solidFill>
              </a:rPr>
              <a:t>can be represented as a directed graph, with pages as nodes and links between pages as edges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random surfer starting at A, will next be at A, B, C, and D with probabilities of 0, 1/3, 1/3, and 1/3, respectively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random surfer starting at B, will next be at A, B, C and D with probabilities of ½, 0, 0, and ½, respectively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876800" y="22098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6019800" y="22098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4876800" y="3286049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019800" y="3286049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3" name="Straight Arrow Connector 12"/>
          <p:cNvCxnSpPr>
            <a:stCxn id="3" idx="5"/>
            <a:endCxn id="7" idx="1"/>
          </p:cNvCxnSpPr>
          <p:nvPr/>
        </p:nvCxnSpPr>
        <p:spPr>
          <a:xfrm>
            <a:off x="5267045" y="2600046"/>
            <a:ext cx="819710" cy="75295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3" idx="6"/>
          </p:cNvCxnSpPr>
          <p:nvPr/>
        </p:nvCxnSpPr>
        <p:spPr>
          <a:xfrm flipH="1">
            <a:off x="5334000" y="2438400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7" idx="0"/>
          </p:cNvCxnSpPr>
          <p:nvPr/>
        </p:nvCxnSpPr>
        <p:spPr>
          <a:xfrm>
            <a:off x="6248400" y="2667001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4"/>
            <a:endCxn id="6" idx="0"/>
          </p:cNvCxnSpPr>
          <p:nvPr/>
        </p:nvCxnSpPr>
        <p:spPr>
          <a:xfrm>
            <a:off x="5105400" y="2667001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6" idx="6"/>
          </p:cNvCxnSpPr>
          <p:nvPr/>
        </p:nvCxnSpPr>
        <p:spPr>
          <a:xfrm flipH="1">
            <a:off x="5334000" y="3514649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ight Brace 3"/>
          <p:cNvSpPr/>
          <p:nvPr/>
        </p:nvSpPr>
        <p:spPr>
          <a:xfrm>
            <a:off x="6793337" y="2328825"/>
            <a:ext cx="228600" cy="1295400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41946" y="2791859"/>
            <a:ext cx="3732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hypothetical example of the Web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36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4" grpId="0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99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Web </a:t>
            </a:r>
            <a:r>
              <a:rPr lang="en-US" sz="2400" dirty="0">
                <a:solidFill>
                  <a:schemeClr val="tx1"/>
                </a:solidFill>
              </a:rPr>
              <a:t>can be represented as a directed graph, with pages as nodes and links between pages as edges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743200" y="2886151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3886200" y="2886151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2743200" y="39624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3886200" y="39624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3" name="Straight Arrow Connector 12"/>
          <p:cNvCxnSpPr>
            <a:stCxn id="3" idx="5"/>
            <a:endCxn id="7" idx="1"/>
          </p:cNvCxnSpPr>
          <p:nvPr/>
        </p:nvCxnSpPr>
        <p:spPr>
          <a:xfrm>
            <a:off x="3133445" y="3276397"/>
            <a:ext cx="819710" cy="75295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3" idx="6"/>
          </p:cNvCxnSpPr>
          <p:nvPr/>
        </p:nvCxnSpPr>
        <p:spPr>
          <a:xfrm flipH="1">
            <a:off x="3200400" y="3114751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7" idx="0"/>
          </p:cNvCxnSpPr>
          <p:nvPr/>
        </p:nvCxnSpPr>
        <p:spPr>
          <a:xfrm>
            <a:off x="4114800" y="3343352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4"/>
            <a:endCxn id="6" idx="0"/>
          </p:cNvCxnSpPr>
          <p:nvPr/>
        </p:nvCxnSpPr>
        <p:spPr>
          <a:xfrm>
            <a:off x="2971800" y="3343352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6" idx="6"/>
          </p:cNvCxnSpPr>
          <p:nvPr/>
        </p:nvCxnSpPr>
        <p:spPr>
          <a:xfrm flipH="1">
            <a:off x="3200400" y="4191000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Bracket 3"/>
          <p:cNvSpPr/>
          <p:nvPr/>
        </p:nvSpPr>
        <p:spPr>
          <a:xfrm>
            <a:off x="6096000" y="280225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72200" y="2886151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9" name="Right Bracket 8"/>
          <p:cNvSpPr/>
          <p:nvPr/>
        </p:nvSpPr>
        <p:spPr>
          <a:xfrm>
            <a:off x="8752496" y="2773365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14800" y="5303384"/>
            <a:ext cx="6722076" cy="83099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i="1" u="sng" dirty="0"/>
              <a:t>transition matrix</a:t>
            </a:r>
            <a:r>
              <a:rPr lang="en-US" sz="2400" dirty="0"/>
              <a:t> of the Web, which describes what happens </a:t>
            </a:r>
            <a:r>
              <a:rPr lang="en-US" sz="2400" dirty="0" smtClean="0"/>
              <a:t>to </a:t>
            </a:r>
            <a:r>
              <a:rPr lang="en-US" sz="2400" dirty="0"/>
              <a:t>random surfers after </a:t>
            </a:r>
            <a:r>
              <a:rPr lang="en-US" sz="2400" i="1" u="sng" dirty="0"/>
              <a:t>one step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7220258" y="3465314"/>
            <a:ext cx="543904" cy="2819400"/>
          </a:xfrm>
          <a:prstGeom prst="rightBrac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212492" y="3453596"/>
            <a:ext cx="893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 </a:t>
            </a:r>
            <a:r>
              <a:rPr lang="en-US" sz="2800" dirty="0"/>
              <a:t>=</a:t>
            </a:r>
            <a:r>
              <a:rPr lang="en-US" sz="2800" b="1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76838" y="2401248"/>
            <a:ext cx="256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 A        B         C        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86959" y="288615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72930" y="32502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963725" y="360465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80214" y="400878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7944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51008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probability distribution for the location of a random surfer can be described by a </a:t>
            </a:r>
            <a:r>
              <a:rPr lang="en-US" sz="2400" i="1" dirty="0">
                <a:solidFill>
                  <a:schemeClr val="tx1"/>
                </a:solidFill>
              </a:rPr>
              <a:t>column vector</a:t>
            </a:r>
            <a:r>
              <a:rPr lang="en-US" sz="2400" dirty="0">
                <a:solidFill>
                  <a:schemeClr val="tx1"/>
                </a:solidFill>
              </a:rPr>
              <a:t> (say, </a:t>
            </a:r>
            <a:r>
              <a:rPr lang="en-US" sz="2400" b="1" i="1" dirty="0">
                <a:solidFill>
                  <a:schemeClr val="tx1"/>
                </a:solidFill>
              </a:rPr>
              <a:t>v</a:t>
            </a:r>
            <a:r>
              <a:rPr lang="en-US" sz="2400" dirty="0">
                <a:solidFill>
                  <a:schemeClr val="tx1"/>
                </a:solidFill>
              </a:rPr>
              <a:t>) whose </a:t>
            </a:r>
            <a:r>
              <a:rPr lang="en-US" sz="2400" b="1" i="1" dirty="0" err="1">
                <a:solidFill>
                  <a:schemeClr val="tx1"/>
                </a:solidFill>
              </a:rPr>
              <a:t>j</a:t>
            </a:r>
            <a:r>
              <a:rPr lang="en-US" sz="2400" baseline="30000" dirty="0" err="1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element is the probability that the surfer is at page </a:t>
            </a:r>
            <a:r>
              <a:rPr lang="en-US" sz="2400" b="1" i="1" dirty="0">
                <a:solidFill>
                  <a:schemeClr val="tx1"/>
                </a:solidFill>
              </a:rPr>
              <a:t>j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probability is the (idealized) PageRank function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We can start a random surfer at any of the 4 pages of our tiny Web graph, with </a:t>
            </a:r>
            <a:r>
              <a:rPr lang="en-US" sz="2400" i="1" dirty="0">
                <a:solidFill>
                  <a:schemeClr val="tx1"/>
                </a:solidFill>
              </a:rPr>
              <a:t>equal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probabilities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Left Bracket 19"/>
          <p:cNvSpPr/>
          <p:nvPr/>
        </p:nvSpPr>
        <p:spPr>
          <a:xfrm>
            <a:off x="5556306" y="4422088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32507" y="4505980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23" name="Right Bracket 22"/>
          <p:cNvSpPr/>
          <p:nvPr/>
        </p:nvSpPr>
        <p:spPr>
          <a:xfrm>
            <a:off x="6167229" y="4422089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24400" y="5029200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v</a:t>
            </a:r>
            <a:r>
              <a:rPr lang="en-US" sz="2800" dirty="0"/>
              <a:t> =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85835" y="454789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71806" y="491201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62601" y="52663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79090" y="567052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9010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3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51008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If </a:t>
            </a:r>
            <a:r>
              <a:rPr lang="en-US" sz="2400" b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is the transition matrix of the Web, after one step, the distribution of the surfer will be </a:t>
            </a:r>
            <a:r>
              <a:rPr lang="en-US" sz="2400" b="1" dirty="0" err="1">
                <a:solidFill>
                  <a:schemeClr val="tx1"/>
                </a:solidFill>
              </a:rPr>
              <a:t>Mv</a:t>
            </a: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After two steps it will be </a:t>
            </a:r>
            <a:r>
              <a:rPr lang="en-US" sz="2400" b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b="1" dirty="0" err="1">
                <a:solidFill>
                  <a:schemeClr val="tx1"/>
                </a:solidFill>
              </a:rPr>
              <a:t>Mv</a:t>
            </a:r>
            <a:r>
              <a:rPr lang="en-US" sz="2400" dirty="0">
                <a:solidFill>
                  <a:schemeClr val="tx1"/>
                </a:solidFill>
              </a:rPr>
              <a:t>) =</a:t>
            </a:r>
            <a:r>
              <a:rPr lang="en-US" sz="2400" b="1" dirty="0">
                <a:solidFill>
                  <a:schemeClr val="tx1"/>
                </a:solidFill>
              </a:rPr>
              <a:t> M</a:t>
            </a:r>
            <a:r>
              <a:rPr lang="en-US" sz="2400" b="1" baseline="30000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v</a:t>
            </a:r>
            <a:r>
              <a:rPr lang="en-US" sz="2400" dirty="0">
                <a:solidFill>
                  <a:schemeClr val="tx1"/>
                </a:solidFill>
              </a:rPr>
              <a:t>, and so 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In general, multiplying the initial vector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by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 a total of </a:t>
            </a:r>
            <a:r>
              <a:rPr lang="en-US" sz="2200" b="1" i="1" dirty="0" err="1">
                <a:solidFill>
                  <a:schemeClr val="tx1"/>
                </a:solidFill>
              </a:rPr>
              <a:t>i</a:t>
            </a:r>
            <a:r>
              <a:rPr lang="en-US" sz="2200" dirty="0">
                <a:solidFill>
                  <a:schemeClr val="tx1"/>
                </a:solidFill>
              </a:rPr>
              <a:t> times will give the distribution of the surfer after </a:t>
            </a:r>
            <a:r>
              <a:rPr lang="en-US" sz="2200" b="1" i="1" dirty="0" err="1">
                <a:solidFill>
                  <a:schemeClr val="tx1"/>
                </a:solidFill>
              </a:rPr>
              <a:t>i</a:t>
            </a:r>
            <a:r>
              <a:rPr lang="en-US" sz="2200" dirty="0">
                <a:solidFill>
                  <a:schemeClr val="tx1"/>
                </a:solidFill>
              </a:rPr>
              <a:t> steps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Left Bracket 19"/>
          <p:cNvSpPr/>
          <p:nvPr/>
        </p:nvSpPr>
        <p:spPr>
          <a:xfrm>
            <a:off x="6172200" y="2747783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248401" y="2831675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23" name="Right Bracket 22"/>
          <p:cNvSpPr/>
          <p:nvPr/>
        </p:nvSpPr>
        <p:spPr>
          <a:xfrm>
            <a:off x="6783123" y="2747784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3124200" y="276673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2850631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5780696" y="2737845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>
            <a:off x="7749669" y="276673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825870" y="2850631"/>
            <a:ext cx="869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9/24 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</p:txBody>
      </p:sp>
      <p:sp>
        <p:nvSpPr>
          <p:cNvPr id="14" name="Right Bracket 13"/>
          <p:cNvSpPr/>
          <p:nvPr/>
        </p:nvSpPr>
        <p:spPr>
          <a:xfrm>
            <a:off x="8488384" y="2766740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59641" y="335280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58652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3" grpId="0" animBg="1"/>
      <p:bldP spid="8" grpId="0" animBg="1"/>
      <p:bldP spid="9" grpId="0"/>
      <p:bldP spid="10" grpId="0" animBg="1"/>
      <p:bldP spid="11" grpId="0" animBg="1"/>
      <p:bldP spid="13" grpId="0"/>
      <p:bldP spid="14" grpId="0" animBg="1"/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901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First</a:t>
            </a:r>
            <a:r>
              <a:rPr lang="en-US" sz="2200" dirty="0">
                <a:solidFill>
                  <a:schemeClr val="tx1"/>
                </a:solidFill>
              </a:rPr>
              <a:t>, partition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 at the master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3148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3" grpId="0" animBg="1"/>
      <p:bldP spid="13" grpId="0"/>
      <p:bldP spid="22" grpId="0"/>
      <p:bldP spid="24" grpId="0"/>
      <p:bldP spid="25" grpId="0"/>
      <p:bldP spid="28" grpId="0" animBg="1"/>
      <p:bldP spid="29" grpId="0" animBg="1"/>
      <p:bldP spid="30" grpId="0" animBg="1"/>
      <p:bldP spid="14" grpId="0"/>
      <p:bldP spid="31" grpId="0"/>
      <p:bldP spid="32" grpId="0"/>
      <p:bldP spid="3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9369552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Second</a:t>
            </a:r>
            <a:r>
              <a:rPr lang="en-US" sz="2200" dirty="0">
                <a:solidFill>
                  <a:schemeClr val="tx1"/>
                </a:solidFill>
              </a:rPr>
              <a:t>, distribute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’s partitions to the machines (e.g., using MPI-Scatter())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5" name="Straight Arrow Connector 4"/>
          <p:cNvCxnSpPr>
            <a:endCxn id="3" idx="1"/>
          </p:cNvCxnSpPr>
          <p:nvPr/>
        </p:nvCxnSpPr>
        <p:spPr>
          <a:xfrm flipV="1">
            <a:off x="4944526" y="2942427"/>
            <a:ext cx="1761075" cy="6389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8" idx="1"/>
          </p:cNvCxnSpPr>
          <p:nvPr/>
        </p:nvCxnSpPr>
        <p:spPr>
          <a:xfrm flipV="1">
            <a:off x="4944525" y="3871273"/>
            <a:ext cx="1775652" cy="911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9" idx="1"/>
          </p:cNvCxnSpPr>
          <p:nvPr/>
        </p:nvCxnSpPr>
        <p:spPr>
          <a:xfrm>
            <a:off x="4944525" y="4347120"/>
            <a:ext cx="1786916" cy="4577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0" idx="1"/>
          </p:cNvCxnSpPr>
          <p:nvPr/>
        </p:nvCxnSpPr>
        <p:spPr>
          <a:xfrm>
            <a:off x="4944525" y="4800599"/>
            <a:ext cx="1786916" cy="9266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07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Second</a:t>
            </a:r>
            <a:r>
              <a:rPr lang="en-US" sz="2200" dirty="0">
                <a:solidFill>
                  <a:schemeClr val="tx1"/>
                </a:solidFill>
              </a:rPr>
              <a:t>, distribute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’s partitions to the machines (e.g., using MPI-Scatter())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5" name="Straight Arrow Connector 4"/>
          <p:cNvCxnSpPr>
            <a:endCxn id="3" idx="1"/>
          </p:cNvCxnSpPr>
          <p:nvPr/>
        </p:nvCxnSpPr>
        <p:spPr>
          <a:xfrm flipV="1">
            <a:off x="4944526" y="2942427"/>
            <a:ext cx="1761075" cy="6389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8" idx="1"/>
          </p:cNvCxnSpPr>
          <p:nvPr/>
        </p:nvCxnSpPr>
        <p:spPr>
          <a:xfrm flipV="1">
            <a:off x="4944525" y="3871273"/>
            <a:ext cx="1775652" cy="911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9" idx="1"/>
          </p:cNvCxnSpPr>
          <p:nvPr/>
        </p:nvCxnSpPr>
        <p:spPr>
          <a:xfrm>
            <a:off x="4944525" y="4347120"/>
            <a:ext cx="1786916" cy="4577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0" idx="1"/>
          </p:cNvCxnSpPr>
          <p:nvPr/>
        </p:nvCxnSpPr>
        <p:spPr>
          <a:xfrm>
            <a:off x="4944525" y="4800599"/>
            <a:ext cx="1786916" cy="9266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25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Third</a:t>
            </a:r>
            <a:r>
              <a:rPr lang="en-US" sz="2200" dirty="0">
                <a:solidFill>
                  <a:schemeClr val="tx1"/>
                </a:solidFill>
              </a:rPr>
              <a:t>, copy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to each machine (e.g., using MPI-</a:t>
            </a:r>
            <a:r>
              <a:rPr lang="en-US" sz="2200" dirty="0" err="1">
                <a:solidFill>
                  <a:schemeClr val="tx1"/>
                </a:solidFill>
              </a:rPr>
              <a:t>Bcast</a:t>
            </a:r>
            <a:r>
              <a:rPr lang="en-US" sz="2200" dirty="0">
                <a:solidFill>
                  <a:schemeClr val="tx1"/>
                </a:solidFill>
              </a:rPr>
              <a:t>())– </a:t>
            </a:r>
            <a:r>
              <a:rPr lang="en-US" sz="2200" i="1" dirty="0">
                <a:solidFill>
                  <a:srgbClr val="FF0000"/>
                </a:solidFill>
              </a:rPr>
              <a:t>Iteration 1 starts here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1935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1935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38839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38839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2451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2451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182" b="-8811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4802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4802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0448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698124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1162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6668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6" name="Left Bracket 25"/>
          <p:cNvSpPr/>
          <p:nvPr/>
        </p:nvSpPr>
        <p:spPr>
          <a:xfrm>
            <a:off x="3886200" y="3283695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62401" y="3367587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34" name="Right Bracket 33"/>
          <p:cNvSpPr/>
          <p:nvPr/>
        </p:nvSpPr>
        <p:spPr>
          <a:xfrm>
            <a:off x="4497123" y="3283696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34" idx="2"/>
            <a:endCxn id="3" idx="1"/>
          </p:cNvCxnSpPr>
          <p:nvPr/>
        </p:nvCxnSpPr>
        <p:spPr>
          <a:xfrm flipV="1">
            <a:off x="4660028" y="2939762"/>
            <a:ext cx="2045573" cy="1212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7" idx="3"/>
            <a:endCxn id="28" idx="1"/>
          </p:cNvCxnSpPr>
          <p:nvPr/>
        </p:nvCxnSpPr>
        <p:spPr>
          <a:xfrm flipV="1">
            <a:off x="4660027" y="3868607"/>
            <a:ext cx="2060150" cy="2838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4" idx="2"/>
            <a:endCxn id="29" idx="1"/>
          </p:cNvCxnSpPr>
          <p:nvPr/>
        </p:nvCxnSpPr>
        <p:spPr>
          <a:xfrm>
            <a:off x="4660027" y="4152419"/>
            <a:ext cx="2071414" cy="649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30" idx="1"/>
          </p:cNvCxnSpPr>
          <p:nvPr/>
        </p:nvCxnSpPr>
        <p:spPr>
          <a:xfrm>
            <a:off x="4660027" y="4152418"/>
            <a:ext cx="2071414" cy="15721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53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3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Third, copy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to each machine (e.g., using MPI-</a:t>
            </a:r>
            <a:r>
              <a:rPr lang="en-US" sz="2200" dirty="0" err="1">
                <a:solidFill>
                  <a:schemeClr val="tx1"/>
                </a:solidFill>
              </a:rPr>
              <a:t>Bcast</a:t>
            </a:r>
            <a:r>
              <a:rPr lang="en-US" sz="2200" dirty="0">
                <a:solidFill>
                  <a:schemeClr val="tx1"/>
                </a:solidFill>
              </a:rPr>
              <a:t>())– </a:t>
            </a:r>
            <a:r>
              <a:rPr lang="en-US" sz="2200" i="1" dirty="0">
                <a:solidFill>
                  <a:srgbClr val="FF0000"/>
                </a:solidFill>
              </a:rPr>
              <a:t>Iteration 1 starts here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6" name="Left Bracket 25"/>
          <p:cNvSpPr/>
          <p:nvPr/>
        </p:nvSpPr>
        <p:spPr>
          <a:xfrm>
            <a:off x="3886200" y="3286360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62401" y="3370252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34" name="Right Bracket 33"/>
          <p:cNvSpPr/>
          <p:nvPr/>
        </p:nvSpPr>
        <p:spPr>
          <a:xfrm>
            <a:off x="4497123" y="3286361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34" idx="2"/>
            <a:endCxn id="3" idx="1"/>
          </p:cNvCxnSpPr>
          <p:nvPr/>
        </p:nvCxnSpPr>
        <p:spPr>
          <a:xfrm flipV="1">
            <a:off x="4660028" y="2942427"/>
            <a:ext cx="2045573" cy="1212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7" idx="3"/>
            <a:endCxn id="28" idx="1"/>
          </p:cNvCxnSpPr>
          <p:nvPr/>
        </p:nvCxnSpPr>
        <p:spPr>
          <a:xfrm flipV="1">
            <a:off x="4660027" y="3871272"/>
            <a:ext cx="2060150" cy="2838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4" idx="2"/>
            <a:endCxn id="29" idx="1"/>
          </p:cNvCxnSpPr>
          <p:nvPr/>
        </p:nvCxnSpPr>
        <p:spPr>
          <a:xfrm>
            <a:off x="4660027" y="4155084"/>
            <a:ext cx="2071414" cy="649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30" idx="1"/>
          </p:cNvCxnSpPr>
          <p:nvPr/>
        </p:nvCxnSpPr>
        <p:spPr>
          <a:xfrm>
            <a:off x="4660027" y="4155083"/>
            <a:ext cx="2071414" cy="15721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4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Fourth</a:t>
            </a:r>
            <a:r>
              <a:rPr lang="en-US" sz="2200" dirty="0">
                <a:solidFill>
                  <a:schemeClr val="tx1"/>
                </a:solidFill>
              </a:rPr>
              <a:t>, apply the </a:t>
            </a:r>
            <a:r>
              <a:rPr lang="en-US" sz="2200" b="1" dirty="0" err="1">
                <a:solidFill>
                  <a:schemeClr val="tx1"/>
                </a:solidFill>
              </a:rPr>
              <a:t>Mv</a:t>
            </a:r>
            <a:r>
              <a:rPr lang="en-US" sz="2200" dirty="0">
                <a:solidFill>
                  <a:schemeClr val="tx1"/>
                </a:solidFill>
              </a:rPr>
              <a:t> multiplication logic at each machine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1177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785264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</a:rPr>
              <a:t>Message Passing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74320"/>
            <a:ext cx="9296400" cy="1325880"/>
          </a:xfrm>
        </p:spPr>
        <p:txBody>
          <a:bodyPr/>
          <a:lstStyle/>
          <a:p>
            <a:pPr eaLnBrk="1" hangingPunct="1"/>
            <a:r>
              <a:rPr lang="en-US" altLang="en-US" sz="4300" dirty="0"/>
              <a:t>Traditional Parallel Programming Models</a:t>
            </a: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2F4B81-25A2-4E7F-86EB-84E06C74F4E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3798888" y="56086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4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Fourth</a:t>
            </a:r>
            <a:r>
              <a:rPr lang="en-US" sz="2200" dirty="0">
                <a:solidFill>
                  <a:schemeClr val="tx1"/>
                </a:solidFill>
              </a:rPr>
              <a:t>, apply the </a:t>
            </a:r>
            <a:r>
              <a:rPr lang="en-US" sz="2200" b="1" dirty="0" err="1">
                <a:solidFill>
                  <a:schemeClr val="tx1"/>
                </a:solidFill>
              </a:rPr>
              <a:t>Mv</a:t>
            </a:r>
            <a:r>
              <a:rPr lang="en-US" sz="2200" dirty="0">
                <a:solidFill>
                  <a:schemeClr val="tx1"/>
                </a:solidFill>
              </a:rPr>
              <a:t> multiplication logic at each machine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 rotWithShape="0">
                <a:blip r:embed="rId3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 rotWithShape="0"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 rotWithShape="0"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 smtClean="0">
                    <a:solidFill>
                      <a:schemeClr val="tx1"/>
                    </a:solidFill>
                  </a:rPr>
                  <a:t>0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2200" b="1" i="1" baseline="-25000" dirty="0" smtClean="0">
                    <a:solidFill>
                      <a:schemeClr val="tx1"/>
                    </a:solidFill>
                  </a:rPr>
                  <a:t>j</a:t>
                </a:r>
                <a:endParaRPr lang="en-US" sz="2200" b="1" i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blipFill rotWithShape="0"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65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99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Fifth</a:t>
            </a:r>
            <a:r>
              <a:rPr lang="en-US" sz="2200" dirty="0">
                <a:solidFill>
                  <a:schemeClr val="tx1"/>
                </a:solidFill>
              </a:rPr>
              <a:t>, each machine sends back its element to the master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Left Bracket 11"/>
          <p:cNvSpPr/>
          <p:nvPr/>
        </p:nvSpPr>
        <p:spPr>
          <a:xfrm>
            <a:off x="4366685" y="3402760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442886" y="3486652"/>
            <a:ext cx="869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9/24 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</p:txBody>
      </p:sp>
      <p:sp>
        <p:nvSpPr>
          <p:cNvPr id="15" name="Right Bracket 14"/>
          <p:cNvSpPr/>
          <p:nvPr/>
        </p:nvSpPr>
        <p:spPr>
          <a:xfrm>
            <a:off x="5105400" y="3402761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49867" y="3446361"/>
            <a:ext cx="5549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x</a:t>
            </a:r>
            <a:r>
              <a:rPr lang="en-US" sz="2400" b="1" baseline="-25000" dirty="0"/>
              <a:t>0</a:t>
            </a:r>
            <a:r>
              <a:rPr lang="en-US" sz="2400" b="1" dirty="0"/>
              <a:t>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1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2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3</a:t>
            </a:r>
            <a:endParaRPr lang="en-US" sz="24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268304" y="2942426"/>
            <a:ext cx="1437296" cy="7583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297459" y="3871273"/>
            <a:ext cx="1422719" cy="1526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268305" y="4494704"/>
            <a:ext cx="1463137" cy="3101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255385" y="4845267"/>
            <a:ext cx="1476057" cy="8819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752600" y="5333869"/>
            <a:ext cx="4343400" cy="106693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i="1" dirty="0">
                <a:solidFill>
                  <a:schemeClr val="tx1"/>
                </a:solidFill>
              </a:rPr>
              <a:t>This concludes iteration 1. To perform a new iteration, repeat steps 3, 4, and 5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 rotWithShape="0">
                <a:blip r:embed="rId3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 rotWithShape="0"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 rotWithShape="0"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 smtClean="0">
                    <a:solidFill>
                      <a:schemeClr val="tx1"/>
                    </a:solidFill>
                  </a:rPr>
                  <a:t>0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2200" b="1" i="1" baseline="-25000" dirty="0" smtClean="0">
                    <a:solidFill>
                      <a:schemeClr val="tx1"/>
                    </a:solidFill>
                  </a:rPr>
                  <a:t>j</a:t>
                </a:r>
                <a:endParaRPr lang="en-US" sz="2200" b="1" i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blipFill rotWithShape="0"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5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1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Lecture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 MapReduce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2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In the </a:t>
            </a:r>
            <a:r>
              <a:rPr lang="en-US" sz="2400" dirty="0">
                <a:solidFill>
                  <a:schemeClr val="tx1"/>
                </a:solidFill>
              </a:rPr>
              <a:t>shared memory programming model, the abstraction provided implies that parallel tasks can access any location of the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Accordingly, parallel tasks can communicate through reading and writing common memory locations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threads in a single process (in traditional OSs), which share a single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Multi-threaded programs (e.g., </a:t>
            </a:r>
            <a:r>
              <a:rPr lang="en-US" sz="2400" dirty="0" err="1">
                <a:solidFill>
                  <a:schemeClr val="tx1"/>
                </a:solidFill>
              </a:rPr>
              <a:t>OpenMP</a:t>
            </a:r>
            <a:r>
              <a:rPr lang="en-US" sz="2400" dirty="0">
                <a:solidFill>
                  <a:schemeClr val="tx1"/>
                </a:solidFill>
              </a:rPr>
              <a:t> programs) use the shared memory programming model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D73261-406F-4DCF-8271-1C6F3876F37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3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2355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D6E3E-3A66-4797-B903-27563519FBF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3695701" y="58039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290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8290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8290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290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290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290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290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23564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390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TextBox 35"/>
          <p:cNvSpPr txBox="1">
            <a:spLocks noChangeArrowheads="1"/>
          </p:cNvSpPr>
          <p:nvPr/>
        </p:nvSpPr>
        <p:spPr bwMode="auto">
          <a:xfrm rot="16200000">
            <a:off x="3176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3567" name="TextBox 36"/>
          <p:cNvSpPr txBox="1">
            <a:spLocks noChangeArrowheads="1"/>
          </p:cNvSpPr>
          <p:nvPr/>
        </p:nvSpPr>
        <p:spPr bwMode="auto">
          <a:xfrm>
            <a:off x="3505200" y="15240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Single Thread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429375" y="19843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65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16200000">
            <a:off x="5551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427788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2390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032750" y="2757489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8392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5" name="Isosceles Triangle 44"/>
          <p:cNvSpPr/>
          <p:nvPr/>
        </p:nvSpPr>
        <p:spPr>
          <a:xfrm rot="10800000">
            <a:off x="6429375" y="4114800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46" name="Rectangle 45"/>
          <p:cNvSpPr/>
          <p:nvPr/>
        </p:nvSpPr>
        <p:spPr>
          <a:xfrm>
            <a:off x="6429375" y="35972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4" name="Straight Arrow Connector 33"/>
          <p:cNvCxnSpPr>
            <a:stCxn id="38" idx="2"/>
            <a:endCxn id="41" idx="0"/>
          </p:cNvCxnSpPr>
          <p:nvPr/>
        </p:nvCxnSpPr>
        <p:spPr>
          <a:xfrm flipH="1">
            <a:off x="6618289" y="2501901"/>
            <a:ext cx="1587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2"/>
          </p:cNvCxnSpPr>
          <p:nvPr/>
        </p:nvCxnSpPr>
        <p:spPr>
          <a:xfrm>
            <a:off x="6619876" y="2501900"/>
            <a:ext cx="80962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2"/>
            <a:endCxn id="43" idx="0"/>
          </p:cNvCxnSpPr>
          <p:nvPr/>
        </p:nvCxnSpPr>
        <p:spPr>
          <a:xfrm>
            <a:off x="6619876" y="2501900"/>
            <a:ext cx="160337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2"/>
            <a:endCxn id="44" idx="0"/>
          </p:cNvCxnSpPr>
          <p:nvPr/>
        </p:nvCxnSpPr>
        <p:spPr>
          <a:xfrm>
            <a:off x="6619876" y="2501901"/>
            <a:ext cx="2409825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1" idx="2"/>
            <a:endCxn id="46" idx="0"/>
          </p:cNvCxnSpPr>
          <p:nvPr/>
        </p:nvCxnSpPr>
        <p:spPr>
          <a:xfrm>
            <a:off x="6618289" y="3276601"/>
            <a:ext cx="1587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2"/>
          </p:cNvCxnSpPr>
          <p:nvPr/>
        </p:nvCxnSpPr>
        <p:spPr>
          <a:xfrm flipH="1">
            <a:off x="6618288" y="3276601"/>
            <a:ext cx="2411412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3" idx="2"/>
          </p:cNvCxnSpPr>
          <p:nvPr/>
        </p:nvCxnSpPr>
        <p:spPr>
          <a:xfrm flipH="1">
            <a:off x="6619876" y="3275013"/>
            <a:ext cx="1603375" cy="322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46" idx="0"/>
          </p:cNvCxnSpPr>
          <p:nvPr/>
        </p:nvCxnSpPr>
        <p:spPr>
          <a:xfrm flipH="1">
            <a:off x="6619875" y="3281363"/>
            <a:ext cx="801688" cy="315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" name="Rectangle 4095"/>
          <p:cNvSpPr/>
          <p:nvPr/>
        </p:nvSpPr>
        <p:spPr>
          <a:xfrm>
            <a:off x="6934200" y="3802063"/>
            <a:ext cx="2667000" cy="2397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Shared Space</a:t>
            </a:r>
          </a:p>
        </p:txBody>
      </p:sp>
      <p:cxnSp>
        <p:nvCxnSpPr>
          <p:cNvPr id="4111" name="Straight Arrow Connector 4110"/>
          <p:cNvCxnSpPr>
            <a:endCxn id="41" idx="3"/>
          </p:cNvCxnSpPr>
          <p:nvPr/>
        </p:nvCxnSpPr>
        <p:spPr>
          <a:xfrm flipH="1">
            <a:off x="6808788" y="301625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/>
          <p:nvPr/>
        </p:nvCxnSpPr>
        <p:spPr>
          <a:xfrm>
            <a:off x="7021513" y="3022601"/>
            <a:ext cx="0" cy="7794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>
            <a:off x="76200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78327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83947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86074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92202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94329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4864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51054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7270751" y="1536700"/>
            <a:ext cx="10724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Multi-Thread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7467601" y="48895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6932614" y="2154238"/>
            <a:ext cx="5770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Spawn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6027738" y="3479800"/>
            <a:ext cx="367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Join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3505200" y="1892300"/>
            <a:ext cx="1111250" cy="3822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5" name="Rectangle 54"/>
          <p:cNvSpPr/>
          <p:nvPr/>
        </p:nvSpPr>
        <p:spPr>
          <a:xfrm>
            <a:off x="5945188" y="1892300"/>
            <a:ext cx="3884612" cy="292735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802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096" grpId="0" animBg="1"/>
      <p:bldP spid="92" grpId="0" animBg="1"/>
      <p:bldP spid="94" grpId="0"/>
      <p:bldP spid="95" grpId="0"/>
      <p:bldP spid="107" grpId="0"/>
      <p:bldP spid="108" grpId="0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300"/>
              <a:t>Traditional Parallel Programming Models</a:t>
            </a:r>
          </a:p>
        </p:txBody>
      </p:sp>
      <p:sp>
        <p:nvSpPr>
          <p:cNvPr id="2560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6C2317-D9AF-41CD-9A76-550D5E03F81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7743826" y="56213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95600" y="381074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Memory </a:t>
            </a:r>
          </a:p>
        </p:txBody>
      </p:sp>
    </p:spTree>
    <p:extLst>
      <p:ext uri="{BB962C8B-B14F-4D97-AF65-F5344CB8AC3E}">
        <p14:creationId xmlns:p14="http://schemas.microsoft.com/office/powerpoint/2010/main" val="6504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message passing, parallel tasks have their own local memories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One task cannot access another task’s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tasks have to rely on explicit </a:t>
            </a:r>
            <a:r>
              <a:rPr lang="en-US" sz="2400" dirty="0" smtClean="0">
                <a:solidFill>
                  <a:schemeClr val="tx1"/>
                </a:solidFill>
              </a:rPr>
              <a:t>message passing </a:t>
            </a:r>
            <a:r>
              <a:rPr lang="en-US" sz="2400" dirty="0">
                <a:solidFill>
                  <a:schemeClr val="tx1"/>
                </a:solidFill>
              </a:rPr>
              <a:t>to communicate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the abstraction of processes in </a:t>
            </a:r>
            <a:r>
              <a:rPr lang="en-US" sz="2400" dirty="0" smtClean="0">
                <a:solidFill>
                  <a:schemeClr val="tx1"/>
                </a:solidFill>
              </a:rPr>
              <a:t>a traditional OS, </a:t>
            </a:r>
            <a:r>
              <a:rPr lang="en-US" sz="2400" dirty="0">
                <a:solidFill>
                  <a:schemeClr val="tx1"/>
                </a:solidFill>
              </a:rPr>
              <a:t>which do not share </a:t>
            </a:r>
            <a:r>
              <a:rPr lang="en-US" sz="2400" dirty="0" smtClean="0">
                <a:solidFill>
                  <a:schemeClr val="tx1"/>
                </a:solidFill>
              </a:rPr>
              <a:t>an address space</a:t>
            </a: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Example: </a:t>
            </a:r>
            <a:r>
              <a:rPr lang="en-US" sz="2400" dirty="0">
                <a:solidFill>
                  <a:srgbClr val="0070C0"/>
                </a:solidFill>
              </a:rPr>
              <a:t>Message Passing Interface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0070C0"/>
                </a:solidFill>
              </a:rPr>
              <a:t>MPI)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67F8A-A602-4924-B968-C8197FE7FC8A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004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6004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6004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004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004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004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004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98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1" name="TextBox 35"/>
          <p:cNvSpPr txBox="1">
            <a:spLocks noChangeArrowheads="1"/>
          </p:cNvSpPr>
          <p:nvPr/>
        </p:nvSpPr>
        <p:spPr bwMode="auto">
          <a:xfrm rot="16200000">
            <a:off x="2884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7662" name="TextBox 36"/>
          <p:cNvSpPr txBox="1">
            <a:spLocks noChangeArrowheads="1"/>
          </p:cNvSpPr>
          <p:nvPr/>
        </p:nvSpPr>
        <p:spPr bwMode="auto">
          <a:xfrm>
            <a:off x="3276600" y="13843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Single Thread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52578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48768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19800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 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29920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57" name="Isosceles Triangle 56"/>
          <p:cNvSpPr/>
          <p:nvPr/>
        </p:nvSpPr>
        <p:spPr>
          <a:xfrm rot="10800000">
            <a:off x="6299200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8" name="Rectangle 57"/>
          <p:cNvSpPr/>
          <p:nvPr/>
        </p:nvSpPr>
        <p:spPr>
          <a:xfrm>
            <a:off x="629920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299200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6057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16200000">
            <a:off x="5843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119939" y="1371600"/>
            <a:ext cx="14907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Message Passing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200775" y="4813300"/>
            <a:ext cx="596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975475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7178675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75" name="Isosceles Triangle 74"/>
          <p:cNvSpPr/>
          <p:nvPr/>
        </p:nvSpPr>
        <p:spPr>
          <a:xfrm rot="10800000">
            <a:off x="7178675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76" name="Rectangle 75"/>
          <p:cNvSpPr/>
          <p:nvPr/>
        </p:nvSpPr>
        <p:spPr>
          <a:xfrm>
            <a:off x="7178675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178675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081838" y="4813300"/>
            <a:ext cx="595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2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7848600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2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8051800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13" name="Isosceles Triangle 112"/>
          <p:cNvSpPr/>
          <p:nvPr/>
        </p:nvSpPr>
        <p:spPr>
          <a:xfrm rot="10800000">
            <a:off x="8051800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14" name="Rectangle 113"/>
          <p:cNvSpPr/>
          <p:nvPr/>
        </p:nvSpPr>
        <p:spPr>
          <a:xfrm>
            <a:off x="8051800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051800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7953375" y="4816476"/>
            <a:ext cx="5969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3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8728075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3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931275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22" name="Isosceles Triangle 121"/>
          <p:cNvSpPr/>
          <p:nvPr/>
        </p:nvSpPr>
        <p:spPr>
          <a:xfrm rot="10800000">
            <a:off x="8931275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23" name="Rectangle 122"/>
          <p:cNvSpPr/>
          <p:nvPr/>
        </p:nvSpPr>
        <p:spPr>
          <a:xfrm>
            <a:off x="8931275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931275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8834438" y="4816476"/>
            <a:ext cx="5953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4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764338" y="2720975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7635875" y="2725738"/>
            <a:ext cx="32385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8542338" y="2728913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8" name="TextBox 10"/>
          <p:cNvSpPr txBox="1">
            <a:spLocks noChangeArrowheads="1"/>
          </p:cNvSpPr>
          <p:nvPr/>
        </p:nvSpPr>
        <p:spPr bwMode="auto">
          <a:xfrm>
            <a:off x="3467101" y="59182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276600" y="1698626"/>
            <a:ext cx="1111250" cy="4168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" name="Rectangle 1"/>
          <p:cNvSpPr/>
          <p:nvPr/>
        </p:nvSpPr>
        <p:spPr>
          <a:xfrm>
            <a:off x="6242051" y="1689101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7" name="Rectangle 86"/>
          <p:cNvSpPr/>
          <p:nvPr/>
        </p:nvSpPr>
        <p:spPr>
          <a:xfrm>
            <a:off x="71151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8" name="Rectangle 87"/>
          <p:cNvSpPr/>
          <p:nvPr/>
        </p:nvSpPr>
        <p:spPr>
          <a:xfrm>
            <a:off x="8001001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9" name="Rectangle 88"/>
          <p:cNvSpPr/>
          <p:nvPr/>
        </p:nvSpPr>
        <p:spPr>
          <a:xfrm>
            <a:off x="88677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6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</p:spTree>
    <p:extLst>
      <p:ext uri="{BB962C8B-B14F-4D97-AF65-F5344CB8AC3E}">
        <p14:creationId xmlns:p14="http://schemas.microsoft.com/office/powerpoint/2010/main" val="425417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54" grpId="0"/>
      <p:bldP spid="55" grpId="0" animBg="1"/>
      <p:bldP spid="57" grpId="0" animBg="1"/>
      <p:bldP spid="58" grpId="0" animBg="1"/>
      <p:bldP spid="65" grpId="0" animBg="1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81" grpId="0"/>
      <p:bldP spid="111" grpId="0"/>
      <p:bldP spid="112" grpId="0" animBg="1"/>
      <p:bldP spid="113" grpId="0" animBg="1"/>
      <p:bldP spid="114" grpId="0" animBg="1"/>
      <p:bldP spid="115" grpId="0" animBg="1"/>
      <p:bldP spid="119" grpId="0"/>
      <p:bldP spid="120" grpId="0"/>
      <p:bldP spid="121" grpId="0" animBg="1"/>
      <p:bldP spid="122" grpId="0" animBg="1"/>
      <p:bldP spid="123" grpId="0" animBg="1"/>
      <p:bldP spid="124" grpId="0" animBg="1"/>
      <p:bldP spid="128" grpId="0"/>
      <p:bldP spid="2" grpId="0" animBg="1"/>
      <p:bldP spid="87" grpId="0" animBg="1"/>
      <p:bldP spid="88" grpId="0" animBg="1"/>
      <p:bldP spid="8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53489</TotalTime>
  <Words>3134</Words>
  <Application>Microsoft Office PowerPoint</Application>
  <PresentationFormat>Widescreen</PresentationFormat>
  <Paragraphs>990</Paragraphs>
  <Slides>42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MS PGothic</vt:lpstr>
      <vt:lpstr>Arial</vt:lpstr>
      <vt:lpstr>Calibri</vt:lpstr>
      <vt:lpstr>Calibri Light</vt:lpstr>
      <vt:lpstr>Cambria Math</vt:lpstr>
      <vt:lpstr>Wingdings</vt:lpstr>
      <vt:lpstr>1_Office Theme</vt:lpstr>
      <vt:lpstr>PowerPoint Presentation</vt:lpstr>
      <vt:lpstr>Today</vt:lpstr>
      <vt:lpstr>Models of Parallel Programming</vt:lpstr>
      <vt:lpstr>Traditional Parallel Programming Models</vt:lpstr>
      <vt:lpstr>Shared Memory Model</vt:lpstr>
      <vt:lpstr>Shared Memory Model</vt:lpstr>
      <vt:lpstr>Traditional Parallel Programming Models</vt:lpstr>
      <vt:lpstr>Message Passing Model</vt:lpstr>
      <vt:lpstr>Message Passing Model</vt:lpstr>
      <vt:lpstr>Shared Memory vs. Message Passing</vt:lpstr>
      <vt:lpstr>Message Passing Interface</vt:lpstr>
      <vt:lpstr>Message Passing Interface</vt:lpstr>
      <vt:lpstr>What is MPI?</vt:lpstr>
      <vt:lpstr>Reasons for using MPI</vt:lpstr>
      <vt:lpstr>Communicators and Groups</vt:lpstr>
      <vt:lpstr>Ranks</vt:lpstr>
      <vt:lpstr>Multiple Communicators</vt:lpstr>
      <vt:lpstr>Example of Multiple Communicators</vt:lpstr>
      <vt:lpstr>Message Passing Interface</vt:lpstr>
      <vt:lpstr> MPI Point-To-Point Communication Routines</vt:lpstr>
      <vt:lpstr>Message Passing Interface</vt:lpstr>
      <vt:lpstr>Collective Communication</vt:lpstr>
      <vt:lpstr>Patterns of Collective Communication</vt:lpstr>
      <vt:lpstr>1. Broadcast</vt:lpstr>
      <vt:lpstr>2-3. Scatter and Gather</vt:lpstr>
      <vt:lpstr>4. All Gather</vt:lpstr>
      <vt:lpstr>6-7. Reduce and All Reduce</vt:lpstr>
      <vt:lpstr>Recap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Next Lecture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1033</cp:revision>
  <dcterms:created xsi:type="dcterms:W3CDTF">2008-11-03T12:44:07Z</dcterms:created>
  <dcterms:modified xsi:type="dcterms:W3CDTF">2018-11-06T19:13:35Z</dcterms:modified>
</cp:coreProperties>
</file>