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622" r:id="rId2"/>
    <p:sldId id="708" r:id="rId3"/>
    <p:sldId id="674" r:id="rId4"/>
    <p:sldId id="675" r:id="rId5"/>
    <p:sldId id="676" r:id="rId6"/>
    <p:sldId id="677" r:id="rId7"/>
    <p:sldId id="679" r:id="rId8"/>
    <p:sldId id="680" r:id="rId9"/>
    <p:sldId id="681" r:id="rId10"/>
    <p:sldId id="683" r:id="rId11"/>
    <p:sldId id="684" r:id="rId12"/>
    <p:sldId id="685" r:id="rId13"/>
    <p:sldId id="686" r:id="rId14"/>
    <p:sldId id="687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  <p:sldId id="700" r:id="rId27"/>
    <p:sldId id="702" r:id="rId28"/>
    <p:sldId id="706" r:id="rId29"/>
    <p:sldId id="629" r:id="rId30"/>
    <p:sldId id="657" r:id="rId31"/>
    <p:sldId id="658" r:id="rId32"/>
    <p:sldId id="659" r:id="rId33"/>
    <p:sldId id="660" r:id="rId34"/>
    <p:sldId id="662" r:id="rId35"/>
    <p:sldId id="665" r:id="rId36"/>
    <p:sldId id="666" r:id="rId37"/>
    <p:sldId id="667" r:id="rId38"/>
    <p:sldId id="668" r:id="rId39"/>
    <p:sldId id="669" r:id="rId40"/>
    <p:sldId id="670" r:id="rId41"/>
    <p:sldId id="671" r:id="rId42"/>
    <p:sldId id="707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7" autoAdjust="0"/>
    <p:restoredTop sz="86433" autoAdjust="0"/>
  </p:normalViewPr>
  <p:slideViewPr>
    <p:cSldViewPr>
      <p:cViewPr varScale="1">
        <p:scale>
          <a:sx n="92" d="100"/>
          <a:sy n="92" d="100"/>
        </p:scale>
        <p:origin x="108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02876-C665-4124-8545-AB61BB9C318D}" type="datetimeFigureOut">
              <a:rPr lang="en-US"/>
              <a:pPr>
                <a:defRPr/>
              </a:pPr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B56D-EE85-47FC-9630-AD3C2389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47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307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129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80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683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58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555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344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61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5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3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F4562C-05F4-4BD9-AEE2-DD6B90FD45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47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36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074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243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80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B2BC6703-38A3-48EB-8A62-6F5C0852C834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E1394ADF-70BD-49B5-BF65-AB9A52835A9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MPI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14, November 05,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7826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Comparison between the shared memory and message passing programming models along several aspects: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E8662-F097-4D3E-83B3-C4073A2B8BE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457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1753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641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48174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0716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Definition</a:t>
            </a:r>
            <a:endParaRPr lang="en-US" sz="2400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Definition</a:t>
            </a:r>
            <a:endParaRPr lang="en-US" sz="2400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CCD36-89D0-4180-8D03-CBB832D1613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a standard message passing model for developing message passing 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objective of MPI is to establish a </a:t>
            </a:r>
            <a:r>
              <a:rPr lang="en-US" sz="2400" i="1" dirty="0">
                <a:solidFill>
                  <a:srgbClr val="0070C0"/>
                </a:solidFill>
              </a:rPr>
              <a:t>portable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, 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flexible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libraries for message passing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By itself, MPI is NOT a library - but rather a specification of what an MPI library should 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not an IEEE or ISO standard, but has in fact, become the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industry standard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writing message passing programs on HPC platforms</a:t>
            </a:r>
            <a:endParaRPr lang="en-US" sz="36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A6424D-96F9-4E72-85B8-A1C1CF3650B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474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226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9456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968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MPI is the only message passing library which can be considered a standard. It is supported on virtually </a:t>
                      </a:r>
                      <a:r>
                        <a:rPr lang="en-US" sz="1800" dirty="0" smtClean="0"/>
                        <a:t>all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HPC </a:t>
                      </a:r>
                      <a:r>
                        <a:rPr lang="en-US" sz="1800" dirty="0"/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There is no need to modify your source code when you port your application to a different platform that supports the </a:t>
                      </a:r>
                      <a:r>
                        <a:rPr lang="en-US" sz="1800" dirty="0" smtClean="0"/>
                        <a:t>MPI </a:t>
                      </a:r>
                      <a:r>
                        <a:rPr lang="en-US" sz="1800" dirty="0"/>
                        <a:t>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Availability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variety of implementations are available, both vendor and public domain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57894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HPC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using MPI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3648" y="6355080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BCEEA-F2FA-477F-8E4B-49B6A7E474CF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Communicators and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uses objects called </a:t>
            </a:r>
            <a:r>
              <a:rPr lang="en-US" sz="2400" i="1" dirty="0">
                <a:solidFill>
                  <a:schemeClr val="tx1"/>
                </a:solidFill>
              </a:rPr>
              <a:t>communicators/groups </a:t>
            </a:r>
            <a:r>
              <a:rPr lang="en-US" sz="2400" dirty="0">
                <a:solidFill>
                  <a:schemeClr val="tx1"/>
                </a:solidFill>
              </a:rPr>
              <a:t>to define which collection of processes may communicate with each other to solve a certain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Most MPI routines require you to specify a communicator </a:t>
            </a:r>
            <a:r>
              <a:rPr lang="en-US" sz="2400" dirty="0" smtClean="0">
                <a:solidFill>
                  <a:schemeClr val="tx1"/>
                </a:solidFill>
              </a:rPr>
              <a:t>as </a:t>
            </a:r>
            <a:r>
              <a:rPr lang="en-US" sz="2400" dirty="0">
                <a:solidFill>
                  <a:schemeClr val="tx1"/>
                </a:solidFill>
              </a:rPr>
              <a:t>an argument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</a:t>
            </a:r>
            <a:r>
              <a:rPr lang="en-US" sz="2400" b="1" dirty="0">
                <a:solidFill>
                  <a:schemeClr val="tx1"/>
                </a:solidFill>
              </a:rPr>
              <a:t>MPI_COMM_WORLD</a:t>
            </a:r>
            <a:r>
              <a:rPr lang="en-US" sz="2400" dirty="0">
                <a:solidFill>
                  <a:schemeClr val="tx1"/>
                </a:solidFill>
              </a:rPr>
              <a:t> is often used in calling communication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MPI_COMM_WORLD is the predefined communicator that includes </a:t>
            </a:r>
            <a:r>
              <a:rPr lang="en-US" sz="2400" i="1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of your MPI processes</a:t>
            </a:r>
            <a:endParaRPr lang="en-US" dirty="0"/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10E08-4573-4DC6-B74C-ABE9CD235F1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Within a communicator, every process has its own </a:t>
            </a:r>
            <a:r>
              <a:rPr lang="en-US" sz="2400" dirty="0" smtClean="0">
                <a:solidFill>
                  <a:schemeClr val="tx1"/>
                </a:solidFill>
              </a:rPr>
              <a:t>unique </a:t>
            </a:r>
            <a:r>
              <a:rPr lang="en-US" sz="2400" dirty="0">
                <a:solidFill>
                  <a:schemeClr val="tx1"/>
                </a:solidFill>
              </a:rPr>
              <a:t>ID referred to as </a:t>
            </a:r>
            <a:r>
              <a:rPr lang="en-US" sz="2400" i="1" dirty="0">
                <a:solidFill>
                  <a:schemeClr val="tx1"/>
                </a:solidFill>
              </a:rPr>
              <a:t>rank</a:t>
            </a:r>
            <a:r>
              <a:rPr lang="en-US" sz="2400" dirty="0">
                <a:solidFill>
                  <a:schemeClr val="tx1"/>
                </a:solidFill>
              </a:rPr>
              <a:t>, assigned by the system when the processes are initialized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rank is sometimes called a </a:t>
            </a:r>
            <a:r>
              <a:rPr lang="en-US" sz="2400" i="1" dirty="0">
                <a:solidFill>
                  <a:schemeClr val="tx1"/>
                </a:solidFill>
              </a:rPr>
              <a:t>task ID</a:t>
            </a:r>
            <a:r>
              <a:rPr lang="en-US" sz="2400" dirty="0">
                <a:solidFill>
                  <a:schemeClr val="tx1"/>
                </a:solidFill>
              </a:rPr>
              <a:t>-- ranks are contiguous and begin at </a:t>
            </a:r>
            <a:r>
              <a:rPr lang="en-US" sz="2400" i="1" dirty="0">
                <a:solidFill>
                  <a:schemeClr val="tx1"/>
                </a:solidFill>
              </a:rPr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used by the programmer to specify the source and destination of 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often used conditionally by programs to control execution (e.g., </a:t>
            </a:r>
            <a:r>
              <a:rPr lang="en-US" sz="2400" i="1" dirty="0">
                <a:solidFill>
                  <a:schemeClr val="tx1"/>
                </a:solidFill>
              </a:rPr>
              <a:t>if rank=0 do this / if rank=1 do that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E269B-EC31-4EC4-A227-88B67C0FAA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problem can consist of several sub-problems where each can be solved independently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You can create a new communicator for each sub-problem as a subset of an existing communicator</a:t>
            </a:r>
          </a:p>
          <a:p>
            <a:pPr marL="0" indent="0" algn="just" eaLnBrk="1" hangingPunct="1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allows you to achieve that by using </a:t>
            </a:r>
            <a:r>
              <a:rPr lang="en-US" sz="2400" b="1" dirty="0">
                <a:solidFill>
                  <a:srgbClr val="0070C0"/>
                </a:solidFill>
              </a:rPr>
              <a:t>MPI_COMM_SPLIT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8F96DC-D36F-4755-8117-7A6031F198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Consider a problem with a fluid dynamics part and a structural analysis part, where each part can be computed in parallel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505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86225" y="2995614"/>
            <a:ext cx="127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76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6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29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86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0426" y="2995614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01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86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1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8305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24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5486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6324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4267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4267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6324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305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6324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5486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3124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181601" y="2514601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9186" name="TextBox 4126"/>
          <p:cNvSpPr txBox="1">
            <a:spLocks noChangeArrowheads="1"/>
          </p:cNvSpPr>
          <p:nvPr/>
        </p:nvSpPr>
        <p:spPr bwMode="auto">
          <a:xfrm>
            <a:off x="3657600" y="5891214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B050"/>
                </a:solidFill>
              </a:rPr>
              <a:t>Ranks within Comm_Fluid are printed in green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00FF"/>
                </a:solidFill>
              </a:rPr>
              <a:t>Ranks within Comm_Struct are printed in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1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41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2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1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666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66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47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66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2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Programming Models: MPI</a:t>
            </a: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Announcement:</a:t>
            </a:r>
            <a:endParaRPr lang="en-US" sz="2800" dirty="0">
              <a:solidFill>
                <a:srgbClr val="0070C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P3 will be out by tonight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 MPI Point-To-Point Communication Routines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26160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dirty="0">
                          <a:solidFill>
                            <a:schemeClr val="bg1"/>
                          </a:solidFill>
                        </a:rPr>
                      </a:b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87057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6105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48846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38798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Collective communication allows exchanging data among a group of processes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must involve </a:t>
            </a:r>
            <a:r>
              <a:rPr lang="en-US" sz="2400" b="1" i="1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 processes in the scope of a communicator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argument in a collective communication routine should specify which processes are involved in the communication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it is the programmer's responsibility to ensure that all processes within a communicator participate in any </a:t>
            </a:r>
            <a:r>
              <a:rPr lang="en-US" sz="2400" dirty="0" smtClean="0">
                <a:solidFill>
                  <a:schemeClr val="tx1"/>
                </a:solidFill>
              </a:rPr>
              <a:t>collective </a:t>
            </a:r>
            <a:r>
              <a:rPr lang="en-US" sz="2400" dirty="0">
                <a:solidFill>
                  <a:schemeClr val="tx1"/>
                </a:solidFill>
              </a:rPr>
              <a:t>operation</a:t>
            </a:r>
            <a:endParaRPr lang="en-US" sz="32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06A57-0614-4150-BA68-58AEF03CE22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Patterns of Collective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There are several patterns of collective communication: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Allgather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Alltoall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Allreduce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Reducescatter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26A63-1F79-4415-B80C-BD39EED2553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Broadcast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sends a message from the process with rank </a:t>
            </a:r>
            <a:r>
              <a:rPr lang="en-US" sz="2400" i="1" dirty="0">
                <a:solidFill>
                  <a:schemeClr val="tx1"/>
                </a:solidFill>
              </a:rPr>
              <a:t>root</a:t>
            </a:r>
            <a:r>
              <a:rPr lang="en-US" sz="2400" dirty="0">
                <a:solidFill>
                  <a:schemeClr val="tx1"/>
                </a:solidFill>
              </a:rPr>
              <a:t> to all other processes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7335B-EA76-4B6A-9AE1-DF9172924D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5088" name="TextBox 2"/>
          <p:cNvSpPr txBox="1">
            <a:spLocks noChangeArrowheads="1"/>
          </p:cNvSpPr>
          <p:nvPr/>
        </p:nvSpPr>
        <p:spPr bwMode="auto">
          <a:xfrm>
            <a:off x="3362326" y="3086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89" name="TextBox 7"/>
          <p:cNvSpPr txBox="1">
            <a:spLocks noChangeArrowheads="1"/>
          </p:cNvSpPr>
          <p:nvPr/>
        </p:nvSpPr>
        <p:spPr bwMode="auto">
          <a:xfrm>
            <a:off x="3352801" y="3463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90" name="TextBox 8"/>
          <p:cNvSpPr txBox="1">
            <a:spLocks noChangeArrowheads="1"/>
          </p:cNvSpPr>
          <p:nvPr/>
        </p:nvSpPr>
        <p:spPr bwMode="auto">
          <a:xfrm>
            <a:off x="3352801" y="3844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91" name="TextBox 9"/>
          <p:cNvSpPr txBox="1">
            <a:spLocks noChangeArrowheads="1"/>
          </p:cNvSpPr>
          <p:nvPr/>
        </p:nvSpPr>
        <p:spPr bwMode="auto">
          <a:xfrm>
            <a:off x="3352801" y="4225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3" name="TextBox 12"/>
          <p:cNvSpPr txBox="1">
            <a:spLocks noChangeArrowheads="1"/>
          </p:cNvSpPr>
          <p:nvPr/>
        </p:nvSpPr>
        <p:spPr bwMode="auto">
          <a:xfrm>
            <a:off x="3733801" y="27019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8449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5" name="TextBox 15"/>
          <p:cNvSpPr txBox="1">
            <a:spLocks noChangeArrowheads="1"/>
          </p:cNvSpPr>
          <p:nvPr/>
        </p:nvSpPr>
        <p:spPr bwMode="auto">
          <a:xfrm rot="-5400000">
            <a:off x="2725738" y="32940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0" y="323532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0892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467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3848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229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7051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38481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2972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168900"/>
            <a:ext cx="8497888" cy="3381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int </a:t>
            </a:r>
            <a:r>
              <a:rPr lang="en-US" altLang="en-US" sz="1600" b="1">
                <a:solidFill>
                  <a:schemeClr val="bg1"/>
                </a:solidFill>
              </a:rPr>
              <a:t>MPI_Bcast </a:t>
            </a:r>
            <a:r>
              <a:rPr lang="en-US" altLang="en-US" sz="1600">
                <a:solidFill>
                  <a:schemeClr val="bg1"/>
                </a:solidFill>
              </a:rPr>
              <a:t>( void *buffer, int count, MPI_Datatype datatype,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1218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1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distinct messages from each task in the group to a single destination task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MPI_Scatter ( void *sendbuf, int sendcnt, MPI_Datatype sendtype, void *recvbuf, int recvcnt,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                            MPI_Datatype recvtype, int root, MPI_Comm comm )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410200" y="4778376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70550" y="4838701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79565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MPI_Gather ( void *sendbuf, int sendcnt, MPI_Datatype sendtype, void *recvbuf, int recvcount,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MPI_Datatype recvtype,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855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31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49884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data from all tasks and distributes them to all 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Each task in the group, in effect, performs a one-to-all broadcasting operation within the group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7135" name="TextBox 2"/>
          <p:cNvSpPr txBox="1">
            <a:spLocks noChangeArrowheads="1"/>
          </p:cNvSpPr>
          <p:nvPr/>
        </p:nvSpPr>
        <p:spPr bwMode="auto">
          <a:xfrm>
            <a:off x="3362326" y="3238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7136" name="TextBox 7"/>
          <p:cNvSpPr txBox="1">
            <a:spLocks noChangeArrowheads="1"/>
          </p:cNvSpPr>
          <p:nvPr/>
        </p:nvSpPr>
        <p:spPr bwMode="auto">
          <a:xfrm>
            <a:off x="3352801" y="3616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137" name="TextBox 8"/>
          <p:cNvSpPr txBox="1">
            <a:spLocks noChangeArrowheads="1"/>
          </p:cNvSpPr>
          <p:nvPr/>
        </p:nvSpPr>
        <p:spPr bwMode="auto">
          <a:xfrm>
            <a:off x="3352801" y="3997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7138" name="TextBox 9"/>
          <p:cNvSpPr txBox="1">
            <a:spLocks noChangeArrowheads="1"/>
          </p:cNvSpPr>
          <p:nvPr/>
        </p:nvSpPr>
        <p:spPr bwMode="auto">
          <a:xfrm>
            <a:off x="3352801" y="4378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0" name="TextBox 12"/>
          <p:cNvSpPr txBox="1">
            <a:spLocks noChangeArrowheads="1"/>
          </p:cNvSpPr>
          <p:nvPr/>
        </p:nvSpPr>
        <p:spPr bwMode="auto">
          <a:xfrm>
            <a:off x="3733801" y="28543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9973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2" name="TextBox 15"/>
          <p:cNvSpPr txBox="1">
            <a:spLocks noChangeArrowheads="1"/>
          </p:cNvSpPr>
          <p:nvPr/>
        </p:nvSpPr>
        <p:spPr bwMode="auto">
          <a:xfrm rot="-5400000">
            <a:off x="2725738" y="34464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38772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2416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619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000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381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8575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0005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4496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336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MPI_Allgather ( void *sendbuf, int sendcount, MPI_Datatype sendtype, void *recvbuf, int 	  	            recvcount, MPI_Datatype recvtype,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41666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and places the result in all tasks in the group. This is equivalent to an </a:t>
            </a:r>
            <a:r>
              <a:rPr lang="en-US" sz="2400" dirty="0" err="1">
                <a:solidFill>
                  <a:schemeClr val="tx1"/>
                </a:solidFill>
              </a:rPr>
              <a:t>MPI_Reduce</a:t>
            </a:r>
            <a:r>
              <a:rPr lang="en-US" sz="2400" dirty="0">
                <a:solidFill>
                  <a:schemeClr val="tx1"/>
                </a:solidFill>
              </a:rPr>
              <a:t> followed by an </a:t>
            </a:r>
            <a:r>
              <a:rPr lang="en-US" sz="2400" dirty="0" err="1">
                <a:solidFill>
                  <a:schemeClr val="tx1"/>
                </a:solidFill>
              </a:rPr>
              <a:t>MPI_Bcast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83820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MPI_Reduce ( void *sendbuf, void *recvbuf, int count, MPI_Datatype datatype, MPI_Op op, int 	           root, MPI_Comm comm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84137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MPI_Allreduce ( void *sendbuf, void *recvbuf, int count, MPI_Datatype datatype, MPI_Op op,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010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151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056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7056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7056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0104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008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60785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696201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43801" y="3824289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9144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8487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8392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8392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8392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25001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344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82121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2601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4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Recap</a:t>
            </a:r>
          </a:p>
        </p:txBody>
      </p:sp>
      <p:pic>
        <p:nvPicPr>
          <p:cNvPr id="53251" name="Picture 79" descr="https://computing.llnl.gov/tutorials/mpi/images/collective_co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0"/>
            <a:ext cx="66198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439400" cy="452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PageRank is a </a:t>
            </a:r>
            <a:r>
              <a:rPr lang="en-US" sz="2400" i="1" dirty="0">
                <a:solidFill>
                  <a:schemeClr val="tx1"/>
                </a:solidFill>
              </a:rPr>
              <a:t>function</a:t>
            </a:r>
            <a:r>
              <a:rPr lang="en-US" sz="2400" dirty="0">
                <a:solidFill>
                  <a:schemeClr val="tx1"/>
                </a:solidFill>
              </a:rPr>
              <a:t> that assigns a real number to each page in the Web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Intuition</a:t>
            </a:r>
            <a:r>
              <a:rPr lang="en-US" sz="2400" dirty="0" smtClean="0">
                <a:solidFill>
                  <a:schemeClr val="tx1"/>
                </a:solidFill>
              </a:rPr>
              <a:t>: the </a:t>
            </a:r>
            <a:r>
              <a:rPr lang="en-US" sz="2400" dirty="0">
                <a:solidFill>
                  <a:schemeClr val="tx1"/>
                </a:solidFill>
              </a:rPr>
              <a:t>higher the PageRank of a page, the more “important” it is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Simulation of </a:t>
            </a:r>
            <a:r>
              <a:rPr lang="en-US" sz="2400" i="1" dirty="0">
                <a:solidFill>
                  <a:schemeClr val="tx1"/>
                </a:solidFill>
              </a:rPr>
              <a:t>random surfers </a:t>
            </a:r>
            <a:r>
              <a:rPr lang="en-US" sz="2400" dirty="0" smtClean="0">
                <a:solidFill>
                  <a:schemeClr val="tx1"/>
                </a:solidFill>
              </a:rPr>
              <a:t>allows </a:t>
            </a:r>
            <a:r>
              <a:rPr lang="en-US" sz="2400" dirty="0">
                <a:solidFill>
                  <a:schemeClr val="tx1"/>
                </a:solidFill>
              </a:rPr>
              <a:t>approximating the intuitive notion of the “importance” of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Random surfers start at </a:t>
            </a:r>
            <a:r>
              <a:rPr lang="en-US" sz="2200" dirty="0" smtClean="0">
                <a:solidFill>
                  <a:schemeClr val="tx1"/>
                </a:solidFill>
              </a:rPr>
              <a:t>random pages </a:t>
            </a:r>
            <a:r>
              <a:rPr lang="en-US" sz="2200" dirty="0">
                <a:solidFill>
                  <a:schemeClr val="tx1"/>
                </a:solidFill>
              </a:rPr>
              <a:t>and tend to congregate at important pages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Pages with larger numbers of surfers are more “important” than pages with smaller numbers of surfers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7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What is a parallel programming model?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is an </a:t>
            </a:r>
            <a:r>
              <a:rPr lang="en-US" sz="2400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provided by a system to programmers so that they can use it to implement their algorithms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easily</a:t>
            </a:r>
            <a:r>
              <a:rPr lang="en-US" sz="2400" dirty="0">
                <a:solidFill>
                  <a:schemeClr val="tx1"/>
                </a:solidFill>
              </a:rPr>
              <a:t> programmers can translate their algorithms into parallel units of computations (i.e., tasks)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efficiently</a:t>
            </a:r>
            <a:r>
              <a:rPr lang="en-US" sz="2400" dirty="0">
                <a:solidFill>
                  <a:schemeClr val="tx1"/>
                </a:solidFill>
              </a:rPr>
              <a:t> parallel tasks can be executed on the system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Web </a:t>
            </a:r>
            <a:r>
              <a:rPr lang="en-US" sz="2400" dirty="0">
                <a:solidFill>
                  <a:schemeClr val="tx1"/>
                </a:solidFill>
              </a:rPr>
              <a:t>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A, will next be at A, B, C, and D with probabilities of 0, 1/3, 1/3, and 1/3, respectively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B, will next be at A, B, C and D with probabilities of ½, 0, 0, and ½, respectively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876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6019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876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5267045" y="2600046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5334000" y="24384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6248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5105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5334000" y="3514649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Brace 3"/>
          <p:cNvSpPr/>
          <p:nvPr/>
        </p:nvSpPr>
        <p:spPr>
          <a:xfrm>
            <a:off x="6793337" y="2328825"/>
            <a:ext cx="228600" cy="1295400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41946" y="2791859"/>
            <a:ext cx="373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hypothetical example of the Web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4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Web </a:t>
            </a:r>
            <a:r>
              <a:rPr lang="en-US" sz="2400" dirty="0">
                <a:solidFill>
                  <a:schemeClr val="tx1"/>
                </a:solidFill>
              </a:rPr>
              <a:t>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886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3133445" y="3276397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3200400" y="3114751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4114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2971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3200400" y="41910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Bracket 3"/>
          <p:cNvSpPr/>
          <p:nvPr/>
        </p:nvSpPr>
        <p:spPr>
          <a:xfrm>
            <a:off x="6096000" y="280225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88615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8752496" y="277336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14800" y="5303384"/>
            <a:ext cx="6722076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i="1" u="sng" dirty="0"/>
              <a:t>transition matrix</a:t>
            </a:r>
            <a:r>
              <a:rPr lang="en-US" sz="2400" dirty="0"/>
              <a:t> of the Web, which describes what happens </a:t>
            </a:r>
            <a:r>
              <a:rPr lang="en-US" sz="2400" dirty="0" smtClean="0"/>
              <a:t>to </a:t>
            </a:r>
            <a:r>
              <a:rPr lang="en-US" sz="2400" dirty="0"/>
              <a:t>random surfers after </a:t>
            </a:r>
            <a:r>
              <a:rPr lang="en-US" sz="2400" i="1" u="sng" dirty="0"/>
              <a:t>one step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7220258" y="3465314"/>
            <a:ext cx="543904" cy="2819400"/>
          </a:xfrm>
          <a:prstGeom prst="righ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12492" y="3453596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 </a:t>
            </a:r>
            <a:r>
              <a:rPr lang="en-US" sz="2800" dirty="0"/>
              <a:t>=</a:t>
            </a:r>
            <a:r>
              <a:rPr lang="en-US" sz="2800" b="1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6838" y="2401248"/>
            <a:ext cx="256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 A        B         C       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86959" y="288615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72930" y="32502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63725" y="36046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80214" y="40087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794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probability distribution for the location of a random surfer can be described by a </a:t>
            </a:r>
            <a:r>
              <a:rPr lang="en-US" sz="2400" i="1" dirty="0">
                <a:solidFill>
                  <a:schemeClr val="tx1"/>
                </a:solidFill>
              </a:rPr>
              <a:t>column vector</a:t>
            </a:r>
            <a:r>
              <a:rPr lang="en-US" sz="2400" dirty="0">
                <a:solidFill>
                  <a:schemeClr val="tx1"/>
                </a:solidFill>
              </a:rPr>
              <a:t> (say, </a:t>
            </a:r>
            <a:r>
              <a:rPr lang="en-US" sz="2400" b="1" i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) whose </a:t>
            </a:r>
            <a:r>
              <a:rPr lang="en-US" sz="2400" b="1" i="1" dirty="0" err="1">
                <a:solidFill>
                  <a:schemeClr val="tx1"/>
                </a:solidFill>
              </a:rPr>
              <a:t>j</a:t>
            </a:r>
            <a:r>
              <a:rPr lang="en-US" sz="2400" baseline="30000" dirty="0" err="1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element is the probability that the surfer is at page </a:t>
            </a:r>
            <a:r>
              <a:rPr lang="en-US" sz="2400" b="1" i="1" dirty="0">
                <a:solidFill>
                  <a:schemeClr val="tx1"/>
                </a:solidFill>
              </a:rPr>
              <a:t>j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probability is the (idealized) PageRank function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We can start a random surfer at any of the 4 pages of our tiny Web graph, with </a:t>
            </a:r>
            <a:r>
              <a:rPr lang="en-US" sz="2400" i="1" dirty="0">
                <a:solidFill>
                  <a:schemeClr val="tx1"/>
                </a:solidFill>
              </a:rPr>
              <a:t>equal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probabilities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5556306" y="4422088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32507" y="4505980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167229" y="4422089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29200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v</a:t>
            </a:r>
            <a:r>
              <a:rPr lang="en-US" sz="2800" dirty="0"/>
              <a:t>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5835" y="454789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1806" y="491201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2601" y="52663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9090" y="567052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901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If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is the transition matrix of the Web, after one step, the distribution of the surfer will be 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After two steps it will be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r>
              <a:rPr lang="en-US" sz="2400" dirty="0">
                <a:solidFill>
                  <a:schemeClr val="tx1"/>
                </a:solidFill>
              </a:rPr>
              <a:t>) =</a:t>
            </a:r>
            <a:r>
              <a:rPr lang="en-US" sz="2400" b="1" dirty="0">
                <a:solidFill>
                  <a:schemeClr val="tx1"/>
                </a:solidFill>
              </a:rPr>
              <a:t> M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, and so 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In general, multiplying the initial vector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by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 total of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times will give the distribution of the surfer after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steps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6172200" y="2747783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48401" y="2831675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783123" y="2747784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3124200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285063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5780696" y="273784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>
            <a:off x="7749669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25870" y="2850631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4" name="Right Bracket 13"/>
          <p:cNvSpPr/>
          <p:nvPr/>
        </p:nvSpPr>
        <p:spPr>
          <a:xfrm>
            <a:off x="8488384" y="2766740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59641" y="33528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5865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8" grpId="0" animBg="1"/>
      <p:bldP spid="9" grpId="0"/>
      <p:bldP spid="10" grpId="0" animBg="1"/>
      <p:bldP spid="11" grpId="0" animBg="1"/>
      <p:bldP spid="13" grpId="0"/>
      <p:bldP spid="14" grpId="0" animBg="1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90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First</a:t>
            </a:r>
            <a:r>
              <a:rPr lang="en-US" sz="2200" dirty="0">
                <a:solidFill>
                  <a:schemeClr val="tx1"/>
                </a:solidFill>
              </a:rPr>
              <a:t>, partition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at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14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3" grpId="0" animBg="1"/>
      <p:bldP spid="13" grpId="0"/>
      <p:bldP spid="22" grpId="0"/>
      <p:bldP spid="24" grpId="0"/>
      <p:bldP spid="25" grpId="0"/>
      <p:bldP spid="28" grpId="0" animBg="1"/>
      <p:bldP spid="29" grpId="0" animBg="1"/>
      <p:bldP spid="30" grpId="0" animBg="1"/>
      <p:bldP spid="14" grpId="0"/>
      <p:bldP spid="31" grpId="0"/>
      <p:bldP spid="32" grpId="0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9369552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0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2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Third</a:t>
            </a:r>
            <a:r>
              <a:rPr lang="en-US" sz="2200" dirty="0">
                <a:solidFill>
                  <a:schemeClr val="tx1"/>
                </a:solidFill>
              </a:rPr>
              <a:t>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182" b="-8811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044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698124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1162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666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3695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67587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3696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39762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68607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2419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2418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Third,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63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70252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63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42427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71272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5084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5083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4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17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85264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dirty="0"/>
              <a:t>Traditional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3798888" y="56086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 rotWithShape="0">
                <a:blip r:embed="rId3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 rotWithShape="0"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 rotWithShape="0"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200" b="1" i="1" baseline="-25000" dirty="0" smtClean="0">
                    <a:solidFill>
                      <a:schemeClr val="tx1"/>
                    </a:solidFill>
                  </a:rPr>
                  <a:t>j</a:t>
                </a:r>
                <a:endParaRPr lang="en-US" sz="2200" b="1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6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Fifth</a:t>
            </a:r>
            <a:r>
              <a:rPr lang="en-US" sz="2200" dirty="0">
                <a:solidFill>
                  <a:schemeClr val="tx1"/>
                </a:solidFill>
              </a:rPr>
              <a:t>, each machine sends back its element to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Left Bracket 11"/>
          <p:cNvSpPr/>
          <p:nvPr/>
        </p:nvSpPr>
        <p:spPr>
          <a:xfrm>
            <a:off x="4366685" y="34027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42886" y="3486652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5" name="Right Bracket 14"/>
          <p:cNvSpPr/>
          <p:nvPr/>
        </p:nvSpPr>
        <p:spPr>
          <a:xfrm>
            <a:off x="5105400" y="34027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49867" y="3446361"/>
            <a:ext cx="5549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  <a:r>
              <a:rPr lang="en-US" sz="2400" b="1" baseline="-25000" dirty="0"/>
              <a:t>0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1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2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3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68304" y="2942426"/>
            <a:ext cx="1437296" cy="758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97459" y="3871273"/>
            <a:ext cx="1422719" cy="1526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268305" y="4494704"/>
            <a:ext cx="1463137" cy="3101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255385" y="4845267"/>
            <a:ext cx="1476057" cy="88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752600" y="5333869"/>
            <a:ext cx="4343400" cy="106693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This concludes iteration 1. To perform a new iteration, repeat steps 3, 4, and 5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 rotWithShape="0">
                <a:blip r:embed="rId3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 rotWithShape="0"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 rotWithShape="0"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 smtClean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 smtClean="0">
                    <a:solidFill>
                      <a:schemeClr val="tx1"/>
                    </a:solidFill>
                  </a:rPr>
                  <a:t>0</a:t>
                </a:r>
                <a:r>
                  <a:rPr lang="en-US" sz="22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200" b="1" i="1" baseline="-25000" dirty="0" smtClean="0">
                    <a:solidFill>
                      <a:schemeClr val="tx1"/>
                    </a:solidFill>
                  </a:rPr>
                  <a:t>j</a:t>
                </a:r>
                <a:endParaRPr lang="en-US" sz="2200" b="1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Lecture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 MapReduce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 the </a:t>
            </a:r>
            <a:r>
              <a:rPr lang="en-US" sz="2400" dirty="0">
                <a:solidFill>
                  <a:schemeClr val="tx1"/>
                </a:solidFill>
              </a:rPr>
              <a:t>shared memory programming model, the abstraction provided implies that 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Accordingly, parallel tasks can communicate through reading and writing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threads in a single process (in traditional OSs),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Multi-threaded programs (e.g., </a:t>
            </a:r>
            <a:r>
              <a:rPr lang="en-US" sz="2400" dirty="0" err="1">
                <a:solidFill>
                  <a:schemeClr val="tx1"/>
                </a:solidFill>
              </a:rPr>
              <a:t>OpenMP</a:t>
            </a:r>
            <a:r>
              <a:rPr lang="en-US" sz="2400" dirty="0">
                <a:solidFill>
                  <a:schemeClr val="tx1"/>
                </a:solidFill>
              </a:rPr>
              <a:t> programs) use the shared memory programming model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73261-406F-4DCF-8271-1C6F3876F37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D6E3E-3A66-4797-B903-27563519FBF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695701" y="58039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29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829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8290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290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90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290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290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90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35"/>
          <p:cNvSpPr txBox="1">
            <a:spLocks noChangeArrowheads="1"/>
          </p:cNvSpPr>
          <p:nvPr/>
        </p:nvSpPr>
        <p:spPr bwMode="auto">
          <a:xfrm rot="16200000">
            <a:off x="3176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3567" name="TextBox 36"/>
          <p:cNvSpPr txBox="1">
            <a:spLocks noChangeArrowheads="1"/>
          </p:cNvSpPr>
          <p:nvPr/>
        </p:nvSpPr>
        <p:spPr bwMode="auto">
          <a:xfrm>
            <a:off x="3505200" y="15240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9375" y="19843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65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16200000">
            <a:off x="5551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7788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32750" y="2757489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392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6429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6429375" y="35972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6618289" y="2501901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6619876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6619876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6619876" y="2501901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6618289" y="3276601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6618288" y="3276601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6619876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6619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6934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Shared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6808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7021513" y="3022601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620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832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394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607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9220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432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86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5105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270751" y="15367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467601" y="48895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932614" y="2154238"/>
            <a:ext cx="577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027738" y="3479800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5945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80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/>
              <a:t>Traditional Parallel Programming Models</a:t>
            </a: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6C2317-D9AF-41CD-9A76-550D5E03F81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743826" y="56213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0" y="381074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Memory </a:t>
            </a:r>
          </a:p>
        </p:txBody>
      </p:sp>
    </p:spTree>
    <p:extLst>
      <p:ext uri="{BB962C8B-B14F-4D97-AF65-F5344CB8AC3E}">
        <p14:creationId xmlns:p14="http://schemas.microsoft.com/office/powerpoint/2010/main" val="6504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tasks have to rely on explicit </a:t>
            </a:r>
            <a:r>
              <a:rPr lang="en-US" sz="2400" dirty="0" smtClean="0">
                <a:solidFill>
                  <a:schemeClr val="tx1"/>
                </a:solidFill>
              </a:rPr>
              <a:t>message passing </a:t>
            </a:r>
            <a:r>
              <a:rPr lang="en-US" sz="2400" dirty="0">
                <a:solidFill>
                  <a:schemeClr val="tx1"/>
                </a:solidFill>
              </a:rPr>
              <a:t>to communicate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the abstraction of processes in </a:t>
            </a:r>
            <a:r>
              <a:rPr lang="en-US" sz="2400" dirty="0" smtClean="0">
                <a:solidFill>
                  <a:schemeClr val="tx1"/>
                </a:solidFill>
              </a:rPr>
              <a:t>a traditional OS, </a:t>
            </a:r>
            <a:r>
              <a:rPr lang="en-US" sz="2400" dirty="0">
                <a:solidFill>
                  <a:schemeClr val="tx1"/>
                </a:solidFill>
              </a:rPr>
              <a:t>which do not share </a:t>
            </a:r>
            <a:r>
              <a:rPr lang="en-US" sz="2400" dirty="0" smtClean="0">
                <a:solidFill>
                  <a:schemeClr val="tx1"/>
                </a:solidFill>
              </a:rPr>
              <a:t>an address space</a:t>
            </a: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Example: </a:t>
            </a:r>
            <a:r>
              <a:rPr lang="en-US" sz="2400" dirty="0">
                <a:solidFill>
                  <a:srgbClr val="0070C0"/>
                </a:solidFill>
              </a:rPr>
              <a:t>Message Passing Interface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</a:rPr>
              <a:t>MPI)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67F8A-A602-4924-B968-C8197FE7FC8A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600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6004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04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004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04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4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98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5"/>
          <p:cNvSpPr txBox="1">
            <a:spLocks noChangeArrowheads="1"/>
          </p:cNvSpPr>
          <p:nvPr/>
        </p:nvSpPr>
        <p:spPr bwMode="auto">
          <a:xfrm rot="16200000">
            <a:off x="2884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7662" name="TextBox 36"/>
          <p:cNvSpPr txBox="1">
            <a:spLocks noChangeArrowheads="1"/>
          </p:cNvSpPr>
          <p:nvPr/>
        </p:nvSpPr>
        <p:spPr bwMode="auto">
          <a:xfrm>
            <a:off x="3276600" y="13843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257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4876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99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6299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629920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99200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057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6200000">
            <a:off x="5843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9939" y="1371600"/>
            <a:ext cx="14907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200775" y="4813300"/>
            <a:ext cx="596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975475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78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7178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76" name="Rectangle 75"/>
          <p:cNvSpPr/>
          <p:nvPr/>
        </p:nvSpPr>
        <p:spPr>
          <a:xfrm>
            <a:off x="7178675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78675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081838" y="4813300"/>
            <a:ext cx="595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848600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051800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8051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14" name="Rectangle 113"/>
          <p:cNvSpPr/>
          <p:nvPr/>
        </p:nvSpPr>
        <p:spPr>
          <a:xfrm>
            <a:off x="8051800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051800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953375" y="4816476"/>
            <a:ext cx="596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728075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931275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8931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23" name="Rectangle 122"/>
          <p:cNvSpPr/>
          <p:nvPr/>
        </p:nvSpPr>
        <p:spPr>
          <a:xfrm>
            <a:off x="8931275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931275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834438" y="4816476"/>
            <a:ext cx="5953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64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635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542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8" name="TextBox 10"/>
          <p:cNvSpPr txBox="1">
            <a:spLocks noChangeArrowheads="1"/>
          </p:cNvSpPr>
          <p:nvPr/>
        </p:nvSpPr>
        <p:spPr bwMode="auto">
          <a:xfrm>
            <a:off x="3467101" y="59182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76600" y="1698626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" name="Rectangle 1"/>
          <p:cNvSpPr/>
          <p:nvPr/>
        </p:nvSpPr>
        <p:spPr>
          <a:xfrm>
            <a:off x="6242051" y="1689101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7" name="Rectangle 86"/>
          <p:cNvSpPr/>
          <p:nvPr/>
        </p:nvSpPr>
        <p:spPr>
          <a:xfrm>
            <a:off x="71151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8" name="Rectangle 87"/>
          <p:cNvSpPr/>
          <p:nvPr/>
        </p:nvSpPr>
        <p:spPr>
          <a:xfrm>
            <a:off x="8001001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9" name="Rectangle 88"/>
          <p:cNvSpPr/>
          <p:nvPr/>
        </p:nvSpPr>
        <p:spPr>
          <a:xfrm>
            <a:off x="88677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</p:spTree>
    <p:extLst>
      <p:ext uri="{BB962C8B-B14F-4D97-AF65-F5344CB8AC3E}">
        <p14:creationId xmlns:p14="http://schemas.microsoft.com/office/powerpoint/2010/main" val="4254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2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53489</TotalTime>
  <Words>3134</Words>
  <Application>Microsoft Office PowerPoint</Application>
  <PresentationFormat>Widescreen</PresentationFormat>
  <Paragraphs>990</Paragraphs>
  <Slides>42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MS PGothic</vt:lpstr>
      <vt:lpstr>Arial</vt:lpstr>
      <vt:lpstr>Calibri</vt:lpstr>
      <vt:lpstr>Calibri Light</vt:lpstr>
      <vt:lpstr>Cambria Math</vt:lpstr>
      <vt:lpstr>Wingdings</vt:lpstr>
      <vt:lpstr>1_Office Theme</vt:lpstr>
      <vt:lpstr>PowerPoint Presentation</vt:lpstr>
      <vt:lpstr>Today</vt:lpstr>
      <vt:lpstr>Models of Parallel Programming</vt:lpstr>
      <vt:lpstr>Traditional Parallel Programming Models</vt:lpstr>
      <vt:lpstr>Shared Memory Model</vt:lpstr>
      <vt:lpstr>Shared Memory Model</vt:lpstr>
      <vt:lpstr>Traditional Parallel Programming Models</vt:lpstr>
      <vt:lpstr>Message Passing Model</vt:lpstr>
      <vt:lpstr>Message Passing Model</vt:lpstr>
      <vt:lpstr>Shared Memory vs. Message Passing</vt:lpstr>
      <vt:lpstr>Message Passing Interface</vt:lpstr>
      <vt:lpstr>Message Passing Interface</vt:lpstr>
      <vt:lpstr>What is MPI?</vt:lpstr>
      <vt:lpstr>Reasons for using MPI</vt:lpstr>
      <vt:lpstr>Communicators and Groups</vt:lpstr>
      <vt:lpstr>Ranks</vt:lpstr>
      <vt:lpstr>Multiple Communicators</vt:lpstr>
      <vt:lpstr>Example of Multiple Communicators</vt:lpstr>
      <vt:lpstr>Message Passing Interface</vt:lpstr>
      <vt:lpstr> MPI Point-To-Point Communication Routines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4. All Gather</vt:lpstr>
      <vt:lpstr>6-7. Reduce and All Reduce</vt:lpstr>
      <vt:lpstr>Recap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1033</cp:revision>
  <dcterms:created xsi:type="dcterms:W3CDTF">2008-11-03T12:44:07Z</dcterms:created>
  <dcterms:modified xsi:type="dcterms:W3CDTF">2018-11-06T19:13:35Z</dcterms:modified>
</cp:coreProperties>
</file>