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2"/>
  </p:notesMasterIdLst>
  <p:sldIdLst>
    <p:sldId id="421" r:id="rId3"/>
    <p:sldId id="375" r:id="rId4"/>
    <p:sldId id="506" r:id="rId5"/>
    <p:sldId id="489" r:id="rId6"/>
    <p:sldId id="490" r:id="rId7"/>
    <p:sldId id="491" r:id="rId8"/>
    <p:sldId id="492" r:id="rId9"/>
    <p:sldId id="493" r:id="rId10"/>
    <p:sldId id="494" r:id="rId11"/>
    <p:sldId id="495" r:id="rId12"/>
    <p:sldId id="496" r:id="rId13"/>
    <p:sldId id="497" r:id="rId14"/>
    <p:sldId id="498" r:id="rId15"/>
    <p:sldId id="499" r:id="rId16"/>
    <p:sldId id="500" r:id="rId17"/>
    <p:sldId id="501" r:id="rId18"/>
    <p:sldId id="502" r:id="rId19"/>
    <p:sldId id="505" r:id="rId20"/>
    <p:sldId id="504" r:id="rId2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7" autoAdjust="0"/>
    <p:restoredTop sz="96823" autoAdjust="0"/>
  </p:normalViewPr>
  <p:slideViewPr>
    <p:cSldViewPr>
      <p:cViewPr varScale="1">
        <p:scale>
          <a:sx n="97" d="100"/>
          <a:sy n="97" d="100"/>
        </p:scale>
        <p:origin x="96" y="4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55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xmlns="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>
            <a:extLst>
              <a:ext uri="{FF2B5EF4-FFF2-40B4-BE49-F238E27FC236}">
                <a16:creationId xmlns="" xmlns:a16="http://schemas.microsoft.com/office/drawing/2014/main" id="{34F3D715-B931-4ACF-A755-77382B1CE2C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46083" name="Rectangle 12">
            <a:extLst>
              <a:ext uri="{FF2B5EF4-FFF2-40B4-BE49-F238E27FC236}">
                <a16:creationId xmlns="" xmlns:a16="http://schemas.microsoft.com/office/drawing/2014/main" id="{7EFD940F-3964-4AA8-B213-4970FA91CD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B6A7C9B3-21B7-405D-9B04-76E4D18E8CA5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Text Box 1">
            <a:extLst>
              <a:ext uri="{FF2B5EF4-FFF2-40B4-BE49-F238E27FC236}">
                <a16:creationId xmlns="" xmlns:a16="http://schemas.microsoft.com/office/drawing/2014/main" id="{09FFF3CF-41CD-41EF-8214-91D7E9C82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78A933-AA7E-4DE3-B48F-D5752CE32157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5" name="Rectangle 2">
            <a:extLst>
              <a:ext uri="{FF2B5EF4-FFF2-40B4-BE49-F238E27FC236}">
                <a16:creationId xmlns="" xmlns:a16="http://schemas.microsoft.com/office/drawing/2014/main" id="{369FF008-44D7-4159-B195-6EC692868D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6" name="Text Box 3">
            <a:extLst>
              <a:ext uri="{FF2B5EF4-FFF2-40B4-BE49-F238E27FC236}">
                <a16:creationId xmlns="" xmlns:a16="http://schemas.microsoft.com/office/drawing/2014/main" id="{81F5788A-4EEF-4722-80C2-5456C8F80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203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Ask: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happens when a link is broken?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Will this surely converge even if link breaks?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DejaVu Sans" pitchFamily="34" charset="0"/>
            </a:endParaRP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How can you take care of link-quality? Say link A-B is 10Gbps Ethernet link and link A-C is 2Mbps wireless link.</a:t>
            </a:r>
          </a:p>
        </p:txBody>
      </p:sp>
    </p:spTree>
    <p:extLst>
      <p:ext uri="{BB962C8B-B14F-4D97-AF65-F5344CB8AC3E}">
        <p14:creationId xmlns:p14="http://schemas.microsoft.com/office/powerpoint/2010/main" val="3735193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="" xmlns:a16="http://schemas.microsoft.com/office/drawing/2014/main" id="{B4AEAE00-4310-4D7A-B2BE-D58327801D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="" xmlns:a16="http://schemas.microsoft.com/office/drawing/2014/main" id="{685C5CCD-C48C-4A0D-B6CA-9219DB65FB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="" xmlns:a16="http://schemas.microsoft.com/office/drawing/2014/main" id="{28330334-CDE0-46B2-B663-76A47B7F66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C6255-E148-44EE-9542-08A1BE211F3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230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="" xmlns:a16="http://schemas.microsoft.com/office/drawing/2014/main" id="{05F7289B-E9DA-47B8-B554-2CD360794D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="" xmlns:a16="http://schemas.microsoft.com/office/drawing/2014/main" id="{7D828D05-E2FF-4AB4-893E-B3A8A524E8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is the best layer for congestion control?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Do you know any other protocol similar to TCP that is widely used?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When/where is congestion control important, where is it not?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="" xmlns:a16="http://schemas.microsoft.com/office/drawing/2014/main" id="{080A3DFA-B6A8-4056-A5B5-CBE75E1542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69DEC1-7D29-4383-AE4D-3E417B285BF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078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 smtClean="0"/>
              <a:t>Networking- Part II</a:t>
            </a:r>
            <a:endParaRPr lang="en-US" altLang="en-US" sz="39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</a:t>
            </a:r>
            <a:r>
              <a:rPr lang="en-US" altLang="en-US" sz="3000" dirty="0" smtClean="0"/>
              <a:t>3, September 10, 2018</a:t>
            </a:r>
            <a:endParaRPr lang="en-US" altLang="en-US" sz="3000" dirty="0"/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=""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Layers that we will study today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=""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29547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="" xmlns:a16="http://schemas.microsoft.com/office/drawing/2014/main" id="{1419FD64-A2E3-48F7-82C1-94D29687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Transport Layer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="" xmlns:a16="http://schemas.microsoft.com/office/drawing/2014/main" id="{597B8A0D-58C6-4AE8-8BB3-4F62A2E73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134600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Transport layer protocols provide end-to-end communication for </a:t>
            </a:r>
            <a:r>
              <a:rPr lang="en-US" sz="2400" dirty="0" smtClean="0"/>
              <a:t>applications</a:t>
            </a:r>
          </a:p>
          <a:p>
            <a:pPr>
              <a:defRPr/>
            </a:pPr>
            <a:endParaRPr lang="en-US" sz="2400" dirty="0"/>
          </a:p>
          <a:p>
            <a:pPr lvl="2">
              <a:defRPr/>
            </a:pPr>
            <a:endParaRPr lang="en-US" sz="400" dirty="0"/>
          </a:p>
          <a:p>
            <a:pPr>
              <a:defRPr/>
            </a:pPr>
            <a:r>
              <a:rPr lang="en-US" sz="2400" dirty="0"/>
              <a:t>This is the lowest layer where messages (rather than packets) are </a:t>
            </a:r>
            <a:r>
              <a:rPr lang="en-US" sz="2400" dirty="0" smtClean="0"/>
              <a:t>handled</a:t>
            </a:r>
          </a:p>
          <a:p>
            <a:pPr>
              <a:defRPr/>
            </a:pPr>
            <a:endParaRPr lang="en-US" sz="2400" dirty="0"/>
          </a:p>
          <a:p>
            <a:pPr lvl="3"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Messages are addressed to communication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ports</a:t>
            </a:r>
            <a:r>
              <a:rPr lang="en-US" sz="2400" dirty="0"/>
              <a:t> attached to the processes</a:t>
            </a:r>
          </a:p>
          <a:p>
            <a:pPr lvl="1">
              <a:defRPr/>
            </a:pPr>
            <a:r>
              <a:rPr lang="en-US" sz="2000" dirty="0"/>
              <a:t>Transport layer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multiplexes</a:t>
            </a:r>
            <a:r>
              <a:rPr lang="en-US" sz="2000" dirty="0"/>
              <a:t> each 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packet received to its respective port</a:t>
            </a:r>
          </a:p>
        </p:txBody>
      </p:sp>
      <p:grpSp>
        <p:nvGrpSpPr>
          <p:cNvPr id="49156" name="Group 19">
            <a:extLst>
              <a:ext uri="{FF2B5EF4-FFF2-40B4-BE49-F238E27FC236}">
                <a16:creationId xmlns="" xmlns:a16="http://schemas.microsoft.com/office/drawing/2014/main" id="{42648F95-6F5A-43C2-96C6-E4C249AE61B0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572000"/>
            <a:ext cx="2743200" cy="2057400"/>
            <a:chOff x="4876800" y="3886202"/>
            <a:chExt cx="3810000" cy="2667002"/>
          </a:xfrm>
        </p:grpSpPr>
        <p:grpSp>
          <p:nvGrpSpPr>
            <p:cNvPr id="49158" name="Group 4">
              <a:extLst>
                <a:ext uri="{FF2B5EF4-FFF2-40B4-BE49-F238E27FC236}">
                  <a16:creationId xmlns="" xmlns:a16="http://schemas.microsoft.com/office/drawing/2014/main" id="{F8E318FC-58A4-481B-9918-9F535BA99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3886202"/>
              <a:ext cx="3810000" cy="2667002"/>
              <a:chOff x="5181600" y="5410201"/>
              <a:chExt cx="1352705" cy="1450475"/>
            </a:xfrm>
          </p:grpSpPr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00242F38-5D2F-4843-9648-692737F93383}"/>
                  </a:ext>
                </a:extLst>
              </p:cNvPr>
              <p:cNvSpPr/>
              <p:nvPr/>
            </p:nvSpPr>
            <p:spPr>
              <a:xfrm>
                <a:off x="5181600" y="5410201"/>
                <a:ext cx="1352705" cy="145047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4C622965-5840-4330-A8EB-82D513114AB5}"/>
                  </a:ext>
                </a:extLst>
              </p:cNvPr>
              <p:cNvSpPr/>
              <p:nvPr/>
            </p:nvSpPr>
            <p:spPr>
              <a:xfrm>
                <a:off x="5325573" y="5714999"/>
                <a:ext cx="27264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2A9ACCA6-37FF-455E-B974-DE05ADA8C825}"/>
                  </a:ext>
                </a:extLst>
              </p:cNvPr>
              <p:cNvSpPr/>
              <p:nvPr/>
            </p:nvSpPr>
            <p:spPr>
              <a:xfrm>
                <a:off x="6136584" y="5717149"/>
                <a:ext cx="249888" cy="26455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P3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019E0355-B162-4CCA-9765-12DD7A246C76}"/>
                  </a:ext>
                </a:extLst>
              </p:cNvPr>
              <p:cNvSpPr/>
              <p:nvPr/>
            </p:nvSpPr>
            <p:spPr>
              <a:xfrm>
                <a:off x="5741166" y="5714999"/>
                <a:ext cx="27863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10" name="Rounded Rectangle 9">
                <a:extLst>
                  <a:ext uri="{FF2B5EF4-FFF2-40B4-BE49-F238E27FC236}">
                    <a16:creationId xmlns="" xmlns:a16="http://schemas.microsoft.com/office/drawing/2014/main" id="{1C17C625-4C90-419E-9D29-317900E6749D}"/>
                  </a:ext>
                </a:extLst>
              </p:cNvPr>
              <p:cNvSpPr/>
              <p:nvPr/>
            </p:nvSpPr>
            <p:spPr>
              <a:xfrm>
                <a:off x="5334000" y="6172200"/>
                <a:ext cx="1096854" cy="228600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/>
                  <a:t>Transport layer protocol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="" xmlns:a16="http://schemas.microsoft.com/office/drawing/2014/main" id="{72D4961A-F3A1-4CFB-8B57-AC735F25BAAB}"/>
                  </a:ext>
                </a:extLst>
              </p:cNvPr>
              <p:cNvCxnSpPr/>
              <p:nvPr/>
            </p:nvCxnSpPr>
            <p:spPr>
              <a:xfrm flipH="1" flipV="1">
                <a:off x="5606669" y="5982109"/>
                <a:ext cx="275551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="" xmlns:a16="http://schemas.microsoft.com/office/drawing/2014/main" id="{F142787E-63E2-4CD4-ABA1-CCE68BC2E527}"/>
                  </a:ext>
                </a:extLst>
              </p:cNvPr>
              <p:cNvCxnSpPr/>
              <p:nvPr/>
            </p:nvCxnSpPr>
            <p:spPr>
              <a:xfrm flipH="1" flipV="1">
                <a:off x="5880654" y="5982109"/>
                <a:ext cx="1566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="" xmlns:a16="http://schemas.microsoft.com/office/drawing/2014/main" id="{EAC8C78A-59A0-4221-8DA9-C9B35869AF5A}"/>
                  </a:ext>
                </a:extLst>
              </p:cNvPr>
              <p:cNvCxnSpPr/>
              <p:nvPr/>
            </p:nvCxnSpPr>
            <p:spPr>
              <a:xfrm flipV="1">
                <a:off x="5882220" y="5982109"/>
                <a:ext cx="264592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9178" name="TextBox 8206">
                <a:extLst>
                  <a:ext uri="{FF2B5EF4-FFF2-40B4-BE49-F238E27FC236}">
                    <a16:creationId xmlns="" xmlns:a16="http://schemas.microsoft.com/office/drawing/2014/main" id="{A1FB06BB-3FA7-42C9-9652-EEC54D6FB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1600" y="5451642"/>
                <a:ext cx="1352705" cy="1952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chemeClr val="tx1"/>
                    </a:solidFill>
                  </a:rPr>
                  <a:t>Destination machine</a:t>
                </a:r>
              </a:p>
            </p:txBody>
          </p:sp>
        </p:grpSp>
        <p:sp>
          <p:nvSpPr>
            <p:cNvPr id="16" name="Rounded Rectangle 15">
              <a:extLst>
                <a:ext uri="{FF2B5EF4-FFF2-40B4-BE49-F238E27FC236}">
                  <a16:creationId xmlns="" xmlns:a16="http://schemas.microsoft.com/office/drawing/2014/main" id="{D3C81BAF-33C9-4A7D-A355-7AB8834FBAB7}"/>
                </a:ext>
              </a:extLst>
            </p:cNvPr>
            <p:cNvSpPr/>
            <p:nvPr/>
          </p:nvSpPr>
          <p:spPr bwMode="auto">
            <a:xfrm>
              <a:off x="5296978" y="5943599"/>
              <a:ext cx="3089376" cy="42033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Network layer protocol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0F64416F-9C26-4AEE-8AD2-4610AAAB4B07}"/>
              </a:ext>
            </a:extLst>
          </p:cNvPr>
          <p:cNvCxnSpPr/>
          <p:nvPr/>
        </p:nvCxnSpPr>
        <p:spPr bwMode="auto">
          <a:xfrm flipH="1" flipV="1">
            <a:off x="8123237" y="5977098"/>
            <a:ext cx="0" cy="1825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57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>
            <a:extLst>
              <a:ext uri="{FF2B5EF4-FFF2-40B4-BE49-F238E27FC236}">
                <a16:creationId xmlns="" xmlns:a16="http://schemas.microsoft.com/office/drawing/2014/main" id="{CF135098-88AF-407F-8DA0-EBA999D6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Simple Transport Layer Protocols</a:t>
            </a:r>
          </a:p>
        </p:txBody>
      </p:sp>
      <p:sp>
        <p:nvSpPr>
          <p:cNvPr id="50180" name="Content Placeholder 2">
            <a:extLst>
              <a:ext uri="{FF2B5EF4-FFF2-40B4-BE49-F238E27FC236}">
                <a16:creationId xmlns="" xmlns:a16="http://schemas.microsoft.com/office/drawing/2014/main" id="{8B40867C-BF00-402F-98F7-A602EB11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972800" cy="4525963"/>
          </a:xfrm>
        </p:spPr>
        <p:txBody>
          <a:bodyPr/>
          <a:lstStyle/>
          <a:p>
            <a:r>
              <a:rPr lang="en-US" altLang="en-US" dirty="0"/>
              <a:t>Simple transport protocols provide the following </a:t>
            </a:r>
            <a:r>
              <a:rPr lang="en-US" altLang="en-US" dirty="0" smtClean="0"/>
              <a:t>services:</a:t>
            </a:r>
            <a:endParaRPr lang="en-US" altLang="en-US" dirty="0"/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Multiplexing </a:t>
            </a:r>
            <a:r>
              <a:rPr lang="en-US" altLang="en-US" sz="2600" dirty="0" smtClean="0"/>
              <a:t>Service</a:t>
            </a:r>
          </a:p>
          <a:p>
            <a:pPr marL="914400" lvl="1" indent="-457200">
              <a:buFontTx/>
              <a:buAutoNum type="arabicPeriod"/>
            </a:pPr>
            <a:endParaRPr lang="en-US" altLang="en-US" sz="2600" dirty="0"/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Connection-less Communication: The sender and receiver processes do not initiate a connection before sending the message</a:t>
            </a:r>
          </a:p>
          <a:p>
            <a:pPr lvl="2"/>
            <a:r>
              <a:rPr lang="en-US" altLang="en-US" sz="2400" dirty="0"/>
              <a:t>Each message is encapsulated in a packet (also called as </a:t>
            </a:r>
            <a:r>
              <a:rPr lang="en-US" altLang="en-US" sz="2400" i="1" dirty="0"/>
              <a:t>datagram</a:t>
            </a:r>
            <a:r>
              <a:rPr lang="en-US" altLang="en-US" sz="2400" dirty="0"/>
              <a:t>)</a:t>
            </a:r>
          </a:p>
          <a:p>
            <a:pPr lvl="2"/>
            <a:r>
              <a:rPr lang="en-US" altLang="en-US" sz="2400" dirty="0"/>
              <a:t>Messages at the receiver can be in different order than the one sent by </a:t>
            </a:r>
            <a:r>
              <a:rPr lang="en-US" altLang="en-US" sz="2400" dirty="0" smtClean="0"/>
              <a:t>the sender</a:t>
            </a:r>
          </a:p>
          <a:p>
            <a:pPr lvl="2"/>
            <a:r>
              <a:rPr lang="en-US" altLang="en-US" sz="2400" dirty="0" smtClean="0"/>
              <a:t>E.g., </a:t>
            </a:r>
            <a:r>
              <a:rPr lang="en-US" altLang="en-US" sz="2400" dirty="0" smtClean="0">
                <a:solidFill>
                  <a:srgbClr val="0070C0"/>
                </a:solidFill>
              </a:rPr>
              <a:t>User </a:t>
            </a:r>
            <a:r>
              <a:rPr lang="en-US" altLang="en-US" sz="2400" dirty="0">
                <a:solidFill>
                  <a:srgbClr val="0070C0"/>
                </a:solidFill>
              </a:rPr>
              <a:t>Datagram Protocol</a:t>
            </a:r>
            <a:r>
              <a:rPr lang="en-US" altLang="en-US" sz="2400" dirty="0"/>
              <a:t> (</a:t>
            </a:r>
            <a:r>
              <a:rPr lang="en-US" altLang="en-US" sz="2400" i="1" dirty="0">
                <a:solidFill>
                  <a:srgbClr val="0070C0"/>
                </a:solidFill>
              </a:rPr>
              <a:t>UDP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069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="" xmlns:a16="http://schemas.microsoft.com/office/drawing/2014/main" id="{3A2A431C-96B3-4A96-97FB-D0C266CA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 smtClean="0"/>
              <a:t>Advanced </a:t>
            </a:r>
            <a:r>
              <a:rPr lang="en-US" altLang="en-US" sz="4000" dirty="0"/>
              <a:t>Transport Layer Protocols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="" xmlns:a16="http://schemas.microsoft.com/office/drawing/2014/main" id="{0B026CEB-0B59-4F76-A910-94FB106FE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820400" cy="4351338"/>
          </a:xfrm>
        </p:spPr>
        <p:txBody>
          <a:bodyPr/>
          <a:lstStyle/>
          <a:p>
            <a:r>
              <a:rPr lang="en-US" altLang="en-US" dirty="0"/>
              <a:t>Advanced transport layer protocols typically provide more services than simple multiplexing</a:t>
            </a:r>
          </a:p>
          <a:p>
            <a:pPr lvl="2"/>
            <a:endParaRPr lang="en-US" altLang="en-US" sz="2800" dirty="0"/>
          </a:p>
          <a:p>
            <a:r>
              <a:rPr lang="en-US" altLang="en-US" dirty="0"/>
              <a:t>Transmission Control Protocol (TCP) is a widely-used protocol that provides three additional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Connection-oriented Communication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Reliability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Congestion Control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0005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="" xmlns:a16="http://schemas.microsoft.com/office/drawing/2014/main" id="{85A155E1-CAE5-45AF-A797-744363C9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1. Connection-Oriented Communication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="" xmlns:a16="http://schemas.microsoft.com/office/drawing/2014/main" id="{6B836271-BE8C-4E6B-82F9-47B85EDD0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20400" cy="4678363"/>
          </a:xfrm>
        </p:spPr>
        <p:txBody>
          <a:bodyPr/>
          <a:lstStyle/>
          <a:p>
            <a:r>
              <a:rPr lang="en-US" altLang="en-US" sz="2400" dirty="0"/>
              <a:t>Sender and receiver will handshake before sending the messages</a:t>
            </a:r>
          </a:p>
          <a:p>
            <a:pPr lvl="1"/>
            <a:r>
              <a:rPr lang="en-US" altLang="en-US" sz="2000" dirty="0"/>
              <a:t>Handshake helps to set-up connection parameters, and to allocate resources at destination to receive packets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Destination provides </a:t>
            </a:r>
            <a:r>
              <a:rPr lang="en-US" altLang="en-US" sz="2400" i="1" dirty="0"/>
              <a:t>in-order delivery</a:t>
            </a:r>
            <a:r>
              <a:rPr lang="en-US" altLang="en-US" sz="2400" dirty="0"/>
              <a:t> of messages to </a:t>
            </a:r>
            <a:r>
              <a:rPr lang="en-US" altLang="en-US" sz="2400" dirty="0" smtClean="0"/>
              <a:t>the intended process</a:t>
            </a:r>
            <a:endParaRPr lang="en-US" altLang="en-US" sz="2400" dirty="0"/>
          </a:p>
          <a:p>
            <a:pPr lvl="1"/>
            <a:r>
              <a:rPr lang="en-US" altLang="en-US" sz="2000" dirty="0"/>
              <a:t>Destination will buffer the packets until previous packets are received</a:t>
            </a:r>
          </a:p>
          <a:p>
            <a:pPr lvl="1"/>
            <a:r>
              <a:rPr lang="en-US" altLang="en-US" sz="2000" dirty="0" smtClean="0"/>
              <a:t>It will then deliver </a:t>
            </a:r>
            <a:r>
              <a:rPr lang="en-US" altLang="en-US" sz="2000" dirty="0"/>
              <a:t>packets to the process in the order that the sender </a:t>
            </a:r>
            <a:r>
              <a:rPr lang="en-US" altLang="en-US" sz="2000" dirty="0" smtClean="0"/>
              <a:t>had used</a:t>
            </a:r>
            <a:endParaRPr lang="en-US" altLang="en-US" sz="2000" dirty="0"/>
          </a:p>
          <a:p>
            <a:endParaRPr lang="en-US" altLang="en-US" sz="2400" dirty="0"/>
          </a:p>
        </p:txBody>
      </p:sp>
      <p:grpSp>
        <p:nvGrpSpPr>
          <p:cNvPr id="53252" name="Group 4">
            <a:extLst>
              <a:ext uri="{FF2B5EF4-FFF2-40B4-BE49-F238E27FC236}">
                <a16:creationId xmlns="" xmlns:a16="http://schemas.microsoft.com/office/drawing/2014/main" id="{3656DD93-D116-4E56-BEDB-229FFF10EDC5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724400"/>
            <a:ext cx="2057400" cy="1447800"/>
            <a:chOff x="5181600" y="5410203"/>
            <a:chExt cx="1352705" cy="1074424"/>
          </a:xfrm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63161C1C-66C5-409A-BB70-D2F96BFBEF2E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4F08AC17-DAFB-45C4-8F29-FF01AB7D0E5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DED7C28D-08B7-4720-93C6-48D5F39484D3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85DA3A8D-A8E9-4A82-A084-9636AF16C97C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="" xmlns:a16="http://schemas.microsoft.com/office/drawing/2014/main" id="{97B09649-69F3-4729-ACCC-18267DFDC34B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="" xmlns:a16="http://schemas.microsoft.com/office/drawing/2014/main" id="{885AB4D4-CA16-4CBB-B28D-2CE38AA0B596}"/>
                </a:ext>
              </a:extLst>
            </p:cNvPr>
            <p:cNvCxnSpPr/>
            <p:nvPr/>
          </p:nvCxnSpPr>
          <p:spPr>
            <a:xfrm flipH="1" flipV="1">
              <a:off x="5606408" y="5981580"/>
              <a:ext cx="275551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="" xmlns:a16="http://schemas.microsoft.com/office/drawing/2014/main" id="{D2EE505A-CA19-4EB1-B390-A0E21B6B8A18}"/>
                </a:ext>
              </a:extLst>
            </p:cNvPr>
            <p:cNvCxnSpPr/>
            <p:nvPr/>
          </p:nvCxnSpPr>
          <p:spPr>
            <a:xfrm flipH="1" flipV="1">
              <a:off x="5880915" y="5981580"/>
              <a:ext cx="1044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="" xmlns:a16="http://schemas.microsoft.com/office/drawing/2014/main" id="{F399453A-CC86-4448-95F7-9D70EA25EB25}"/>
                </a:ext>
              </a:extLst>
            </p:cNvPr>
            <p:cNvCxnSpPr/>
            <p:nvPr/>
          </p:nvCxnSpPr>
          <p:spPr>
            <a:xfrm flipV="1">
              <a:off x="5881959" y="5981580"/>
              <a:ext cx="265113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305" name="TextBox 8206">
              <a:extLst>
                <a:ext uri="{FF2B5EF4-FFF2-40B4-BE49-F238E27FC236}">
                  <a16:creationId xmlns="" xmlns:a16="http://schemas.microsoft.com/office/drawing/2014/main" id="{59D94089-2262-4903-BBDC-709283B1A6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pSp>
        <p:nvGrpSpPr>
          <p:cNvPr id="53253" name="Group 4">
            <a:extLst>
              <a:ext uri="{FF2B5EF4-FFF2-40B4-BE49-F238E27FC236}">
                <a16:creationId xmlns="" xmlns:a16="http://schemas.microsoft.com/office/drawing/2014/main" id="{0D64A350-30CE-4AC4-BAAD-C05DAA76868E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4724400"/>
            <a:ext cx="2057400" cy="1447800"/>
            <a:chOff x="5181600" y="5410203"/>
            <a:chExt cx="1352705" cy="1074424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98DD8E86-831E-4E11-876E-9DD91C9F36D4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620B6A94-58DF-4E9D-8F60-1F3A9D9EA2CC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78A43F6E-4F85-4208-BC25-A81A621B1F7E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55AFC6B4-AA0B-4F5A-A439-52FBA3B563EB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="" xmlns:a16="http://schemas.microsoft.com/office/drawing/2014/main" id="{7AE02D42-FF3F-4D8E-8823-BE6A011E253A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="" xmlns:a16="http://schemas.microsoft.com/office/drawing/2014/main" id="{1D60D2A6-95EC-401F-8469-1DBB74FAB41C}"/>
                </a:ext>
              </a:extLst>
            </p:cNvPr>
            <p:cNvCxnSpPr/>
            <p:nvPr/>
          </p:nvCxnSpPr>
          <p:spPr>
            <a:xfrm rot="16200000" flipH="1">
              <a:off x="5786011" y="6076484"/>
              <a:ext cx="190852" cy="10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288" name="TextBox 8206">
              <a:extLst>
                <a:ext uri="{FF2B5EF4-FFF2-40B4-BE49-F238E27FC236}">
                  <a16:creationId xmlns="" xmlns:a16="http://schemas.microsoft.com/office/drawing/2014/main" id="{0E2F28E9-2F6C-41EF-85D3-11AED6F68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Source machine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="" xmlns:a16="http://schemas.microsoft.com/office/drawing/2014/main" id="{355991AB-48B1-497B-BDB4-06B408678C7B}"/>
              </a:ext>
            </a:extLst>
          </p:cNvPr>
          <p:cNvCxnSpPr/>
          <p:nvPr/>
        </p:nvCxnSpPr>
        <p:spPr>
          <a:xfrm rot="16200000" flipV="1">
            <a:off x="7639051" y="6267453"/>
            <a:ext cx="417512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D1A7C197-49B1-4805-992B-B71FE15361A7}"/>
              </a:ext>
            </a:extLst>
          </p:cNvPr>
          <p:cNvCxnSpPr/>
          <p:nvPr/>
        </p:nvCxnSpPr>
        <p:spPr>
          <a:xfrm rot="5400000">
            <a:off x="3102770" y="6266659"/>
            <a:ext cx="417512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0F445A69-7C79-4855-A957-441B72FF0D05}"/>
              </a:ext>
            </a:extLst>
          </p:cNvPr>
          <p:cNvCxnSpPr/>
          <p:nvPr/>
        </p:nvCxnSpPr>
        <p:spPr>
          <a:xfrm>
            <a:off x="4148141" y="5905500"/>
            <a:ext cx="286543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C548992C-11A4-4348-BF4A-A7D89260F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7738" y="54864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Shall I send?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B0F3EC1A-AFE0-4B2C-9765-EDAEA445202A}"/>
              </a:ext>
            </a:extLst>
          </p:cNvPr>
          <p:cNvCxnSpPr/>
          <p:nvPr/>
        </p:nvCxnSpPr>
        <p:spPr>
          <a:xfrm rot="10800000">
            <a:off x="4148138" y="6019800"/>
            <a:ext cx="2819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E5D840D8-A00C-4A0B-A661-2DF4CA46E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338" y="60198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OK. Start sending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1775A38D-EE53-4279-9FA7-33124956A08D}"/>
              </a:ext>
            </a:extLst>
          </p:cNvPr>
          <p:cNvSpPr/>
          <p:nvPr/>
        </p:nvSpPr>
        <p:spPr>
          <a:xfrm flipH="1">
            <a:off x="3386138" y="5486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7105B7B2-1DD2-4D73-BFCB-EA0BBFD92AA4}"/>
              </a:ext>
            </a:extLst>
          </p:cNvPr>
          <p:cNvCxnSpPr/>
          <p:nvPr/>
        </p:nvCxnSpPr>
        <p:spPr>
          <a:xfrm>
            <a:off x="3309938" y="6477000"/>
            <a:ext cx="457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7107D4B0-AAA7-438C-BF08-4AFB87EDCF45}"/>
              </a:ext>
            </a:extLst>
          </p:cNvPr>
          <p:cNvSpPr/>
          <p:nvPr/>
        </p:nvSpPr>
        <p:spPr>
          <a:xfrm flipH="1">
            <a:off x="3386138" y="6172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="" xmlns:a16="http://schemas.microsoft.com/office/drawing/2014/main" id="{8F3BB668-2826-436D-89EC-E38E76BBBE9B}"/>
              </a:ext>
            </a:extLst>
          </p:cNvPr>
          <p:cNvSpPr/>
          <p:nvPr/>
        </p:nvSpPr>
        <p:spPr>
          <a:xfrm flipH="1">
            <a:off x="3767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E9266C0A-DD3A-4341-A1BA-BBC52A37D3EF}"/>
              </a:ext>
            </a:extLst>
          </p:cNvPr>
          <p:cNvSpPr/>
          <p:nvPr/>
        </p:nvSpPr>
        <p:spPr>
          <a:xfrm flipH="1">
            <a:off x="4529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9C6F1A68-3479-4A06-8B93-0E055A0CB225}"/>
              </a:ext>
            </a:extLst>
          </p:cNvPr>
          <p:cNvSpPr/>
          <p:nvPr/>
        </p:nvSpPr>
        <p:spPr>
          <a:xfrm flipH="1">
            <a:off x="5214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BCC21597-4964-47B7-8D38-8C102C8F2F6C}"/>
              </a:ext>
            </a:extLst>
          </p:cNvPr>
          <p:cNvSpPr/>
          <p:nvPr/>
        </p:nvSpPr>
        <p:spPr>
          <a:xfrm flipH="1">
            <a:off x="5976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BD23E601-6267-436E-99F7-8541597EEDC6}"/>
              </a:ext>
            </a:extLst>
          </p:cNvPr>
          <p:cNvSpPr/>
          <p:nvPr/>
        </p:nvSpPr>
        <p:spPr>
          <a:xfrm flipH="1">
            <a:off x="6738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7CF89094-1DA0-4404-87FA-9D938DB775AC}"/>
              </a:ext>
            </a:extLst>
          </p:cNvPr>
          <p:cNvSpPr/>
          <p:nvPr/>
        </p:nvSpPr>
        <p:spPr>
          <a:xfrm flipH="1">
            <a:off x="7500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96907E12-7279-421D-A002-BF9883F51D96}"/>
              </a:ext>
            </a:extLst>
          </p:cNvPr>
          <p:cNvSpPr/>
          <p:nvPr/>
        </p:nvSpPr>
        <p:spPr>
          <a:xfrm flipH="1">
            <a:off x="7577138" y="6248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="" xmlns:a16="http://schemas.microsoft.com/office/drawing/2014/main" id="{86C5B70D-86A1-48D5-A4D9-36B3BDF927A0}"/>
              </a:ext>
            </a:extLst>
          </p:cNvPr>
          <p:cNvSpPr/>
          <p:nvPr/>
        </p:nvSpPr>
        <p:spPr>
          <a:xfrm flipH="1">
            <a:off x="84153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388B6535-467C-4278-968F-C63CD5C5D966}"/>
              </a:ext>
            </a:extLst>
          </p:cNvPr>
          <p:cNvSpPr/>
          <p:nvPr/>
        </p:nvSpPr>
        <p:spPr>
          <a:xfrm flipH="1">
            <a:off x="85677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981A6679-CD7B-4210-81AD-7E4F6ECB1767}"/>
              </a:ext>
            </a:extLst>
          </p:cNvPr>
          <p:cNvSpPr/>
          <p:nvPr/>
        </p:nvSpPr>
        <p:spPr>
          <a:xfrm flipH="1">
            <a:off x="88725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4E60C81C-8C92-41BD-BEFF-93E7186EE5DF}"/>
              </a:ext>
            </a:extLst>
          </p:cNvPr>
          <p:cNvSpPr/>
          <p:nvPr/>
        </p:nvSpPr>
        <p:spPr>
          <a:xfrm flipH="1">
            <a:off x="8186738" y="55626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7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41" grpId="0"/>
      <p:bldP spid="41" grpId="1"/>
      <p:bldP spid="42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="" xmlns:a16="http://schemas.microsoft.com/office/drawing/2014/main" id="{64367DC2-8BBD-4D1F-973A-DDDA6908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Reliability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="" xmlns:a16="http://schemas.microsoft.com/office/drawing/2014/main" id="{4375FA1C-F615-494E-9CC5-010F71C8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Packets may be lost in the network due to buffer overflows at the router or transmission error(s)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In TCP, </a:t>
            </a:r>
            <a:r>
              <a:rPr lang="en-US" altLang="en-US" sz="2800" dirty="0" smtClean="0"/>
              <a:t>destination </a:t>
            </a:r>
            <a:r>
              <a:rPr lang="en-US" altLang="en-US" sz="2800" dirty="0"/>
              <a:t>sends an ACK to the sender</a:t>
            </a:r>
          </a:p>
          <a:p>
            <a:pPr lvl="1"/>
            <a:r>
              <a:rPr lang="en-US" altLang="en-US" sz="2600" dirty="0"/>
              <a:t>If ACK is not received at the sender, the sender will infer a packet error, and retransmit the packet</a:t>
            </a:r>
          </a:p>
        </p:txBody>
      </p:sp>
    </p:spTree>
    <p:extLst>
      <p:ext uri="{BB962C8B-B14F-4D97-AF65-F5344CB8AC3E}">
        <p14:creationId xmlns:p14="http://schemas.microsoft.com/office/powerpoint/2010/main" val="27463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="" xmlns:a16="http://schemas.microsoft.com/office/drawing/2014/main" id="{446026BE-D958-4C78-814A-A7EB4C21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="" xmlns:a16="http://schemas.microsoft.com/office/drawing/2014/main" id="{123C55BF-1995-49F4-841A-37C84DA10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The capacity of a network is limited by the individual communication links and routers</a:t>
            </a:r>
          </a:p>
          <a:p>
            <a:pPr lvl="1"/>
            <a:r>
              <a:rPr lang="en-US" altLang="en-US" sz="2600" dirty="0"/>
              <a:t>Limited buffer space and link-bandwidth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What happens if a source transmits packets at a rate that is greater than the capacity of the network?</a:t>
            </a:r>
          </a:p>
          <a:p>
            <a:pPr lvl="1"/>
            <a:r>
              <a:rPr lang="en-US" altLang="en-US" sz="2600" dirty="0" smtClean="0"/>
              <a:t>Packets drop </a:t>
            </a:r>
            <a:r>
              <a:rPr lang="en-US" altLang="en-US" sz="2600" dirty="0"/>
              <a:t>at intermediate </a:t>
            </a:r>
            <a:r>
              <a:rPr lang="en-US" altLang="en-US" sz="2600" dirty="0" smtClean="0"/>
              <a:t>routers</a:t>
            </a:r>
          </a:p>
          <a:p>
            <a:pPr lvl="1"/>
            <a:r>
              <a:rPr lang="en-US" altLang="en-US" sz="2600" dirty="0" smtClean="0"/>
              <a:t>Corresponding ACKs will NOT be received </a:t>
            </a:r>
            <a:r>
              <a:rPr lang="en-US" altLang="en-US" sz="2600" dirty="0"/>
              <a:t>at </a:t>
            </a:r>
            <a:r>
              <a:rPr lang="en-US" altLang="en-US" sz="2600" dirty="0" smtClean="0"/>
              <a:t>the source</a:t>
            </a:r>
            <a:endParaRPr lang="en-US" altLang="en-US" sz="2600" dirty="0"/>
          </a:p>
          <a:p>
            <a:pPr lvl="1"/>
            <a:r>
              <a:rPr lang="en-US" altLang="en-US" sz="2600" dirty="0" smtClean="0"/>
              <a:t>The source </a:t>
            </a:r>
            <a:r>
              <a:rPr lang="en-US" altLang="en-US" sz="2600" dirty="0"/>
              <a:t>retransmits</a:t>
            </a:r>
          </a:p>
          <a:p>
            <a:pPr lvl="1"/>
            <a:r>
              <a:rPr lang="en-US" altLang="en-US" sz="2600" dirty="0"/>
              <a:t>More packets build-up on </a:t>
            </a:r>
            <a:r>
              <a:rPr lang="en-US" altLang="en-US" sz="2600" dirty="0" smtClean="0"/>
              <a:t>the router </a:t>
            </a:r>
            <a:r>
              <a:rPr lang="en-US" altLang="en-US" sz="2600" dirty="0"/>
              <a:t>queue</a:t>
            </a:r>
          </a:p>
          <a:p>
            <a:pPr lvl="1"/>
            <a:r>
              <a:rPr lang="en-US" altLang="en-US" sz="2600" dirty="0" smtClean="0"/>
              <a:t>The network </a:t>
            </a:r>
            <a:r>
              <a:rPr lang="en-US" altLang="en-US" sz="2600" dirty="0"/>
              <a:t>collapses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2632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="" xmlns:a16="http://schemas.microsoft.com/office/drawing/2014/main" id="{571DC01C-074D-419F-8EEE-9CF652D6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 (Cont’d)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="" xmlns:a16="http://schemas.microsoft.com/office/drawing/2014/main" id="{0523E631-8F78-428E-B384-31E8A6605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1049000" cy="4351338"/>
          </a:xfrm>
        </p:spPr>
        <p:txBody>
          <a:bodyPr/>
          <a:lstStyle/>
          <a:p>
            <a:pPr marL="333375" indent="-333375">
              <a:spcBef>
                <a:spcPts val="800"/>
              </a:spcBef>
              <a:buSzPct val="100000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dirty="0"/>
              <a:t>To avoid congestion, </a:t>
            </a:r>
            <a:r>
              <a:rPr lang="en-US" altLang="en-US" i="1" dirty="0"/>
              <a:t>two</a:t>
            </a:r>
            <a:r>
              <a:rPr lang="en-US" altLang="en-US" dirty="0"/>
              <a:t> functionalities </a:t>
            </a:r>
            <a:r>
              <a:rPr lang="en-US" altLang="en-US" dirty="0" smtClean="0"/>
              <a:t>can be </a:t>
            </a:r>
            <a:r>
              <a:rPr lang="en-US" altLang="en-US" dirty="0"/>
              <a:t>adopted</a:t>
            </a:r>
          </a:p>
          <a:p>
            <a:pPr marL="857250" lvl="1" indent="-457200">
              <a:buSzPct val="100000"/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Detect congestion at </a:t>
            </a:r>
            <a:r>
              <a:rPr lang="en-US" altLang="en-US" sz="2600" dirty="0" smtClean="0">
                <a:solidFill>
                  <a:srgbClr val="0070C0"/>
                </a:solidFill>
              </a:rPr>
              <a:t>routers</a:t>
            </a:r>
            <a:endParaRPr lang="en-US" altLang="en-US" sz="2600" dirty="0">
              <a:solidFill>
                <a:srgbClr val="0070C0"/>
              </a:solidFill>
            </a:endParaRP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a router </a:t>
            </a:r>
            <a:r>
              <a:rPr lang="en-US" altLang="en-US" sz="2400" dirty="0" smtClean="0"/>
              <a:t>expects </a:t>
            </a:r>
            <a:r>
              <a:rPr lang="en-US" altLang="en-US" sz="2400" dirty="0"/>
              <a:t>a buffer overflow, it typically follows one of </a:t>
            </a:r>
            <a:r>
              <a:rPr lang="en-US" altLang="en-US" sz="2400" dirty="0" smtClean="0"/>
              <a:t>two strategies:</a:t>
            </a:r>
            <a:endParaRPr lang="en-US" altLang="en-US" sz="2400" dirty="0"/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 smtClean="0"/>
              <a:t>It drops packets and lets sources regulate upon </a:t>
            </a:r>
            <a:r>
              <a:rPr lang="en-US" altLang="en-US" sz="2200" dirty="0"/>
              <a:t>observing packet </a:t>
            </a:r>
            <a:r>
              <a:rPr lang="en-US" altLang="en-US" sz="2200" dirty="0" smtClean="0"/>
              <a:t>losses</a:t>
            </a:r>
            <a:endParaRPr lang="en-US" altLang="en-US" sz="2200" dirty="0"/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 smtClean="0"/>
              <a:t>It sends an “Explicit </a:t>
            </a:r>
            <a:r>
              <a:rPr lang="en-US" altLang="en-US" sz="2200" dirty="0"/>
              <a:t>Congestion Notification (ECN)” packet to </a:t>
            </a:r>
            <a:r>
              <a:rPr lang="en-US" altLang="en-US" sz="2200" dirty="0" smtClean="0"/>
              <a:t>sources</a:t>
            </a:r>
            <a:endParaRPr lang="en-US" altLang="en-US" sz="2200" dirty="0"/>
          </a:p>
          <a:p>
            <a:pPr lvl="4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endParaRPr lang="en-US" altLang="en-US" dirty="0"/>
          </a:p>
          <a:p>
            <a:pPr marL="857250" lvl="1" indent="-457200"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Regulate input at </a:t>
            </a:r>
            <a:r>
              <a:rPr lang="en-US" altLang="en-US" sz="2600" dirty="0" smtClean="0">
                <a:solidFill>
                  <a:srgbClr val="0070C0"/>
                </a:solidFill>
              </a:rPr>
              <a:t>sources</a:t>
            </a:r>
            <a:endParaRPr lang="en-US" altLang="en-US" sz="2600" dirty="0">
              <a:solidFill>
                <a:srgbClr val="0070C0"/>
              </a:solidFill>
            </a:endParaRP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the TCP-sender concludes congestion (e.g., it receives an ECN packet), then it reduces its sending rate</a:t>
            </a:r>
          </a:p>
        </p:txBody>
      </p:sp>
    </p:spTree>
    <p:extLst>
      <p:ext uri="{BB962C8B-B14F-4D97-AF65-F5344CB8AC3E}">
        <p14:creationId xmlns:p14="http://schemas.microsoft.com/office/powerpoint/2010/main" val="169943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439400" cy="4481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You will identify how computers over </a:t>
            </a:r>
            <a:r>
              <a:rPr lang="en-US" sz="3000" dirty="0" smtClean="0"/>
              <a:t>the Internet </a:t>
            </a:r>
            <a:r>
              <a:rPr lang="en-US" sz="3000" dirty="0"/>
              <a:t>communicate</a:t>
            </a:r>
          </a:p>
          <a:p>
            <a:pPr marL="2000250" lvl="4" indent="-28575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400" dirty="0"/>
          </a:p>
          <a:p>
            <a:pPr>
              <a:lnSpc>
                <a:spcPct val="10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Specifically, </a:t>
            </a:r>
            <a:r>
              <a:rPr lang="en-US" sz="3000" smtClean="0"/>
              <a:t>after the two </a:t>
            </a:r>
            <a:r>
              <a:rPr lang="en-US" sz="3000" dirty="0" smtClean="0"/>
              <a:t>lectures in networking you </a:t>
            </a:r>
            <a:r>
              <a:rPr lang="en-US" sz="3000" dirty="0"/>
              <a:t>will be able to</a:t>
            </a:r>
            <a:r>
              <a:rPr lang="en-US" sz="3000" dirty="0" smtClean="0"/>
              <a:t>:</a:t>
            </a:r>
            <a:endParaRPr lang="en-US" sz="14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</a:t>
            </a:r>
            <a:r>
              <a:rPr lang="en-US" sz="2800" dirty="0" smtClean="0"/>
              <a:t>encapsulation, and </a:t>
            </a:r>
            <a:r>
              <a:rPr lang="en-US" sz="2800" dirty="0"/>
              <a:t>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scalability, </a:t>
            </a:r>
            <a:r>
              <a:rPr lang="en-US" sz="2800" dirty="0" smtClean="0"/>
              <a:t>reliability, </a:t>
            </a:r>
            <a:r>
              <a:rPr lang="en-US" sz="2800" dirty="0"/>
              <a:t>and fault-tolerance </a:t>
            </a:r>
            <a:r>
              <a:rPr lang="en-US" sz="2800" dirty="0" smtClean="0"/>
              <a:t>over the </a:t>
            </a:r>
            <a:r>
              <a:rPr lang="en-US" sz="2800" dirty="0"/>
              <a:t>Internet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i="1" dirty="0" smtClean="0"/>
              <a:t>Recap</a:t>
            </a:r>
            <a:r>
              <a:rPr lang="en-US" altLang="en-US" dirty="0" smtClean="0"/>
              <a:t>: Introduction </a:t>
            </a:r>
            <a:r>
              <a:rPr lang="en-US" altLang="en-US" dirty="0"/>
              <a:t>to Networking – </a:t>
            </a:r>
            <a:br>
              <a:rPr lang="en-US" altLang="en-US" dirty="0"/>
            </a:br>
            <a:r>
              <a:rPr lang="en-US" altLang="en-US" dirty="0"/>
              <a:t>Learning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34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=""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</a:t>
            </a:r>
            <a:r>
              <a:rPr lang="en-US" altLang="en-US" dirty="0" smtClean="0"/>
              <a:t>Class</a:t>
            </a:r>
            <a:endParaRPr lang="en-US" altLang="en-US" dirty="0"/>
          </a:p>
        </p:txBody>
      </p:sp>
      <p:sp>
        <p:nvSpPr>
          <p:cNvPr id="59395" name="Content Placeholder 2">
            <a:extLst>
              <a:ext uri="{FF2B5EF4-FFF2-40B4-BE49-F238E27FC236}">
                <a16:creationId xmlns=""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 smtClean="0"/>
              <a:t>Remote Procedure Calls- Part 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120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Networking- Part 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 Types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Layering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Networking-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 smtClean="0"/>
              <a:t>Networking </a:t>
            </a:r>
            <a:r>
              <a:rPr lang="en-US" sz="2600" dirty="0"/>
              <a:t>Principles: </a:t>
            </a:r>
            <a:r>
              <a:rPr lang="en-US" sz="2600" dirty="0" smtClean="0"/>
              <a:t>Encapsulation, Routing, </a:t>
            </a:r>
            <a:r>
              <a:rPr lang="en-US" sz="2600" dirty="0"/>
              <a:t>and Congestion Control</a:t>
            </a:r>
          </a:p>
          <a:p>
            <a:pPr marL="457200" lvl="1" indent="0" eaLnBrk="1" hangingPunct="1">
              <a:buNone/>
              <a:defRPr/>
            </a:pPr>
            <a:endParaRPr lang="en-US" sz="2600" dirty="0" smtClean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</a:t>
            </a:r>
            <a:r>
              <a:rPr lang="en-US" sz="2800" dirty="0" smtClean="0"/>
              <a:t>out; it is due </a:t>
            </a:r>
            <a:r>
              <a:rPr lang="en-US" sz="2800" dirty="0"/>
              <a:t>on September </a:t>
            </a:r>
            <a:r>
              <a:rPr lang="en-US" sz="2800" dirty="0" smtClean="0"/>
              <a:t>17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=""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The Four Layers We Are Studying</a:t>
            </a:r>
            <a:endParaRPr lang="en-US" altLang="en-US" dirty="0"/>
          </a:p>
        </p:txBody>
      </p:sp>
      <p:sp>
        <p:nvSpPr>
          <p:cNvPr id="48131" name="Content Placeholder 2">
            <a:extLst>
              <a:ext uri="{FF2B5EF4-FFF2-40B4-BE49-F238E27FC236}">
                <a16:creationId xmlns=""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388571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="" xmlns:a16="http://schemas.microsoft.com/office/drawing/2014/main" id="{13451793-325C-4E41-8003-D04D43475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Distance Vector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702F7F-5D89-4302-A2E2-3B71543C1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Distance Vector (DV) uses graph theoretical algorithms to find the best route in the network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1800" dirty="0" smtClean="0"/>
              <a:t>It uses </a:t>
            </a:r>
            <a:r>
              <a:rPr lang="en-US" sz="1800" dirty="0"/>
              <a:t>a well-known shortest path algorithm called Bellman-Ford algorithm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Two activities for the DV routing algorithm: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Determining the best next-hop at each router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Dynamically update connectivity information at all the routers</a:t>
            </a:r>
          </a:p>
        </p:txBody>
      </p:sp>
    </p:spTree>
    <p:extLst>
      <p:ext uri="{BB962C8B-B14F-4D97-AF65-F5344CB8AC3E}">
        <p14:creationId xmlns:p14="http://schemas.microsoft.com/office/powerpoint/2010/main" val="280353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="" xmlns:a16="http://schemas.microsoft.com/office/drawing/2014/main" id="{4A0A4FAE-085B-40D2-A18A-1268EB91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/>
              <a:t>Distance Vector Algorithm – </a:t>
            </a:r>
            <a:br>
              <a:rPr lang="en-US" altLang="en-US" sz="3600"/>
            </a:br>
            <a:r>
              <a:rPr lang="en-US" altLang="en-US" sz="3600"/>
              <a:t>Next-hop Determination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90E0517-94F6-418D-AF80-85A92255E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Each router maintains 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table</a:t>
            </a:r>
            <a:r>
              <a:rPr lang="en-US" sz="2400" dirty="0"/>
              <a:t> that consists of: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Destination</a:t>
            </a:r>
            <a:r>
              <a:rPr lang="en-US" sz="2000" dirty="0"/>
              <a:t>: The destination IP of the packet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Link</a:t>
            </a:r>
            <a:r>
              <a:rPr lang="en-US" sz="2000" dirty="0"/>
              <a:t>: The outgoing link on which the packet should be forwarded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Cost</a:t>
            </a:r>
            <a:r>
              <a:rPr lang="en-US" sz="2000" dirty="0"/>
              <a:t>: The </a:t>
            </a:r>
            <a:r>
              <a:rPr lang="en-US" sz="2000" i="1" dirty="0"/>
              <a:t>distance</a:t>
            </a:r>
            <a:r>
              <a:rPr lang="en-US" sz="2000" dirty="0"/>
              <a:t> between the router and the </a:t>
            </a:r>
            <a:r>
              <a:rPr lang="en-US" sz="2000" dirty="0" smtClean="0"/>
              <a:t>destination</a:t>
            </a:r>
            <a:endParaRPr lang="en-US" sz="2000" dirty="0"/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600" dirty="0"/>
              <a:t>E</a:t>
            </a:r>
            <a:r>
              <a:rPr lang="en-US" sz="1600" dirty="0" smtClean="0"/>
              <a:t>.g</a:t>
            </a:r>
            <a:r>
              <a:rPr lang="en-US" sz="1600" dirty="0"/>
              <a:t>., </a:t>
            </a:r>
            <a:r>
              <a:rPr lang="en-US" sz="1600" dirty="0" smtClean="0"/>
              <a:t>Cost </a:t>
            </a:r>
            <a:r>
              <a:rPr lang="en-US" sz="1600" dirty="0"/>
              <a:t>can be estimated as the delay for the packet to reach </a:t>
            </a:r>
            <a:r>
              <a:rPr lang="en-US" sz="1600" dirty="0" smtClean="0"/>
              <a:t>the destination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Router looks up the table to determine the best next-hop</a:t>
            </a:r>
          </a:p>
        </p:txBody>
      </p:sp>
      <p:grpSp>
        <p:nvGrpSpPr>
          <p:cNvPr id="41988" name="Group 1">
            <a:extLst>
              <a:ext uri="{FF2B5EF4-FFF2-40B4-BE49-F238E27FC236}">
                <a16:creationId xmlns="" xmlns:a16="http://schemas.microsoft.com/office/drawing/2014/main" id="{120FD8E7-6F81-4C94-9C32-413BBB0EB3D8}"/>
              </a:ext>
            </a:extLst>
          </p:cNvPr>
          <p:cNvGrpSpPr>
            <a:grpSpLocks/>
          </p:cNvGrpSpPr>
          <p:nvPr/>
        </p:nvGrpSpPr>
        <p:grpSpPr bwMode="auto">
          <a:xfrm>
            <a:off x="2392363" y="4592638"/>
            <a:ext cx="2843212" cy="1897062"/>
            <a:chOff x="3481957" y="4724400"/>
            <a:chExt cx="1915153" cy="1364036"/>
          </a:xfrm>
        </p:grpSpPr>
        <p:sp>
          <p:nvSpPr>
            <p:cNvPr id="42004" name="Rectangle 161">
              <a:extLst>
                <a:ext uri="{FF2B5EF4-FFF2-40B4-BE49-F238E27FC236}">
                  <a16:creationId xmlns="" xmlns:a16="http://schemas.microsoft.com/office/drawing/2014/main" id="{CF3DF9DB-9821-43F0-B158-836BDDE93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629" y="4724400"/>
              <a:ext cx="149381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 table at a router A</a:t>
              </a:r>
            </a:p>
          </p:txBody>
        </p:sp>
        <p:sp>
          <p:nvSpPr>
            <p:cNvPr id="42005" name="Rectangle 164">
              <a:extLst>
                <a:ext uri="{FF2B5EF4-FFF2-40B4-BE49-F238E27FC236}">
                  <a16:creationId xmlns="" xmlns:a16="http://schemas.microsoft.com/office/drawing/2014/main" id="{94B63F7A-F39B-4B5E-843C-9F426E749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527" y="4968128"/>
              <a:ext cx="195346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2006" name="Rectangle 165">
              <a:extLst>
                <a:ext uri="{FF2B5EF4-FFF2-40B4-BE49-F238E27FC236}">
                  <a16:creationId xmlns="" xmlns:a16="http://schemas.microsoft.com/office/drawing/2014/main" id="{49C2C5D7-69CB-4237-9967-FD0556AA9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4968128"/>
              <a:ext cx="3523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2007" name="Rectangle 166">
              <a:extLst>
                <a:ext uri="{FF2B5EF4-FFF2-40B4-BE49-F238E27FC236}">
                  <a16:creationId xmlns="" xmlns:a16="http://schemas.microsoft.com/office/drawing/2014/main" id="{87F8C2B6-FE25-411C-94A6-38DA10E98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3740" y="4968128"/>
              <a:ext cx="36387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2008" name="Rectangle 173">
              <a:extLst>
                <a:ext uri="{FF2B5EF4-FFF2-40B4-BE49-F238E27FC236}">
                  <a16:creationId xmlns="" xmlns:a16="http://schemas.microsoft.com/office/drawing/2014/main" id="{1B90EE04-44CD-44B7-AB92-4170E24D4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165632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2009" name="Rectangle 174">
              <a:extLst>
                <a:ext uri="{FF2B5EF4-FFF2-40B4-BE49-F238E27FC236}">
                  <a16:creationId xmlns="" xmlns:a16="http://schemas.microsoft.com/office/drawing/2014/main" id="{51689D11-BB7E-4D9A-AAEF-55A68F400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344646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2010" name="Rectangle 175">
              <a:extLst>
                <a:ext uri="{FF2B5EF4-FFF2-40B4-BE49-F238E27FC236}">
                  <a16:creationId xmlns="" xmlns:a16="http://schemas.microsoft.com/office/drawing/2014/main" id="{CB08A1F5-1D60-49BF-967D-C0C8D26AE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524500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2011" name="Rectangle 176">
              <a:extLst>
                <a:ext uri="{FF2B5EF4-FFF2-40B4-BE49-F238E27FC236}">
                  <a16:creationId xmlns="" xmlns:a16="http://schemas.microsoft.com/office/drawing/2014/main" id="{691EF11A-7EEF-46E1-B66C-AE1AF7DE2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703514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2012" name="Rectangle 177">
              <a:extLst>
                <a:ext uri="{FF2B5EF4-FFF2-40B4-BE49-F238E27FC236}">
                  <a16:creationId xmlns="" xmlns:a16="http://schemas.microsoft.com/office/drawing/2014/main" id="{FDB80B91-7448-46F0-BDC3-2B05D104B2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883368"/>
              <a:ext cx="12735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2013" name="Rectangle 178">
              <a:extLst>
                <a:ext uri="{FF2B5EF4-FFF2-40B4-BE49-F238E27FC236}">
                  <a16:creationId xmlns="" xmlns:a16="http://schemas.microsoft.com/office/drawing/2014/main" id="{0646A0A5-19B3-4D19-9E30-5D2EEBC26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5165632"/>
              <a:ext cx="3839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2014" name="Rectangle 179">
              <a:extLst>
                <a:ext uri="{FF2B5EF4-FFF2-40B4-BE49-F238E27FC236}">
                  <a16:creationId xmlns="" xmlns:a16="http://schemas.microsoft.com/office/drawing/2014/main" id="{A0FBCF3D-5D2D-4722-B729-B5247166F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5" name="Rectangle 180">
              <a:extLst>
                <a:ext uri="{FF2B5EF4-FFF2-40B4-BE49-F238E27FC236}">
                  <a16:creationId xmlns="" xmlns:a16="http://schemas.microsoft.com/office/drawing/2014/main" id="{13B92394-5C02-4EC5-B58F-70FDF8EFA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6" name="Rectangle 181">
              <a:extLst>
                <a:ext uri="{FF2B5EF4-FFF2-40B4-BE49-F238E27FC236}">
                  <a16:creationId xmlns="" xmlns:a16="http://schemas.microsoft.com/office/drawing/2014/main" id="{00D62836-17AE-4896-8371-41F6E2D53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2017" name="Rectangle 182">
              <a:extLst>
                <a:ext uri="{FF2B5EF4-FFF2-40B4-BE49-F238E27FC236}">
                  <a16:creationId xmlns="" xmlns:a16="http://schemas.microsoft.com/office/drawing/2014/main" id="{036D0D3A-7CE2-4290-B7A8-CAFA1E26D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8" name="Rectangle 183">
              <a:extLst>
                <a:ext uri="{FF2B5EF4-FFF2-40B4-BE49-F238E27FC236}">
                  <a16:creationId xmlns="" xmlns:a16="http://schemas.microsoft.com/office/drawing/2014/main" id="{03A5F47B-A808-4DE3-815E-42CD252A8C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165632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2019" name="Rectangle 184">
              <a:extLst>
                <a:ext uri="{FF2B5EF4-FFF2-40B4-BE49-F238E27FC236}">
                  <a16:creationId xmlns="" xmlns:a16="http://schemas.microsoft.com/office/drawing/2014/main" id="{F62D7AE7-8A76-4902-874C-FFD873A0B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0" name="Rectangle 185">
              <a:extLst>
                <a:ext uri="{FF2B5EF4-FFF2-40B4-BE49-F238E27FC236}">
                  <a16:creationId xmlns="" xmlns:a16="http://schemas.microsoft.com/office/drawing/2014/main" id="{845D5F2C-25CD-49FC-B2C2-6326C3F8E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1" name="Rectangle 186">
              <a:extLst>
                <a:ext uri="{FF2B5EF4-FFF2-40B4-BE49-F238E27FC236}">
                  <a16:creationId xmlns="" xmlns:a16="http://schemas.microsoft.com/office/drawing/2014/main" id="{E1DA3FC7-A2AD-4E64-8091-263191C7F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2" name="Rectangle 187">
              <a:extLst>
                <a:ext uri="{FF2B5EF4-FFF2-40B4-BE49-F238E27FC236}">
                  <a16:creationId xmlns="" xmlns:a16="http://schemas.microsoft.com/office/drawing/2014/main" id="{643AD9C9-6D15-4B57-BFDF-A1497D9B8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3" name="Line 116">
              <a:extLst>
                <a:ext uri="{FF2B5EF4-FFF2-40B4-BE49-F238E27FC236}">
                  <a16:creationId xmlns="" xmlns:a16="http://schemas.microsoft.com/office/drawing/2014/main" id="{104732D7-A1EA-4C62-B6D0-8358FC04E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4729443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4" name="Line 117">
              <a:extLst>
                <a:ext uri="{FF2B5EF4-FFF2-40B4-BE49-F238E27FC236}">
                  <a16:creationId xmlns="" xmlns:a16="http://schemas.microsoft.com/office/drawing/2014/main" id="{C1EA1F56-4A6B-4D96-81D8-718B6BCD2C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5157228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5" name="Line 118">
              <a:extLst>
                <a:ext uri="{FF2B5EF4-FFF2-40B4-BE49-F238E27FC236}">
                  <a16:creationId xmlns="" xmlns:a16="http://schemas.microsoft.com/office/drawing/2014/main" id="{9877D956-5F2D-46A2-AE18-E1EEB150A3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6075830"/>
              <a:ext cx="1915153" cy="16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7" name="Oval 26">
            <a:extLst>
              <a:ext uri="{FF2B5EF4-FFF2-40B4-BE49-F238E27FC236}">
                <a16:creationId xmlns="" xmlns:a16="http://schemas.microsoft.com/office/drawing/2014/main" id="{A69672A9-BEEC-43E0-B82C-A179FB0D8D07}"/>
              </a:ext>
            </a:extLst>
          </p:cNvPr>
          <p:cNvSpPr/>
          <p:nvPr/>
        </p:nvSpPr>
        <p:spPr bwMode="auto">
          <a:xfrm>
            <a:off x="58420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</a:t>
            </a:r>
          </a:p>
        </p:txBody>
      </p:sp>
      <p:sp>
        <p:nvSpPr>
          <p:cNvPr id="28" name="Oval 27">
            <a:extLst>
              <a:ext uri="{FF2B5EF4-FFF2-40B4-BE49-F238E27FC236}">
                <a16:creationId xmlns=""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76454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B</a:t>
            </a:r>
          </a:p>
        </p:txBody>
      </p:sp>
      <p:sp>
        <p:nvSpPr>
          <p:cNvPr id="29" name="Oval 28">
            <a:extLst>
              <a:ext uri="{FF2B5EF4-FFF2-40B4-BE49-F238E27FC236}">
                <a16:creationId xmlns="" xmlns:a16="http://schemas.microsoft.com/office/drawing/2014/main" id="{9CA7EF5F-2888-4C49-8524-5AC3DC4BC5E4}"/>
              </a:ext>
            </a:extLst>
          </p:cNvPr>
          <p:cNvSpPr/>
          <p:nvPr/>
        </p:nvSpPr>
        <p:spPr bwMode="auto">
          <a:xfrm>
            <a:off x="5842003" y="6184900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FF44C64D-5F71-409D-B21D-F7D0B02A8FB3}"/>
              </a:ext>
            </a:extLst>
          </p:cNvPr>
          <p:cNvCxnSpPr>
            <a:endCxn id="28" idx="2"/>
          </p:cNvCxnSpPr>
          <p:nvPr/>
        </p:nvCxnSpPr>
        <p:spPr bwMode="auto">
          <a:xfrm>
            <a:off x="6119816" y="5345113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3AEFE133-6A77-428B-BEA0-44699A17666C}"/>
              </a:ext>
            </a:extLst>
          </p:cNvPr>
          <p:cNvCxnSpPr>
            <a:stCxn id="29" idx="0"/>
            <a:endCxn id="27" idx="4"/>
          </p:cNvCxnSpPr>
          <p:nvPr/>
        </p:nvCxnSpPr>
        <p:spPr bwMode="auto">
          <a:xfrm flipV="1">
            <a:off x="5980113" y="5491166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48F352AF-AF20-4C82-BCC9-6F1BA487E758}"/>
              </a:ext>
            </a:extLst>
          </p:cNvPr>
          <p:cNvSpPr/>
          <p:nvPr/>
        </p:nvSpPr>
        <p:spPr bwMode="auto">
          <a:xfrm>
            <a:off x="5807078" y="4697413"/>
            <a:ext cx="346075" cy="35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2DCD31F9-8E11-404E-9ACA-967C3D7DA15C}"/>
              </a:ext>
            </a:extLst>
          </p:cNvPr>
          <p:cNvCxnSpPr>
            <a:stCxn id="27" idx="0"/>
            <a:endCxn id="32" idx="2"/>
          </p:cNvCxnSpPr>
          <p:nvPr/>
        </p:nvCxnSpPr>
        <p:spPr bwMode="auto">
          <a:xfrm flipV="1">
            <a:off x="5980113" y="5053013"/>
            <a:ext cx="0" cy="14605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="" xmlns:a16="http://schemas.microsoft.com/office/drawing/2014/main" id="{6353A04A-BE99-458D-84E5-54C497656699}"/>
              </a:ext>
            </a:extLst>
          </p:cNvPr>
          <p:cNvSpPr/>
          <p:nvPr/>
        </p:nvSpPr>
        <p:spPr bwMode="auto">
          <a:xfrm>
            <a:off x="6673853" y="5248275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="" xmlns:a16="http://schemas.microsoft.com/office/drawing/2014/main" id="{4973A519-F127-4185-AF0A-C1E36EFFCB88}"/>
              </a:ext>
            </a:extLst>
          </p:cNvPr>
          <p:cNvSpPr/>
          <p:nvPr/>
        </p:nvSpPr>
        <p:spPr bwMode="auto">
          <a:xfrm>
            <a:off x="5791203" y="5710241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3</a:t>
            </a:r>
          </a:p>
        </p:txBody>
      </p:sp>
      <p:sp>
        <p:nvSpPr>
          <p:cNvPr id="41998" name="TextBox 155">
            <a:extLst>
              <a:ext uri="{FF2B5EF4-FFF2-40B4-BE49-F238E27FC236}">
                <a16:creationId xmlns="" xmlns:a16="http://schemas.microsoft.com/office/drawing/2014/main" id="{04DFA68A-BB64-4039-B66F-2A180A111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5740403"/>
            <a:ext cx="596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Links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D5F9C98C-A440-48BB-B766-0E27B9EC688C}"/>
              </a:ext>
            </a:extLst>
          </p:cNvPr>
          <p:cNvCxnSpPr>
            <a:endCxn id="41998" idx="1"/>
          </p:cNvCxnSpPr>
          <p:nvPr/>
        </p:nvCxnSpPr>
        <p:spPr bwMode="auto">
          <a:xfrm>
            <a:off x="6881816" y="5491163"/>
            <a:ext cx="166687" cy="38735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000" name="TextBox 153">
            <a:extLst>
              <a:ext uri="{FF2B5EF4-FFF2-40B4-BE49-F238E27FC236}">
                <a16:creationId xmlns="" xmlns:a16="http://schemas.microsoft.com/office/drawing/2014/main" id="{DBA20CB1-DD26-4B7C-A064-BD1A00272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0966" y="4602166"/>
            <a:ext cx="7635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Routers</a:t>
            </a:r>
          </a:p>
        </p:txBody>
      </p:sp>
      <p:sp>
        <p:nvSpPr>
          <p:cNvPr id="42001" name="TextBox 154">
            <a:extLst>
              <a:ext uri="{FF2B5EF4-FFF2-40B4-BE49-F238E27FC236}">
                <a16:creationId xmlns="" xmlns:a16="http://schemas.microsoft.com/office/drawing/2014/main" id="{50CD3CF0-CFEF-46F0-8C4B-9094123B7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238" y="4592638"/>
            <a:ext cx="119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Hosts or local networks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="" xmlns:a16="http://schemas.microsoft.com/office/drawing/2014/main" id="{096805A1-5134-4D84-98CB-E5D6040D3DD6}"/>
              </a:ext>
            </a:extLst>
          </p:cNvPr>
          <p:cNvCxnSpPr>
            <a:stCxn id="28" idx="0"/>
            <a:endCxn id="42000" idx="2"/>
          </p:cNvCxnSpPr>
          <p:nvPr/>
        </p:nvCxnSpPr>
        <p:spPr bwMode="auto">
          <a:xfrm flipV="1">
            <a:off x="7783513" y="4878391"/>
            <a:ext cx="298450" cy="320675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="" xmlns:a16="http://schemas.microsoft.com/office/drawing/2014/main" id="{F9646001-F071-40E7-BAFC-34C5B3371C83}"/>
              </a:ext>
            </a:extLst>
          </p:cNvPr>
          <p:cNvCxnSpPr>
            <a:stCxn id="32" idx="3"/>
          </p:cNvCxnSpPr>
          <p:nvPr/>
        </p:nvCxnSpPr>
        <p:spPr bwMode="auto">
          <a:xfrm>
            <a:off x="6153150" y="4875213"/>
            <a:ext cx="344488" cy="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=""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7654925" y="6201048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="" xmlns:a16="http://schemas.microsoft.com/office/drawing/2014/main" id="{3AEFE133-6A77-428B-BEA0-44699A17666C}"/>
              </a:ext>
            </a:extLst>
          </p:cNvPr>
          <p:cNvCxnSpPr/>
          <p:nvPr/>
        </p:nvCxnSpPr>
        <p:spPr bwMode="auto">
          <a:xfrm flipV="1">
            <a:off x="7780146" y="5507311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="" xmlns:a16="http://schemas.microsoft.com/office/drawing/2014/main" id="{4973A519-F127-4185-AF0A-C1E36EFFCB88}"/>
              </a:ext>
            </a:extLst>
          </p:cNvPr>
          <p:cNvSpPr/>
          <p:nvPr/>
        </p:nvSpPr>
        <p:spPr bwMode="auto">
          <a:xfrm>
            <a:off x="7592855" y="5709412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9" name="Oval 48">
            <a:extLst>
              <a:ext uri="{FF2B5EF4-FFF2-40B4-BE49-F238E27FC236}">
                <a16:creationId xmlns=""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9442393" y="519460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id="{FF44C64D-5F71-409D-B21D-F7D0B02A8FB3}"/>
              </a:ext>
            </a:extLst>
          </p:cNvPr>
          <p:cNvCxnSpPr/>
          <p:nvPr/>
        </p:nvCxnSpPr>
        <p:spPr bwMode="auto">
          <a:xfrm>
            <a:off x="7923216" y="5334674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="" xmlns:a16="http://schemas.microsoft.com/office/drawing/2014/main" id="{6353A04A-BE99-458D-84E5-54C497656699}"/>
              </a:ext>
            </a:extLst>
          </p:cNvPr>
          <p:cNvSpPr/>
          <p:nvPr/>
        </p:nvSpPr>
        <p:spPr bwMode="auto">
          <a:xfrm>
            <a:off x="8601087" y="5206291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49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2" grpId="0" animBg="1"/>
      <p:bldP spid="34" grpId="0" animBg="1"/>
      <p:bldP spid="35" grpId="0" animBg="1"/>
      <p:bldP spid="41998" grpId="0"/>
      <p:bldP spid="42000" grpId="0"/>
      <p:bldP spid="42001" grpId="0"/>
      <p:bldP spid="42" grpId="0" animBg="1"/>
      <p:bldP spid="48" grpId="0" animBg="1"/>
      <p:bldP spid="49" grpId="0" animBg="1"/>
      <p:bldP spid="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="" xmlns:a16="http://schemas.microsoft.com/office/drawing/2014/main" id="{1011F5F4-E86B-48E0-8A72-2615692B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Routing Tables for an Example Scenario</a:t>
            </a:r>
          </a:p>
        </p:txBody>
      </p:sp>
      <p:grpSp>
        <p:nvGrpSpPr>
          <p:cNvPr id="43011" name="Group 276">
            <a:extLst>
              <a:ext uri="{FF2B5EF4-FFF2-40B4-BE49-F238E27FC236}">
                <a16:creationId xmlns="" xmlns:a16="http://schemas.microsoft.com/office/drawing/2014/main" id="{268B44D0-6210-421D-8F68-D3354F3EAB36}"/>
              </a:ext>
            </a:extLst>
          </p:cNvPr>
          <p:cNvGrpSpPr>
            <a:grpSpLocks/>
          </p:cNvGrpSpPr>
          <p:nvPr/>
        </p:nvGrpSpPr>
        <p:grpSpPr bwMode="auto">
          <a:xfrm>
            <a:off x="7002463" y="3581400"/>
            <a:ext cx="3657600" cy="2266950"/>
            <a:chOff x="5019368" y="1459944"/>
            <a:chExt cx="4017706" cy="2391575"/>
          </a:xfrm>
        </p:grpSpPr>
        <p:sp>
          <p:nvSpPr>
            <p:cNvPr id="127" name="Oval 126">
              <a:extLst>
                <a:ext uri="{FF2B5EF4-FFF2-40B4-BE49-F238E27FC236}">
                  <a16:creationId xmlns="" xmlns:a16="http://schemas.microsoft.com/office/drawing/2014/main" id="{BFC88C09-6252-457C-B78F-7C400A3D7502}"/>
                </a:ext>
              </a:extLst>
            </p:cNvPr>
            <p:cNvSpPr/>
            <p:nvPr/>
          </p:nvSpPr>
          <p:spPr>
            <a:xfrm>
              <a:off x="5075169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128" name="Oval 127">
              <a:extLst>
                <a:ext uri="{FF2B5EF4-FFF2-40B4-BE49-F238E27FC236}">
                  <a16:creationId xmlns="" xmlns:a16="http://schemas.microsoft.com/office/drawing/2014/main" id="{6FE1E7C8-9304-430B-AA0E-F20CD11A4979}"/>
                </a:ext>
              </a:extLst>
            </p:cNvPr>
            <p:cNvSpPr/>
            <p:nvPr/>
          </p:nvSpPr>
          <p:spPr>
            <a:xfrm>
              <a:off x="7056122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B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="" xmlns:a16="http://schemas.microsoft.com/office/drawing/2014/main" id="{97389EE0-E8A5-4423-B388-B44D54892933}"/>
                </a:ext>
              </a:extLst>
            </p:cNvPr>
            <p:cNvSpPr/>
            <p:nvPr/>
          </p:nvSpPr>
          <p:spPr>
            <a:xfrm>
              <a:off x="7056122" y="3034230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E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="" xmlns:a16="http://schemas.microsoft.com/office/drawing/2014/main" id="{AF8934A7-433E-4077-A749-5C1661F49AFE}"/>
                </a:ext>
              </a:extLst>
            </p:cNvPr>
            <p:cNvSpPr/>
            <p:nvPr/>
          </p:nvSpPr>
          <p:spPr>
            <a:xfrm>
              <a:off x="5075169" y="3029206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131" name="Oval 130">
              <a:extLst>
                <a:ext uri="{FF2B5EF4-FFF2-40B4-BE49-F238E27FC236}">
                  <a16:creationId xmlns="" xmlns:a16="http://schemas.microsoft.com/office/drawing/2014/main" id="{06519362-BBC2-4A48-A410-07199106AE4E}"/>
                </a:ext>
              </a:extLst>
            </p:cNvPr>
            <p:cNvSpPr/>
            <p:nvPr/>
          </p:nvSpPr>
          <p:spPr>
            <a:xfrm>
              <a:off x="7969871" y="2488254"/>
              <a:ext cx="305164" cy="30648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C</a:t>
              </a:r>
            </a:p>
          </p:txBody>
        </p:sp>
        <p:cxnSp>
          <p:nvCxnSpPr>
            <p:cNvPr id="132" name="Straight Connector 131">
              <a:extLst>
                <a:ext uri="{FF2B5EF4-FFF2-40B4-BE49-F238E27FC236}">
                  <a16:creationId xmlns="" xmlns:a16="http://schemas.microsoft.com/office/drawing/2014/main" id="{4F331170-0A7A-492F-98BD-7BA76411F1C2}"/>
                </a:ext>
              </a:extLst>
            </p:cNvPr>
            <p:cNvCxnSpPr>
              <a:endCxn id="128" idx="2"/>
            </p:cNvCxnSpPr>
            <p:nvPr/>
          </p:nvCxnSpPr>
          <p:spPr>
            <a:xfrm>
              <a:off x="5380333" y="2143251"/>
              <a:ext cx="1675789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="" xmlns:a16="http://schemas.microsoft.com/office/drawing/2014/main" id="{72A4DA75-ACE8-4B54-99F4-A90EF09234E3}"/>
                </a:ext>
              </a:extLst>
            </p:cNvPr>
            <p:cNvCxnSpPr>
              <a:stCxn id="129" idx="0"/>
            </p:cNvCxnSpPr>
            <p:nvPr/>
          </p:nvCxnSpPr>
          <p:spPr>
            <a:xfrm flipV="1">
              <a:off x="7207831" y="2295656"/>
              <a:ext cx="0" cy="73857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="" xmlns:a16="http://schemas.microsoft.com/office/drawing/2014/main" id="{688B27A1-D856-4B91-A22B-A55AC517604A}"/>
                </a:ext>
              </a:extLst>
            </p:cNvPr>
            <p:cNvCxnSpPr>
              <a:stCxn id="130" idx="0"/>
              <a:endCxn id="127" idx="4"/>
            </p:cNvCxnSpPr>
            <p:nvPr/>
          </p:nvCxnSpPr>
          <p:spPr>
            <a:xfrm flipV="1">
              <a:off x="5226879" y="2297330"/>
              <a:ext cx="0" cy="73187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="" xmlns:a16="http://schemas.microsoft.com/office/drawing/2014/main" id="{FEE22909-B7A3-41C9-9ED7-A6441B492536}"/>
                </a:ext>
              </a:extLst>
            </p:cNvPr>
            <p:cNvCxnSpPr>
              <a:stCxn id="129" idx="2"/>
              <a:endCxn id="130" idx="6"/>
            </p:cNvCxnSpPr>
            <p:nvPr/>
          </p:nvCxnSpPr>
          <p:spPr>
            <a:xfrm flipH="1" flipV="1">
              <a:off x="5380333" y="3183285"/>
              <a:ext cx="1675789" cy="502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="" xmlns:a16="http://schemas.microsoft.com/office/drawing/2014/main" id="{13326A2F-E0CB-4901-BAE8-52364B065986}"/>
                </a:ext>
              </a:extLst>
            </p:cNvPr>
            <p:cNvCxnSpPr>
              <a:stCxn id="131" idx="1"/>
              <a:endCxn id="128" idx="6"/>
            </p:cNvCxnSpPr>
            <p:nvPr/>
          </p:nvCxnSpPr>
          <p:spPr>
            <a:xfrm flipH="1" flipV="1">
              <a:off x="7361285" y="2143251"/>
              <a:ext cx="653924" cy="3902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="" xmlns:a16="http://schemas.microsoft.com/office/drawing/2014/main" id="{B5B3E2BB-5591-4634-B8F9-44F3182636CD}"/>
                </a:ext>
              </a:extLst>
            </p:cNvPr>
            <p:cNvCxnSpPr>
              <a:stCxn id="129" idx="6"/>
              <a:endCxn id="131" idx="3"/>
            </p:cNvCxnSpPr>
            <p:nvPr/>
          </p:nvCxnSpPr>
          <p:spPr>
            <a:xfrm flipV="1">
              <a:off x="7361285" y="2749519"/>
              <a:ext cx="653924" cy="43879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38" name="Rectangle 137">
              <a:extLst>
                <a:ext uri="{FF2B5EF4-FFF2-40B4-BE49-F238E27FC236}">
                  <a16:creationId xmlns="" xmlns:a16="http://schemas.microsoft.com/office/drawing/2014/main" id="{4DCE559A-C7B8-4FE3-A4C4-BB12AF1D08EC}"/>
                </a:ext>
              </a:extLst>
            </p:cNvPr>
            <p:cNvSpPr/>
            <p:nvPr/>
          </p:nvSpPr>
          <p:spPr>
            <a:xfrm>
              <a:off x="5036806" y="1459944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39" name="Straight Connector 138">
              <a:extLst>
                <a:ext uri="{FF2B5EF4-FFF2-40B4-BE49-F238E27FC236}">
                  <a16:creationId xmlns="" xmlns:a16="http://schemas.microsoft.com/office/drawing/2014/main" id="{4847B5A3-3F26-4B41-8FA3-F7BE0384C8FE}"/>
                </a:ext>
              </a:extLst>
            </p:cNvPr>
            <p:cNvCxnSpPr>
              <a:stCxn id="127" idx="0"/>
              <a:endCxn id="138" idx="2"/>
            </p:cNvCxnSpPr>
            <p:nvPr/>
          </p:nvCxnSpPr>
          <p:spPr>
            <a:xfrm flipV="1">
              <a:off x="5226879" y="1835093"/>
              <a:ext cx="0" cy="15407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0" name="Rectangle 139">
              <a:extLst>
                <a:ext uri="{FF2B5EF4-FFF2-40B4-BE49-F238E27FC236}">
                  <a16:creationId xmlns="" xmlns:a16="http://schemas.microsoft.com/office/drawing/2014/main" id="{8AEA3EFA-7859-4E1D-8917-CCB5CB221A0D}"/>
                </a:ext>
              </a:extLst>
            </p:cNvPr>
            <p:cNvSpPr/>
            <p:nvPr/>
          </p:nvSpPr>
          <p:spPr>
            <a:xfrm>
              <a:off x="5036806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="" xmlns:a16="http://schemas.microsoft.com/office/drawing/2014/main" id="{0FD49685-3C65-48FD-A6DC-E8B72A78C0B7}"/>
                </a:ext>
              </a:extLst>
            </p:cNvPr>
            <p:cNvCxnSpPr>
              <a:stCxn id="140" idx="0"/>
            </p:cNvCxnSpPr>
            <p:nvPr/>
          </p:nvCxnSpPr>
          <p:spPr>
            <a:xfrm flipV="1">
              <a:off x="5226879" y="3342388"/>
              <a:ext cx="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="" xmlns:a16="http://schemas.microsoft.com/office/drawing/2014/main" id="{4A7D1319-02EF-4F5E-BDBC-5E01E71DE8C2}"/>
                </a:ext>
              </a:extLst>
            </p:cNvPr>
            <p:cNvCxnSpPr/>
            <p:nvPr/>
          </p:nvCxnSpPr>
          <p:spPr>
            <a:xfrm flipV="1">
              <a:off x="7207831" y="1875288"/>
              <a:ext cx="0" cy="10216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3" name="Rectangle 142">
              <a:extLst>
                <a:ext uri="{FF2B5EF4-FFF2-40B4-BE49-F238E27FC236}">
                  <a16:creationId xmlns="" xmlns:a16="http://schemas.microsoft.com/office/drawing/2014/main" id="{C5CBE5BC-5382-49FD-9EB4-69C8986B79E0}"/>
                </a:ext>
              </a:extLst>
            </p:cNvPr>
            <p:cNvSpPr/>
            <p:nvPr/>
          </p:nvSpPr>
          <p:spPr>
            <a:xfrm>
              <a:off x="7017758" y="1511862"/>
              <a:ext cx="380148" cy="376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="" xmlns:a16="http://schemas.microsoft.com/office/drawing/2014/main" id="{871C3D70-FEC3-48CD-8922-C42D29722A4B}"/>
                </a:ext>
              </a:extLst>
            </p:cNvPr>
            <p:cNvSpPr/>
            <p:nvPr/>
          </p:nvSpPr>
          <p:spPr>
            <a:xfrm>
              <a:off x="7026477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="" xmlns:a16="http://schemas.microsoft.com/office/drawing/2014/main" id="{4B18668B-ECB9-4F19-B446-021796E1F665}"/>
                </a:ext>
              </a:extLst>
            </p:cNvPr>
            <p:cNvCxnSpPr>
              <a:stCxn id="144" idx="0"/>
              <a:endCxn id="129" idx="4"/>
            </p:cNvCxnSpPr>
            <p:nvPr/>
          </p:nvCxnSpPr>
          <p:spPr>
            <a:xfrm flipH="1" flipV="1">
              <a:off x="7207831" y="3342388"/>
              <a:ext cx="872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6" name="Rectangle 145">
              <a:extLst>
                <a:ext uri="{FF2B5EF4-FFF2-40B4-BE49-F238E27FC236}">
                  <a16:creationId xmlns="" xmlns:a16="http://schemas.microsoft.com/office/drawing/2014/main" id="{EC2BE69A-BBDE-407D-9ADA-62BF549FEAE4}"/>
                </a:ext>
              </a:extLst>
            </p:cNvPr>
            <p:cNvSpPr/>
            <p:nvPr/>
          </p:nvSpPr>
          <p:spPr>
            <a:xfrm>
              <a:off x="8426745" y="2461458"/>
              <a:ext cx="381891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7" name="Straight Connector 146">
              <a:extLst>
                <a:ext uri="{FF2B5EF4-FFF2-40B4-BE49-F238E27FC236}">
                  <a16:creationId xmlns="" xmlns:a16="http://schemas.microsoft.com/office/drawing/2014/main" id="{59207872-DF25-4ECA-BFB6-BCA77773C147}"/>
                </a:ext>
              </a:extLst>
            </p:cNvPr>
            <p:cNvCxnSpPr>
              <a:stCxn id="146" idx="1"/>
              <a:endCxn id="131" idx="6"/>
            </p:cNvCxnSpPr>
            <p:nvPr/>
          </p:nvCxnSpPr>
          <p:spPr>
            <a:xfrm flipH="1" flipV="1">
              <a:off x="8275035" y="2642333"/>
              <a:ext cx="151711" cy="669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8" name="Oval 147">
              <a:extLst>
                <a:ext uri="{FF2B5EF4-FFF2-40B4-BE49-F238E27FC236}">
                  <a16:creationId xmlns="" xmlns:a16="http://schemas.microsoft.com/office/drawing/2014/main" id="{8529132A-77CD-4A2E-B95D-8BB788C9B2B9}"/>
                </a:ext>
              </a:extLst>
            </p:cNvPr>
            <p:cNvSpPr/>
            <p:nvPr/>
          </p:nvSpPr>
          <p:spPr>
            <a:xfrm>
              <a:off x="5988919" y="2041091"/>
              <a:ext cx="381891" cy="2562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149" name="Oval 148">
              <a:extLst>
                <a:ext uri="{FF2B5EF4-FFF2-40B4-BE49-F238E27FC236}">
                  <a16:creationId xmlns="" xmlns:a16="http://schemas.microsoft.com/office/drawing/2014/main" id="{9F0F6E38-BE61-4F4A-8C0A-56A199E69F2F}"/>
                </a:ext>
              </a:extLst>
            </p:cNvPr>
            <p:cNvSpPr/>
            <p:nvPr/>
          </p:nvSpPr>
          <p:spPr>
            <a:xfrm>
              <a:off x="7497302" y="2243737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150" name="Oval 149">
              <a:extLst>
                <a:ext uri="{FF2B5EF4-FFF2-40B4-BE49-F238E27FC236}">
                  <a16:creationId xmlns="" xmlns:a16="http://schemas.microsoft.com/office/drawing/2014/main" id="{C602908D-84B3-4002-94D8-92E34329A73F}"/>
                </a:ext>
              </a:extLst>
            </p:cNvPr>
            <p:cNvSpPr/>
            <p:nvPr/>
          </p:nvSpPr>
          <p:spPr>
            <a:xfrm>
              <a:off x="5019368" y="2528449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151" name="Oval 150">
              <a:extLst>
                <a:ext uri="{FF2B5EF4-FFF2-40B4-BE49-F238E27FC236}">
                  <a16:creationId xmlns="" xmlns:a16="http://schemas.microsoft.com/office/drawing/2014/main" id="{2902A5F9-3426-4C8F-8DAD-0E044CF0E652}"/>
                </a:ext>
              </a:extLst>
            </p:cNvPr>
            <p:cNvSpPr/>
            <p:nvPr/>
          </p:nvSpPr>
          <p:spPr>
            <a:xfrm>
              <a:off x="7017758" y="2540173"/>
              <a:ext cx="380148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152" name="Oval 151">
              <a:extLst>
                <a:ext uri="{FF2B5EF4-FFF2-40B4-BE49-F238E27FC236}">
                  <a16:creationId xmlns="" xmlns:a16="http://schemas.microsoft.com/office/drawing/2014/main" id="{BC9BD550-5CD5-4DFD-9803-475879154FEA}"/>
                </a:ext>
              </a:extLst>
            </p:cNvPr>
            <p:cNvSpPr/>
            <p:nvPr/>
          </p:nvSpPr>
          <p:spPr>
            <a:xfrm>
              <a:off x="6027282" y="3081124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6</a:t>
              </a:r>
            </a:p>
          </p:txBody>
        </p:sp>
        <p:sp>
          <p:nvSpPr>
            <p:cNvPr id="153" name="Oval 152">
              <a:extLst>
                <a:ext uri="{FF2B5EF4-FFF2-40B4-BE49-F238E27FC236}">
                  <a16:creationId xmlns="" xmlns:a16="http://schemas.microsoft.com/office/drawing/2014/main" id="{DE9267C8-6E1E-4C1E-A24F-1C7143DA5DBD}"/>
                </a:ext>
              </a:extLst>
            </p:cNvPr>
            <p:cNvSpPr/>
            <p:nvPr/>
          </p:nvSpPr>
          <p:spPr>
            <a:xfrm>
              <a:off x="7533922" y="2791389"/>
              <a:ext cx="381891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43154" name="TextBox 153">
              <a:extLst>
                <a:ext uri="{FF2B5EF4-FFF2-40B4-BE49-F238E27FC236}">
                  <a16:creationId xmlns="" xmlns:a16="http://schemas.microsoft.com/office/drawing/2014/main" id="{29F20407-AD38-4E57-963C-249AB1B11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70274" y="1681197"/>
              <a:ext cx="838200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Routers</a:t>
              </a:r>
            </a:p>
          </p:txBody>
        </p:sp>
        <p:sp>
          <p:nvSpPr>
            <p:cNvPr id="43155" name="TextBox 154">
              <a:extLst>
                <a:ext uri="{FF2B5EF4-FFF2-40B4-BE49-F238E27FC236}">
                  <a16:creationId xmlns="" xmlns:a16="http://schemas.microsoft.com/office/drawing/2014/main" id="{538D7DEA-F174-44EC-A59C-955E9EFAA7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4662" y="3254802"/>
              <a:ext cx="1312412" cy="486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Hosts or local networks</a:t>
              </a:r>
            </a:p>
          </p:txBody>
        </p:sp>
        <p:sp>
          <p:nvSpPr>
            <p:cNvPr id="43156" name="TextBox 155">
              <a:extLst>
                <a:ext uri="{FF2B5EF4-FFF2-40B4-BE49-F238E27FC236}">
                  <a16:creationId xmlns="" xmlns:a16="http://schemas.microsoft.com/office/drawing/2014/main" id="{F2D6AEA4-94CC-4EE5-8A99-9091DACAAB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1471" y="1505520"/>
              <a:ext cx="656206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Links</a:t>
              </a:r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="" xmlns:a16="http://schemas.microsoft.com/office/drawing/2014/main" id="{EC4D0521-DC2D-4295-9E63-861C46E04FAF}"/>
                </a:ext>
              </a:extLst>
            </p:cNvPr>
            <p:cNvCxnSpPr>
              <a:endCxn id="43156" idx="2"/>
            </p:cNvCxnSpPr>
            <p:nvPr/>
          </p:nvCxnSpPr>
          <p:spPr>
            <a:xfrm flipV="1">
              <a:off x="6178992" y="1798248"/>
              <a:ext cx="0" cy="24284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="" xmlns:a16="http://schemas.microsoft.com/office/drawing/2014/main" id="{1EC011B8-8663-4210-8BF8-8F6E56061AE1}"/>
                </a:ext>
              </a:extLst>
            </p:cNvPr>
            <p:cNvCxnSpPr>
              <a:stCxn id="128" idx="7"/>
            </p:cNvCxnSpPr>
            <p:nvPr/>
          </p:nvCxnSpPr>
          <p:spPr>
            <a:xfrm flipV="1">
              <a:off x="7315947" y="1835093"/>
              <a:ext cx="807378" cy="199298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9" name="Straight Arrow Connector 158">
              <a:extLst>
                <a:ext uri="{FF2B5EF4-FFF2-40B4-BE49-F238E27FC236}">
                  <a16:creationId xmlns="" xmlns:a16="http://schemas.microsoft.com/office/drawing/2014/main" id="{4456AE61-F79B-42A7-BE1F-649D44D6D907}"/>
                </a:ext>
              </a:extLst>
            </p:cNvPr>
            <p:cNvCxnSpPr>
              <a:stCxn id="144" idx="3"/>
            </p:cNvCxnSpPr>
            <p:nvPr/>
          </p:nvCxnSpPr>
          <p:spPr>
            <a:xfrm flipV="1">
              <a:off x="7406624" y="3516565"/>
              <a:ext cx="509188" cy="147380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0" name="Straight Arrow Connector 159">
              <a:extLst>
                <a:ext uri="{FF2B5EF4-FFF2-40B4-BE49-F238E27FC236}">
                  <a16:creationId xmlns="" xmlns:a16="http://schemas.microsoft.com/office/drawing/2014/main" id="{764C93A9-0B71-4EDE-9F93-8F525BC52DC9}"/>
                </a:ext>
              </a:extLst>
            </p:cNvPr>
            <p:cNvCxnSpPr>
              <a:stCxn id="146" idx="2"/>
              <a:endCxn id="43155" idx="0"/>
            </p:cNvCxnSpPr>
            <p:nvPr/>
          </p:nvCxnSpPr>
          <p:spPr>
            <a:xfrm flipH="1">
              <a:off x="8381407" y="2836607"/>
              <a:ext cx="237156" cy="41869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3012" name="Group 160">
            <a:extLst>
              <a:ext uri="{FF2B5EF4-FFF2-40B4-BE49-F238E27FC236}">
                <a16:creationId xmlns="" xmlns:a16="http://schemas.microsoft.com/office/drawing/2014/main" id="{CD5E3305-0CB4-4F81-8080-8AF54100C91E}"/>
              </a:ext>
            </a:extLst>
          </p:cNvPr>
          <p:cNvGrpSpPr>
            <a:grpSpLocks/>
          </p:cNvGrpSpPr>
          <p:nvPr/>
        </p:nvGrpSpPr>
        <p:grpSpPr bwMode="auto">
          <a:xfrm>
            <a:off x="1944691" y="1774825"/>
            <a:ext cx="6588125" cy="1371600"/>
            <a:chOff x="0" y="0"/>
            <a:chExt cx="6880" cy="1632"/>
          </a:xfrm>
        </p:grpSpPr>
        <p:sp>
          <p:nvSpPr>
            <p:cNvPr id="43058" name="Rectangle 161">
              <a:extLst>
                <a:ext uri="{FF2B5EF4-FFF2-40B4-BE49-F238E27FC236}">
                  <a16:creationId xmlns="" xmlns:a16="http://schemas.microsoft.com/office/drawing/2014/main" id="{48FC6990-6B55-4DA9-8BDA-6843829C5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" y="9"/>
              <a:ext cx="142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A</a:t>
              </a:r>
            </a:p>
          </p:txBody>
        </p:sp>
        <p:sp>
          <p:nvSpPr>
            <p:cNvPr id="43059" name="Rectangle 162">
              <a:extLst>
                <a:ext uri="{FF2B5EF4-FFF2-40B4-BE49-F238E27FC236}">
                  <a16:creationId xmlns="" xmlns:a16="http://schemas.microsoft.com/office/drawing/2014/main" id="{7071A961-21BB-4EAE-BF24-ADCE6BA52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9"/>
              <a:ext cx="146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B</a:t>
              </a:r>
            </a:p>
          </p:txBody>
        </p:sp>
        <p:sp>
          <p:nvSpPr>
            <p:cNvPr id="43060" name="Rectangle 163">
              <a:extLst>
                <a:ext uri="{FF2B5EF4-FFF2-40B4-BE49-F238E27FC236}">
                  <a16:creationId xmlns="" xmlns:a16="http://schemas.microsoft.com/office/drawing/2014/main" id="{ED42A462-63AF-456E-86E0-90A9468F8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1" y="9"/>
              <a:ext cx="142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C</a:t>
              </a:r>
            </a:p>
          </p:txBody>
        </p:sp>
        <p:sp>
          <p:nvSpPr>
            <p:cNvPr id="43061" name="Rectangle 164">
              <a:extLst>
                <a:ext uri="{FF2B5EF4-FFF2-40B4-BE49-F238E27FC236}">
                  <a16:creationId xmlns="" xmlns:a16="http://schemas.microsoft.com/office/drawing/2014/main" id="{78489D7C-C33A-4AE6-B15C-E270886CC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2" name="Rectangle 165">
              <a:extLst>
                <a:ext uri="{FF2B5EF4-FFF2-40B4-BE49-F238E27FC236}">
                  <a16:creationId xmlns="" xmlns:a16="http://schemas.microsoft.com/office/drawing/2014/main" id="{89289DBE-C9AA-4699-904E-540361F31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3" name="Rectangle 166">
              <a:extLst>
                <a:ext uri="{FF2B5EF4-FFF2-40B4-BE49-F238E27FC236}">
                  <a16:creationId xmlns="" xmlns:a16="http://schemas.microsoft.com/office/drawing/2014/main" id="{96AA646E-C3B8-42B4-9719-9FD513F36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3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4" name="Rectangle 167">
              <a:extLst>
                <a:ext uri="{FF2B5EF4-FFF2-40B4-BE49-F238E27FC236}">
                  <a16:creationId xmlns="" xmlns:a16="http://schemas.microsoft.com/office/drawing/2014/main" id="{B847230D-742C-43C6-A73A-9924F9F8F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99"/>
              <a:ext cx="20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5" name="Rectangle 168">
              <a:extLst>
                <a:ext uri="{FF2B5EF4-FFF2-40B4-BE49-F238E27FC236}">
                  <a16:creationId xmlns="" xmlns:a16="http://schemas.microsoft.com/office/drawing/2014/main" id="{3D687C50-003F-478B-8EBA-50C609F2FB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6" name="Rectangle 169">
              <a:extLst>
                <a:ext uri="{FF2B5EF4-FFF2-40B4-BE49-F238E27FC236}">
                  <a16:creationId xmlns="" xmlns:a16="http://schemas.microsoft.com/office/drawing/2014/main" id="{8C137675-592F-4723-94F7-5874657213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3" y="299"/>
              <a:ext cx="379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7" name="Rectangle 170">
              <a:extLst>
                <a:ext uri="{FF2B5EF4-FFF2-40B4-BE49-F238E27FC236}">
                  <a16:creationId xmlns="" xmlns:a16="http://schemas.microsoft.com/office/drawing/2014/main" id="{53FE88DD-9320-4342-8DA4-5F335EBF4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6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8" name="Rectangle 171">
              <a:extLst>
                <a:ext uri="{FF2B5EF4-FFF2-40B4-BE49-F238E27FC236}">
                  <a16:creationId xmlns="" xmlns:a16="http://schemas.microsoft.com/office/drawing/2014/main" id="{7630A82C-2D86-4D86-9474-0CB3AE981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9" name="Rectangle 172">
              <a:extLst>
                <a:ext uri="{FF2B5EF4-FFF2-40B4-BE49-F238E27FC236}">
                  <a16:creationId xmlns="" xmlns:a16="http://schemas.microsoft.com/office/drawing/2014/main" id="{E14DD762-7479-4D35-B7E1-80375A102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70" name="Rectangle 173">
              <a:extLst>
                <a:ext uri="{FF2B5EF4-FFF2-40B4-BE49-F238E27FC236}">
                  <a16:creationId xmlns="" xmlns:a16="http://schemas.microsoft.com/office/drawing/2014/main" id="{D5316029-D6A7-494B-A801-4A0DBCAF7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71" name="Rectangle 174">
              <a:extLst>
                <a:ext uri="{FF2B5EF4-FFF2-40B4-BE49-F238E27FC236}">
                  <a16:creationId xmlns="" xmlns:a16="http://schemas.microsoft.com/office/drawing/2014/main" id="{63881B1D-5F3C-454A-8A5F-57A69C157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72" name="Rectangle 175">
              <a:extLst>
                <a:ext uri="{FF2B5EF4-FFF2-40B4-BE49-F238E27FC236}">
                  <a16:creationId xmlns="" xmlns:a16="http://schemas.microsoft.com/office/drawing/2014/main" id="{C3B32329-6590-40B5-947F-C0E69FA14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73" name="Rectangle 176">
              <a:extLst>
                <a:ext uri="{FF2B5EF4-FFF2-40B4-BE49-F238E27FC236}">
                  <a16:creationId xmlns="" xmlns:a16="http://schemas.microsoft.com/office/drawing/2014/main" id="{BC92FFD4-D40A-4357-A122-1DD6EBCB1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74" name="Rectangle 177">
              <a:extLst>
                <a:ext uri="{FF2B5EF4-FFF2-40B4-BE49-F238E27FC236}">
                  <a16:creationId xmlns="" xmlns:a16="http://schemas.microsoft.com/office/drawing/2014/main" id="{0A8F21CF-3F5F-44DC-B0C5-728C1A659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75" name="Rectangle 178">
              <a:extLst>
                <a:ext uri="{FF2B5EF4-FFF2-40B4-BE49-F238E27FC236}">
                  <a16:creationId xmlns="" xmlns:a16="http://schemas.microsoft.com/office/drawing/2014/main" id="{D0837BB2-3772-4040-9ACE-C3A57D9CD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534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76" name="Rectangle 179">
              <a:extLst>
                <a:ext uri="{FF2B5EF4-FFF2-40B4-BE49-F238E27FC236}">
                  <a16:creationId xmlns="" xmlns:a16="http://schemas.microsoft.com/office/drawing/2014/main" id="{9A659421-B726-42BF-85EF-1FA93F80F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7" name="Rectangle 180">
              <a:extLst>
                <a:ext uri="{FF2B5EF4-FFF2-40B4-BE49-F238E27FC236}">
                  <a16:creationId xmlns="" xmlns:a16="http://schemas.microsoft.com/office/drawing/2014/main" id="{D1C1D1F7-AF94-4C4D-B6B6-6FBE98620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8" name="Rectangle 181">
              <a:extLst>
                <a:ext uri="{FF2B5EF4-FFF2-40B4-BE49-F238E27FC236}">
                  <a16:creationId xmlns="" xmlns:a16="http://schemas.microsoft.com/office/drawing/2014/main" id="{3CAAB7BE-6D9A-45CB-A55C-CBBCF0094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79" name="Rectangle 182">
              <a:extLst>
                <a:ext uri="{FF2B5EF4-FFF2-40B4-BE49-F238E27FC236}">
                  <a16:creationId xmlns="" xmlns:a16="http://schemas.microsoft.com/office/drawing/2014/main" id="{FA6B993A-6EE2-4FB3-9DED-BB869C34E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0" name="Rectangle 183">
              <a:extLst>
                <a:ext uri="{FF2B5EF4-FFF2-40B4-BE49-F238E27FC236}">
                  <a16:creationId xmlns="" xmlns:a16="http://schemas.microsoft.com/office/drawing/2014/main" id="{91E5DEA6-D624-4E5B-9852-637D936B3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81" name="Rectangle 184">
              <a:extLst>
                <a:ext uri="{FF2B5EF4-FFF2-40B4-BE49-F238E27FC236}">
                  <a16:creationId xmlns="" xmlns:a16="http://schemas.microsoft.com/office/drawing/2014/main" id="{8B0A248E-350E-4A87-B3A6-B1EF17694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2" name="Rectangle 185">
              <a:extLst>
                <a:ext uri="{FF2B5EF4-FFF2-40B4-BE49-F238E27FC236}">
                  <a16:creationId xmlns="" xmlns:a16="http://schemas.microsoft.com/office/drawing/2014/main" id="{D2E0C1C3-9622-4C48-8EDA-1DDEFAAF4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3" name="Rectangle 186">
              <a:extLst>
                <a:ext uri="{FF2B5EF4-FFF2-40B4-BE49-F238E27FC236}">
                  <a16:creationId xmlns="" xmlns:a16="http://schemas.microsoft.com/office/drawing/2014/main" id="{915BC44F-9780-44B9-BE56-844712498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4" name="Rectangle 187">
              <a:extLst>
                <a:ext uri="{FF2B5EF4-FFF2-40B4-BE49-F238E27FC236}">
                  <a16:creationId xmlns="" xmlns:a16="http://schemas.microsoft.com/office/drawing/2014/main" id="{2AA498A9-D4E1-47DA-A389-6D17D20D6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5" name="Rectangle 188">
              <a:extLst>
                <a:ext uri="{FF2B5EF4-FFF2-40B4-BE49-F238E27FC236}">
                  <a16:creationId xmlns="" xmlns:a16="http://schemas.microsoft.com/office/drawing/2014/main" id="{512687D7-5046-49B3-8888-1433A07B7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86" name="Rectangle 189">
              <a:extLst>
                <a:ext uri="{FF2B5EF4-FFF2-40B4-BE49-F238E27FC236}">
                  <a16:creationId xmlns="" xmlns:a16="http://schemas.microsoft.com/office/drawing/2014/main" id="{AB309D04-7959-44B7-9EE6-8BD723B3E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87" name="Rectangle 190">
              <a:extLst>
                <a:ext uri="{FF2B5EF4-FFF2-40B4-BE49-F238E27FC236}">
                  <a16:creationId xmlns="" xmlns:a16="http://schemas.microsoft.com/office/drawing/2014/main" id="{E102E1B0-C1FA-45F4-9996-41795565E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88" name="Rectangle 191">
              <a:extLst>
                <a:ext uri="{FF2B5EF4-FFF2-40B4-BE49-F238E27FC236}">
                  <a16:creationId xmlns="" xmlns:a16="http://schemas.microsoft.com/office/drawing/2014/main" id="{994B9C46-6A83-4485-B771-6D0290792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89" name="Rectangle 192">
              <a:extLst>
                <a:ext uri="{FF2B5EF4-FFF2-40B4-BE49-F238E27FC236}">
                  <a16:creationId xmlns="" xmlns:a16="http://schemas.microsoft.com/office/drawing/2014/main" id="{3699A372-08BE-4055-A0D7-7C071C3AE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388"/>
              <a:ext cx="13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90" name="Rectangle 193">
              <a:extLst>
                <a:ext uri="{FF2B5EF4-FFF2-40B4-BE49-F238E27FC236}">
                  <a16:creationId xmlns="" xmlns:a16="http://schemas.microsoft.com/office/drawing/2014/main" id="{9337A0B6-1225-4543-83BB-1590D4BE3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1" name="Rectangle 194">
              <a:extLst>
                <a:ext uri="{FF2B5EF4-FFF2-40B4-BE49-F238E27FC236}">
                  <a16:creationId xmlns="" xmlns:a16="http://schemas.microsoft.com/office/drawing/2014/main" id="{069FB7E2-DF04-4580-B3D1-014BFC64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747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92" name="Rectangle 195">
              <a:extLst>
                <a:ext uri="{FF2B5EF4-FFF2-40B4-BE49-F238E27FC236}">
                  <a16:creationId xmlns="" xmlns:a16="http://schemas.microsoft.com/office/drawing/2014/main" id="{A30CB91D-E74C-4614-827E-EEED2C57E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3" name="Rectangle 196">
              <a:extLst>
                <a:ext uri="{FF2B5EF4-FFF2-40B4-BE49-F238E27FC236}">
                  <a16:creationId xmlns="" xmlns:a16="http://schemas.microsoft.com/office/drawing/2014/main" id="{4C027E64-EC84-40C2-B476-980AF5CC5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4" name="Rectangle 197">
              <a:extLst>
                <a:ext uri="{FF2B5EF4-FFF2-40B4-BE49-F238E27FC236}">
                  <a16:creationId xmlns="" xmlns:a16="http://schemas.microsoft.com/office/drawing/2014/main" id="{D150F348-D9F6-488F-B567-D16A22B17C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95" name="Rectangle 198">
              <a:extLst>
                <a:ext uri="{FF2B5EF4-FFF2-40B4-BE49-F238E27FC236}">
                  <a16:creationId xmlns="" xmlns:a16="http://schemas.microsoft.com/office/drawing/2014/main" id="{E113E456-F00D-465D-AEF3-91C179C56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6" name="Rectangle 199">
              <a:extLst>
                <a:ext uri="{FF2B5EF4-FFF2-40B4-BE49-F238E27FC236}">
                  <a16:creationId xmlns="" xmlns:a16="http://schemas.microsoft.com/office/drawing/2014/main" id="{73C0ADE9-8365-4670-B0C0-3E7D7F8B9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97" name="Rectangle 200">
              <a:extLst>
                <a:ext uri="{FF2B5EF4-FFF2-40B4-BE49-F238E27FC236}">
                  <a16:creationId xmlns="" xmlns:a16="http://schemas.microsoft.com/office/drawing/2014/main" id="{1188FB9E-15CE-40B9-BBDB-45464F53C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8" name="Rectangle 201">
              <a:extLst>
                <a:ext uri="{FF2B5EF4-FFF2-40B4-BE49-F238E27FC236}">
                  <a16:creationId xmlns="" xmlns:a16="http://schemas.microsoft.com/office/drawing/2014/main" id="{C27DE5FB-057F-46CE-A400-A107FDE59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9" name="Rectangle 202">
              <a:extLst>
                <a:ext uri="{FF2B5EF4-FFF2-40B4-BE49-F238E27FC236}">
                  <a16:creationId xmlns="" xmlns:a16="http://schemas.microsoft.com/office/drawing/2014/main" id="{223380FC-04A9-46F9-B245-1A2888AE6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00" name="Rectangle 203">
              <a:extLst>
                <a:ext uri="{FF2B5EF4-FFF2-40B4-BE49-F238E27FC236}">
                  <a16:creationId xmlns="" xmlns:a16="http://schemas.microsoft.com/office/drawing/2014/main" id="{315FAAAB-A611-46A2-A093-718DF83EE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101" name="Rectangle 204">
              <a:extLst>
                <a:ext uri="{FF2B5EF4-FFF2-40B4-BE49-F238E27FC236}">
                  <a16:creationId xmlns="" xmlns:a16="http://schemas.microsoft.com/office/drawing/2014/main" id="{B2C18CA2-2381-4B89-B02B-4DA507D64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102" name="Rectangle 205">
              <a:extLst>
                <a:ext uri="{FF2B5EF4-FFF2-40B4-BE49-F238E27FC236}">
                  <a16:creationId xmlns="" xmlns:a16="http://schemas.microsoft.com/office/drawing/2014/main" id="{82E28F4E-5D60-4DF6-A5D5-BE621AD4E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103" name="Rectangle 206">
              <a:extLst>
                <a:ext uri="{FF2B5EF4-FFF2-40B4-BE49-F238E27FC236}">
                  <a16:creationId xmlns="" xmlns:a16="http://schemas.microsoft.com/office/drawing/2014/main" id="{8780319C-D469-486B-9DD2-00D816B40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104" name="Rectangle 207">
              <a:extLst>
                <a:ext uri="{FF2B5EF4-FFF2-40B4-BE49-F238E27FC236}">
                  <a16:creationId xmlns="" xmlns:a16="http://schemas.microsoft.com/office/drawing/2014/main" id="{45A03E88-67DE-486A-B701-B88F6EAAB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105" name="Rectangle 208">
              <a:extLst>
                <a:ext uri="{FF2B5EF4-FFF2-40B4-BE49-F238E27FC236}">
                  <a16:creationId xmlns="" xmlns:a16="http://schemas.microsoft.com/office/drawing/2014/main" id="{2583CBDA-7D8E-4C40-BEB0-891510EBE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6" name="Rectangle 209">
              <a:extLst>
                <a:ext uri="{FF2B5EF4-FFF2-40B4-BE49-F238E27FC236}">
                  <a16:creationId xmlns="" xmlns:a16="http://schemas.microsoft.com/office/drawing/2014/main" id="{634B0D33-92B7-4225-A271-729DB57B4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7" name="Rectangle 210">
              <a:extLst>
                <a:ext uri="{FF2B5EF4-FFF2-40B4-BE49-F238E27FC236}">
                  <a16:creationId xmlns="" xmlns:a16="http://schemas.microsoft.com/office/drawing/2014/main" id="{D92321D1-D895-4043-9F9D-B0AEAE0F4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961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108" name="Rectangle 211">
              <a:extLst>
                <a:ext uri="{FF2B5EF4-FFF2-40B4-BE49-F238E27FC236}">
                  <a16:creationId xmlns="" xmlns:a16="http://schemas.microsoft.com/office/drawing/2014/main" id="{3B3F9069-5B90-498E-869F-FC7E07F2E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09" name="Rectangle 212">
              <a:extLst>
                <a:ext uri="{FF2B5EF4-FFF2-40B4-BE49-F238E27FC236}">
                  <a16:creationId xmlns="" xmlns:a16="http://schemas.microsoft.com/office/drawing/2014/main" id="{3563F5C0-D305-403D-9180-0D2C91A23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10" name="Rectangle 213">
              <a:extLst>
                <a:ext uri="{FF2B5EF4-FFF2-40B4-BE49-F238E27FC236}">
                  <a16:creationId xmlns="" xmlns:a16="http://schemas.microsoft.com/office/drawing/2014/main" id="{002BC947-4008-4230-A435-3FCAB4E38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1" name="Rectangle 214">
              <a:extLst>
                <a:ext uri="{FF2B5EF4-FFF2-40B4-BE49-F238E27FC236}">
                  <a16:creationId xmlns="" xmlns:a16="http://schemas.microsoft.com/office/drawing/2014/main" id="{CF49712E-C550-4CF8-A847-45A8C9400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12" name="Rectangle 215">
              <a:extLst>
                <a:ext uri="{FF2B5EF4-FFF2-40B4-BE49-F238E27FC236}">
                  <a16:creationId xmlns="" xmlns:a16="http://schemas.microsoft.com/office/drawing/2014/main" id="{FC734399-FDE5-4765-85DB-4BFC89136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113" name="Rectangle 216">
              <a:extLst>
                <a:ext uri="{FF2B5EF4-FFF2-40B4-BE49-F238E27FC236}">
                  <a16:creationId xmlns="" xmlns:a16="http://schemas.microsoft.com/office/drawing/2014/main" id="{6B8CBFEA-D33E-472D-8B15-F865DF900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4" name="Rectangle 217">
              <a:extLst>
                <a:ext uri="{FF2B5EF4-FFF2-40B4-BE49-F238E27FC236}">
                  <a16:creationId xmlns="" xmlns:a16="http://schemas.microsoft.com/office/drawing/2014/main" id="{4F0CE498-C55F-49BA-A617-69C661848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grpSp>
          <p:nvGrpSpPr>
            <p:cNvPr id="43115" name="Group 218">
              <a:extLst>
                <a:ext uri="{FF2B5EF4-FFF2-40B4-BE49-F238E27FC236}">
                  <a16:creationId xmlns="" xmlns:a16="http://schemas.microsoft.com/office/drawing/2014/main" id="{3136257C-CE03-4F33-8C3A-1427D010C5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"/>
              <a:ext cx="2000" cy="1604"/>
              <a:chOff x="0" y="0"/>
              <a:chExt cx="2000" cy="1604"/>
            </a:xfrm>
          </p:grpSpPr>
          <p:sp>
            <p:nvSpPr>
              <p:cNvPr id="43124" name="Line 116">
                <a:extLst>
                  <a:ext uri="{FF2B5EF4-FFF2-40B4-BE49-F238E27FC236}">
                    <a16:creationId xmlns="" xmlns:a16="http://schemas.microsoft.com/office/drawing/2014/main" id="{2EE3CB3F-6C01-4984-AACB-6B4315B17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5" name="Line 117">
                <a:extLst>
                  <a:ext uri="{FF2B5EF4-FFF2-40B4-BE49-F238E27FC236}">
                    <a16:creationId xmlns="" xmlns:a16="http://schemas.microsoft.com/office/drawing/2014/main" id="{061C3272-7587-4421-A02D-1147E48FEC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6" name="Line 118">
                <a:extLst>
                  <a:ext uri="{FF2B5EF4-FFF2-40B4-BE49-F238E27FC236}">
                    <a16:creationId xmlns="" xmlns:a16="http://schemas.microsoft.com/office/drawing/2014/main" id="{0F00D274-500F-497F-B4CA-4479B623D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6" name="Group 219">
              <a:extLst>
                <a:ext uri="{FF2B5EF4-FFF2-40B4-BE49-F238E27FC236}">
                  <a16:creationId xmlns="" xmlns:a16="http://schemas.microsoft.com/office/drawing/2014/main" id="{0B3174E8-6741-4DC6-9F91-BE7E95BAFE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9" y="7"/>
              <a:ext cx="2001" cy="1604"/>
              <a:chOff x="0" y="0"/>
              <a:chExt cx="2000" cy="1604"/>
            </a:xfrm>
          </p:grpSpPr>
          <p:sp>
            <p:nvSpPr>
              <p:cNvPr id="43121" name="Line 120">
                <a:extLst>
                  <a:ext uri="{FF2B5EF4-FFF2-40B4-BE49-F238E27FC236}">
                    <a16:creationId xmlns="" xmlns:a16="http://schemas.microsoft.com/office/drawing/2014/main" id="{FA5A2791-494A-4B4C-9411-9083A10594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2" name="Line 121">
                <a:extLst>
                  <a:ext uri="{FF2B5EF4-FFF2-40B4-BE49-F238E27FC236}">
                    <a16:creationId xmlns="" xmlns:a16="http://schemas.microsoft.com/office/drawing/2014/main" id="{D646A264-FEAA-4A97-B8E1-A8DC1B5A41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3" name="Line 122">
                <a:extLst>
                  <a:ext uri="{FF2B5EF4-FFF2-40B4-BE49-F238E27FC236}">
                    <a16:creationId xmlns="" xmlns:a16="http://schemas.microsoft.com/office/drawing/2014/main" id="{C3A6A182-BC88-4A3B-8173-4BE40D8875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7" name="Group 220">
              <a:extLst>
                <a:ext uri="{FF2B5EF4-FFF2-40B4-BE49-F238E27FC236}">
                  <a16:creationId xmlns="" xmlns:a16="http://schemas.microsoft.com/office/drawing/2014/main" id="{4B197C56-850A-4858-B49C-FA4DBCFD9D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9" y="0"/>
              <a:ext cx="2001" cy="1604"/>
              <a:chOff x="0" y="0"/>
              <a:chExt cx="2000" cy="1604"/>
            </a:xfrm>
          </p:grpSpPr>
          <p:sp>
            <p:nvSpPr>
              <p:cNvPr id="43118" name="Line 124">
                <a:extLst>
                  <a:ext uri="{FF2B5EF4-FFF2-40B4-BE49-F238E27FC236}">
                    <a16:creationId xmlns="" xmlns:a16="http://schemas.microsoft.com/office/drawing/2014/main" id="{5C89DD1C-7C13-49C3-A223-330027DB56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19" name="Line 125">
                <a:extLst>
                  <a:ext uri="{FF2B5EF4-FFF2-40B4-BE49-F238E27FC236}">
                    <a16:creationId xmlns="" xmlns:a16="http://schemas.microsoft.com/office/drawing/2014/main" id="{EC7688B6-148E-4EFD-8B09-E8EF5F75A8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0" name="Line 126">
                <a:extLst>
                  <a:ext uri="{FF2B5EF4-FFF2-40B4-BE49-F238E27FC236}">
                    <a16:creationId xmlns="" xmlns:a16="http://schemas.microsoft.com/office/drawing/2014/main" id="{E18D29E3-9F81-402B-8B7C-FF1221DEB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grpSp>
        <p:nvGrpSpPr>
          <p:cNvPr id="43013" name="Group 231">
            <a:extLst>
              <a:ext uri="{FF2B5EF4-FFF2-40B4-BE49-F238E27FC236}">
                <a16:creationId xmlns="" xmlns:a16="http://schemas.microsoft.com/office/drawing/2014/main" id="{AC1AC588-58BF-45DC-B888-9C7E12364FAD}"/>
              </a:ext>
            </a:extLst>
          </p:cNvPr>
          <p:cNvGrpSpPr>
            <a:grpSpLocks/>
          </p:cNvGrpSpPr>
          <p:nvPr/>
        </p:nvGrpSpPr>
        <p:grpSpPr bwMode="auto">
          <a:xfrm>
            <a:off x="1836741" y="4630741"/>
            <a:ext cx="4573587" cy="1538287"/>
            <a:chOff x="0" y="0"/>
            <a:chExt cx="5096" cy="1863"/>
          </a:xfrm>
        </p:grpSpPr>
        <p:sp>
          <p:nvSpPr>
            <p:cNvPr id="43014" name="Rectangle 232">
              <a:extLst>
                <a:ext uri="{FF2B5EF4-FFF2-40B4-BE49-F238E27FC236}">
                  <a16:creationId xmlns="" xmlns:a16="http://schemas.microsoft.com/office/drawing/2014/main" id="{96C7FAEB-0466-4976-9070-A6E7113BB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" y="29"/>
              <a:ext cx="14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D</a:t>
              </a:r>
            </a:p>
          </p:txBody>
        </p:sp>
        <p:sp>
          <p:nvSpPr>
            <p:cNvPr id="43015" name="Rectangle 233">
              <a:extLst>
                <a:ext uri="{FF2B5EF4-FFF2-40B4-BE49-F238E27FC236}">
                  <a16:creationId xmlns="" xmlns:a16="http://schemas.microsoft.com/office/drawing/2014/main" id="{D28B69FE-8DC7-4077-966A-65B266EAD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9"/>
              <a:ext cx="146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E</a:t>
              </a:r>
            </a:p>
          </p:txBody>
        </p:sp>
        <p:sp>
          <p:nvSpPr>
            <p:cNvPr id="43016" name="Rectangle 234">
              <a:extLst>
                <a:ext uri="{FF2B5EF4-FFF2-40B4-BE49-F238E27FC236}">
                  <a16:creationId xmlns="" xmlns:a16="http://schemas.microsoft.com/office/drawing/2014/main" id="{63E8D385-49B2-41C8-A9C5-F77EB4E3B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17" name="Rectangle 235">
              <a:extLst>
                <a:ext uri="{FF2B5EF4-FFF2-40B4-BE49-F238E27FC236}">
                  <a16:creationId xmlns="" xmlns:a16="http://schemas.microsoft.com/office/drawing/2014/main" id="{C9478F0F-A855-424F-9486-B3C565075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346"/>
              <a:ext cx="40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18" name="Rectangle 236">
              <a:extLst>
                <a:ext uri="{FF2B5EF4-FFF2-40B4-BE49-F238E27FC236}">
                  <a16:creationId xmlns="" xmlns:a16="http://schemas.microsoft.com/office/drawing/2014/main" id="{56167740-9AAB-468E-A1BE-071912783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4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19" name="Rectangle 237">
              <a:extLst>
                <a:ext uri="{FF2B5EF4-FFF2-40B4-BE49-F238E27FC236}">
                  <a16:creationId xmlns="" xmlns:a16="http://schemas.microsoft.com/office/drawing/2014/main" id="{7292C72F-78A7-41B4-89DF-91286DEAE6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20" name="Rectangle 238">
              <a:extLst>
                <a:ext uri="{FF2B5EF4-FFF2-40B4-BE49-F238E27FC236}">
                  <a16:creationId xmlns="" xmlns:a16="http://schemas.microsoft.com/office/drawing/2014/main" id="{F15C8791-44DA-42FB-9B61-D4D5291E3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346"/>
              <a:ext cx="40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21" name="Rectangle 239">
              <a:extLst>
                <a:ext uri="{FF2B5EF4-FFF2-40B4-BE49-F238E27FC236}">
                  <a16:creationId xmlns="" xmlns:a16="http://schemas.microsoft.com/office/drawing/2014/main" id="{C1EF1C51-12F4-4B4C-A4BC-E71E2224D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3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22" name="Rectangle 240">
              <a:extLst>
                <a:ext uri="{FF2B5EF4-FFF2-40B4-BE49-F238E27FC236}">
                  <a16:creationId xmlns="" xmlns:a16="http://schemas.microsoft.com/office/drawing/2014/main" id="{B1307BD2-0DAE-4784-83E6-7D409163A4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23" name="Rectangle 241">
              <a:extLst>
                <a:ext uri="{FF2B5EF4-FFF2-40B4-BE49-F238E27FC236}">
                  <a16:creationId xmlns="" xmlns:a16="http://schemas.microsoft.com/office/drawing/2014/main" id="{072F7241-8921-44D9-88BD-993B6BD88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24" name="Rectangle 242">
              <a:extLst>
                <a:ext uri="{FF2B5EF4-FFF2-40B4-BE49-F238E27FC236}">
                  <a16:creationId xmlns="" xmlns:a16="http://schemas.microsoft.com/office/drawing/2014/main" id="{65FA9921-7F56-4B7A-8067-21F4A263E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25" name="Rectangle 243">
              <a:extLst>
                <a:ext uri="{FF2B5EF4-FFF2-40B4-BE49-F238E27FC236}">
                  <a16:creationId xmlns="" xmlns:a16="http://schemas.microsoft.com/office/drawing/2014/main" id="{258B1FA1-36E9-4705-8EEC-1811D1994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26" name="Rectangle 244">
              <a:extLst>
                <a:ext uri="{FF2B5EF4-FFF2-40B4-BE49-F238E27FC236}">
                  <a16:creationId xmlns="" xmlns:a16="http://schemas.microsoft.com/office/drawing/2014/main" id="{EE9BCCF7-0007-4448-B657-2DA54E369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27" name="Rectangle 245">
              <a:extLst>
                <a:ext uri="{FF2B5EF4-FFF2-40B4-BE49-F238E27FC236}">
                  <a16:creationId xmlns="" xmlns:a16="http://schemas.microsoft.com/office/drawing/2014/main" id="{17AC8BF2-2067-432B-9A15-7A7413BBC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8" name="Rectangle 246">
              <a:extLst>
                <a:ext uri="{FF2B5EF4-FFF2-40B4-BE49-F238E27FC236}">
                  <a16:creationId xmlns="" xmlns:a16="http://schemas.microsoft.com/office/drawing/2014/main" id="{1C401D47-AEA8-4A04-B7DC-60BA19940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9" name="Rectangle 247">
              <a:extLst>
                <a:ext uri="{FF2B5EF4-FFF2-40B4-BE49-F238E27FC236}">
                  <a16:creationId xmlns="" xmlns:a16="http://schemas.microsoft.com/office/drawing/2014/main" id="{976141F1-2451-4531-B715-8F73459FA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0" name="Rectangle 248">
              <a:extLst>
                <a:ext uri="{FF2B5EF4-FFF2-40B4-BE49-F238E27FC236}">
                  <a16:creationId xmlns="" xmlns:a16="http://schemas.microsoft.com/office/drawing/2014/main" id="{FB910C27-A13F-4852-A710-37F233BCF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1326"/>
              <a:ext cx="44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31" name="Rectangle 249">
              <a:extLst>
                <a:ext uri="{FF2B5EF4-FFF2-40B4-BE49-F238E27FC236}">
                  <a16:creationId xmlns="" xmlns:a16="http://schemas.microsoft.com/office/drawing/2014/main" id="{3678D33B-001B-4B33-AAAD-E2696010F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2" name="Rectangle 250">
              <a:extLst>
                <a:ext uri="{FF2B5EF4-FFF2-40B4-BE49-F238E27FC236}">
                  <a16:creationId xmlns="" xmlns:a16="http://schemas.microsoft.com/office/drawing/2014/main" id="{C78E12A8-8EEB-468B-8D72-51B738F6E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3" name="Rectangle 251">
              <a:extLst>
                <a:ext uri="{FF2B5EF4-FFF2-40B4-BE49-F238E27FC236}">
                  <a16:creationId xmlns="" xmlns:a16="http://schemas.microsoft.com/office/drawing/2014/main" id="{8F38012D-4FE7-4494-B485-61B5C42A6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4" name="Rectangle 252">
              <a:extLst>
                <a:ext uri="{FF2B5EF4-FFF2-40B4-BE49-F238E27FC236}">
                  <a16:creationId xmlns="" xmlns:a16="http://schemas.microsoft.com/office/drawing/2014/main" id="{06B9F9F9-5FAF-43B2-BB0F-940F4F0B2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5" name="Rectangle 253">
              <a:extLst>
                <a:ext uri="{FF2B5EF4-FFF2-40B4-BE49-F238E27FC236}">
                  <a16:creationId xmlns="" xmlns:a16="http://schemas.microsoft.com/office/drawing/2014/main" id="{B14B4AA4-4417-4962-9522-732B6E949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36" name="Rectangle 254">
              <a:extLst>
                <a:ext uri="{FF2B5EF4-FFF2-40B4-BE49-F238E27FC236}">
                  <a16:creationId xmlns="" xmlns:a16="http://schemas.microsoft.com/office/drawing/2014/main" id="{D43F49E9-0ADB-4C05-A2B8-46A206B4D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7" name="Rectangle 255">
              <a:extLst>
                <a:ext uri="{FF2B5EF4-FFF2-40B4-BE49-F238E27FC236}">
                  <a16:creationId xmlns="" xmlns:a16="http://schemas.microsoft.com/office/drawing/2014/main" id="{05241BBD-4748-4CBF-88FB-6D4AAA210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38" name="Rectangle 256">
              <a:extLst>
                <a:ext uri="{FF2B5EF4-FFF2-40B4-BE49-F238E27FC236}">
                  <a16:creationId xmlns="" xmlns:a16="http://schemas.microsoft.com/office/drawing/2014/main" id="{57305D26-E5D8-4F68-89F5-023300EE8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39" name="Rectangle 257">
              <a:extLst>
                <a:ext uri="{FF2B5EF4-FFF2-40B4-BE49-F238E27FC236}">
                  <a16:creationId xmlns="" xmlns:a16="http://schemas.microsoft.com/office/drawing/2014/main" id="{D1BE71A8-9568-459B-90BC-C4E0599B7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40" name="Rectangle 258">
              <a:extLst>
                <a:ext uri="{FF2B5EF4-FFF2-40B4-BE49-F238E27FC236}">
                  <a16:creationId xmlns="" xmlns:a16="http://schemas.microsoft.com/office/drawing/2014/main" id="{40DAA23E-713E-4031-A70F-BDC84AC20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41" name="Rectangle 259">
              <a:extLst>
                <a:ext uri="{FF2B5EF4-FFF2-40B4-BE49-F238E27FC236}">
                  <a16:creationId xmlns="" xmlns:a16="http://schemas.microsoft.com/office/drawing/2014/main" id="{043A2C1C-172C-484F-BA31-A0485231B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42" name="Rectangle 260">
              <a:extLst>
                <a:ext uri="{FF2B5EF4-FFF2-40B4-BE49-F238E27FC236}">
                  <a16:creationId xmlns="" xmlns:a16="http://schemas.microsoft.com/office/drawing/2014/main" id="{4D5B2C4F-8075-4BAA-A54F-DC7D6CDBF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3" name="Rectangle 261">
              <a:extLst>
                <a:ext uri="{FF2B5EF4-FFF2-40B4-BE49-F238E27FC236}">
                  <a16:creationId xmlns="" xmlns:a16="http://schemas.microsoft.com/office/drawing/2014/main" id="{568B54BD-85E0-43FA-83E3-0D3B4D7D3C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4" name="Rectangle 262">
              <a:extLst>
                <a:ext uri="{FF2B5EF4-FFF2-40B4-BE49-F238E27FC236}">
                  <a16:creationId xmlns="" xmlns:a16="http://schemas.microsoft.com/office/drawing/2014/main" id="{B71A2317-A4E4-4C37-9A7D-C862E15DC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045" name="Rectangle 263">
              <a:extLst>
                <a:ext uri="{FF2B5EF4-FFF2-40B4-BE49-F238E27FC236}">
                  <a16:creationId xmlns="" xmlns:a16="http://schemas.microsoft.com/office/drawing/2014/main" id="{0B15E5BA-BDF0-4253-9EB1-81B407B21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46" name="Rectangle 264">
              <a:extLst>
                <a:ext uri="{FF2B5EF4-FFF2-40B4-BE49-F238E27FC236}">
                  <a16:creationId xmlns="" xmlns:a16="http://schemas.microsoft.com/office/drawing/2014/main" id="{2347242D-9CE3-4DBB-A04F-1C37A6A2B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1565"/>
              <a:ext cx="445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47" name="Rectangle 265">
              <a:extLst>
                <a:ext uri="{FF2B5EF4-FFF2-40B4-BE49-F238E27FC236}">
                  <a16:creationId xmlns="" xmlns:a16="http://schemas.microsoft.com/office/drawing/2014/main" id="{0991E433-800B-4CEA-8FC5-87E9CF097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48" name="Rectangle 266">
              <a:extLst>
                <a:ext uri="{FF2B5EF4-FFF2-40B4-BE49-F238E27FC236}">
                  <a16:creationId xmlns="" xmlns:a16="http://schemas.microsoft.com/office/drawing/2014/main" id="{AAA99840-5194-49A6-BA4D-81C7BD8C4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49" name="Rectangle 267">
              <a:extLst>
                <a:ext uri="{FF2B5EF4-FFF2-40B4-BE49-F238E27FC236}">
                  <a16:creationId xmlns="" xmlns:a16="http://schemas.microsoft.com/office/drawing/2014/main" id="{46DF3F64-E7A5-4F5B-AD8B-18118E7B0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0" name="Rectangle 268">
              <a:extLst>
                <a:ext uri="{FF2B5EF4-FFF2-40B4-BE49-F238E27FC236}">
                  <a16:creationId xmlns="" xmlns:a16="http://schemas.microsoft.com/office/drawing/2014/main" id="{F64A34AC-3A30-4FD2-A01E-DB996B77F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1" name="Rectangle 269">
              <a:extLst>
                <a:ext uri="{FF2B5EF4-FFF2-40B4-BE49-F238E27FC236}">
                  <a16:creationId xmlns="" xmlns:a16="http://schemas.microsoft.com/office/drawing/2014/main" id="{E9384C35-7921-484D-9680-59E61D8A0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52" name="Line 51">
              <a:extLst>
                <a:ext uri="{FF2B5EF4-FFF2-40B4-BE49-F238E27FC236}">
                  <a16:creationId xmlns="" xmlns:a16="http://schemas.microsoft.com/office/drawing/2014/main" id="{3D5FEBB5-61D4-4A45-B710-D936520D35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" y="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3" name="Line 52">
              <a:extLst>
                <a:ext uri="{FF2B5EF4-FFF2-40B4-BE49-F238E27FC236}">
                  <a16:creationId xmlns="" xmlns:a16="http://schemas.microsoft.com/office/drawing/2014/main" id="{38D6D60A-DCB2-4693-B8C9-E0B2BC3F14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3"/>
              <a:ext cx="234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4" name="Line 53">
              <a:extLst>
                <a:ext uri="{FF2B5EF4-FFF2-40B4-BE49-F238E27FC236}">
                  <a16:creationId xmlns="" xmlns:a16="http://schemas.microsoft.com/office/drawing/2014/main" id="{67246667-A1B6-4B41-8E2A-D621605C1F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" y="596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5" name="Line 54">
              <a:extLst>
                <a:ext uri="{FF2B5EF4-FFF2-40B4-BE49-F238E27FC236}">
                  <a16:creationId xmlns="" xmlns:a16="http://schemas.microsoft.com/office/drawing/2014/main" id="{42A02553-8B38-45B7-BDD8-495F529336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60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6" name="Line 55">
              <a:extLst>
                <a:ext uri="{FF2B5EF4-FFF2-40B4-BE49-F238E27FC236}">
                  <a16:creationId xmlns="" xmlns:a16="http://schemas.microsoft.com/office/drawing/2014/main" id="{2EF0EE87-0A9C-49EF-9F98-9E116B8253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818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7" name="Line 56">
              <a:extLst>
                <a:ext uri="{FF2B5EF4-FFF2-40B4-BE49-F238E27FC236}">
                  <a16:creationId xmlns="" xmlns:a16="http://schemas.microsoft.com/office/drawing/2014/main" id="{5235BBA3-B28C-4ABE-A248-E9D8CDB11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1822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7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="" xmlns:a16="http://schemas.microsoft.com/office/drawing/2014/main" id="{BD3CFF48-5A44-4CBD-8445-4B6479EBB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dirty="0"/>
              <a:t>Distance Vector Algorithm – </a:t>
            </a:r>
            <a:br>
              <a:rPr lang="en-US" altLang="en-US" sz="3600" dirty="0"/>
            </a:br>
            <a:r>
              <a:rPr lang="en-US" altLang="en-US" sz="3600" dirty="0"/>
              <a:t>Updating the Connectivity Information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="" xmlns:a16="http://schemas.microsoft.com/office/drawing/2014/main" id="{52F7E8F6-9A89-40C4-A98F-70D49DDDB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610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Connectivity is updated by exchanging routing table</a:t>
            </a:r>
          </a:p>
          <a:p>
            <a:pPr lvl="3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0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Router Information Protocol (RIP) is used for sending update messages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Send routing table to neighboring routers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800" dirty="0"/>
              <a:t>Periodically, or when local table changes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When a neighbor’s routing table is received:</a:t>
            </a:r>
          </a:p>
          <a:p>
            <a:pPr marL="0" indent="0" eaLnBrk="1" hangingPunct="1">
              <a:spcBef>
                <a:spcPts val="800"/>
              </a:spcBef>
              <a:buClr>
                <a:srgbClr val="808080"/>
              </a:buClr>
              <a:buSzPct val="123000"/>
              <a:buNone/>
              <a:defRPr/>
            </a:pPr>
            <a:endParaRPr 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8128B01E-F205-411B-BB26-454F9F175567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3962400"/>
          <a:ext cx="8382000" cy="17414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5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62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857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If</a:t>
                      </a:r>
                      <a:r>
                        <a:rPr lang="en-US" sz="1400" baseline="0" dirty="0"/>
                        <a:t> the r</a:t>
                      </a:r>
                      <a:r>
                        <a:rPr lang="en-US" sz="1400" dirty="0"/>
                        <a:t>eceived routing table …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Updates to the local routing</a:t>
                      </a:r>
                      <a:r>
                        <a:rPr lang="en-US" sz="1400" baseline="0" dirty="0"/>
                        <a:t> table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807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Has a new destination that is not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ym typeface="Wingdings" pitchFamily="2" charset="2"/>
                        </a:rPr>
                        <a:t>Update the Cost and Link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9991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itchFamily="2" charset="2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Has a better-cost route to a destination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>
                        <a:sym typeface="Wingdings" pitchFamily="2" charset="2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ym typeface="Wingdings" pitchFamily="2" charset="2"/>
                        </a:rPr>
                        <a:t>Update the Cost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096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Has a more recent information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Update the Cost and Link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99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="" xmlns:a16="http://schemas.microsoft.com/office/drawing/2014/main" id="{EC66EAD7-2120-4F32-B0AC-38212740D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463"/>
            <a:ext cx="9144000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35280" anchor="ctr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C41230"/>
                </a:solidFill>
              </a:rPr>
              <a:t>Pseudocode for RIP</a:t>
            </a:r>
          </a:p>
        </p:txBody>
      </p:sp>
      <p:sp>
        <p:nvSpPr>
          <p:cNvPr id="45059" name="Text Box 2">
            <a:extLst>
              <a:ext uri="{FF2B5EF4-FFF2-40B4-BE49-F238E27FC236}">
                <a16:creationId xmlns="" xmlns:a16="http://schemas.microsoft.com/office/drawing/2014/main" id="{1C18E44C-FA8B-442E-B3BC-5F2CECA1E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5060" name="Text Box 3">
            <a:extLst>
              <a:ext uri="{FF2B5EF4-FFF2-40B4-BE49-F238E27FC236}">
                <a16:creationId xmlns="" xmlns:a16="http://schemas.microsoft.com/office/drawing/2014/main" id="{0BC73497-46CA-4E59-AD48-53D1FB205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09" name="Rectangle 4">
            <a:extLst>
              <a:ext uri="{FF2B5EF4-FFF2-40B4-BE49-F238E27FC236}">
                <a16:creationId xmlns="" xmlns:a16="http://schemas.microsoft.com/office/drawing/2014/main" id="{48D026DB-3E5E-4F3D-8A93-639EEA64B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08088"/>
            <a:ext cx="8737600" cy="496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57960" bIns="0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None/>
            </a:pP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Send: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Each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seconds or when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changes, send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on each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non-faulty outgoing link</a:t>
            </a:r>
            <a:endParaRPr lang="en-US" alt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ts val="500"/>
              </a:spcBef>
              <a:buNone/>
            </a:pPr>
            <a:endParaRPr lang="en-US" alt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Receive: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Whenever a routing table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is received on link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for all rows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in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!=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+ 1;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// Update cost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Update next-hop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is not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add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to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add new destination to 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Tl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else for all rows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Rl.destination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solidFill>
                  <a:srgbClr val="0047FF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&lt; </a:t>
            </a:r>
            <a:r>
              <a:rPr lang="en-US" altLang="en-US" sz="1600" dirty="0" err="1">
                <a:solidFill>
                  <a:srgbClr val="0047FF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: remote node has better route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</a:t>
            </a:r>
            <a:r>
              <a:rPr lang="en-US" altLang="en-US" sz="1600" i="1" dirty="0" err="1">
                <a:solidFill>
                  <a:srgbClr val="0047FF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 = n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: information is more recent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&lt;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OR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=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Rr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}</a:t>
            </a:r>
          </a:p>
        </p:txBody>
      </p:sp>
      <p:grpSp>
        <p:nvGrpSpPr>
          <p:cNvPr id="45062" name="Group 276">
            <a:extLst>
              <a:ext uri="{FF2B5EF4-FFF2-40B4-BE49-F238E27FC236}">
                <a16:creationId xmlns="" xmlns:a16="http://schemas.microsoft.com/office/drawing/2014/main" id="{47F6E235-6CE8-4483-89CD-BE9B45DD58F7}"/>
              </a:ext>
            </a:extLst>
          </p:cNvPr>
          <p:cNvGrpSpPr>
            <a:grpSpLocks/>
          </p:cNvGrpSpPr>
          <p:nvPr/>
        </p:nvGrpSpPr>
        <p:grpSpPr bwMode="auto">
          <a:xfrm>
            <a:off x="8580438" y="1527178"/>
            <a:ext cx="1816100" cy="1382713"/>
            <a:chOff x="5019368" y="1459944"/>
            <a:chExt cx="3789268" cy="2391575"/>
          </a:xfrm>
        </p:grpSpPr>
        <p:sp>
          <p:nvSpPr>
            <p:cNvPr id="57" name="Oval 56">
              <a:extLst>
                <a:ext uri="{FF2B5EF4-FFF2-40B4-BE49-F238E27FC236}">
                  <a16:creationId xmlns="" xmlns:a16="http://schemas.microsoft.com/office/drawing/2014/main" id="{988E5D23-8BBC-461A-9F08-3D20BC15B9D5}"/>
                </a:ext>
              </a:extLst>
            </p:cNvPr>
            <p:cNvSpPr/>
            <p:nvPr/>
          </p:nvSpPr>
          <p:spPr>
            <a:xfrm>
              <a:off x="5075676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A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="" xmlns:a16="http://schemas.microsoft.com/office/drawing/2014/main" id="{01E25760-6BDC-4895-BCC4-3C3F47E1446B}"/>
                </a:ext>
              </a:extLst>
            </p:cNvPr>
            <p:cNvSpPr/>
            <p:nvPr/>
          </p:nvSpPr>
          <p:spPr>
            <a:xfrm>
              <a:off x="7056430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B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="" xmlns:a16="http://schemas.microsoft.com/office/drawing/2014/main" id="{02CD1DC5-4479-4617-A7DF-5A00345F06CE}"/>
                </a:ext>
              </a:extLst>
            </p:cNvPr>
            <p:cNvSpPr/>
            <p:nvPr/>
          </p:nvSpPr>
          <p:spPr>
            <a:xfrm>
              <a:off x="7056430" y="3033277"/>
              <a:ext cx="304731" cy="3102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E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="" xmlns:a16="http://schemas.microsoft.com/office/drawing/2014/main" id="{4395D523-B8B4-4A55-AF4D-738A17CB161B}"/>
                </a:ext>
              </a:extLst>
            </p:cNvPr>
            <p:cNvSpPr/>
            <p:nvPr/>
          </p:nvSpPr>
          <p:spPr>
            <a:xfrm>
              <a:off x="5075676" y="303053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D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="" xmlns:a16="http://schemas.microsoft.com/office/drawing/2014/main" id="{B3DEC590-4766-4097-946E-95B13AC5427C}"/>
                </a:ext>
              </a:extLst>
            </p:cNvPr>
            <p:cNvSpPr/>
            <p:nvPr/>
          </p:nvSpPr>
          <p:spPr>
            <a:xfrm>
              <a:off x="7970624" y="2489612"/>
              <a:ext cx="304731" cy="30478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C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="" xmlns:a16="http://schemas.microsoft.com/office/drawing/2014/main" id="{DF08BB6A-17E1-41F9-ACED-91232DF75B50}"/>
                </a:ext>
              </a:extLst>
            </p:cNvPr>
            <p:cNvCxnSpPr>
              <a:endCxn id="58" idx="2"/>
            </p:cNvCxnSpPr>
            <p:nvPr/>
          </p:nvCxnSpPr>
          <p:spPr>
            <a:xfrm>
              <a:off x="5380407" y="2143644"/>
              <a:ext cx="1676022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="" xmlns:a16="http://schemas.microsoft.com/office/drawing/2014/main" id="{F2B8C2DC-A1A1-4929-A62F-002A33A99CDC}"/>
                </a:ext>
              </a:extLst>
            </p:cNvPr>
            <p:cNvCxnSpPr>
              <a:stCxn id="59" idx="0"/>
            </p:cNvCxnSpPr>
            <p:nvPr/>
          </p:nvCxnSpPr>
          <p:spPr>
            <a:xfrm flipV="1">
              <a:off x="7208795" y="2294661"/>
              <a:ext cx="0" cy="73861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="" xmlns:a16="http://schemas.microsoft.com/office/drawing/2014/main" id="{26DACEA8-7597-4BC6-9ADC-59A4F30EC6FC}"/>
                </a:ext>
              </a:extLst>
            </p:cNvPr>
            <p:cNvCxnSpPr>
              <a:stCxn id="60" idx="0"/>
              <a:endCxn id="57" idx="4"/>
            </p:cNvCxnSpPr>
            <p:nvPr/>
          </p:nvCxnSpPr>
          <p:spPr>
            <a:xfrm flipV="1">
              <a:off x="5228042" y="2297408"/>
              <a:ext cx="0" cy="7331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="" xmlns:a16="http://schemas.microsoft.com/office/drawing/2014/main" id="{8AB5DE0A-0257-4C48-9BE3-78DEC8E12E40}"/>
                </a:ext>
              </a:extLst>
            </p:cNvPr>
            <p:cNvCxnSpPr>
              <a:stCxn id="59" idx="2"/>
              <a:endCxn id="60" idx="6"/>
            </p:cNvCxnSpPr>
            <p:nvPr/>
          </p:nvCxnSpPr>
          <p:spPr>
            <a:xfrm flipH="1" flipV="1">
              <a:off x="5380407" y="3184294"/>
              <a:ext cx="1676022" cy="2747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="" xmlns:a16="http://schemas.microsoft.com/office/drawing/2014/main" id="{346B4BF2-F209-466B-9482-92DA3B26F5DA}"/>
                </a:ext>
              </a:extLst>
            </p:cNvPr>
            <p:cNvCxnSpPr>
              <a:stCxn id="61" idx="1"/>
              <a:endCxn id="58" idx="6"/>
            </p:cNvCxnSpPr>
            <p:nvPr/>
          </p:nvCxnSpPr>
          <p:spPr>
            <a:xfrm flipH="1" flipV="1">
              <a:off x="7361161" y="2143644"/>
              <a:ext cx="652524" cy="3899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="" xmlns:a16="http://schemas.microsoft.com/office/drawing/2014/main" id="{A3428204-348B-4625-B79C-4488C42AADF0}"/>
                </a:ext>
              </a:extLst>
            </p:cNvPr>
            <p:cNvCxnSpPr>
              <a:stCxn id="59" idx="6"/>
              <a:endCxn id="61" idx="3"/>
            </p:cNvCxnSpPr>
            <p:nvPr/>
          </p:nvCxnSpPr>
          <p:spPr>
            <a:xfrm flipV="1">
              <a:off x="7361161" y="2750460"/>
              <a:ext cx="652524" cy="43658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8" name="Rectangle 67">
              <a:extLst>
                <a:ext uri="{FF2B5EF4-FFF2-40B4-BE49-F238E27FC236}">
                  <a16:creationId xmlns="" xmlns:a16="http://schemas.microsoft.com/office/drawing/2014/main" id="{E0E6E4CA-E76B-4935-8BDA-C553C7011EE6}"/>
                </a:ext>
              </a:extLst>
            </p:cNvPr>
            <p:cNvSpPr/>
            <p:nvPr/>
          </p:nvSpPr>
          <p:spPr>
            <a:xfrm>
              <a:off x="5035928" y="1459944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="" xmlns:a16="http://schemas.microsoft.com/office/drawing/2014/main" id="{18403830-E2C7-4C55-ABA5-8D75BD7F1ED7}"/>
                </a:ext>
              </a:extLst>
            </p:cNvPr>
            <p:cNvCxnSpPr>
              <a:stCxn id="57" idx="0"/>
              <a:endCxn id="68" idx="2"/>
            </p:cNvCxnSpPr>
            <p:nvPr/>
          </p:nvCxnSpPr>
          <p:spPr>
            <a:xfrm flipV="1">
              <a:off x="5228042" y="1836117"/>
              <a:ext cx="0" cy="153764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="" xmlns:a16="http://schemas.microsoft.com/office/drawing/2014/main" id="{4D8C64E1-8F4B-4CAE-AC07-9ADFA67BF6BE}"/>
                </a:ext>
              </a:extLst>
            </p:cNvPr>
            <p:cNvSpPr/>
            <p:nvPr/>
          </p:nvSpPr>
          <p:spPr>
            <a:xfrm>
              <a:off x="5035928" y="3475346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="" xmlns:a16="http://schemas.microsoft.com/office/drawing/2014/main" id="{12447DCB-930A-4E1B-A2D5-92F85E725450}"/>
                </a:ext>
              </a:extLst>
            </p:cNvPr>
            <p:cNvCxnSpPr>
              <a:stCxn id="70" idx="0"/>
            </p:cNvCxnSpPr>
            <p:nvPr/>
          </p:nvCxnSpPr>
          <p:spPr>
            <a:xfrm flipV="1">
              <a:off x="5228042" y="3343549"/>
              <a:ext cx="0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="" xmlns:a16="http://schemas.microsoft.com/office/drawing/2014/main" id="{3367781D-D1B8-4644-B344-5081E1938B59}"/>
                </a:ext>
              </a:extLst>
            </p:cNvPr>
            <p:cNvCxnSpPr/>
            <p:nvPr/>
          </p:nvCxnSpPr>
          <p:spPr>
            <a:xfrm flipV="1">
              <a:off x="7208795" y="1874558"/>
              <a:ext cx="0" cy="101593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Rectangle 72">
              <a:extLst>
                <a:ext uri="{FF2B5EF4-FFF2-40B4-BE49-F238E27FC236}">
                  <a16:creationId xmlns="" xmlns:a16="http://schemas.microsoft.com/office/drawing/2014/main" id="{2C2913AC-964E-494A-A0FB-A23950E7D051}"/>
                </a:ext>
              </a:extLst>
            </p:cNvPr>
            <p:cNvSpPr/>
            <p:nvPr/>
          </p:nvSpPr>
          <p:spPr>
            <a:xfrm>
              <a:off x="7016682" y="1512115"/>
              <a:ext cx="380915" cy="3761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="" xmlns:a16="http://schemas.microsoft.com/office/drawing/2014/main" id="{3A5D01EC-141C-4A4F-9A50-400939CC3232}"/>
                </a:ext>
              </a:extLst>
            </p:cNvPr>
            <p:cNvSpPr/>
            <p:nvPr/>
          </p:nvSpPr>
          <p:spPr>
            <a:xfrm>
              <a:off x="7026620" y="3475346"/>
              <a:ext cx="380913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="" xmlns:a16="http://schemas.microsoft.com/office/drawing/2014/main" id="{8092A46B-DA19-4211-AD01-DA04C81B43C9}"/>
                </a:ext>
              </a:extLst>
            </p:cNvPr>
            <p:cNvCxnSpPr>
              <a:stCxn id="74" idx="0"/>
              <a:endCxn id="59" idx="4"/>
            </p:cNvCxnSpPr>
            <p:nvPr/>
          </p:nvCxnSpPr>
          <p:spPr>
            <a:xfrm flipH="1" flipV="1">
              <a:off x="7208795" y="3343549"/>
              <a:ext cx="6625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6" name="Rectangle 75">
              <a:extLst>
                <a:ext uri="{FF2B5EF4-FFF2-40B4-BE49-F238E27FC236}">
                  <a16:creationId xmlns="" xmlns:a16="http://schemas.microsoft.com/office/drawing/2014/main" id="{5F87C338-A35E-40E8-88F8-635687B75F19}"/>
                </a:ext>
              </a:extLst>
            </p:cNvPr>
            <p:cNvSpPr/>
            <p:nvPr/>
          </p:nvSpPr>
          <p:spPr>
            <a:xfrm>
              <a:off x="8427721" y="2462154"/>
              <a:ext cx="380915" cy="3734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="" xmlns:a16="http://schemas.microsoft.com/office/drawing/2014/main" id="{EB5F1824-ED83-4381-AB80-469B2E535534}"/>
                </a:ext>
              </a:extLst>
            </p:cNvPr>
            <p:cNvCxnSpPr>
              <a:stCxn id="76" idx="1"/>
              <a:endCxn id="61" idx="6"/>
            </p:cNvCxnSpPr>
            <p:nvPr/>
          </p:nvCxnSpPr>
          <p:spPr>
            <a:xfrm flipH="1" flipV="1">
              <a:off x="8275355" y="2643376"/>
              <a:ext cx="152366" cy="5492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="" xmlns:a16="http://schemas.microsoft.com/office/drawing/2014/main" id="{30B03604-62F4-4E3F-B95F-DF1824F9A322}"/>
                </a:ext>
              </a:extLst>
            </p:cNvPr>
            <p:cNvSpPr/>
            <p:nvPr/>
          </p:nvSpPr>
          <p:spPr>
            <a:xfrm>
              <a:off x="5989870" y="2042049"/>
              <a:ext cx="380915" cy="255358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1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="" xmlns:a16="http://schemas.microsoft.com/office/drawing/2014/main" id="{E4C74B31-E31F-4313-B65A-2C5489ECB4DA}"/>
                </a:ext>
              </a:extLst>
            </p:cNvPr>
            <p:cNvSpPr/>
            <p:nvPr/>
          </p:nvSpPr>
          <p:spPr>
            <a:xfrm>
              <a:off x="7496966" y="2242492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2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="" xmlns:a16="http://schemas.microsoft.com/office/drawing/2014/main" id="{E661C091-3364-4C96-8823-20C244665675}"/>
                </a:ext>
              </a:extLst>
            </p:cNvPr>
            <p:cNvSpPr/>
            <p:nvPr/>
          </p:nvSpPr>
          <p:spPr>
            <a:xfrm>
              <a:off x="5019368" y="2528053"/>
              <a:ext cx="380913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3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="" xmlns:a16="http://schemas.microsoft.com/office/drawing/2014/main" id="{3BAF4167-6465-4335-9BAA-9E77BFE09DDB}"/>
                </a:ext>
              </a:extLst>
            </p:cNvPr>
            <p:cNvSpPr/>
            <p:nvPr/>
          </p:nvSpPr>
          <p:spPr>
            <a:xfrm>
              <a:off x="7016682" y="2539036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4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="" xmlns:a16="http://schemas.microsoft.com/office/drawing/2014/main" id="{F6748973-432C-4A25-AA91-E97E166206BF}"/>
                </a:ext>
              </a:extLst>
            </p:cNvPr>
            <p:cNvSpPr/>
            <p:nvPr/>
          </p:nvSpPr>
          <p:spPr>
            <a:xfrm>
              <a:off x="6026306" y="3079954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6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="" xmlns:a16="http://schemas.microsoft.com/office/drawing/2014/main" id="{CCE18E71-2B48-4000-AADD-495BD953D72C}"/>
                </a:ext>
              </a:extLst>
            </p:cNvPr>
            <p:cNvSpPr/>
            <p:nvPr/>
          </p:nvSpPr>
          <p:spPr>
            <a:xfrm>
              <a:off x="7533401" y="2791648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5</a:t>
              </a:r>
            </a:p>
          </p:txBody>
        </p:sp>
      </p:grpSp>
      <p:grpSp>
        <p:nvGrpSpPr>
          <p:cNvPr id="3" name="Group 21510">
            <a:extLst>
              <a:ext uri="{FF2B5EF4-FFF2-40B4-BE49-F238E27FC236}">
                <a16:creationId xmlns="" xmlns:a16="http://schemas.microsoft.com/office/drawing/2014/main" id="{69E57B81-9292-4E9E-BF34-DD20DA27156F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3003553"/>
            <a:ext cx="2343150" cy="1527175"/>
            <a:chOff x="6629402" y="3003017"/>
            <a:chExt cx="2342642" cy="1527790"/>
          </a:xfrm>
        </p:grpSpPr>
        <p:grpSp>
          <p:nvGrpSpPr>
            <p:cNvPr id="45090" name="Group 21504">
              <a:extLst>
                <a:ext uri="{FF2B5EF4-FFF2-40B4-BE49-F238E27FC236}">
                  <a16:creationId xmlns="" xmlns:a16="http://schemas.microsoft.com/office/drawing/2014/main" id="{1A996DD4-8BCC-4733-B59E-01FF69A5BA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3003017"/>
              <a:ext cx="2189960" cy="1527790"/>
              <a:chOff x="6858000" y="2971800"/>
              <a:chExt cx="2189960" cy="1527790"/>
            </a:xfrm>
          </p:grpSpPr>
          <p:grpSp>
            <p:nvGrpSpPr>
              <p:cNvPr id="45092" name="Group 19">
                <a:extLst>
                  <a:ext uri="{FF2B5EF4-FFF2-40B4-BE49-F238E27FC236}">
                    <a16:creationId xmlns="" xmlns:a16="http://schemas.microsoft.com/office/drawing/2014/main" id="{D6ED3C3A-33D4-4256-BB0F-9A3A1FF297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58000" y="2971800"/>
                <a:ext cx="2189960" cy="1527790"/>
                <a:chOff x="6858000" y="2971800"/>
                <a:chExt cx="2189960" cy="1527790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="" xmlns:a16="http://schemas.microsoft.com/office/drawing/2014/main" id="{7F70B725-0521-4612-AC7E-FD22842DB00F}"/>
                    </a:ext>
                  </a:extLst>
                </p:cNvPr>
                <p:cNvSpPr/>
                <p:nvPr/>
              </p:nvSpPr>
              <p:spPr>
                <a:xfrm>
                  <a:off x="6857685" y="3048031"/>
                  <a:ext cx="2190275" cy="1451559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tint val="50000"/>
                        <a:satMod val="300000"/>
                        <a:alpha val="11000"/>
                      </a:schemeClr>
                    </a:gs>
                    <a:gs pos="35000">
                      <a:schemeClr val="accent1">
                        <a:tint val="37000"/>
                        <a:satMod val="300000"/>
                      </a:schemeClr>
                    </a:gs>
                    <a:gs pos="100000">
                      <a:schemeClr val="accent1">
                        <a:tint val="15000"/>
                        <a:satMod val="350000"/>
                      </a:schemeClr>
                    </a:gs>
                  </a:gsLst>
                </a:gradFill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sz="1400"/>
                </a:p>
              </p:txBody>
            </p:sp>
            <p:grpSp>
              <p:nvGrpSpPr>
                <p:cNvPr id="45097" name="Group 1">
                  <a:extLst>
                    <a:ext uri="{FF2B5EF4-FFF2-40B4-BE49-F238E27FC236}">
                      <a16:creationId xmlns="" xmlns:a16="http://schemas.microsoft.com/office/drawing/2014/main" id="{BEBE777F-F7CC-4EF0-9E4F-5555347789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3" y="3381377"/>
                  <a:ext cx="2127192" cy="1047154"/>
                  <a:chOff x="3450016" y="4724400"/>
                  <a:chExt cx="1947094" cy="859742"/>
                </a:xfrm>
              </p:grpSpPr>
              <p:sp>
                <p:nvSpPr>
                  <p:cNvPr id="22" name="Rectangle 161">
                    <a:extLst>
                      <a:ext uri="{FF2B5EF4-FFF2-40B4-BE49-F238E27FC236}">
                        <a16:creationId xmlns="" xmlns:a16="http://schemas.microsoft.com/office/drawing/2014/main" id="{1BC123FD-58C9-4C99-8298-BCDE3D85567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90855" y="4724534"/>
                    <a:ext cx="1444063" cy="204714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  Routing table at router A</a:t>
                    </a:r>
                  </a:p>
                </p:txBody>
              </p:sp>
              <p:sp>
                <p:nvSpPr>
                  <p:cNvPr id="23" name="Rectangle 164">
                    <a:extLst>
                      <a:ext uri="{FF2B5EF4-FFF2-40B4-BE49-F238E27FC236}">
                        <a16:creationId xmlns="" xmlns:a16="http://schemas.microsoft.com/office/drawing/2014/main" id="{F12579AB-0997-439B-9CBF-90E9AC624E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3689" y="4877091"/>
                    <a:ext cx="1961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24" name="Rectangle 165">
                    <a:extLst>
                      <a:ext uri="{FF2B5EF4-FFF2-40B4-BE49-F238E27FC236}">
                        <a16:creationId xmlns="" xmlns:a16="http://schemas.microsoft.com/office/drawing/2014/main" id="{306CE8D4-4D35-4D99-8685-DC0E06C5CF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4877091"/>
                    <a:ext cx="3530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25" name="Rectangle 166">
                    <a:extLst>
                      <a:ext uri="{FF2B5EF4-FFF2-40B4-BE49-F238E27FC236}">
                        <a16:creationId xmlns="" xmlns:a16="http://schemas.microsoft.com/office/drawing/2014/main" id="{339C7D04-B296-4F71-B70A-2636C86B05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249" y="4877091"/>
                    <a:ext cx="363195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26" name="Rectangle 173">
                    <a:extLst>
                      <a:ext uri="{FF2B5EF4-FFF2-40B4-BE49-F238E27FC236}">
                        <a16:creationId xmlns="" xmlns:a16="http://schemas.microsoft.com/office/drawing/2014/main" id="{2F8471BA-CAEF-40A5-9994-6AD6375259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081804"/>
                    <a:ext cx="149636" cy="204714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27" name="Rectangle 174">
                    <a:extLst>
                      <a:ext uri="{FF2B5EF4-FFF2-40B4-BE49-F238E27FC236}">
                        <a16:creationId xmlns="" xmlns:a16="http://schemas.microsoft.com/office/drawing/2014/main" id="{797C81E4-9CFC-4605-B550-C97E91B791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260440"/>
                    <a:ext cx="139467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D</a:t>
                    </a:r>
                  </a:p>
                </p:txBody>
              </p:sp>
              <p:sp>
                <p:nvSpPr>
                  <p:cNvPr id="28" name="Rectangle 178">
                    <a:extLst>
                      <a:ext uri="{FF2B5EF4-FFF2-40B4-BE49-F238E27FC236}">
                        <a16:creationId xmlns="" xmlns:a16="http://schemas.microsoft.com/office/drawing/2014/main" id="{29AF9078-1CE4-4EFC-B3AF-ED91CF126CE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5081804"/>
                    <a:ext cx="384987" cy="204714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29" name="Rectangle 179">
                    <a:extLst>
                      <a:ext uri="{FF2B5EF4-FFF2-40B4-BE49-F238E27FC236}">
                        <a16:creationId xmlns="" xmlns:a16="http://schemas.microsoft.com/office/drawing/2014/main" id="{B0900992-D386-4579-AD79-184BB2B443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173" y="5260440"/>
                    <a:ext cx="106053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3</a:t>
                    </a:r>
                  </a:p>
                </p:txBody>
              </p:sp>
              <p:sp>
                <p:nvSpPr>
                  <p:cNvPr id="30" name="Rectangle 183">
                    <a:extLst>
                      <a:ext uri="{FF2B5EF4-FFF2-40B4-BE49-F238E27FC236}">
                        <a16:creationId xmlns="" xmlns:a16="http://schemas.microsoft.com/office/drawing/2014/main" id="{992544D9-211F-44D2-BB42-C55455C20B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081804"/>
                    <a:ext cx="106052" cy="204714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31" name="Rectangle 184">
                    <a:extLst>
                      <a:ext uri="{FF2B5EF4-FFF2-40B4-BE49-F238E27FC236}">
                        <a16:creationId xmlns="" xmlns:a16="http://schemas.microsoft.com/office/drawing/2014/main" id="{336CE174-ACA4-44BF-BD55-03734B7619D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260440"/>
                    <a:ext cx="106052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109" name="Line 116">
                    <a:extLst>
                      <a:ext uri="{FF2B5EF4-FFF2-40B4-BE49-F238E27FC236}">
                        <a16:creationId xmlns="" xmlns:a16="http://schemas.microsoft.com/office/drawing/2014/main" id="{197A6587-892F-47BC-9E99-203A3A3DD6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110" name="Line 117">
                    <a:extLst>
                      <a:ext uri="{FF2B5EF4-FFF2-40B4-BE49-F238E27FC236}">
                        <a16:creationId xmlns="" xmlns:a16="http://schemas.microsoft.com/office/drawing/2014/main" id="{6E5549E4-DD25-47DA-8087-7C63608EC9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1940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4" name="Line 118">
                    <a:extLst>
                      <a:ext uri="{FF2B5EF4-FFF2-40B4-BE49-F238E27FC236}">
                        <a16:creationId xmlns="" xmlns:a16="http://schemas.microsoft.com/office/drawing/2014/main" id="{E870892C-02BB-4594-9C60-466AD2847F3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49694" y="5582504"/>
                    <a:ext cx="1914764" cy="130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endParaRPr lang="en-US" sz="1050"/>
                  </a:p>
                </p:txBody>
              </p:sp>
            </p:grpSp>
            <p:sp>
              <p:nvSpPr>
                <p:cNvPr id="45098" name="TextBox 18">
                  <a:extLst>
                    <a:ext uri="{FF2B5EF4-FFF2-40B4-BE49-F238E27FC236}">
                      <a16:creationId xmlns="" xmlns:a16="http://schemas.microsoft.com/office/drawing/2014/main" id="{9FFD7562-493F-4F39-A37B-FBE5C70A918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81521" y="2971800"/>
                  <a:ext cx="1305592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 i="1">
                      <a:solidFill>
                        <a:srgbClr val="00B050"/>
                      </a:solidFill>
                    </a:rPr>
                    <a:t>Tl</a:t>
                  </a:r>
                  <a:r>
                    <a:rPr lang="en-US" altLang="en-US" sz="1400">
                      <a:solidFill>
                        <a:schemeClr val="tx1"/>
                      </a:solidFill>
                    </a:rPr>
                    <a:t> at A</a:t>
                  </a:r>
                </a:p>
              </p:txBody>
            </p:sp>
          </p:grpSp>
          <p:sp>
            <p:nvSpPr>
              <p:cNvPr id="91" name="Rectangle 174">
                <a:extLst>
                  <a:ext uri="{FF2B5EF4-FFF2-40B4-BE49-F238E27FC236}">
                    <a16:creationId xmlns="" xmlns:a16="http://schemas.microsoft.com/office/drawing/2014/main" id="{F4DDE6F9-3203-4970-B1E9-97998513F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6392" y="4250253"/>
                <a:ext cx="150779" cy="24933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C</a:t>
                </a:r>
              </a:p>
            </p:txBody>
          </p:sp>
          <p:sp>
            <p:nvSpPr>
              <p:cNvPr id="92" name="Rectangle 179">
                <a:extLst>
                  <a:ext uri="{FF2B5EF4-FFF2-40B4-BE49-F238E27FC236}">
                    <a16:creationId xmlns="" xmlns:a16="http://schemas.microsoft.com/office/drawing/2014/main" id="{ABBB389A-7158-4366-87E1-C3A3C5359D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65529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  <p:sp>
            <p:nvSpPr>
              <p:cNvPr id="93" name="Rectangle 184">
                <a:extLst>
                  <a:ext uri="{FF2B5EF4-FFF2-40B4-BE49-F238E27FC236}">
                    <a16:creationId xmlns="" xmlns:a16="http://schemas.microsoft.com/office/drawing/2014/main" id="{59B4FA99-9A91-4F03-87D3-FCE9B391F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95621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</p:grpSp>
        <p:sp>
          <p:nvSpPr>
            <p:cNvPr id="21510" name="Right Arrow 21509">
              <a:extLst>
                <a:ext uri="{FF2B5EF4-FFF2-40B4-BE49-F238E27FC236}">
                  <a16:creationId xmlns="" xmlns:a16="http://schemas.microsoft.com/office/drawing/2014/main" id="{EFE22C68-BD72-4285-A1D0-98F87B97AADD}"/>
                </a:ext>
              </a:extLst>
            </p:cNvPr>
            <p:cNvSpPr/>
            <p:nvPr/>
          </p:nvSpPr>
          <p:spPr>
            <a:xfrm>
              <a:off x="6629402" y="4281470"/>
              <a:ext cx="363459" cy="127051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7" name="Group 21511">
            <a:extLst>
              <a:ext uri="{FF2B5EF4-FFF2-40B4-BE49-F238E27FC236}">
                <a16:creationId xmlns="" xmlns:a16="http://schemas.microsoft.com/office/drawing/2014/main" id="{C5E72A86-E31A-47D2-BE36-35904C4363E0}"/>
              </a:ext>
            </a:extLst>
          </p:cNvPr>
          <p:cNvGrpSpPr>
            <a:grpSpLocks/>
          </p:cNvGrpSpPr>
          <p:nvPr/>
        </p:nvGrpSpPr>
        <p:grpSpPr bwMode="auto">
          <a:xfrm>
            <a:off x="8153403" y="4572003"/>
            <a:ext cx="2359025" cy="1558925"/>
            <a:chOff x="6629401" y="4572000"/>
            <a:chExt cx="2358405" cy="1559290"/>
          </a:xfrm>
        </p:grpSpPr>
        <p:grpSp>
          <p:nvGrpSpPr>
            <p:cNvPr id="45068" name="Group 21503">
              <a:extLst>
                <a:ext uri="{FF2B5EF4-FFF2-40B4-BE49-F238E27FC236}">
                  <a16:creationId xmlns="" xmlns:a16="http://schemas.microsoft.com/office/drawing/2014/main" id="{16869894-9E29-4C58-A5F7-3D92E9B648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4572000"/>
              <a:ext cx="2205722" cy="1559290"/>
              <a:chOff x="6862077" y="4634784"/>
              <a:chExt cx="2205722" cy="1559290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="" xmlns:a16="http://schemas.microsoft.com/office/drawing/2014/main" id="{1AD54829-5C01-47EE-9D9F-B73A26D17DCE}"/>
                  </a:ext>
                </a:extLst>
              </p:cNvPr>
              <p:cNvSpPr/>
              <p:nvPr/>
            </p:nvSpPr>
            <p:spPr>
              <a:xfrm>
                <a:off x="6871277" y="4634784"/>
                <a:ext cx="2190174" cy="155929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grpSp>
            <p:nvGrpSpPr>
              <p:cNvPr id="45071" name="Group 34">
                <a:extLst>
                  <a:ext uri="{FF2B5EF4-FFF2-40B4-BE49-F238E27FC236}">
                    <a16:creationId xmlns="" xmlns:a16="http://schemas.microsoft.com/office/drawing/2014/main" id="{B89B3F49-FA32-4315-984D-768DF35232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40607" y="5093143"/>
                <a:ext cx="2127192" cy="1100931"/>
                <a:chOff x="6899302" y="2695577"/>
                <a:chExt cx="2127192" cy="1100931"/>
              </a:xfrm>
            </p:grpSpPr>
            <p:grpSp>
              <p:nvGrpSpPr>
                <p:cNvPr id="45073" name="Group 1">
                  <a:extLst>
                    <a:ext uri="{FF2B5EF4-FFF2-40B4-BE49-F238E27FC236}">
                      <a16:creationId xmlns="" xmlns:a16="http://schemas.microsoft.com/office/drawing/2014/main" id="{E9F22C3C-7BAD-4DE9-AD9C-1B360F742D7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2" y="2695577"/>
                  <a:ext cx="2127192" cy="1060100"/>
                  <a:chOff x="3450016" y="4724400"/>
                  <a:chExt cx="1947094" cy="870371"/>
                </a:xfrm>
              </p:grpSpPr>
              <p:sp>
                <p:nvSpPr>
                  <p:cNvPr id="45077" name="Rectangle 161">
                    <a:extLst>
                      <a:ext uri="{FF2B5EF4-FFF2-40B4-BE49-F238E27FC236}">
                        <a16:creationId xmlns="" xmlns:a16="http://schemas.microsoft.com/office/drawing/2014/main" id="{F06A46EE-6CB7-464D-8CE7-10E3F201E2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42560" y="4724400"/>
                    <a:ext cx="137902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Routing table of router B</a:t>
                    </a:r>
                  </a:p>
                </p:txBody>
              </p:sp>
              <p:sp>
                <p:nvSpPr>
                  <p:cNvPr id="45078" name="Rectangle 164">
                    <a:extLst>
                      <a:ext uri="{FF2B5EF4-FFF2-40B4-BE49-F238E27FC236}">
                        <a16:creationId xmlns="" xmlns:a16="http://schemas.microsoft.com/office/drawing/2014/main" id="{76EF83AB-8727-4CA1-9754-284AD3F75E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4527" y="4860962"/>
                    <a:ext cx="195346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45079" name="Rectangle 165">
                    <a:extLst>
                      <a:ext uri="{FF2B5EF4-FFF2-40B4-BE49-F238E27FC236}">
                        <a16:creationId xmlns="" xmlns:a16="http://schemas.microsoft.com/office/drawing/2014/main" id="{05CDAA4E-EE6E-4524-A0AE-5C85B9AA05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7267" y="4860962"/>
                    <a:ext cx="3523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45080" name="Rectangle 166">
                    <a:extLst>
                      <a:ext uri="{FF2B5EF4-FFF2-40B4-BE49-F238E27FC236}">
                        <a16:creationId xmlns="" xmlns:a16="http://schemas.microsoft.com/office/drawing/2014/main" id="{D3B7704C-DB89-4D3D-983A-CE111D9E5A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740" y="4860962"/>
                    <a:ext cx="36387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45081" name="Rectangle 173">
                    <a:extLst>
                      <a:ext uri="{FF2B5EF4-FFF2-40B4-BE49-F238E27FC236}">
                        <a16:creationId xmlns="" xmlns:a16="http://schemas.microsoft.com/office/drawing/2014/main" id="{0614E053-9059-4F10-A283-DCBDFFDD37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058466"/>
                    <a:ext cx="149382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45082" name="Rectangle 174">
                    <a:extLst>
                      <a:ext uri="{FF2B5EF4-FFF2-40B4-BE49-F238E27FC236}">
                        <a16:creationId xmlns="" xmlns:a16="http://schemas.microsoft.com/office/drawing/2014/main" id="{321F124F-C84A-40F5-B154-EAC79130CF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237481"/>
                    <a:ext cx="13884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45083" name="Rectangle 178">
                    <a:extLst>
                      <a:ext uri="{FF2B5EF4-FFF2-40B4-BE49-F238E27FC236}">
                        <a16:creationId xmlns="" xmlns:a16="http://schemas.microsoft.com/office/drawing/2014/main" id="{A4A82F0E-3EEA-4EC7-B9C4-04422427563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211385" y="5242858"/>
                    <a:ext cx="3839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45084" name="Rectangle 179">
                    <a:extLst>
                      <a:ext uri="{FF2B5EF4-FFF2-40B4-BE49-F238E27FC236}">
                        <a16:creationId xmlns="" xmlns:a16="http://schemas.microsoft.com/office/drawing/2014/main" id="{8B128936-0324-42C3-B1AD-4D458D4668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497" y="5055171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5" name="Rectangle 183">
                    <a:extLst>
                      <a:ext uri="{FF2B5EF4-FFF2-40B4-BE49-F238E27FC236}">
                        <a16:creationId xmlns="" xmlns:a16="http://schemas.microsoft.com/office/drawing/2014/main" id="{D6C9F5FC-676B-4121-94CF-5379503CC2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058467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6" name="Rectangle 184">
                    <a:extLst>
                      <a:ext uri="{FF2B5EF4-FFF2-40B4-BE49-F238E27FC236}">
                        <a16:creationId xmlns="" xmlns:a16="http://schemas.microsoft.com/office/drawing/2014/main" id="{D3225BBC-AD65-46FA-B8CE-382CEC47C80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237480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45087" name="Line 116">
                    <a:extLst>
                      <a:ext uri="{FF2B5EF4-FFF2-40B4-BE49-F238E27FC236}">
                        <a16:creationId xmlns="" xmlns:a16="http://schemas.microsoft.com/office/drawing/2014/main" id="{71FA65CB-84B9-4807-A50A-FB762A0635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8" name="Line 117">
                    <a:extLst>
                      <a:ext uri="{FF2B5EF4-FFF2-40B4-BE49-F238E27FC236}">
                        <a16:creationId xmlns="" xmlns:a16="http://schemas.microsoft.com/office/drawing/2014/main" id="{551047B8-24EA-43D1-9FE2-22D5BC21F8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5006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9" name="Line 118">
                    <a:extLst>
                      <a:ext uri="{FF2B5EF4-FFF2-40B4-BE49-F238E27FC236}">
                        <a16:creationId xmlns="" xmlns:a16="http://schemas.microsoft.com/office/drawing/2014/main" id="{AD7BB750-B608-4D7C-B6A2-CB3C4D9EF29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50016" y="5593090"/>
                    <a:ext cx="1915153" cy="1681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5074" name="Rectangle 174">
                  <a:extLst>
                    <a:ext uri="{FF2B5EF4-FFF2-40B4-BE49-F238E27FC236}">
                      <a16:creationId xmlns="" xmlns:a16="http://schemas.microsoft.com/office/drawing/2014/main" id="{60A83F8F-EB53-425D-8C6C-B86A4A6630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86600" y="3546738"/>
                  <a:ext cx="15169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45075" name="Rectangle 179">
                  <a:extLst>
                    <a:ext uri="{FF2B5EF4-FFF2-40B4-BE49-F238E27FC236}">
                      <a16:creationId xmlns="" xmlns:a16="http://schemas.microsoft.com/office/drawing/2014/main" id="{32F43855-48E8-4046-8581-60168492F3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36688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45076" name="Rectangle 184">
                  <a:extLst>
                    <a:ext uri="{FF2B5EF4-FFF2-40B4-BE49-F238E27FC236}">
                      <a16:creationId xmlns="" xmlns:a16="http://schemas.microsoft.com/office/drawing/2014/main" id="{B6A6D0BE-5CAC-42A9-84FC-8F90C53A32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565854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1</a:t>
                  </a:r>
                </a:p>
              </p:txBody>
            </p:sp>
          </p:grpSp>
          <p:sp>
            <p:nvSpPr>
              <p:cNvPr id="45072" name="TextBox 94">
                <a:extLst>
                  <a:ext uri="{FF2B5EF4-FFF2-40B4-BE49-F238E27FC236}">
                    <a16:creationId xmlns="" xmlns:a16="http://schemas.microsoft.com/office/drawing/2014/main" id="{6AA359CC-BF7E-498E-8ED4-8CFCC7A05D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2077" y="4634784"/>
                <a:ext cx="220572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3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i="1">
                    <a:solidFill>
                      <a:srgbClr val="00B050"/>
                    </a:solidFill>
                  </a:rPr>
                  <a:t>Tr</a:t>
                </a:r>
                <a:r>
                  <a:rPr lang="en-US" altLang="en-US" sz="1400">
                    <a:solidFill>
                      <a:schemeClr val="tx1"/>
                    </a:solidFill>
                  </a:rPr>
                  <a:t> recvd @ A from B on  link </a:t>
                </a:r>
                <a:r>
                  <a:rPr lang="en-US" altLang="en-US" sz="1400">
                    <a:solidFill>
                      <a:srgbClr val="00B050"/>
                    </a:solidFill>
                  </a:rPr>
                  <a:t>n=1</a:t>
                </a:r>
              </a:p>
            </p:txBody>
          </p:sp>
        </p:grpSp>
        <p:sp>
          <p:nvSpPr>
            <p:cNvPr id="100" name="Right Arrow 99">
              <a:extLst>
                <a:ext uri="{FF2B5EF4-FFF2-40B4-BE49-F238E27FC236}">
                  <a16:creationId xmlns="" xmlns:a16="http://schemas.microsoft.com/office/drawing/2014/main" id="{7F2BF192-C38B-427D-912D-95EA87F19124}"/>
                </a:ext>
              </a:extLst>
            </p:cNvPr>
            <p:cNvSpPr/>
            <p:nvPr/>
          </p:nvSpPr>
          <p:spPr>
            <a:xfrm>
              <a:off x="6629401" y="5912164"/>
              <a:ext cx="363442" cy="123854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21513" name="Rectangle 21512">
            <a:extLst>
              <a:ext uri="{FF2B5EF4-FFF2-40B4-BE49-F238E27FC236}">
                <a16:creationId xmlns="" xmlns:a16="http://schemas.microsoft.com/office/drawing/2014/main" id="{4DD15E5A-160A-422A-8977-C343FB6E690E}"/>
              </a:ext>
            </a:extLst>
          </p:cNvPr>
          <p:cNvSpPr/>
          <p:nvPr/>
        </p:nvSpPr>
        <p:spPr>
          <a:xfrm>
            <a:off x="5867400" y="3201197"/>
            <a:ext cx="762000" cy="3365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="" xmlns:a16="http://schemas.microsoft.com/office/drawing/2014/main" id="{72B84FE8-289A-40CD-AB9B-3FE706199C50}"/>
              </a:ext>
            </a:extLst>
          </p:cNvPr>
          <p:cNvSpPr/>
          <p:nvPr/>
        </p:nvSpPr>
        <p:spPr>
          <a:xfrm>
            <a:off x="1524000" y="4185110"/>
            <a:ext cx="790575" cy="311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2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="" xmlns:a16="http://schemas.microsoft.com/office/drawing/2014/main" id="{88B53D75-814B-4044-BC15-5A2CD821011A}"/>
              </a:ext>
            </a:extLst>
          </p:cNvPr>
          <p:cNvSpPr/>
          <p:nvPr/>
        </p:nvSpPr>
        <p:spPr>
          <a:xfrm>
            <a:off x="1523545" y="4523474"/>
            <a:ext cx="791483" cy="3025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3</a:t>
            </a:r>
          </a:p>
        </p:txBody>
      </p:sp>
    </p:spTree>
    <p:extLst>
      <p:ext uri="{BB962C8B-B14F-4D97-AF65-F5344CB8AC3E}">
        <p14:creationId xmlns:p14="http://schemas.microsoft.com/office/powerpoint/2010/main" val="1451041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  <p:bldP spid="104" grpId="0" animBg="1"/>
      <p:bldP spid="1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="" xmlns:a16="http://schemas.microsoft.com/office/drawing/2014/main" id="{B2849D3B-9511-4EF0-8C1C-A5D361C3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Summary: Routing over Internet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="" xmlns:a16="http://schemas.microsoft.com/office/drawing/2014/main" id="{FE332264-0278-4906-BE91-93BDAB388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1201400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Each machine over the Internet is identified by an IP </a:t>
            </a:r>
            <a:r>
              <a:rPr lang="en-US" altLang="en-US" sz="2400" dirty="0" smtClean="0"/>
              <a:t>Address</a:t>
            </a:r>
          </a:p>
          <a:p>
            <a:endParaRPr lang="en-US" altLang="en-US" sz="2400" dirty="0"/>
          </a:p>
          <a:p>
            <a:r>
              <a:rPr lang="en-US" altLang="en-US" sz="2400" dirty="0"/>
              <a:t>Source machine transmits the packet over its local </a:t>
            </a:r>
            <a:r>
              <a:rPr lang="en-US" altLang="en-US" sz="2400" dirty="0" smtClean="0"/>
              <a:t>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Intermediate routers examine the packet, and forward it to the best next-hop </a:t>
            </a:r>
            <a:r>
              <a:rPr lang="en-US" altLang="en-US" sz="2400" dirty="0" smtClean="0"/>
              <a:t>router</a:t>
            </a:r>
          </a:p>
          <a:p>
            <a:endParaRPr lang="en-US" altLang="en-US" sz="2400" dirty="0"/>
          </a:p>
          <a:p>
            <a:r>
              <a:rPr lang="en-US" altLang="en-US" sz="2400" dirty="0"/>
              <a:t>If the destination is directly attached to the local network of a router, the router forwards the packet over the respective local </a:t>
            </a:r>
            <a:r>
              <a:rPr lang="en-US" altLang="en-US" sz="2400" dirty="0" smtClean="0"/>
              <a:t>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Routers exchange information to keep an up-to-date information about the network</a:t>
            </a:r>
          </a:p>
        </p:txBody>
      </p:sp>
    </p:spTree>
    <p:extLst>
      <p:ext uri="{BB962C8B-B14F-4D97-AF65-F5344CB8AC3E}">
        <p14:creationId xmlns:p14="http://schemas.microsoft.com/office/powerpoint/2010/main" val="59355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21874</TotalTime>
  <Words>1255</Words>
  <Application>Microsoft Office PowerPoint</Application>
  <PresentationFormat>Widescreen</PresentationFormat>
  <Paragraphs>378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DejaVu Sans</vt:lpstr>
      <vt:lpstr>Times</vt:lpstr>
      <vt:lpstr>Times New Roman</vt:lpstr>
      <vt:lpstr>Wingdings</vt:lpstr>
      <vt:lpstr>ヒラギノ明朝 ProN W3</vt:lpstr>
      <vt:lpstr>1_Office Theme</vt:lpstr>
      <vt:lpstr>Theme1</vt:lpstr>
      <vt:lpstr>Distributed Systems CS 15-440 </vt:lpstr>
      <vt:lpstr>Today…</vt:lpstr>
      <vt:lpstr>The Four Layers We Are Studying</vt:lpstr>
      <vt:lpstr>Distance Vector Algorithm</vt:lpstr>
      <vt:lpstr>Distance Vector Algorithm –  Next-hop Determination</vt:lpstr>
      <vt:lpstr>Routing Tables for an Example Scenario</vt:lpstr>
      <vt:lpstr>Distance Vector Algorithm –  Updating the Connectivity Information</vt:lpstr>
      <vt:lpstr>PowerPoint Presentation</vt:lpstr>
      <vt:lpstr>Summary: Routing over Internet</vt:lpstr>
      <vt:lpstr>Layers that we will study today</vt:lpstr>
      <vt:lpstr>Transport Layer</vt:lpstr>
      <vt:lpstr>Simple Transport Layer Protocols</vt:lpstr>
      <vt:lpstr>Advanced Transport Layer Protocols</vt:lpstr>
      <vt:lpstr>1. Connection-Oriented Communication</vt:lpstr>
      <vt:lpstr>2. Reliability</vt:lpstr>
      <vt:lpstr>3. Congestion Control</vt:lpstr>
      <vt:lpstr>3. Congestion Control (Cont’d)</vt:lpstr>
      <vt:lpstr>Recap: Introduction to Networking –  Learning Objectives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1222</cp:revision>
  <dcterms:created xsi:type="dcterms:W3CDTF">2008-11-03T12:44:07Z</dcterms:created>
  <dcterms:modified xsi:type="dcterms:W3CDTF">2018-09-11T17:19:46Z</dcterms:modified>
</cp:coreProperties>
</file>