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06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5" r:id="rId20"/>
    <p:sldId id="504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97" d="100"/>
          <a:sy n="97" d="100"/>
        </p:scale>
        <p:origin x="96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=""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=""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=""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=""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=""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373519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=""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=""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=""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3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=""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=""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 smtClean="0"/>
              <a:t>Networking- Part 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3, September 10,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=""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=""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9547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=""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</a:t>
            </a:r>
            <a:r>
              <a:rPr lang="en-US" sz="2400" dirty="0" smtClean="0"/>
              <a:t>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</a:t>
            </a:r>
            <a:r>
              <a:rPr lang="en-US" sz="2400" dirty="0" smtClean="0"/>
              <a:t>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=""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=""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=""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=""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=""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=""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=""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=""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=""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=""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</a:t>
            </a:r>
            <a:r>
              <a:rPr lang="en-US" altLang="en-US" dirty="0" smtClean="0"/>
              <a:t>services:</a:t>
            </a:r>
            <a:endParaRPr lang="en-US" altLang="en-US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</a:t>
            </a:r>
            <a:r>
              <a:rPr lang="en-US" altLang="en-US" sz="2600" dirty="0" smtClean="0"/>
              <a:t>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</a:t>
            </a:r>
            <a:r>
              <a:rPr lang="en-US" altLang="en-US" sz="2400" dirty="0" smtClean="0"/>
              <a:t>the sender</a:t>
            </a:r>
          </a:p>
          <a:p>
            <a:pPr lvl="2"/>
            <a:r>
              <a:rPr lang="en-US" altLang="en-US" sz="2400" dirty="0" smtClean="0"/>
              <a:t>E.g., </a:t>
            </a:r>
            <a:r>
              <a:rPr lang="en-US" altLang="en-US" sz="2400" dirty="0" smtClean="0">
                <a:solidFill>
                  <a:srgbClr val="0070C0"/>
                </a:solidFill>
              </a:rPr>
              <a:t>User </a:t>
            </a:r>
            <a:r>
              <a:rPr lang="en-US" altLang="en-US" sz="2400" dirty="0">
                <a:solidFill>
                  <a:srgbClr val="0070C0"/>
                </a:solidFill>
              </a:rPr>
              <a:t>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6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=""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Advanced </a:t>
            </a:r>
            <a:r>
              <a:rPr lang="en-US" altLang="en-US" sz="4000" dirty="0"/>
              <a:t>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=""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00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=""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=""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</a:t>
            </a:r>
            <a:r>
              <a:rPr lang="en-US" altLang="en-US" sz="2400" dirty="0" smtClean="0"/>
              <a:t>the intended process</a:t>
            </a:r>
            <a:endParaRPr lang="en-US" altLang="en-US" sz="2400" dirty="0"/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 smtClean="0"/>
              <a:t>It will then deliver </a:t>
            </a:r>
            <a:r>
              <a:rPr lang="en-US" altLang="en-US" sz="2000" dirty="0"/>
              <a:t>packets to the process in the order that the sender </a:t>
            </a:r>
            <a:r>
              <a:rPr lang="en-US" altLang="en-US" sz="2000" dirty="0" smtClean="0"/>
              <a:t>had used</a:t>
            </a:r>
            <a:endParaRPr lang="en-US" altLang="en-US" sz="2000" dirty="0"/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=""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=""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=""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=""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=""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=""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=""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=""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=""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=""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=""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</a:t>
            </a:r>
            <a:r>
              <a:rPr lang="en-US" altLang="en-US" sz="2800" dirty="0" smtClean="0"/>
              <a:t>destination </a:t>
            </a:r>
            <a:r>
              <a:rPr lang="en-US" altLang="en-US" sz="2800" dirty="0"/>
              <a:t>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274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=""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 smtClean="0"/>
              <a:t>Packets drop </a:t>
            </a:r>
            <a:r>
              <a:rPr lang="en-US" altLang="en-US" sz="2600" dirty="0"/>
              <a:t>at intermediate </a:t>
            </a:r>
            <a:r>
              <a:rPr lang="en-US" altLang="en-US" sz="2600" dirty="0" smtClean="0"/>
              <a:t>routers</a:t>
            </a:r>
          </a:p>
          <a:p>
            <a:pPr lvl="1"/>
            <a:r>
              <a:rPr lang="en-US" altLang="en-US" sz="2600" dirty="0" smtClean="0"/>
              <a:t>Corresponding ACKs will NOT be received </a:t>
            </a:r>
            <a:r>
              <a:rPr lang="en-US" altLang="en-US" sz="2600" dirty="0"/>
              <a:t>at </a:t>
            </a:r>
            <a:r>
              <a:rPr lang="en-US" altLang="en-US" sz="2600" dirty="0" smtClean="0"/>
              <a:t>the source</a:t>
            </a:r>
            <a:endParaRPr lang="en-US" altLang="en-US" sz="2600" dirty="0"/>
          </a:p>
          <a:p>
            <a:pPr lvl="1"/>
            <a:r>
              <a:rPr lang="en-US" altLang="en-US" sz="2600" dirty="0" smtClean="0"/>
              <a:t>The source </a:t>
            </a:r>
            <a:r>
              <a:rPr lang="en-US" altLang="en-US" sz="2600" dirty="0"/>
              <a:t>retransmits</a:t>
            </a:r>
          </a:p>
          <a:p>
            <a:pPr lvl="1"/>
            <a:r>
              <a:rPr lang="en-US" altLang="en-US" sz="2600" dirty="0"/>
              <a:t>More packets build-up on </a:t>
            </a:r>
            <a:r>
              <a:rPr lang="en-US" altLang="en-US" sz="2600" dirty="0" smtClean="0"/>
              <a:t>the router </a:t>
            </a:r>
            <a:r>
              <a:rPr lang="en-US" altLang="en-US" sz="2600" dirty="0"/>
              <a:t>queue</a:t>
            </a:r>
          </a:p>
          <a:p>
            <a:pPr lvl="1"/>
            <a:r>
              <a:rPr lang="en-US" altLang="en-US" sz="2600" dirty="0" smtClean="0"/>
              <a:t>The network </a:t>
            </a:r>
            <a:r>
              <a:rPr lang="en-US" altLang="en-US" sz="2600" dirty="0"/>
              <a:t>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63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=""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=""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</a:t>
            </a:r>
            <a:r>
              <a:rPr lang="en-US" altLang="en-US" dirty="0" smtClean="0"/>
              <a:t>can be </a:t>
            </a:r>
            <a:r>
              <a:rPr lang="en-US" altLang="en-US" dirty="0"/>
              <a:t>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</a:t>
            </a:r>
            <a:r>
              <a:rPr lang="en-US" altLang="en-US" sz="2600" dirty="0" smtClean="0">
                <a:solidFill>
                  <a:srgbClr val="0070C0"/>
                </a:solidFill>
              </a:rPr>
              <a:t>routers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</a:t>
            </a:r>
            <a:r>
              <a:rPr lang="en-US" altLang="en-US" sz="2400" dirty="0" smtClean="0"/>
              <a:t>expects </a:t>
            </a:r>
            <a:r>
              <a:rPr lang="en-US" altLang="en-US" sz="2400" dirty="0"/>
              <a:t>a buffer overflow, it typically follows one of </a:t>
            </a:r>
            <a:r>
              <a:rPr lang="en-US" altLang="en-US" sz="2400" dirty="0" smtClean="0"/>
              <a:t>two strategies:</a:t>
            </a:r>
            <a:endParaRPr lang="en-US" altLang="en-US" sz="2400" dirty="0"/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 smtClean="0"/>
              <a:t>It drops packets and lets sources regulate upon </a:t>
            </a:r>
            <a:r>
              <a:rPr lang="en-US" altLang="en-US" sz="2200" dirty="0"/>
              <a:t>observing packet </a:t>
            </a:r>
            <a:r>
              <a:rPr lang="en-US" altLang="en-US" sz="2200" dirty="0" smtClean="0"/>
              <a:t>losses</a:t>
            </a:r>
            <a:endParaRPr lang="en-US" altLang="en-US" sz="2200" dirty="0"/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 smtClean="0"/>
              <a:t>It sends an “Explicit </a:t>
            </a:r>
            <a:r>
              <a:rPr lang="en-US" altLang="en-US" sz="2200" dirty="0"/>
              <a:t>Congestion Notification (ECN)” packet to </a:t>
            </a:r>
            <a:r>
              <a:rPr lang="en-US" altLang="en-US" sz="2200" dirty="0" smtClean="0"/>
              <a:t>sources</a:t>
            </a:r>
            <a:endParaRPr lang="en-US" altLang="en-US" sz="2200" dirty="0"/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</a:t>
            </a:r>
            <a:r>
              <a:rPr lang="en-US" altLang="en-US" sz="2600" dirty="0" smtClean="0">
                <a:solidFill>
                  <a:srgbClr val="0070C0"/>
                </a:solidFill>
              </a:rPr>
              <a:t>sources</a:t>
            </a:r>
            <a:endParaRPr lang="en-US" altLang="en-US" sz="2600" dirty="0">
              <a:solidFill>
                <a:srgbClr val="0070C0"/>
              </a:solidFill>
            </a:endParaRP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169943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</a:t>
            </a:r>
            <a:r>
              <a:rPr lang="en-US" sz="3000" dirty="0" smtClean="0"/>
              <a:t>the Internet </a:t>
            </a:r>
            <a:r>
              <a:rPr lang="en-US" sz="3000" dirty="0"/>
              <a:t>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 smtClean="0"/>
              <a:t>after the two </a:t>
            </a:r>
            <a:r>
              <a:rPr lang="en-US" sz="3000" dirty="0" smtClean="0"/>
              <a:t>lectures in networking you </a:t>
            </a:r>
            <a:r>
              <a:rPr lang="en-US" sz="3000" dirty="0"/>
              <a:t>will be able to</a:t>
            </a:r>
            <a:r>
              <a:rPr lang="en-US" sz="3000" dirty="0" smtClean="0"/>
              <a:t>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</a:t>
            </a:r>
            <a:r>
              <a:rPr lang="en-US" sz="2800" dirty="0" smtClean="0"/>
              <a:t>encapsulation, and </a:t>
            </a:r>
            <a:r>
              <a:rPr lang="en-US" sz="2800" dirty="0"/>
              <a:t>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</a:t>
            </a:r>
            <a:r>
              <a:rPr lang="en-US" sz="2800" dirty="0" smtClean="0"/>
              <a:t>reliability, </a:t>
            </a:r>
            <a:r>
              <a:rPr lang="en-US" sz="2800" dirty="0"/>
              <a:t>and fault-tolerance </a:t>
            </a:r>
            <a:r>
              <a:rPr lang="en-US" sz="2800" dirty="0" smtClean="0"/>
              <a:t>over the </a:t>
            </a:r>
            <a:r>
              <a:rPr lang="en-US" sz="2800" dirty="0"/>
              <a:t>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 smtClean="0"/>
              <a:t>Recap</a:t>
            </a:r>
            <a:r>
              <a:rPr lang="en-US" altLang="en-US" dirty="0" smtClean="0"/>
              <a:t>: Introduction </a:t>
            </a:r>
            <a:r>
              <a:rPr lang="en-US" altLang="en-US" dirty="0"/>
              <a:t>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4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=""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</a:t>
            </a:r>
            <a:r>
              <a:rPr lang="en-US" altLang="en-US" dirty="0" smtClean="0"/>
              <a:t>Class</a:t>
            </a:r>
            <a:endParaRPr lang="en-US" altLang="en-US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Remote Procedure Calls- Part 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Networking-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 Types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 smtClean="0"/>
              <a:t>Networking </a:t>
            </a:r>
            <a:r>
              <a:rPr lang="en-US" sz="2600" dirty="0"/>
              <a:t>Principles: </a:t>
            </a:r>
            <a:r>
              <a:rPr lang="en-US" sz="2600" dirty="0" smtClean="0"/>
              <a:t>Encapsulation, Routing, </a:t>
            </a:r>
            <a:r>
              <a:rPr lang="en-US" sz="2600" dirty="0"/>
              <a:t>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 smtClean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</a:t>
            </a:r>
            <a:r>
              <a:rPr lang="en-US" sz="2800" dirty="0" smtClean="0"/>
              <a:t>out; it is due </a:t>
            </a:r>
            <a:r>
              <a:rPr lang="en-US" sz="2800" dirty="0"/>
              <a:t>on September </a:t>
            </a:r>
            <a:r>
              <a:rPr lang="en-US" sz="2800" dirty="0" smtClean="0"/>
              <a:t>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=""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Four Layers We Are Studying</a:t>
            </a:r>
            <a:endParaRPr lang="en-US" altLang="en-US" dirty="0"/>
          </a:p>
        </p:txBody>
      </p:sp>
      <p:sp>
        <p:nvSpPr>
          <p:cNvPr id="48131" name="Content Placeholder 2">
            <a:extLst>
              <a:ext uri="{FF2B5EF4-FFF2-40B4-BE49-F238E27FC236}">
                <a16:creationId xmlns=""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8857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uses graph theoretical algorithms to find the best route in the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 smtClean="0"/>
              <a:t>It uses </a:t>
            </a:r>
            <a:r>
              <a:rPr lang="en-US" sz="1800" dirty="0"/>
              <a:t>a well-known shortest path algorithm called Bellman-Ford algorithm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28035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=""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</a:t>
            </a:r>
            <a:r>
              <a:rPr lang="en-US" sz="2000" dirty="0" smtClean="0"/>
              <a:t>destination</a:t>
            </a:r>
            <a:endParaRPr lang="en-US" sz="2000" dirty="0"/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</a:t>
            </a:r>
            <a:r>
              <a:rPr lang="en-US" sz="1600" dirty="0" smtClean="0"/>
              <a:t>.g</a:t>
            </a:r>
            <a:r>
              <a:rPr lang="en-US" sz="1600" dirty="0"/>
              <a:t>., </a:t>
            </a:r>
            <a:r>
              <a:rPr lang="en-US" sz="1600" dirty="0" smtClean="0"/>
              <a:t>Cost </a:t>
            </a:r>
            <a:r>
              <a:rPr lang="en-US" sz="1600" dirty="0"/>
              <a:t>can be estimated as the delay for the packet to reach </a:t>
            </a:r>
            <a:r>
              <a:rPr lang="en-US" sz="1600" dirty="0" smtClean="0"/>
              <a:t>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=""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=""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=""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=""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=""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=""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=""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=""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=""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=""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=""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=""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=""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=""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=""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=""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=""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=""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=""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=""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=""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=""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=""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=""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=""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=""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=""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=""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=""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=""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=""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=""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=""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=""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=""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=""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=""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=""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=""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=""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=""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=""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=""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=""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=""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=""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=""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=""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=""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=""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=""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=""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=""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=""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=""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=""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=""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=""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=""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=""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=""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=""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=""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=""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=""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=""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=""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=""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=""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=""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=""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=""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=""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=""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=""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=""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=""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=""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=""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=""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=""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=""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=""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=""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=""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=""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=""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=""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=""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=""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=""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=""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=""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=""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=""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=""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=""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=""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=""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=""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=""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=""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=""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=""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=""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=""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=""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=""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=""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=""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=""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=""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=""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=""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=""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=""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=""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=""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=""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=""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=""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=""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=""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=""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=""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=""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=""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=""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=""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=""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=""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=""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=""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=""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=""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=""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=""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=""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=""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=""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=""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=""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=""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=""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=""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=""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=""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=""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=""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=""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=""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=""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=""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=""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=""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=""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=""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=""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=""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=""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=""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=""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=""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=""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=""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=""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=""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=""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=""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=""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=""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=""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=""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=""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7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=""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=""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=""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=""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=""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=""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=""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=""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=""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=""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=""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=""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=""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=""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=""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=""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=""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=""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=""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=""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=""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=""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=""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=""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=""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=""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=""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=""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=""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=""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=""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=""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/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=""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=""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=""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=""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=""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=""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=""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=""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=""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=""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=""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=""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=""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=""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=""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=""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=""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=""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=""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=""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=""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=""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=""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=""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=""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=""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=""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=""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=""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=""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=""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1451041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=""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=""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</a:t>
            </a:r>
            <a:r>
              <a:rPr lang="en-US" altLang="en-US" sz="2400" dirty="0" smtClean="0"/>
              <a:t>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</a:t>
            </a:r>
            <a:r>
              <a:rPr lang="en-US" altLang="en-US" sz="2400" dirty="0" smtClean="0"/>
              <a:t>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</a:t>
            </a:r>
            <a:r>
              <a:rPr lang="en-US" altLang="en-US" sz="2400" dirty="0" smtClean="0"/>
              <a:t>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</a:t>
            </a:r>
            <a:r>
              <a:rPr lang="en-US" altLang="en-US" sz="2400" dirty="0" smtClean="0"/>
              <a:t>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59355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21874</TotalTime>
  <Words>1255</Words>
  <Application>Microsoft Office PowerPoint</Application>
  <PresentationFormat>Widescreen</PresentationFormat>
  <Paragraphs>378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DejaVu Sans</vt:lpstr>
      <vt:lpstr>Times</vt:lpstr>
      <vt:lpstr>Times New Roman</vt:lpstr>
      <vt:lpstr>Wingdings</vt:lpstr>
      <vt:lpstr>ヒラギノ明朝 ProN W3</vt:lpstr>
      <vt:lpstr>1_Office Theme</vt:lpstr>
      <vt:lpstr>Theme1</vt:lpstr>
      <vt:lpstr>Distributed Systems CS 15-440 </vt:lpstr>
      <vt:lpstr>Today…</vt:lpstr>
      <vt:lpstr>The Four Layers We Are Studying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1222</cp:revision>
  <dcterms:created xsi:type="dcterms:W3CDTF">2008-11-03T12:44:07Z</dcterms:created>
  <dcterms:modified xsi:type="dcterms:W3CDTF">2018-09-11T17:19:46Z</dcterms:modified>
</cp:coreProperties>
</file>